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2" r:id="rId3"/>
    <p:sldId id="284" r:id="rId4"/>
    <p:sldId id="288" r:id="rId5"/>
    <p:sldId id="287" r:id="rId6"/>
    <p:sldId id="289" r:id="rId7"/>
    <p:sldId id="266" r:id="rId8"/>
    <p:sldId id="290" r:id="rId9"/>
    <p:sldId id="293" r:id="rId10"/>
    <p:sldId id="291" r:id="rId11"/>
    <p:sldId id="292" r:id="rId12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0" autoAdjust="0"/>
  </p:normalViewPr>
  <p:slideViewPr>
    <p:cSldViewPr snapToGrid="0" showGuides="1">
      <p:cViewPr>
        <p:scale>
          <a:sx n="81" d="100"/>
          <a:sy n="81" d="100"/>
        </p:scale>
        <p:origin x="-1896" y="-256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14/06/15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4AFEF-5F68-1849-A14D-D2C369D2241E}" type="datetimeFigureOut">
              <a:rPr lang="en-US" smtClean="0"/>
              <a:t>14/06/15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B1CFD-57EA-C344-AE50-4F349430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3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1CFD-57EA-C344-AE50-4F34943066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Click icon to add chart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14/06/15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14/06/15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1539323" y="288606"/>
            <a:ext cx="6662590" cy="1357099"/>
          </a:xfrm>
        </p:spPr>
        <p:txBody>
          <a:bodyPr>
            <a:noAutofit/>
          </a:bodyPr>
          <a:lstStyle/>
          <a:p>
            <a:r>
              <a:rPr lang="sv-SE" sz="2800" dirty="0" smtClean="0"/>
              <a:t>MESSENGER observations </a:t>
            </a:r>
            <a:r>
              <a:rPr lang="sv-SE" sz="2800" dirty="0" err="1" smtClean="0"/>
              <a:t>of</a:t>
            </a:r>
            <a:r>
              <a:rPr lang="sv-SE" sz="2800" dirty="0" smtClean="0"/>
              <a:t> the </a:t>
            </a:r>
            <a:r>
              <a:rPr lang="sv-SE" sz="2800" dirty="0" err="1" smtClean="0"/>
              <a:t>low-latitude</a:t>
            </a:r>
            <a:r>
              <a:rPr lang="sv-SE" sz="2800" dirty="0" smtClean="0"/>
              <a:t> </a:t>
            </a:r>
            <a:r>
              <a:rPr lang="sv-SE" sz="2800" dirty="0" err="1" smtClean="0"/>
              <a:t>boundary</a:t>
            </a:r>
            <a:r>
              <a:rPr lang="sv-SE" sz="2800" dirty="0" smtClean="0"/>
              <a:t> </a:t>
            </a:r>
            <a:r>
              <a:rPr lang="sv-SE" sz="2800" dirty="0" err="1" smtClean="0"/>
              <a:t>layer</a:t>
            </a:r>
            <a:r>
              <a:rPr lang="sv-SE" sz="2800" dirty="0" smtClean="0"/>
              <a:t> in </a:t>
            </a:r>
            <a:r>
              <a:rPr lang="sv-SE" sz="2800" dirty="0" err="1" smtClean="0"/>
              <a:t>Mercury’s</a:t>
            </a:r>
            <a:r>
              <a:rPr lang="sv-SE" sz="2800" dirty="0" smtClean="0"/>
              <a:t> </a:t>
            </a:r>
            <a:r>
              <a:rPr lang="sv-SE" sz="2800" dirty="0" err="1" smtClean="0"/>
              <a:t>magnetosphere</a:t>
            </a:r>
            <a:endParaRPr lang="sv-SE" sz="2800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>
          <a:xfrm>
            <a:off x="1563407" y="1717207"/>
            <a:ext cx="6602165" cy="764805"/>
          </a:xfrm>
        </p:spPr>
        <p:txBody>
          <a:bodyPr>
            <a:normAutofit/>
          </a:bodyPr>
          <a:lstStyle/>
          <a:p>
            <a:r>
              <a:rPr lang="sv-SE" sz="1600" dirty="0" smtClean="0"/>
              <a:t>Elisabet Liljeblad</a:t>
            </a:r>
            <a:r>
              <a:rPr lang="sv-SE" sz="1600" baseline="30000" dirty="0" smtClean="0"/>
              <a:t>1</a:t>
            </a:r>
            <a:r>
              <a:rPr lang="sv-SE" sz="1600" dirty="0" smtClean="0"/>
              <a:t>, </a:t>
            </a:r>
            <a:r>
              <a:rPr lang="sv-SE" sz="1600" dirty="0"/>
              <a:t>Tomas Karlsson</a:t>
            </a:r>
            <a:r>
              <a:rPr lang="sv-SE" sz="1600" baseline="30000" dirty="0"/>
              <a:t>1</a:t>
            </a:r>
            <a:r>
              <a:rPr lang="sv-SE" sz="1600" dirty="0" smtClean="0"/>
              <a:t>, Jim Raines</a:t>
            </a:r>
            <a:r>
              <a:rPr lang="sv-SE" sz="1600" baseline="30000" dirty="0" smtClean="0"/>
              <a:t>2</a:t>
            </a:r>
            <a:r>
              <a:rPr lang="sv-SE" sz="1600" dirty="0" smtClean="0"/>
              <a:t>, </a:t>
            </a:r>
            <a:r>
              <a:rPr lang="sv-SE" sz="1600" dirty="0"/>
              <a:t>Anita </a:t>
            </a:r>
            <a:r>
              <a:rPr lang="sv-SE" sz="1600" dirty="0" smtClean="0"/>
              <a:t>Kullen</a:t>
            </a:r>
            <a:r>
              <a:rPr lang="sv-SE" sz="1600" baseline="30000" dirty="0" smtClean="0"/>
              <a:t>1</a:t>
            </a:r>
            <a:r>
              <a:rPr lang="sv-SE" sz="1600" dirty="0" smtClean="0"/>
              <a:t>, James Slavin</a:t>
            </a:r>
            <a:r>
              <a:rPr lang="sv-SE" sz="1600" baseline="30000" dirty="0" smtClean="0"/>
              <a:t>2</a:t>
            </a:r>
            <a:r>
              <a:rPr lang="sv-SE" sz="1600" dirty="0" smtClean="0"/>
              <a:t>, Torbjörn Sundberg</a:t>
            </a:r>
            <a:r>
              <a:rPr lang="sv-SE" sz="1600" baseline="30000" dirty="0" smtClean="0"/>
              <a:t>3</a:t>
            </a:r>
            <a:endParaRPr lang="sv-SE" sz="1800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Underrubrik 5"/>
          <p:cNvSpPr txBox="1">
            <a:spLocks/>
          </p:cNvSpPr>
          <p:nvPr/>
        </p:nvSpPr>
        <p:spPr bwMode="gray">
          <a:xfrm>
            <a:off x="1567766" y="2453152"/>
            <a:ext cx="7350746" cy="14141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aseline="30000" dirty="0" smtClean="0"/>
              <a:t>1 </a:t>
            </a:r>
            <a:r>
              <a:rPr lang="sv-SE" sz="1100" dirty="0" smtClean="0"/>
              <a:t>Space and Plasma </a:t>
            </a:r>
            <a:r>
              <a:rPr lang="sv-SE" sz="1100" dirty="0" err="1" smtClean="0"/>
              <a:t>Physics</a:t>
            </a:r>
            <a:r>
              <a:rPr lang="sv-SE" sz="1100" dirty="0" smtClean="0"/>
              <a:t>, </a:t>
            </a:r>
            <a:r>
              <a:rPr lang="sv-SE" sz="1100" dirty="0" err="1" smtClean="0"/>
              <a:t>School</a:t>
            </a:r>
            <a:r>
              <a:rPr lang="sv-SE" sz="1100" dirty="0" smtClean="0"/>
              <a:t> </a:t>
            </a:r>
            <a:r>
              <a:rPr lang="sv-SE" sz="1100" dirty="0" err="1" smtClean="0"/>
              <a:t>of</a:t>
            </a:r>
            <a:r>
              <a:rPr lang="sv-SE" sz="1100" dirty="0" smtClean="0"/>
              <a:t> </a:t>
            </a:r>
            <a:r>
              <a:rPr lang="sv-SE" sz="1100" dirty="0" err="1" smtClean="0"/>
              <a:t>Electrical</a:t>
            </a:r>
            <a:r>
              <a:rPr lang="sv-SE" sz="1100" dirty="0" smtClean="0"/>
              <a:t> </a:t>
            </a:r>
            <a:r>
              <a:rPr lang="sv-SE" sz="1100" dirty="0" err="1" smtClean="0"/>
              <a:t>Engineering</a:t>
            </a:r>
            <a:r>
              <a:rPr lang="sv-SE" sz="1100" dirty="0" smtClean="0"/>
              <a:t>, Royal </a:t>
            </a:r>
            <a:r>
              <a:rPr lang="sv-SE" sz="1100" dirty="0" err="1" smtClean="0"/>
              <a:t>Institute</a:t>
            </a:r>
            <a:r>
              <a:rPr lang="sv-SE" sz="1100" dirty="0" smtClean="0"/>
              <a:t> </a:t>
            </a:r>
            <a:r>
              <a:rPr lang="sv-SE" sz="1100" dirty="0" err="1" smtClean="0"/>
              <a:t>of</a:t>
            </a:r>
            <a:r>
              <a:rPr lang="sv-SE" sz="1100" dirty="0" smtClean="0"/>
              <a:t> </a:t>
            </a:r>
            <a:r>
              <a:rPr lang="sv-SE" sz="1100" dirty="0" err="1" smtClean="0"/>
              <a:t>Technology</a:t>
            </a:r>
            <a:r>
              <a:rPr lang="sv-SE" sz="1100" dirty="0" smtClean="0"/>
              <a:t>, Stockholm, Sweden</a:t>
            </a:r>
          </a:p>
          <a:p>
            <a:r>
              <a:rPr lang="sv-SE" sz="1100" baseline="30000" dirty="0"/>
              <a:t>1 </a:t>
            </a:r>
            <a:r>
              <a:rPr lang="sv-SE" sz="1100" dirty="0" err="1" smtClean="0"/>
              <a:t>Department</a:t>
            </a:r>
            <a:r>
              <a:rPr lang="sv-SE" sz="1100" dirty="0" smtClean="0"/>
              <a:t> </a:t>
            </a:r>
            <a:r>
              <a:rPr lang="sv-SE" sz="1100" dirty="0" err="1" smtClean="0"/>
              <a:t>of</a:t>
            </a:r>
            <a:r>
              <a:rPr lang="sv-SE" sz="1100" dirty="0" smtClean="0"/>
              <a:t> </a:t>
            </a:r>
            <a:r>
              <a:rPr lang="sv-SE" sz="1100" dirty="0" err="1" smtClean="0"/>
              <a:t>Atmospheric</a:t>
            </a:r>
            <a:r>
              <a:rPr lang="sv-SE" sz="1100" dirty="0" smtClean="0"/>
              <a:t>, </a:t>
            </a:r>
            <a:r>
              <a:rPr lang="sv-SE" sz="1100" dirty="0" err="1" smtClean="0"/>
              <a:t>Oceanic</a:t>
            </a:r>
            <a:r>
              <a:rPr lang="sv-SE" sz="1100" dirty="0" smtClean="0"/>
              <a:t> and Space Sciences, University </a:t>
            </a:r>
            <a:r>
              <a:rPr lang="sv-SE" sz="1100" dirty="0" err="1" smtClean="0"/>
              <a:t>of</a:t>
            </a:r>
            <a:r>
              <a:rPr lang="sv-SE" sz="1100" dirty="0" smtClean="0"/>
              <a:t> Michigan, Ann Arbor, Michigan, USA</a:t>
            </a:r>
          </a:p>
          <a:p>
            <a:r>
              <a:rPr lang="sv-SE" sz="1100" baseline="30000" dirty="0" smtClean="0"/>
              <a:t>3 </a:t>
            </a:r>
            <a:r>
              <a:rPr lang="sv-SE" sz="1100" dirty="0" err="1" smtClean="0"/>
              <a:t>School</a:t>
            </a:r>
            <a:r>
              <a:rPr lang="sv-SE" sz="1100" dirty="0" smtClean="0"/>
              <a:t> </a:t>
            </a:r>
            <a:r>
              <a:rPr lang="sv-SE" sz="1100" dirty="0" err="1" smtClean="0"/>
              <a:t>of</a:t>
            </a:r>
            <a:r>
              <a:rPr lang="sv-SE" sz="1100" dirty="0" smtClean="0"/>
              <a:t> </a:t>
            </a:r>
            <a:r>
              <a:rPr lang="sv-SE" sz="1100" dirty="0" err="1" smtClean="0"/>
              <a:t>Physics</a:t>
            </a:r>
            <a:r>
              <a:rPr lang="sv-SE" sz="1100" dirty="0" smtClean="0"/>
              <a:t> and </a:t>
            </a:r>
            <a:r>
              <a:rPr lang="sv-SE" sz="1100" dirty="0" err="1" smtClean="0"/>
              <a:t>Astronomy</a:t>
            </a:r>
            <a:r>
              <a:rPr lang="sv-SE" sz="1100" dirty="0" smtClean="0"/>
              <a:t>, Queen Mary University </a:t>
            </a:r>
            <a:r>
              <a:rPr lang="sv-SE" sz="1100" dirty="0" err="1" smtClean="0"/>
              <a:t>of</a:t>
            </a:r>
            <a:r>
              <a:rPr lang="sv-SE" sz="1100" dirty="0" smtClean="0"/>
              <a:t> London, London, UK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863" y="512745"/>
            <a:ext cx="6935788" cy="517341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843" y="1428602"/>
            <a:ext cx="4598157" cy="4031028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4796" y="1765754"/>
            <a:ext cx="4386049" cy="3515736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LLBL thickness increases with distance from noon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dependence on distance to equatorial plane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dependence on magnetic shear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dependence of LLBL H</a:t>
            </a:r>
            <a:r>
              <a:rPr lang="en-US" baseline="30000" dirty="0" smtClean="0"/>
              <a:t>+</a:t>
            </a:r>
            <a:r>
              <a:rPr lang="en-US" dirty="0" smtClean="0"/>
              <a:t> density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 agreement with Earth observations (</a:t>
            </a:r>
            <a:r>
              <a:rPr lang="en-US" i="1" dirty="0" smtClean="0"/>
              <a:t>Mitchell et al. 1987; Eastman and Hones 1979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94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863" y="512745"/>
            <a:ext cx="6935788" cy="517341"/>
          </a:xfrm>
        </p:spPr>
        <p:txBody>
          <a:bodyPr/>
          <a:lstStyle/>
          <a:p>
            <a:r>
              <a:rPr lang="en-US" dirty="0" smtClean="0"/>
              <a:t>Results: summary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744" y="1522886"/>
            <a:ext cx="8904915" cy="4121881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Majority found on the </a:t>
            </a:r>
            <a:r>
              <a:rPr lang="en-US" sz="2800" b="1" dirty="0" err="1" smtClean="0">
                <a:solidFill>
                  <a:schemeClr val="accent2"/>
                </a:solidFill>
              </a:rPr>
              <a:t>dawnside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Anti-correlation KHI/</a:t>
            </a:r>
            <a:r>
              <a:rPr lang="en-US" dirty="0" smtClean="0">
                <a:solidFill>
                  <a:srgbClr val="000000"/>
                </a:solidFill>
              </a:rPr>
              <a:t>LLBL – LLBL responsible for the KHI asymmetry?</a:t>
            </a:r>
            <a:endParaRPr lang="en-US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800" b="1" dirty="0">
              <a:solidFill>
                <a:schemeClr val="accent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Lower reconnection rates and magnetic shear</a:t>
            </a:r>
            <a:r>
              <a:rPr lang="en-US" sz="2800" b="1" dirty="0">
                <a:solidFill>
                  <a:schemeClr val="accent2"/>
                </a:solidFill>
              </a:rPr>
              <a:t>, high </a:t>
            </a:r>
            <a:r>
              <a:rPr lang="en-US" sz="2800" b="1" dirty="0" smtClean="0">
                <a:solidFill>
                  <a:schemeClr val="accent2"/>
                </a:solidFill>
              </a:rPr>
              <a:t>β </a:t>
            </a:r>
            <a:r>
              <a:rPr lang="en-US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br>
              <a:rPr lang="en-US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</a:br>
            <a:r>
              <a:rPr lang="en-US" dirty="0" smtClean="0">
                <a:solidFill>
                  <a:srgbClr val="000000"/>
                </a:solidFill>
                <a:sym typeface="Wingdings"/>
              </a:rPr>
              <a:t>Slower reconnection or other formation process?</a:t>
            </a:r>
          </a:p>
          <a:p>
            <a:pPr marL="342900" indent="-342900">
              <a:buFont typeface="Arial"/>
              <a:buChar char="•"/>
            </a:pPr>
            <a:endParaRPr lang="en-US" sz="2800" b="1" dirty="0" smtClean="0">
              <a:solidFill>
                <a:srgbClr val="5893E5"/>
              </a:solidFill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800" b="1" dirty="0" smtClean="0">
                <a:solidFill>
                  <a:srgbClr val="5893E5"/>
                </a:solidFill>
                <a:sym typeface="Wingdings"/>
              </a:rPr>
              <a:t>Thickness increases with distance from noon </a:t>
            </a:r>
            <a:r>
              <a:rPr lang="en-US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/>
            </a:r>
            <a:br>
              <a:rPr lang="en-US" dirty="0" smtClean="0">
                <a:solidFill>
                  <a:srgbClr val="000000"/>
                </a:solidFill>
                <a:sym typeface="Wingdings"/>
              </a:rPr>
            </a:br>
            <a:r>
              <a:rPr lang="en-US" dirty="0" smtClean="0">
                <a:solidFill>
                  <a:srgbClr val="000000"/>
                </a:solidFill>
                <a:sym typeface="Wingdings"/>
              </a:rPr>
              <a:t>Some kind of diffusion process ongoing?</a:t>
            </a:r>
          </a:p>
          <a:p>
            <a:pPr marL="342900" indent="-342900">
              <a:buFont typeface="Arial"/>
              <a:buChar char="•"/>
            </a:pPr>
            <a:endParaRPr lang="en-US" sz="2800" b="1" dirty="0" smtClean="0">
              <a:solidFill>
                <a:srgbClr val="5893E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b="1" dirty="0" smtClean="0">
                <a:solidFill>
                  <a:srgbClr val="5893E5"/>
                </a:solidFill>
              </a:rPr>
              <a:t>&lt;Na</a:t>
            </a:r>
            <a:r>
              <a:rPr lang="en-US" sz="2800" b="1" baseline="30000" dirty="0" smtClean="0">
                <a:solidFill>
                  <a:srgbClr val="5893E5"/>
                </a:solidFill>
              </a:rPr>
              <a:t>+</a:t>
            </a:r>
            <a:r>
              <a:rPr lang="en-US" sz="2800" b="1" dirty="0" smtClean="0">
                <a:solidFill>
                  <a:srgbClr val="5893E5"/>
                </a:solidFill>
              </a:rPr>
              <a:t>&gt; </a:t>
            </a:r>
            <a:r>
              <a:rPr lang="en-US" sz="2800" b="1" dirty="0" err="1" smtClean="0">
                <a:solidFill>
                  <a:srgbClr val="5893E5"/>
                </a:solidFill>
              </a:rPr>
              <a:t>gyroradius</a:t>
            </a:r>
            <a:r>
              <a:rPr lang="en-US" sz="2800" b="1" dirty="0" smtClean="0">
                <a:solidFill>
                  <a:srgbClr val="5893E5"/>
                </a:solidFill>
              </a:rPr>
              <a:t> in the same order of magnitude as LLBL thickness</a:t>
            </a:r>
            <a:r>
              <a:rPr lang="en-US" b="1" dirty="0" smtClean="0">
                <a:solidFill>
                  <a:srgbClr val="5893E5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>
                <a:solidFill>
                  <a:srgbClr val="5893E5"/>
                </a:solidFill>
              </a:rPr>
              <a:t/>
            </a:r>
            <a:br>
              <a:rPr lang="en-US" b="1" dirty="0" smtClean="0">
                <a:solidFill>
                  <a:srgbClr val="5893E5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Responsible for both LLBL &amp; KHI asymmetry?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5893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9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773" y="257200"/>
            <a:ext cx="6428339" cy="787676"/>
          </a:xfrm>
        </p:spPr>
        <p:txBody>
          <a:bodyPr/>
          <a:lstStyle/>
          <a:p>
            <a:r>
              <a:rPr lang="en-US" dirty="0" smtClean="0"/>
              <a:t>The low-latitude boundary layer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200" y="2949760"/>
            <a:ext cx="4622800" cy="2921000"/>
          </a:xfrm>
          <a:prstGeom prst="rect">
            <a:avLst/>
          </a:prstGeom>
        </p:spPr>
      </p:pic>
      <p:sp>
        <p:nvSpPr>
          <p:cNvPr id="7" name="Platshållare för innehåll 4"/>
          <p:cNvSpPr txBox="1">
            <a:spLocks/>
          </p:cNvSpPr>
          <p:nvPr/>
        </p:nvSpPr>
        <p:spPr>
          <a:xfrm>
            <a:off x="484435" y="1298727"/>
            <a:ext cx="7553771" cy="13853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LLBL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– region where constant transfer of mass and energy takes place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7AB539"/>
                </a:solidFill>
              </a:rPr>
              <a:t>Studied extensively on Earth </a:t>
            </a:r>
            <a:r>
              <a:rPr lang="en-US" sz="1800" dirty="0" smtClean="0">
                <a:solidFill>
                  <a:srgbClr val="000000"/>
                </a:solidFill>
              </a:rPr>
              <a:t>(more statistics on the flank)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7AB539"/>
                </a:solidFill>
              </a:rPr>
              <a:t>Definition</a:t>
            </a:r>
            <a:r>
              <a:rPr lang="en-US" sz="1800" dirty="0" smtClean="0">
                <a:solidFill>
                  <a:srgbClr val="000000"/>
                </a:solidFill>
              </a:rPr>
              <a:t>: mix of </a:t>
            </a:r>
            <a:r>
              <a:rPr lang="en-US" sz="1800" dirty="0" smtClean="0">
                <a:solidFill>
                  <a:srgbClr val="000000"/>
                </a:solidFill>
              </a:rPr>
              <a:t>magnetosphere </a:t>
            </a:r>
            <a:r>
              <a:rPr lang="en-US" sz="1800" dirty="0" smtClean="0">
                <a:solidFill>
                  <a:srgbClr val="000000"/>
                </a:solidFill>
              </a:rPr>
              <a:t>and </a:t>
            </a:r>
            <a:r>
              <a:rPr lang="en-US" sz="1800" dirty="0" err="1" smtClean="0">
                <a:solidFill>
                  <a:srgbClr val="000000"/>
                </a:solidFill>
              </a:rPr>
              <a:t>magnetosheath</a:t>
            </a:r>
            <a:r>
              <a:rPr lang="en-US" sz="1800" dirty="0" smtClean="0">
                <a:solidFill>
                  <a:srgbClr val="000000"/>
                </a:solidFill>
              </a:rPr>
              <a:t> plasma just inside the magnetopause at low latitudes. </a:t>
            </a:r>
            <a:endParaRPr lang="en-US" sz="1800" dirty="0"/>
          </a:p>
        </p:txBody>
      </p:sp>
      <p:sp>
        <p:nvSpPr>
          <p:cNvPr id="5" name="Platshållare för innehåll 4"/>
          <p:cNvSpPr txBox="1">
            <a:spLocks/>
          </p:cNvSpPr>
          <p:nvPr/>
        </p:nvSpPr>
        <p:spPr>
          <a:xfrm>
            <a:off x="434797" y="2778717"/>
            <a:ext cx="4457397" cy="30366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5893E5"/>
                </a:solidFill>
              </a:rPr>
              <a:t>Mercury LLBL</a:t>
            </a:r>
            <a:r>
              <a:rPr lang="en-US" sz="1800" dirty="0" smtClean="0"/>
              <a:t>: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chemeClr val="accent2"/>
                </a:solidFill>
              </a:rPr>
              <a:t>Two observations </a:t>
            </a:r>
            <a:r>
              <a:rPr lang="en-US" sz="1800" dirty="0" smtClean="0"/>
              <a:t>from M1 </a:t>
            </a:r>
            <a:r>
              <a:rPr lang="en-US" sz="1800" dirty="0" smtClean="0"/>
              <a:t>and M2</a:t>
            </a:r>
            <a:endParaRPr lang="en-US" sz="1800" dirty="0" smtClean="0"/>
          </a:p>
          <a:p>
            <a:pPr marL="641350" lvl="1" indent="-285750">
              <a:buFont typeface="Arial"/>
              <a:buChar char="•"/>
            </a:pPr>
            <a:r>
              <a:rPr lang="en-US" sz="1800" dirty="0" smtClean="0"/>
              <a:t>Analyzed in a few articles (Wang et al. 2010; Anderson et al., 2011; Müller et al 2012)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rgbClr val="5893E5"/>
                </a:solidFill>
              </a:rPr>
              <a:t>Similar characteristics</a:t>
            </a:r>
            <a:r>
              <a:rPr lang="en-US" sz="1800" dirty="0" smtClean="0"/>
              <a:t> during both flybys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008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773" y="257200"/>
            <a:ext cx="6428339" cy="787676"/>
          </a:xfrm>
        </p:spPr>
        <p:txBody>
          <a:bodyPr/>
          <a:lstStyle/>
          <a:p>
            <a:r>
              <a:rPr lang="en-US" dirty="0" smtClean="0"/>
              <a:t>The study</a:t>
            </a:r>
            <a:endParaRPr lang="en-US" dirty="0"/>
          </a:p>
        </p:txBody>
      </p:sp>
      <p:sp>
        <p:nvSpPr>
          <p:cNvPr id="5" name="Platshållare för innehåll 4"/>
          <p:cNvSpPr txBox="1">
            <a:spLocks/>
          </p:cNvSpPr>
          <p:nvPr/>
        </p:nvSpPr>
        <p:spPr>
          <a:xfrm>
            <a:off x="521384" y="2042771"/>
            <a:ext cx="5164528" cy="36716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Study and motivation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chemeClr val="accent2"/>
                </a:solidFill>
              </a:rPr>
              <a:t>Three groups</a:t>
            </a:r>
            <a:r>
              <a:rPr lang="en-US" sz="1800" dirty="0" smtClean="0"/>
              <a:t>: LLBL, non-LLBL, KH waves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Characterize the </a:t>
            </a:r>
            <a:r>
              <a:rPr lang="en-US" sz="1800" dirty="0" err="1" smtClean="0"/>
              <a:t>Hermean</a:t>
            </a:r>
            <a:r>
              <a:rPr lang="en-US" sz="1800" dirty="0" smtClean="0"/>
              <a:t> LLBL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chemeClr val="accent2"/>
                </a:solidFill>
              </a:rPr>
              <a:t>Location</a:t>
            </a:r>
            <a:r>
              <a:rPr lang="en-US" sz="1800" dirty="0" smtClean="0"/>
              <a:t> (dawn-dusk asymmetry?)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rgbClr val="5893E5"/>
                </a:solidFill>
              </a:rPr>
              <a:t>Thickness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Surrounding conditions 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rgbClr val="5893E5"/>
                </a:solidFill>
              </a:rPr>
              <a:t>IMF/magnetic shear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rgbClr val="5893E5"/>
                </a:solidFill>
              </a:rPr>
              <a:t>Plasma Beta</a:t>
            </a:r>
          </a:p>
          <a:p>
            <a:pPr marL="641350" lvl="1" indent="-285750">
              <a:buFont typeface="Arial"/>
              <a:buChar char="•"/>
            </a:pPr>
            <a:r>
              <a:rPr lang="en-US" sz="1800" dirty="0" smtClean="0">
                <a:solidFill>
                  <a:srgbClr val="5893E5"/>
                </a:solidFill>
              </a:rPr>
              <a:t>Reconnection rates</a:t>
            </a:r>
          </a:p>
        </p:txBody>
      </p:sp>
      <p:sp>
        <p:nvSpPr>
          <p:cNvPr id="6" name="Platshållare för innehåll 4"/>
          <p:cNvSpPr txBox="1">
            <a:spLocks/>
          </p:cNvSpPr>
          <p:nvPr/>
        </p:nvSpPr>
        <p:spPr>
          <a:xfrm>
            <a:off x="5786931" y="2858966"/>
            <a:ext cx="3203737" cy="777469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KH on Mercury, clear dawn-dusk asymmetry - LLBL correlation?</a:t>
            </a:r>
          </a:p>
        </p:txBody>
      </p:sp>
      <p:sp>
        <p:nvSpPr>
          <p:cNvPr id="7" name="Platshållare för innehåll 4"/>
          <p:cNvSpPr txBox="1">
            <a:spLocks/>
          </p:cNvSpPr>
          <p:nvPr/>
        </p:nvSpPr>
        <p:spPr>
          <a:xfrm>
            <a:off x="4669380" y="4328271"/>
            <a:ext cx="3080199" cy="3941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Possible formation processes</a:t>
            </a:r>
          </a:p>
        </p:txBody>
      </p:sp>
      <p:sp>
        <p:nvSpPr>
          <p:cNvPr id="3" name="Left Arrow 2"/>
          <p:cNvSpPr/>
          <p:nvPr/>
        </p:nvSpPr>
        <p:spPr>
          <a:xfrm>
            <a:off x="3492362" y="4242508"/>
            <a:ext cx="978408" cy="484632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877762" y="2972643"/>
            <a:ext cx="707131" cy="484632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20" y="376010"/>
            <a:ext cx="6935788" cy="668338"/>
          </a:xfrm>
        </p:spPr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1818" y="1287800"/>
            <a:ext cx="8128187" cy="45564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Data: </a:t>
            </a:r>
            <a:r>
              <a:rPr lang="en-US" dirty="0" smtClean="0">
                <a:solidFill>
                  <a:srgbClr val="5893E5"/>
                </a:solidFill>
              </a:rPr>
              <a:t>MAG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dirty="0" smtClean="0">
                <a:solidFill>
                  <a:srgbClr val="5893E5"/>
                </a:solidFill>
              </a:rPr>
              <a:t>FIPS</a:t>
            </a:r>
            <a:r>
              <a:rPr lang="en-US" dirty="0" smtClean="0">
                <a:solidFill>
                  <a:srgbClr val="000000"/>
                </a:solidFill>
              </a:rPr>
              <a:t> from MESSENGER’s first orbital year (2011)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Plasma Beta</a:t>
            </a:r>
            <a:r>
              <a:rPr lang="en-US" dirty="0" smtClean="0">
                <a:solidFill>
                  <a:srgbClr val="000000"/>
                </a:solidFill>
              </a:rPr>
              <a:t> of MSH near MP, β = </a:t>
            </a:r>
            <a:r>
              <a:rPr lang="en-US" dirty="0" err="1" smtClean="0">
                <a:solidFill>
                  <a:srgbClr val="000000"/>
                </a:solidFill>
              </a:rPr>
              <a:t>nk</a:t>
            </a:r>
            <a:r>
              <a:rPr lang="en-US" baseline="-25000" dirty="0" err="1" smtClean="0">
                <a:solidFill>
                  <a:srgbClr val="000000"/>
                </a:solidFill>
              </a:rPr>
              <a:t>B</a:t>
            </a:r>
            <a:r>
              <a:rPr lang="en-US" dirty="0" err="1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/(B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smtClean="0">
                <a:solidFill>
                  <a:srgbClr val="000000"/>
                </a:solidFill>
              </a:rPr>
              <a:t>2μ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), </a:t>
            </a:r>
            <a:r>
              <a:rPr lang="en-US" dirty="0" smtClean="0">
                <a:solidFill>
                  <a:srgbClr val="000000"/>
                </a:solidFill>
              </a:rPr>
              <a:t>through direct measurements: </a:t>
            </a:r>
          </a:p>
          <a:p>
            <a:r>
              <a:rPr lang="en-US" dirty="0" smtClean="0">
                <a:solidFill>
                  <a:srgbClr val="A1D16D"/>
                </a:solidFill>
              </a:rPr>
              <a:t>Reconnection rates</a:t>
            </a:r>
            <a:r>
              <a:rPr lang="en-US" dirty="0" smtClean="0">
                <a:solidFill>
                  <a:srgbClr val="000000"/>
                </a:solidFill>
              </a:rPr>
              <a:t>: B</a:t>
            </a:r>
            <a:r>
              <a:rPr lang="en-US" baseline="-25000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/|B| - B</a:t>
            </a:r>
            <a:r>
              <a:rPr lang="en-US" baseline="-25000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through MVA on the MP crossing</a:t>
            </a:r>
          </a:p>
          <a:p>
            <a:endParaRPr lang="en-US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0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20" y="376010"/>
            <a:ext cx="6935788" cy="668338"/>
          </a:xfrm>
        </p:spPr>
        <p:txBody>
          <a:bodyPr/>
          <a:lstStyle/>
          <a:p>
            <a:r>
              <a:rPr lang="en-US" dirty="0" smtClean="0"/>
              <a:t>LLBL example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31" y="1150987"/>
            <a:ext cx="6061125" cy="481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0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20" y="376010"/>
            <a:ext cx="6935788" cy="668338"/>
          </a:xfrm>
        </p:spPr>
        <p:txBody>
          <a:bodyPr/>
          <a:lstStyle/>
          <a:p>
            <a:r>
              <a:rPr lang="en-US" dirty="0" smtClean="0"/>
              <a:t>Non-LLBL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243" y="1109215"/>
            <a:ext cx="6869275" cy="482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2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863" y="512745"/>
            <a:ext cx="6935788" cy="517341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9173"/>
            <a:ext cx="9144000" cy="46362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143" y="-1"/>
            <a:ext cx="5290857" cy="29254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5564" y="211010"/>
            <a:ext cx="965200" cy="6223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71819" y="1287800"/>
            <a:ext cx="2774194" cy="1468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25 LLBL,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61 non-LLBL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Anti</a:t>
            </a:r>
            <a:r>
              <a:rPr lang="en-US" dirty="0" smtClean="0">
                <a:solidFill>
                  <a:srgbClr val="000000"/>
                </a:solidFill>
              </a:rPr>
              <a:t>-correlation LLBL/</a:t>
            </a:r>
            <a:r>
              <a:rPr lang="en-US" dirty="0" smtClean="0">
                <a:solidFill>
                  <a:srgbClr val="000000"/>
                </a:solidFill>
              </a:rPr>
              <a:t>KHI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8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863" y="512745"/>
            <a:ext cx="6935788" cy="517341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9" y="1139994"/>
            <a:ext cx="1102773" cy="5095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9102"/>
            <a:ext cx="5137188" cy="3852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652" y="1933660"/>
            <a:ext cx="4301348" cy="395751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507352" y="125441"/>
            <a:ext cx="5507308" cy="15645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Reconnection rates &gt; 0.1 for non-LLBL only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LLBL smaller shears, mainly &gt; </a:t>
            </a:r>
            <a:r>
              <a:rPr lang="en-US" dirty="0" err="1" smtClean="0">
                <a:solidFill>
                  <a:srgbClr val="000000"/>
                </a:solidFill>
              </a:rPr>
              <a:t>Bz</a:t>
            </a:r>
            <a:endParaRPr lang="en-US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Non-LLBL, mainly &lt; </a:t>
            </a:r>
            <a:r>
              <a:rPr lang="en-US" dirty="0" err="1" smtClean="0">
                <a:solidFill>
                  <a:srgbClr val="000000"/>
                </a:solidFill>
              </a:rPr>
              <a:t>Bz</a:t>
            </a:r>
            <a:endParaRPr lang="en-US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&lt;β&gt;: </a:t>
            </a:r>
            <a:r>
              <a:rPr lang="en-US" dirty="0">
                <a:solidFill>
                  <a:srgbClr val="000000"/>
                </a:solidFill>
              </a:rPr>
              <a:t>4.4</a:t>
            </a:r>
            <a:r>
              <a:rPr lang="en-US" dirty="0" smtClean="0">
                <a:solidFill>
                  <a:srgbClr val="000000"/>
                </a:solidFill>
              </a:rPr>
              <a:t>±0.7 </a:t>
            </a:r>
            <a:r>
              <a:rPr lang="en-US" dirty="0" smtClean="0">
                <a:solidFill>
                  <a:srgbClr val="000000"/>
                </a:solidFill>
              </a:rPr>
              <a:t>(non-LLBL</a:t>
            </a:r>
            <a:r>
              <a:rPr lang="en-US" dirty="0" smtClean="0">
                <a:solidFill>
                  <a:srgbClr val="000000"/>
                </a:solidFill>
              </a:rPr>
              <a:t>) 2.0±0.4 </a:t>
            </a:r>
            <a:r>
              <a:rPr lang="en-US" dirty="0" smtClean="0">
                <a:solidFill>
                  <a:srgbClr val="000000"/>
                </a:solidFill>
              </a:rPr>
              <a:t>(LLBL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089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0867"/>
            <a:ext cx="9165378" cy="46471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863" y="293226"/>
            <a:ext cx="6935788" cy="517341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5421" y="1003514"/>
            <a:ext cx="4323339" cy="145823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Average thickness of LLBL: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450±56 km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Average Na</a:t>
            </a:r>
            <a:r>
              <a:rPr lang="en-US" baseline="30000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gyroradius</a:t>
            </a:r>
            <a:r>
              <a:rPr lang="en-US" dirty="0" smtClean="0">
                <a:solidFill>
                  <a:srgbClr val="000000"/>
                </a:solidFill>
              </a:rPr>
              <a:t> in LLBL: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220±34 km </a:t>
            </a: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rgbClr val="5893E5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20661" y="925116"/>
            <a:ext cx="4323339" cy="13484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Average H</a:t>
            </a:r>
            <a:r>
              <a:rPr lang="en-US" baseline="30000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gyroradius</a:t>
            </a:r>
            <a:r>
              <a:rPr lang="en-US" dirty="0" smtClean="0">
                <a:solidFill>
                  <a:srgbClr val="000000"/>
                </a:solidFill>
              </a:rPr>
              <a:t> in LLBL: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40±4 km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Number density </a:t>
            </a:r>
            <a:r>
              <a:rPr lang="en-US" dirty="0" smtClean="0">
                <a:solidFill>
                  <a:srgbClr val="000000"/>
                </a:solidFill>
              </a:rPr>
              <a:t>of Na</a:t>
            </a:r>
            <a:r>
              <a:rPr lang="en-US" baseline="30000" dirty="0" smtClean="0">
                <a:solidFill>
                  <a:srgbClr val="000000"/>
                </a:solidFill>
              </a:rPr>
              <a:t>+ </a:t>
            </a:r>
            <a:r>
              <a:rPr lang="en-US" dirty="0" smtClean="0">
                <a:solidFill>
                  <a:srgbClr val="000000"/>
                </a:solidFill>
              </a:rPr>
              <a:t>~</a:t>
            </a:r>
            <a:r>
              <a:rPr lang="en-US" dirty="0" smtClean="0">
                <a:solidFill>
                  <a:srgbClr val="000000"/>
                </a:solidFill>
              </a:rPr>
              <a:t>22% of H</a:t>
            </a:r>
            <a:r>
              <a:rPr lang="en-US" baseline="30000" dirty="0" smtClean="0">
                <a:solidFill>
                  <a:srgbClr val="000000"/>
                </a:solidFill>
              </a:rPr>
              <a:t>+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rgbClr val="5893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979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eminar_2015_jan_KH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Seminar_2015_jan_KH.potx</Template>
  <TotalTime>24865</TotalTime>
  <Words>417</Words>
  <Application>Microsoft Macintosh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Seminar_2015_jan_KH</vt:lpstr>
      <vt:lpstr>think-cell Slide</vt:lpstr>
      <vt:lpstr>MESSENGER observations of the low-latitude boundary layer in Mercury’s magnetosphere</vt:lpstr>
      <vt:lpstr>The low-latitude boundary layer</vt:lpstr>
      <vt:lpstr>The study</vt:lpstr>
      <vt:lpstr>Data analysis</vt:lpstr>
      <vt:lpstr>LLBL example</vt:lpstr>
      <vt:lpstr>Non-LLBL example</vt:lpstr>
      <vt:lpstr>Results</vt:lpstr>
      <vt:lpstr>Results</vt:lpstr>
      <vt:lpstr>Results</vt:lpstr>
      <vt:lpstr>Results</vt:lpstr>
      <vt:lpstr>Results: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Elisabet Liljeblad</cp:lastModifiedBy>
  <cp:revision>172</cp:revision>
  <cp:lastPrinted>2013-05-27T09:10:21Z</cp:lastPrinted>
  <dcterms:created xsi:type="dcterms:W3CDTF">2014-01-30T09:56:50Z</dcterms:created>
  <dcterms:modified xsi:type="dcterms:W3CDTF">2015-06-16T06:52:03Z</dcterms:modified>
</cp:coreProperties>
</file>