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6" r:id="rId2"/>
    <p:sldId id="257" r:id="rId3"/>
    <p:sldId id="258" r:id="rId4"/>
    <p:sldId id="259" r:id="rId5"/>
    <p:sldId id="261" r:id="rId6"/>
    <p:sldId id="260" r:id="rId7"/>
    <p:sldId id="262" r:id="rId8"/>
    <p:sldId id="263" r:id="rId9"/>
    <p:sldId id="269" r:id="rId10"/>
    <p:sldId id="264" r:id="rId11"/>
    <p:sldId id="265" r:id="rId12"/>
    <p:sldId id="266" r:id="rId13"/>
    <p:sldId id="267" r:id="rId14"/>
    <p:sldId id="270" r:id="rId15"/>
    <p:sldId id="268" r:id="rId16"/>
    <p:sldId id="271" r:id="rId17"/>
    <p:sldId id="275" r:id="rId18"/>
    <p:sldId id="272" r:id="rId19"/>
    <p:sldId id="273"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5" d="100"/>
          <a:sy n="175" d="100"/>
        </p:scale>
        <p:origin x="-21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BEFD2D-3FEE-1346-ABCF-7D7428F89A4B}" type="datetimeFigureOut">
              <a:rPr lang="en-US" smtClean="0"/>
              <a:t>6/12/15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D4205-50FF-104C-A545-6FD8E610479C}" type="slidenum">
              <a:rPr lang="en-US" smtClean="0"/>
              <a:t>‹#›</a:t>
            </a:fld>
            <a:endParaRPr lang="en-US"/>
          </a:p>
        </p:txBody>
      </p:sp>
    </p:spTree>
    <p:extLst>
      <p:ext uri="{BB962C8B-B14F-4D97-AF65-F5344CB8AC3E}">
        <p14:creationId xmlns:p14="http://schemas.microsoft.com/office/powerpoint/2010/main" val="22621739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D4205-50FF-104C-A545-6FD8E610479C}" type="slidenum">
              <a:rPr lang="en-US" smtClean="0"/>
              <a:t>2</a:t>
            </a:fld>
            <a:endParaRPr lang="en-US"/>
          </a:p>
        </p:txBody>
      </p:sp>
    </p:spTree>
    <p:extLst>
      <p:ext uri="{BB962C8B-B14F-4D97-AF65-F5344CB8AC3E}">
        <p14:creationId xmlns:p14="http://schemas.microsoft.com/office/powerpoint/2010/main" val="111715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9C4379-D47C-DB4A-8484-E4B17904A3C2}" type="datetimeFigureOut">
              <a:rPr lang="en-US" smtClean="0"/>
              <a:t>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6978-091D-C543-B59F-E41E7B1FFB81}"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C4379-D47C-DB4A-8484-E4B17904A3C2}" type="datetimeFigureOut">
              <a:rPr lang="en-US" smtClean="0"/>
              <a:t>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6978-091D-C543-B59F-E41E7B1FFB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C4379-D47C-DB4A-8484-E4B17904A3C2}" type="datetimeFigureOut">
              <a:rPr lang="en-US" smtClean="0"/>
              <a:t>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6978-091D-C543-B59F-E41E7B1FFB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29C4379-D47C-DB4A-8484-E4B17904A3C2}" type="datetimeFigureOut">
              <a:rPr lang="en-US" smtClean="0"/>
              <a:t>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6978-091D-C543-B59F-E41E7B1FFB81}"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9C4379-D47C-DB4A-8484-E4B17904A3C2}" type="datetimeFigureOut">
              <a:rPr lang="en-US" smtClean="0"/>
              <a:t>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6978-091D-C543-B59F-E41E7B1FFB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29C4379-D47C-DB4A-8484-E4B17904A3C2}" type="datetimeFigureOut">
              <a:rPr lang="en-US" smtClean="0"/>
              <a:t>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E6978-091D-C543-B59F-E41E7B1FFB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29C4379-D47C-DB4A-8484-E4B17904A3C2}" type="datetimeFigureOut">
              <a:rPr lang="en-US" smtClean="0"/>
              <a:t>6/12/15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E6978-091D-C543-B59F-E41E7B1FFB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9C4379-D47C-DB4A-8484-E4B17904A3C2}" type="datetimeFigureOut">
              <a:rPr lang="en-US" smtClean="0"/>
              <a:t>6/12/15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E6978-091D-C543-B59F-E41E7B1FFB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4379-D47C-DB4A-8484-E4B17904A3C2}" type="datetimeFigureOut">
              <a:rPr lang="en-US" smtClean="0"/>
              <a:t>6/12/15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E6978-091D-C543-B59F-E41E7B1FFB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C4379-D47C-DB4A-8484-E4B17904A3C2}" type="datetimeFigureOut">
              <a:rPr lang="en-US" smtClean="0"/>
              <a:t>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E6978-091D-C543-B59F-E41E7B1FFB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C4379-D47C-DB4A-8484-E4B17904A3C2}" type="datetimeFigureOut">
              <a:rPr lang="en-US" smtClean="0"/>
              <a:t>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E6978-091D-C543-B59F-E41E7B1FFB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29C4379-D47C-DB4A-8484-E4B17904A3C2}" type="datetimeFigureOut">
              <a:rPr lang="en-US" smtClean="0"/>
              <a:t>6/12/15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B6E6978-091D-C543-B59F-E41E7B1FFB8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86200"/>
            <a:ext cx="7485957" cy="1752600"/>
          </a:xfrm>
        </p:spPr>
        <p:txBody>
          <a:bodyPr/>
          <a:lstStyle/>
          <a:p>
            <a:r>
              <a:rPr lang="en-US" dirty="0" smtClean="0"/>
              <a:t>Deborah L. Domingue, Mario </a:t>
            </a:r>
            <a:r>
              <a:rPr lang="en-US" dirty="0" err="1" smtClean="0"/>
              <a:t>D’Amore</a:t>
            </a:r>
            <a:r>
              <a:rPr lang="en-US" dirty="0" smtClean="0"/>
              <a:t>, Sabrina Ferrari, </a:t>
            </a:r>
            <a:r>
              <a:rPr lang="en-US" dirty="0" err="1" smtClean="0"/>
              <a:t>Jörn</a:t>
            </a:r>
            <a:r>
              <a:rPr lang="en-US" dirty="0" smtClean="0"/>
              <a:t> </a:t>
            </a:r>
            <a:r>
              <a:rPr lang="en-US" dirty="0" err="1" smtClean="0"/>
              <a:t>Helbert</a:t>
            </a:r>
            <a:r>
              <a:rPr lang="en-US" dirty="0" smtClean="0"/>
              <a:t>, Noam R. </a:t>
            </a:r>
            <a:r>
              <a:rPr lang="en-US" dirty="0" err="1" smtClean="0"/>
              <a:t>Izenberg</a:t>
            </a:r>
            <a:endParaRPr lang="en-US" dirty="0"/>
          </a:p>
        </p:txBody>
      </p:sp>
      <p:sp>
        <p:nvSpPr>
          <p:cNvPr id="2" name="Title 1"/>
          <p:cNvSpPr>
            <a:spLocks noGrp="1"/>
          </p:cNvSpPr>
          <p:nvPr>
            <p:ph type="ctrTitle"/>
          </p:nvPr>
        </p:nvSpPr>
        <p:spPr/>
        <p:txBody>
          <a:bodyPr/>
          <a:lstStyle/>
          <a:p>
            <a:r>
              <a:rPr lang="en-US" dirty="0" smtClean="0">
                <a:solidFill>
                  <a:schemeClr val="tx2">
                    <a:lumMod val="60000"/>
                    <a:lumOff val="40000"/>
                  </a:schemeClr>
                </a:solidFill>
              </a:rPr>
              <a:t>Photometric properties of Mercury’s surface at visible to near-infrared wavelengths</a:t>
            </a:r>
            <a:endParaRPr lang="en-US" dirty="0">
              <a:solidFill>
                <a:schemeClr val="tx2">
                  <a:lumMod val="60000"/>
                  <a:lumOff val="40000"/>
                </a:schemeClr>
              </a:solidFill>
            </a:endParaRPr>
          </a:p>
        </p:txBody>
      </p:sp>
    </p:spTree>
    <p:extLst>
      <p:ext uri="{BB962C8B-B14F-4D97-AF65-F5344CB8AC3E}">
        <p14:creationId xmlns:p14="http://schemas.microsoft.com/office/powerpoint/2010/main" val="37782490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DC9E1F"/>
                </a:solidFill>
              </a:rPr>
              <a:t>Hapke</a:t>
            </a:r>
            <a:r>
              <a:rPr lang="en-US" dirty="0" smtClean="0">
                <a:solidFill>
                  <a:srgbClr val="DC9E1F"/>
                </a:solidFill>
              </a:rPr>
              <a:t> model II</a:t>
            </a:r>
            <a:endParaRPr lang="en-US" dirty="0">
              <a:solidFill>
                <a:srgbClr val="DC9E1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43707071"/>
              </p:ext>
            </p:extLst>
          </p:nvPr>
        </p:nvGraphicFramePr>
        <p:xfrm>
          <a:off x="362231" y="1544687"/>
          <a:ext cx="8547939" cy="4972447"/>
        </p:xfrm>
        <a:graphic>
          <a:graphicData uri="http://schemas.openxmlformats.org/drawingml/2006/table">
            <a:tbl>
              <a:tblPr firstRow="1" bandRow="1">
                <a:tableStyleId>{5C22544A-7EE6-4342-B048-85BDC9FD1C3A}</a:tableStyleId>
              </a:tblPr>
              <a:tblGrid>
                <a:gridCol w="3123073"/>
                <a:gridCol w="1319296"/>
                <a:gridCol w="4105570"/>
              </a:tblGrid>
              <a:tr h="219237">
                <a:tc>
                  <a:txBody>
                    <a:bodyPr/>
                    <a:lstStyle/>
                    <a:p>
                      <a:pPr marL="0" marR="0" algn="ctr">
                        <a:spcBef>
                          <a:spcPts val="0"/>
                        </a:spcBef>
                        <a:spcAft>
                          <a:spcPts val="0"/>
                        </a:spcAft>
                      </a:pPr>
                      <a:r>
                        <a:rPr lang="en-US" sz="1200" b="1">
                          <a:effectLst/>
                          <a:latin typeface="Cambria"/>
                          <a:ea typeface="ＭＳ 明朝"/>
                          <a:cs typeface="Times New Roman"/>
                        </a:rPr>
                        <a:t>Parameter</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b="1">
                          <a:effectLst/>
                          <a:latin typeface="Cambria"/>
                          <a:ea typeface="ＭＳ 明朝"/>
                          <a:cs typeface="Times New Roman"/>
                        </a:rPr>
                        <a:t>Value Range</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b="1">
                          <a:effectLst/>
                          <a:latin typeface="Cambria"/>
                          <a:ea typeface="ＭＳ 明朝"/>
                          <a:cs typeface="Times New Roman"/>
                        </a:rPr>
                        <a:t>Relation to Regolith</a:t>
                      </a:r>
                      <a:endParaRPr lang="en-US" sz="1200">
                        <a:effectLst/>
                        <a:latin typeface="Cambria"/>
                        <a:ea typeface="ＭＳ 明朝"/>
                        <a:cs typeface="Times New Roman"/>
                      </a:endParaRPr>
                    </a:p>
                  </a:txBody>
                  <a:tcPr marL="68580" marR="68580" marT="0" marB="0"/>
                </a:tc>
              </a:tr>
              <a:tr h="821486">
                <a:tc>
                  <a:txBody>
                    <a:bodyPr/>
                    <a:lstStyle/>
                    <a:p>
                      <a:pPr marL="0" marR="0" algn="ctr">
                        <a:spcBef>
                          <a:spcPts val="0"/>
                        </a:spcBef>
                        <a:spcAft>
                          <a:spcPts val="0"/>
                        </a:spcAft>
                      </a:pPr>
                      <a:r>
                        <a:rPr lang="en-US" sz="1200">
                          <a:effectLst/>
                          <a:latin typeface="Cambria"/>
                          <a:ea typeface="ＭＳ 明朝"/>
                          <a:cs typeface="Times New Roman"/>
                        </a:rPr>
                        <a:t>w</a:t>
                      </a:r>
                    </a:p>
                    <a:p>
                      <a:pPr marL="0" marR="0" algn="ctr">
                        <a:spcBef>
                          <a:spcPts val="0"/>
                        </a:spcBef>
                        <a:spcAft>
                          <a:spcPts val="0"/>
                        </a:spcAft>
                      </a:pPr>
                      <a:r>
                        <a:rPr lang="en-US" sz="1200">
                          <a:effectLst/>
                          <a:latin typeface="Cambria"/>
                          <a:ea typeface="ＭＳ 明朝"/>
                          <a:cs typeface="Times New Roman"/>
                        </a:rPr>
                        <a:t>single-scattering albedo</a:t>
                      </a:r>
                    </a:p>
                  </a:txBody>
                  <a:tcPr marL="68580" marR="68580" marT="0" marB="0"/>
                </a:tc>
                <a:tc>
                  <a:txBody>
                    <a:bodyPr/>
                    <a:lstStyle/>
                    <a:p>
                      <a:pPr marL="0" marR="0" algn="ctr">
                        <a:spcBef>
                          <a:spcPts val="0"/>
                        </a:spcBef>
                        <a:spcAft>
                          <a:spcPts val="0"/>
                        </a:spcAft>
                      </a:pPr>
                      <a:r>
                        <a:rPr lang="en-US" sz="1200">
                          <a:effectLst/>
                          <a:latin typeface="Cambria"/>
                          <a:ea typeface="ＭＳ 明朝"/>
                          <a:cs typeface="Times New Roman"/>
                        </a:rPr>
                        <a:t>0 – 1 </a:t>
                      </a:r>
                    </a:p>
                  </a:txBody>
                  <a:tcPr marL="68580" marR="68580" marT="0" marB="0"/>
                </a:tc>
                <a:tc>
                  <a:txBody>
                    <a:bodyPr/>
                    <a:lstStyle/>
                    <a:p>
                      <a:pPr marL="0" marR="0" algn="just">
                        <a:spcBef>
                          <a:spcPts val="0"/>
                        </a:spcBef>
                        <a:spcAft>
                          <a:spcPts val="0"/>
                        </a:spcAft>
                      </a:pPr>
                      <a:r>
                        <a:rPr lang="en-US" sz="1200">
                          <a:effectLst/>
                          <a:latin typeface="Cambria"/>
                          <a:ea typeface="ＭＳ 明朝"/>
                          <a:cs typeface="Times New Roman"/>
                        </a:rPr>
                        <a:t>A volume averaged single scattering albedo, the ratio of the amount of light scattered to the amount of light both scattered and absorbed.</a:t>
                      </a:r>
                    </a:p>
                  </a:txBody>
                  <a:tcPr marL="68580" marR="68580" marT="0" marB="0"/>
                </a:tc>
              </a:tr>
              <a:tr h="657189">
                <a:tc>
                  <a:txBody>
                    <a:bodyPr/>
                    <a:lstStyle/>
                    <a:p>
                      <a:pPr marL="0" marR="0" algn="ctr">
                        <a:spcBef>
                          <a:spcPts val="0"/>
                        </a:spcBef>
                        <a:spcAft>
                          <a:spcPts val="0"/>
                        </a:spcAft>
                      </a:pPr>
                      <a:r>
                        <a:rPr lang="en-US" sz="1200">
                          <a:effectLst/>
                          <a:latin typeface="Cambria"/>
                          <a:ea typeface="ＭＳ 明朝"/>
                          <a:cs typeface="Times New Roman"/>
                        </a:rPr>
                        <a:t>b</a:t>
                      </a:r>
                    </a:p>
                    <a:p>
                      <a:pPr marL="0" marR="0" algn="ctr">
                        <a:spcBef>
                          <a:spcPts val="0"/>
                        </a:spcBef>
                        <a:spcAft>
                          <a:spcPts val="0"/>
                        </a:spcAft>
                      </a:pPr>
                      <a:r>
                        <a:rPr lang="en-US" sz="1200">
                          <a:effectLst/>
                          <a:latin typeface="Cambria"/>
                          <a:ea typeface="ＭＳ 明朝"/>
                          <a:cs typeface="Times New Roman"/>
                        </a:rPr>
                        <a:t>single-particle scattering function amplitude</a:t>
                      </a:r>
                    </a:p>
                  </a:txBody>
                  <a:tcPr marL="68580" marR="68580" marT="0" marB="0"/>
                </a:tc>
                <a:tc>
                  <a:txBody>
                    <a:bodyPr/>
                    <a:lstStyle/>
                    <a:p>
                      <a:pPr marL="0" marR="0" algn="ctr">
                        <a:spcBef>
                          <a:spcPts val="0"/>
                        </a:spcBef>
                        <a:spcAft>
                          <a:spcPts val="0"/>
                        </a:spcAft>
                      </a:pPr>
                      <a:r>
                        <a:rPr lang="en-US" sz="1200">
                          <a:effectLst/>
                          <a:latin typeface="Cambria"/>
                          <a:ea typeface="ＭＳ 明朝"/>
                          <a:cs typeface="Times New Roman"/>
                        </a:rPr>
                        <a:t>-1 – 1</a:t>
                      </a:r>
                    </a:p>
                  </a:txBody>
                  <a:tcPr marL="68580" marR="68580" marT="0" marB="0"/>
                </a:tc>
                <a:tc>
                  <a:txBody>
                    <a:bodyPr/>
                    <a:lstStyle/>
                    <a:p>
                      <a:pPr marL="0" marR="0" algn="just">
                        <a:spcBef>
                          <a:spcPts val="0"/>
                        </a:spcBef>
                        <a:spcAft>
                          <a:spcPts val="0"/>
                        </a:spcAft>
                      </a:pPr>
                      <a:r>
                        <a:rPr lang="en-US" sz="1200">
                          <a:effectLst/>
                          <a:latin typeface="Cambria"/>
                          <a:ea typeface="ＭＳ 明朝"/>
                          <a:cs typeface="Times New Roman"/>
                        </a:rPr>
                        <a:t>A Heney-Greenstein function parameter that governs the relative amplitudes of the forward and backward scattering components.</a:t>
                      </a:r>
                    </a:p>
                  </a:txBody>
                  <a:tcPr marL="68580" marR="68580" marT="0" marB="0"/>
                </a:tc>
              </a:tr>
              <a:tr h="657189">
                <a:tc>
                  <a:txBody>
                    <a:bodyPr/>
                    <a:lstStyle/>
                    <a:p>
                      <a:pPr marL="0" marR="0" algn="ctr">
                        <a:spcBef>
                          <a:spcPts val="0"/>
                        </a:spcBef>
                        <a:spcAft>
                          <a:spcPts val="0"/>
                        </a:spcAft>
                      </a:pPr>
                      <a:r>
                        <a:rPr lang="en-US" sz="1200">
                          <a:effectLst/>
                          <a:latin typeface="Cambria"/>
                          <a:ea typeface="ＭＳ 明朝"/>
                          <a:cs typeface="Times New Roman"/>
                        </a:rPr>
                        <a:t>c</a:t>
                      </a:r>
                    </a:p>
                    <a:p>
                      <a:pPr marL="0" marR="0" algn="ctr">
                        <a:spcBef>
                          <a:spcPts val="0"/>
                        </a:spcBef>
                        <a:spcAft>
                          <a:spcPts val="0"/>
                        </a:spcAft>
                      </a:pPr>
                      <a:r>
                        <a:rPr lang="en-US" sz="1200">
                          <a:effectLst/>
                          <a:latin typeface="Cambria"/>
                          <a:ea typeface="ＭＳ 明朝"/>
                          <a:cs typeface="Times New Roman"/>
                        </a:rPr>
                        <a:t>single-particle scattering function partition coefficient</a:t>
                      </a:r>
                    </a:p>
                  </a:txBody>
                  <a:tcPr marL="68580" marR="68580" marT="0" marB="0"/>
                </a:tc>
                <a:tc>
                  <a:txBody>
                    <a:bodyPr/>
                    <a:lstStyle/>
                    <a:p>
                      <a:pPr marL="0" marR="0" algn="ctr">
                        <a:spcBef>
                          <a:spcPts val="0"/>
                        </a:spcBef>
                        <a:spcAft>
                          <a:spcPts val="0"/>
                        </a:spcAft>
                      </a:pPr>
                      <a:r>
                        <a:rPr lang="en-US" sz="1200">
                          <a:effectLst/>
                          <a:latin typeface="Cambria"/>
                          <a:ea typeface="ＭＳ 明朝"/>
                          <a:cs typeface="Times New Roman"/>
                        </a:rPr>
                        <a:t>-1 – 1 </a:t>
                      </a:r>
                    </a:p>
                  </a:txBody>
                  <a:tcPr marL="68580" marR="68580" marT="0" marB="0"/>
                </a:tc>
                <a:tc>
                  <a:txBody>
                    <a:bodyPr/>
                    <a:lstStyle/>
                    <a:p>
                      <a:pPr marL="0" marR="0" algn="just">
                        <a:spcBef>
                          <a:spcPts val="0"/>
                        </a:spcBef>
                        <a:spcAft>
                          <a:spcPts val="0"/>
                        </a:spcAft>
                      </a:pPr>
                      <a:r>
                        <a:rPr lang="en-US" sz="1200">
                          <a:effectLst/>
                          <a:latin typeface="Cambria"/>
                          <a:ea typeface="ＭＳ 明朝"/>
                          <a:cs typeface="Times New Roman"/>
                        </a:rPr>
                        <a:t>A Heney-Greenstein function parameter that governs the partition of scattered light into forward or backward directions.</a:t>
                      </a:r>
                    </a:p>
                  </a:txBody>
                  <a:tcPr marL="68580" marR="68580" marT="0" marB="0"/>
                </a:tc>
              </a:tr>
              <a:tr h="657189">
                <a:tc>
                  <a:txBody>
                    <a:bodyPr/>
                    <a:lstStyle/>
                    <a:p>
                      <a:pPr marL="0" marR="0" algn="ctr">
                        <a:spcBef>
                          <a:spcPts val="0"/>
                        </a:spcBef>
                        <a:spcAft>
                          <a:spcPts val="0"/>
                        </a:spcAft>
                      </a:pPr>
                      <a:r>
                        <a:rPr lang="en-US" sz="1200">
                          <a:effectLst/>
                          <a:latin typeface="Cambria"/>
                          <a:ea typeface="ＭＳ 明朝"/>
                          <a:cs typeface="Times New Roman"/>
                        </a:rPr>
                        <a:t>B</a:t>
                      </a:r>
                      <a:r>
                        <a:rPr lang="en-US" sz="1200" baseline="-25000">
                          <a:effectLst/>
                          <a:latin typeface="Cambria"/>
                          <a:ea typeface="ＭＳ 明朝"/>
                          <a:cs typeface="Times New Roman"/>
                        </a:rPr>
                        <a:t>S0</a:t>
                      </a:r>
                      <a:endParaRPr lang="en-US" sz="1200">
                        <a:effectLst/>
                        <a:latin typeface="Cambria"/>
                        <a:ea typeface="ＭＳ 明朝"/>
                        <a:cs typeface="Times New Roman"/>
                      </a:endParaRPr>
                    </a:p>
                    <a:p>
                      <a:pPr marL="0" marR="0" algn="ctr">
                        <a:spcBef>
                          <a:spcPts val="0"/>
                        </a:spcBef>
                        <a:spcAft>
                          <a:spcPts val="0"/>
                        </a:spcAft>
                      </a:pPr>
                      <a:r>
                        <a:rPr lang="en-US" sz="1200">
                          <a:effectLst/>
                          <a:latin typeface="Cambria"/>
                          <a:ea typeface="ＭＳ 明朝"/>
                          <a:cs typeface="Times New Roman"/>
                        </a:rPr>
                        <a:t>SHOE amplitude</a:t>
                      </a:r>
                    </a:p>
                  </a:txBody>
                  <a:tcPr marL="68580" marR="68580" marT="0" marB="0"/>
                </a:tc>
                <a:tc>
                  <a:txBody>
                    <a:bodyPr/>
                    <a:lstStyle/>
                    <a:p>
                      <a:pPr marL="0" marR="0" algn="ctr">
                        <a:spcBef>
                          <a:spcPts val="0"/>
                        </a:spcBef>
                        <a:spcAft>
                          <a:spcPts val="0"/>
                        </a:spcAft>
                      </a:pPr>
                      <a:r>
                        <a:rPr lang="en-US" sz="1200">
                          <a:effectLst/>
                          <a:latin typeface="Cambria"/>
                          <a:ea typeface="ＭＳ 明朝"/>
                          <a:cs typeface="Times New Roman"/>
                        </a:rPr>
                        <a:t>0 – 1</a:t>
                      </a:r>
                    </a:p>
                  </a:txBody>
                  <a:tcPr marL="68580" marR="68580" marT="0" marB="0"/>
                </a:tc>
                <a:tc>
                  <a:txBody>
                    <a:bodyPr/>
                    <a:lstStyle/>
                    <a:p>
                      <a:pPr marL="0" marR="0" algn="just">
                        <a:spcBef>
                          <a:spcPts val="0"/>
                        </a:spcBef>
                        <a:spcAft>
                          <a:spcPts val="0"/>
                        </a:spcAft>
                      </a:pPr>
                      <a:r>
                        <a:rPr lang="en-US" sz="1200">
                          <a:effectLst/>
                          <a:latin typeface="Cambria"/>
                          <a:ea typeface="ＭＳ 明朝"/>
                          <a:cs typeface="Times New Roman"/>
                        </a:rPr>
                        <a:t>The amplitude of the opposition effect due to the shadow-hiding mechanism. This is a single scattering mechanism.</a:t>
                      </a:r>
                    </a:p>
                  </a:txBody>
                  <a:tcPr marL="68580" marR="68580" marT="0" marB="0"/>
                </a:tc>
              </a:tr>
              <a:tr h="821486">
                <a:tc>
                  <a:txBody>
                    <a:bodyPr/>
                    <a:lstStyle/>
                    <a:p>
                      <a:pPr marL="0" marR="0" algn="ctr">
                        <a:spcBef>
                          <a:spcPts val="0"/>
                        </a:spcBef>
                        <a:spcAft>
                          <a:spcPts val="0"/>
                        </a:spcAft>
                      </a:pPr>
                      <a:r>
                        <a:rPr lang="en-US" sz="1200">
                          <a:effectLst/>
                          <a:latin typeface="Cambria"/>
                          <a:ea typeface="ＭＳ 明朝"/>
                          <a:cs typeface="Times New Roman"/>
                        </a:rPr>
                        <a:t>h</a:t>
                      </a:r>
                      <a:r>
                        <a:rPr lang="en-US" sz="1200" baseline="-25000">
                          <a:effectLst/>
                          <a:latin typeface="Cambria"/>
                          <a:ea typeface="ＭＳ 明朝"/>
                          <a:cs typeface="Times New Roman"/>
                        </a:rPr>
                        <a:t>s</a:t>
                      </a:r>
                      <a:endParaRPr lang="en-US" sz="1200">
                        <a:effectLst/>
                        <a:latin typeface="Cambria"/>
                        <a:ea typeface="ＭＳ 明朝"/>
                        <a:cs typeface="Times New Roman"/>
                      </a:endParaRPr>
                    </a:p>
                    <a:p>
                      <a:pPr marL="0" marR="0" algn="ctr">
                        <a:spcBef>
                          <a:spcPts val="0"/>
                        </a:spcBef>
                        <a:spcAft>
                          <a:spcPts val="0"/>
                        </a:spcAft>
                      </a:pPr>
                      <a:r>
                        <a:rPr lang="en-US" sz="1200">
                          <a:effectLst/>
                          <a:latin typeface="Cambria"/>
                          <a:ea typeface="ＭＳ 明朝"/>
                          <a:cs typeface="Times New Roman"/>
                        </a:rPr>
                        <a:t>SHOE width</a:t>
                      </a:r>
                    </a:p>
                  </a:txBody>
                  <a:tcPr marL="68580" marR="68580" marT="0" marB="0"/>
                </a:tc>
                <a:tc>
                  <a:txBody>
                    <a:bodyPr/>
                    <a:lstStyle/>
                    <a:p>
                      <a:pPr marL="0" marR="0" algn="ctr">
                        <a:spcBef>
                          <a:spcPts val="0"/>
                        </a:spcBef>
                        <a:spcAft>
                          <a:spcPts val="0"/>
                        </a:spcAft>
                      </a:pPr>
                      <a:r>
                        <a:rPr lang="en-US" sz="1200">
                          <a:effectLst/>
                          <a:latin typeface="Cambria"/>
                          <a:ea typeface="ＭＳ 明朝"/>
                          <a:cs typeface="Times New Roman"/>
                        </a:rPr>
                        <a:t>†</a:t>
                      </a:r>
                    </a:p>
                  </a:txBody>
                  <a:tcPr marL="68580" marR="68580" marT="0" marB="0"/>
                </a:tc>
                <a:tc>
                  <a:txBody>
                    <a:bodyPr/>
                    <a:lstStyle/>
                    <a:p>
                      <a:pPr marL="0" marR="0" algn="just">
                        <a:spcBef>
                          <a:spcPts val="0"/>
                        </a:spcBef>
                        <a:spcAft>
                          <a:spcPts val="0"/>
                        </a:spcAft>
                      </a:pPr>
                      <a:r>
                        <a:rPr lang="en-US" sz="1200">
                          <a:effectLst/>
                          <a:latin typeface="Cambria"/>
                          <a:ea typeface="ＭＳ 明朝"/>
                          <a:cs typeface="Times New Roman"/>
                        </a:rPr>
                        <a:t>A measure of the width of the opposition effect due to the shadow-hiding mechanism, related to grain size distribution and filling factor within the scattering volume.</a:t>
                      </a:r>
                    </a:p>
                  </a:txBody>
                  <a:tcPr marL="68580" marR="68580" marT="0" marB="0"/>
                </a:tc>
              </a:tr>
              <a:tr h="1138671">
                <a:tc>
                  <a:txBody>
                    <a:bodyPr/>
                    <a:lstStyle/>
                    <a:p>
                      <a:pPr marL="0" marR="0" algn="ctr">
                        <a:spcBef>
                          <a:spcPts val="0"/>
                        </a:spcBef>
                        <a:spcAft>
                          <a:spcPts val="0"/>
                        </a:spcAft>
                      </a:pPr>
                      <a:r>
                        <a:rPr lang="en-US" sz="1200" i="1">
                          <a:effectLst/>
                          <a:latin typeface="Cambria Math"/>
                          <a:ea typeface="ＭＳ 明朝"/>
                          <a:cs typeface="Times New Roman"/>
                        </a:rPr>
                        <a:t>θ</a:t>
                      </a:r>
                    </a:p>
                    <a:p>
                      <a:pPr marL="0" marR="0" algn="ctr">
                        <a:spcBef>
                          <a:spcPts val="0"/>
                        </a:spcBef>
                        <a:spcAft>
                          <a:spcPts val="0"/>
                        </a:spcAft>
                      </a:pPr>
                      <a:r>
                        <a:rPr lang="en-US" sz="1200">
                          <a:effectLst/>
                          <a:latin typeface="Cambria"/>
                          <a:ea typeface="ＭＳ 明朝"/>
                          <a:cs typeface="Times New Roman"/>
                        </a:rPr>
                        <a:t>surface roughness</a:t>
                      </a:r>
                    </a:p>
                  </a:txBody>
                  <a:tcPr marL="68580" marR="68580" marT="0" marB="0"/>
                </a:tc>
                <a:tc>
                  <a:txBody>
                    <a:bodyPr/>
                    <a:lstStyle/>
                    <a:p>
                      <a:pPr marL="0" marR="0" algn="ctr">
                        <a:spcBef>
                          <a:spcPts val="0"/>
                        </a:spcBef>
                        <a:spcAft>
                          <a:spcPts val="0"/>
                        </a:spcAft>
                      </a:pPr>
                      <a:r>
                        <a:rPr lang="en-US" sz="1200">
                          <a:effectLst/>
                          <a:latin typeface="Cambria"/>
                          <a:ea typeface="ＭＳ 明朝"/>
                          <a:cs typeface="Times New Roman"/>
                        </a:rPr>
                        <a:t>0 – 40</a:t>
                      </a:r>
                    </a:p>
                    <a:p>
                      <a:pPr marL="0" marR="0" algn="ctr">
                        <a:spcBef>
                          <a:spcPts val="0"/>
                        </a:spcBef>
                        <a:spcAft>
                          <a:spcPts val="0"/>
                        </a:spcAft>
                      </a:pPr>
                      <a:r>
                        <a:rPr lang="en-US" sz="1200">
                          <a:effectLst/>
                          <a:latin typeface="Cambria"/>
                          <a:ea typeface="ＭＳ 明朝"/>
                          <a:cs typeface="Times New Roman"/>
                        </a:rPr>
                        <a:t>(degrees)</a:t>
                      </a:r>
                    </a:p>
                  </a:txBody>
                  <a:tcPr marL="68580" marR="68580" marT="0" marB="0"/>
                </a:tc>
                <a:tc>
                  <a:txBody>
                    <a:bodyPr/>
                    <a:lstStyle/>
                    <a:p>
                      <a:pPr marL="0" marR="0" algn="just">
                        <a:spcBef>
                          <a:spcPts val="0"/>
                        </a:spcBef>
                        <a:spcAft>
                          <a:spcPts val="0"/>
                        </a:spcAft>
                      </a:pPr>
                      <a:r>
                        <a:rPr lang="en-US" sz="1200" dirty="0">
                          <a:effectLst/>
                          <a:latin typeface="Cambria"/>
                          <a:ea typeface="ＭＳ 明朝"/>
                          <a:cs typeface="Times New Roman"/>
                        </a:rPr>
                        <a:t>The mean slope angle averaged over an upper size limit defined by the angular resolution of the detector and a lower limit defined by the </a:t>
                      </a:r>
                      <a:r>
                        <a:rPr lang="en-US" sz="1200" dirty="0" err="1">
                          <a:effectLst/>
                          <a:latin typeface="Cambria"/>
                          <a:ea typeface="ＭＳ 明朝"/>
                          <a:cs typeface="Times New Roman"/>
                        </a:rPr>
                        <a:t>radiative</a:t>
                      </a:r>
                      <a:r>
                        <a:rPr lang="en-US" sz="1200" dirty="0">
                          <a:effectLst/>
                          <a:latin typeface="Cambria"/>
                          <a:ea typeface="ＭＳ 明朝"/>
                          <a:cs typeface="Times New Roman"/>
                        </a:rPr>
                        <a:t> transfer equations, typically of the order of 100 -1000 </a:t>
                      </a:r>
                      <a:r>
                        <a:rPr lang="en-US" sz="1200" dirty="0">
                          <a:effectLst/>
                          <a:latin typeface="Symbol"/>
                          <a:ea typeface="ＭＳ 明朝"/>
                          <a:cs typeface="Times New Roman"/>
                        </a:rPr>
                        <a:t>m</a:t>
                      </a:r>
                      <a:r>
                        <a:rPr lang="en-US" sz="1200" dirty="0">
                          <a:effectLst/>
                          <a:latin typeface="Cambria"/>
                          <a:ea typeface="ＭＳ 明朝"/>
                          <a:cs typeface="Times New Roman"/>
                        </a:rPr>
                        <a:t>m (</a:t>
                      </a:r>
                      <a:r>
                        <a:rPr lang="en-US" sz="1200" dirty="0" err="1">
                          <a:effectLst/>
                          <a:latin typeface="Cambria"/>
                          <a:ea typeface="ＭＳ 明朝"/>
                          <a:cs typeface="Times New Roman"/>
                        </a:rPr>
                        <a:t>Hapke</a:t>
                      </a:r>
                      <a:r>
                        <a:rPr lang="en-US" sz="1200" dirty="0">
                          <a:effectLst/>
                          <a:latin typeface="Cambria"/>
                          <a:ea typeface="ＭＳ 明朝"/>
                          <a:cs typeface="Times New Roman"/>
                        </a:rPr>
                        <a:t> 2012).</a:t>
                      </a:r>
                    </a:p>
                  </a:txBody>
                  <a:tcPr marL="68580" marR="68580" marT="0" marB="0"/>
                </a:tc>
              </a:tr>
            </a:tbl>
          </a:graphicData>
        </a:graphic>
      </p:graphicFrame>
    </p:spTree>
    <p:extLst>
      <p:ext uri="{BB962C8B-B14F-4D97-AF65-F5344CB8AC3E}">
        <p14:creationId xmlns:p14="http://schemas.microsoft.com/office/powerpoint/2010/main" val="4128961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Kaasalainen</a:t>
            </a:r>
            <a:r>
              <a:rPr lang="en-US" dirty="0" smtClean="0">
                <a:solidFill>
                  <a:schemeClr val="tx2"/>
                </a:solidFill>
              </a:rPr>
              <a:t> – </a:t>
            </a:r>
            <a:r>
              <a:rPr lang="en-US" dirty="0" err="1" smtClean="0">
                <a:solidFill>
                  <a:schemeClr val="tx2"/>
                </a:solidFill>
              </a:rPr>
              <a:t>Shkuratov</a:t>
            </a:r>
            <a:r>
              <a:rPr lang="en-US" dirty="0" smtClean="0">
                <a:solidFill>
                  <a:schemeClr val="tx2"/>
                </a:solidFill>
              </a:rPr>
              <a:t> (KS model)</a:t>
            </a:r>
            <a:endParaRPr lang="en-US" dirty="0">
              <a:solidFill>
                <a:srgbClr val="DC9E1F"/>
              </a:solidFill>
            </a:endParaRPr>
          </a:p>
        </p:txBody>
      </p:sp>
      <p:sp>
        <p:nvSpPr>
          <p:cNvPr id="3" name="Content Placeholder 2"/>
          <p:cNvSpPr>
            <a:spLocks noGrp="1"/>
          </p:cNvSpPr>
          <p:nvPr>
            <p:ph sz="quarter" idx="13"/>
          </p:nvPr>
        </p:nvSpPr>
        <p:spPr/>
        <p:txBody>
          <a:bodyPr/>
          <a:lstStyle/>
          <a:p>
            <a:r>
              <a:rPr lang="en-US" dirty="0" smtClean="0">
                <a:solidFill>
                  <a:schemeClr val="tx2"/>
                </a:solidFill>
              </a:rPr>
              <a:t>Used the variation of this model that was shown to best describe the MDIS photometry measurements</a:t>
            </a:r>
          </a:p>
          <a:p>
            <a:endParaRPr lang="en-US" dirty="0">
              <a:solidFill>
                <a:schemeClr val="tx2"/>
              </a:solidFill>
            </a:endParaRPr>
          </a:p>
          <a:p>
            <a:endParaRPr lang="en-US" dirty="0" smtClean="0">
              <a:solidFill>
                <a:schemeClr val="tx2"/>
              </a:solidFill>
            </a:endParaRPr>
          </a:p>
          <a:p>
            <a:endParaRPr lang="en-US" dirty="0">
              <a:solidFill>
                <a:schemeClr val="tx2"/>
              </a:solidFill>
            </a:endParaRPr>
          </a:p>
          <a:p>
            <a:endParaRPr lang="en-US" dirty="0" smtClean="0">
              <a:solidFill>
                <a:schemeClr val="tx2"/>
              </a:solidFill>
            </a:endParaRPr>
          </a:p>
          <a:p>
            <a:r>
              <a:rPr lang="en-US" dirty="0" smtClean="0">
                <a:solidFill>
                  <a:schemeClr val="tx2"/>
                </a:solidFill>
              </a:rPr>
              <a:t>This form includes only three parameters: A</a:t>
            </a:r>
            <a:r>
              <a:rPr lang="en-US" baseline="-25000" dirty="0" smtClean="0">
                <a:solidFill>
                  <a:schemeClr val="tx2"/>
                </a:solidFill>
              </a:rPr>
              <a:t>N</a:t>
            </a:r>
            <a:r>
              <a:rPr lang="en-US" dirty="0" smtClean="0">
                <a:solidFill>
                  <a:schemeClr val="tx2"/>
                </a:solidFill>
              </a:rPr>
              <a:t> (Normal Albedo), phase parameter (</a:t>
            </a:r>
            <a:r>
              <a:rPr lang="en-US" dirty="0" smtClean="0">
                <a:solidFill>
                  <a:schemeClr val="tx2"/>
                </a:solidFill>
                <a:latin typeface="Symbol" charset="2"/>
                <a:cs typeface="Symbol" charset="2"/>
              </a:rPr>
              <a:t>m</a:t>
            </a:r>
            <a:r>
              <a:rPr lang="en-US" dirty="0" smtClean="0">
                <a:solidFill>
                  <a:schemeClr val="tx2"/>
                </a:solidFill>
              </a:rPr>
              <a:t>), and disk function parameter (</a:t>
            </a:r>
            <a:r>
              <a:rPr lang="en-US" dirty="0" err="1" smtClean="0">
                <a:solidFill>
                  <a:schemeClr val="tx2"/>
                </a:solidFill>
              </a:rPr>
              <a:t>C</a:t>
            </a:r>
            <a:r>
              <a:rPr lang="en-US" baseline="-25000" dirty="0" err="1" smtClean="0">
                <a:solidFill>
                  <a:schemeClr val="tx2"/>
                </a:solidFill>
              </a:rPr>
              <a:t>l</a:t>
            </a:r>
            <a:r>
              <a:rPr lang="en-US" dirty="0" smtClean="0">
                <a:solidFill>
                  <a:schemeClr val="tx2"/>
                </a:solidFill>
              </a:rPr>
              <a:t>).</a:t>
            </a:r>
          </a:p>
          <a:p>
            <a:r>
              <a:rPr lang="en-US" dirty="0" smtClean="0">
                <a:solidFill>
                  <a:schemeClr val="tx2"/>
                </a:solidFill>
              </a:rPr>
              <a:t>The correlation of parameter values to surface properties is predominately empirical, though the phase parameter can be related to surface roughness.</a:t>
            </a:r>
            <a:endParaRPr lang="en-US" dirty="0">
              <a:solidFill>
                <a:schemeClr val="tx2"/>
              </a:solidFill>
            </a:endParaRPr>
          </a:p>
          <a:p>
            <a:endParaRPr lang="en-US" dirty="0" smtClean="0"/>
          </a:p>
        </p:txBody>
      </p:sp>
      <p:pic>
        <p:nvPicPr>
          <p:cNvPr id="9" name="Picture 8" descr="Screen Shot 2015-06-11 at 10.4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200" y="2472879"/>
            <a:ext cx="4152900" cy="698500"/>
          </a:xfrm>
          <a:prstGeom prst="rect">
            <a:avLst/>
          </a:prstGeom>
        </p:spPr>
      </p:pic>
    </p:spTree>
    <p:extLst>
      <p:ext uri="{BB962C8B-B14F-4D97-AF65-F5344CB8AC3E}">
        <p14:creationId xmlns:p14="http://schemas.microsoft.com/office/powerpoint/2010/main" val="21239270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C9E1F"/>
                </a:solidFill>
              </a:rPr>
              <a:t>Application methodology</a:t>
            </a:r>
            <a:endParaRPr lang="en-US" dirty="0">
              <a:solidFill>
                <a:srgbClr val="DC9E1F"/>
              </a:solidFill>
            </a:endParaRPr>
          </a:p>
        </p:txBody>
      </p:sp>
      <p:sp>
        <p:nvSpPr>
          <p:cNvPr id="3" name="Content Placeholder 2"/>
          <p:cNvSpPr>
            <a:spLocks noGrp="1"/>
          </p:cNvSpPr>
          <p:nvPr>
            <p:ph sz="quarter" idx="13"/>
          </p:nvPr>
        </p:nvSpPr>
        <p:spPr/>
        <p:txBody>
          <a:bodyPr/>
          <a:lstStyle/>
          <a:p>
            <a:r>
              <a:rPr lang="en-US" dirty="0" smtClean="0">
                <a:solidFill>
                  <a:schemeClr val="tx2"/>
                </a:solidFill>
              </a:rPr>
              <a:t>Each model was fit to the observations using a least squares grid search method that varied all parameters simultaneously.</a:t>
            </a:r>
          </a:p>
          <a:p>
            <a:r>
              <a:rPr lang="en-US" dirty="0" smtClean="0">
                <a:solidFill>
                  <a:schemeClr val="tx2"/>
                </a:solidFill>
              </a:rPr>
              <a:t>The best combination of parameters was found by minimizing the root mean square (RMS) between the measurement and the model predict</a:t>
            </a:r>
            <a:r>
              <a:rPr lang="en-US" dirty="0" smtClean="0">
                <a:solidFill>
                  <a:schemeClr val="tx2"/>
                </a:solidFill>
              </a:rPr>
              <a:t>.</a:t>
            </a:r>
          </a:p>
          <a:p>
            <a:endParaRPr lang="en-US" dirty="0">
              <a:solidFill>
                <a:schemeClr val="tx2"/>
              </a:solidFill>
            </a:endParaRPr>
          </a:p>
          <a:p>
            <a:r>
              <a:rPr lang="en-US" dirty="0" smtClean="0">
                <a:solidFill>
                  <a:schemeClr val="tx2"/>
                </a:solidFill>
              </a:rPr>
              <a:t>In the following graphs the geologic units are noted as:</a:t>
            </a:r>
          </a:p>
          <a:p>
            <a:pPr marL="0" indent="0" algn="ctr">
              <a:lnSpc>
                <a:spcPct val="50000"/>
              </a:lnSpc>
              <a:buNone/>
            </a:pPr>
            <a:r>
              <a:rPr lang="en-US" dirty="0">
                <a:solidFill>
                  <a:schemeClr val="tx2"/>
                </a:solidFill>
              </a:rPr>
              <a:t> </a:t>
            </a:r>
            <a:r>
              <a:rPr lang="en-US" dirty="0" smtClean="0">
                <a:solidFill>
                  <a:schemeClr val="tx2"/>
                </a:solidFill>
              </a:rPr>
              <a:t> </a:t>
            </a:r>
            <a:r>
              <a:rPr lang="en-US" dirty="0" err="1" smtClean="0">
                <a:solidFill>
                  <a:schemeClr val="tx2"/>
                </a:solidFill>
              </a:rPr>
              <a:t>sm</a:t>
            </a:r>
            <a:r>
              <a:rPr lang="en-US" dirty="0">
                <a:solidFill>
                  <a:schemeClr val="tx2"/>
                </a:solidFill>
              </a:rPr>
              <a:t> </a:t>
            </a:r>
            <a:r>
              <a:rPr lang="en-US" dirty="0" smtClean="0">
                <a:solidFill>
                  <a:schemeClr val="tx2"/>
                </a:solidFill>
              </a:rPr>
              <a:t>= smooth surface</a:t>
            </a:r>
          </a:p>
          <a:p>
            <a:pPr marL="0" indent="0" algn="ctr">
              <a:lnSpc>
                <a:spcPct val="50000"/>
              </a:lnSpc>
              <a:buNone/>
            </a:pPr>
            <a:r>
              <a:rPr lang="en-US" dirty="0">
                <a:solidFill>
                  <a:schemeClr val="tx2"/>
                </a:solidFill>
              </a:rPr>
              <a:t> </a:t>
            </a:r>
            <a:r>
              <a:rPr lang="en-US" dirty="0" smtClean="0">
                <a:solidFill>
                  <a:schemeClr val="tx2"/>
                </a:solidFill>
              </a:rPr>
              <a:t> </a:t>
            </a:r>
            <a:r>
              <a:rPr lang="en-US" dirty="0" err="1" smtClean="0">
                <a:solidFill>
                  <a:schemeClr val="tx2"/>
                </a:solidFill>
              </a:rPr>
              <a:t>smd</a:t>
            </a:r>
            <a:r>
              <a:rPr lang="en-US" dirty="0" smtClean="0">
                <a:solidFill>
                  <a:schemeClr val="tx2"/>
                </a:solidFill>
              </a:rPr>
              <a:t> = darker smooth surface</a:t>
            </a:r>
          </a:p>
          <a:p>
            <a:pPr marL="0" indent="0" algn="ctr">
              <a:lnSpc>
                <a:spcPct val="50000"/>
              </a:lnSpc>
              <a:buNone/>
            </a:pPr>
            <a:r>
              <a:rPr lang="en-US" dirty="0" err="1" smtClean="0">
                <a:solidFill>
                  <a:schemeClr val="tx2"/>
                </a:solidFill>
              </a:rPr>
              <a:t>rew</a:t>
            </a:r>
            <a:r>
              <a:rPr lang="en-US" dirty="0" smtClean="0">
                <a:solidFill>
                  <a:schemeClr val="tx2"/>
                </a:solidFill>
              </a:rPr>
              <a:t> = </a:t>
            </a:r>
            <a:r>
              <a:rPr lang="en-US" dirty="0" err="1" smtClean="0">
                <a:solidFill>
                  <a:schemeClr val="tx2"/>
                </a:solidFill>
              </a:rPr>
              <a:t>intercrater</a:t>
            </a:r>
            <a:r>
              <a:rPr lang="en-US" dirty="0" smtClean="0">
                <a:solidFill>
                  <a:schemeClr val="tx2"/>
                </a:solidFill>
              </a:rPr>
              <a:t> material</a:t>
            </a:r>
          </a:p>
          <a:p>
            <a:pPr marL="0" indent="0" algn="ctr">
              <a:lnSpc>
                <a:spcPct val="50000"/>
              </a:lnSpc>
              <a:buNone/>
            </a:pPr>
            <a:r>
              <a:rPr lang="en-US" dirty="0" smtClean="0">
                <a:solidFill>
                  <a:schemeClr val="tx2"/>
                </a:solidFill>
              </a:rPr>
              <a:t>rim = rim/proximal </a:t>
            </a:r>
            <a:r>
              <a:rPr lang="en-US" dirty="0" err="1" smtClean="0">
                <a:solidFill>
                  <a:schemeClr val="tx2"/>
                </a:solidFill>
              </a:rPr>
              <a:t>ejecta</a:t>
            </a:r>
            <a:endParaRPr lang="en-US" dirty="0" smtClean="0">
              <a:solidFill>
                <a:schemeClr val="tx2"/>
              </a:solidFill>
            </a:endParaRPr>
          </a:p>
          <a:p>
            <a:pPr marL="0" indent="0" algn="ctr">
              <a:lnSpc>
                <a:spcPct val="50000"/>
              </a:lnSpc>
              <a:buNone/>
            </a:pPr>
            <a:r>
              <a:rPr lang="en-US" dirty="0" err="1" smtClean="0">
                <a:solidFill>
                  <a:schemeClr val="tx2"/>
                </a:solidFill>
              </a:rPr>
              <a:t>ej</a:t>
            </a:r>
            <a:r>
              <a:rPr lang="en-US" dirty="0" smtClean="0">
                <a:solidFill>
                  <a:schemeClr val="tx2"/>
                </a:solidFill>
              </a:rPr>
              <a:t> = radial/discontinued </a:t>
            </a:r>
            <a:r>
              <a:rPr lang="en-US" dirty="0" err="1" smtClean="0">
                <a:solidFill>
                  <a:schemeClr val="tx2"/>
                </a:solidFill>
              </a:rPr>
              <a:t>ejecta</a:t>
            </a:r>
            <a:endParaRPr lang="en-US" dirty="0" smtClean="0">
              <a:solidFill>
                <a:schemeClr val="tx2"/>
              </a:solidFill>
            </a:endParaRPr>
          </a:p>
        </p:txBody>
      </p:sp>
    </p:spTree>
    <p:extLst>
      <p:ext uri="{BB962C8B-B14F-4D97-AF65-F5344CB8AC3E}">
        <p14:creationId xmlns:p14="http://schemas.microsoft.com/office/powerpoint/2010/main" val="39186296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C9E1F"/>
                </a:solidFill>
              </a:rPr>
              <a:t>Preliminary results – </a:t>
            </a:r>
            <a:r>
              <a:rPr lang="en-US" dirty="0" err="1" smtClean="0">
                <a:solidFill>
                  <a:srgbClr val="DC9E1F"/>
                </a:solidFill>
              </a:rPr>
              <a:t>hapke</a:t>
            </a:r>
            <a:r>
              <a:rPr lang="en-US" dirty="0" smtClean="0">
                <a:solidFill>
                  <a:srgbClr val="DC9E1F"/>
                </a:solidFill>
              </a:rPr>
              <a:t> model I</a:t>
            </a:r>
            <a:endParaRPr lang="en-US" dirty="0">
              <a:solidFill>
                <a:srgbClr val="DC9E1F"/>
              </a:solidFill>
            </a:endParaRPr>
          </a:p>
        </p:txBody>
      </p:sp>
      <p:pic>
        <p:nvPicPr>
          <p:cNvPr id="4" name="Picture 3"/>
          <p:cNvPicPr>
            <a:picLocks noChangeAspect="1"/>
          </p:cNvPicPr>
          <p:nvPr/>
        </p:nvPicPr>
        <p:blipFill>
          <a:blip r:embed="rId2"/>
          <a:stretch>
            <a:fillRect/>
          </a:stretch>
        </p:blipFill>
        <p:spPr>
          <a:xfrm>
            <a:off x="175749" y="1831111"/>
            <a:ext cx="4274414" cy="3565164"/>
          </a:xfrm>
          <a:prstGeom prst="rect">
            <a:avLst/>
          </a:prstGeom>
        </p:spPr>
      </p:pic>
      <p:pic>
        <p:nvPicPr>
          <p:cNvPr id="5" name="Picture 4"/>
          <p:cNvPicPr>
            <a:picLocks noChangeAspect="1"/>
          </p:cNvPicPr>
          <p:nvPr/>
        </p:nvPicPr>
        <p:blipFill>
          <a:blip r:embed="rId3"/>
          <a:stretch>
            <a:fillRect/>
          </a:stretch>
        </p:blipFill>
        <p:spPr>
          <a:xfrm>
            <a:off x="4706497" y="1831235"/>
            <a:ext cx="4279392" cy="3566160"/>
          </a:xfrm>
          <a:prstGeom prst="rect">
            <a:avLst/>
          </a:prstGeom>
        </p:spPr>
      </p:pic>
    </p:spTree>
    <p:extLst>
      <p:ext uri="{BB962C8B-B14F-4D97-AF65-F5344CB8AC3E}">
        <p14:creationId xmlns:p14="http://schemas.microsoft.com/office/powerpoint/2010/main" val="5531298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C9E1F"/>
                </a:solidFill>
              </a:rPr>
              <a:t>Preliminary results – </a:t>
            </a:r>
            <a:r>
              <a:rPr lang="en-US" dirty="0" err="1" smtClean="0">
                <a:solidFill>
                  <a:srgbClr val="DC9E1F"/>
                </a:solidFill>
              </a:rPr>
              <a:t>hapke</a:t>
            </a:r>
            <a:r>
              <a:rPr lang="en-US" dirty="0" smtClean="0">
                <a:solidFill>
                  <a:srgbClr val="DC9E1F"/>
                </a:solidFill>
              </a:rPr>
              <a:t> model II</a:t>
            </a:r>
            <a:endParaRPr lang="en-US" dirty="0">
              <a:solidFill>
                <a:srgbClr val="DC9E1F"/>
              </a:solidFill>
            </a:endParaRPr>
          </a:p>
        </p:txBody>
      </p:sp>
      <p:pic>
        <p:nvPicPr>
          <p:cNvPr id="3" name="Picture 2"/>
          <p:cNvPicPr>
            <a:picLocks noChangeAspect="1"/>
          </p:cNvPicPr>
          <p:nvPr/>
        </p:nvPicPr>
        <p:blipFill>
          <a:blip r:embed="rId2"/>
          <a:stretch>
            <a:fillRect/>
          </a:stretch>
        </p:blipFill>
        <p:spPr>
          <a:xfrm>
            <a:off x="117654" y="1831111"/>
            <a:ext cx="4279392" cy="3565164"/>
          </a:xfrm>
          <a:prstGeom prst="rect">
            <a:avLst/>
          </a:prstGeom>
        </p:spPr>
      </p:pic>
      <p:pic>
        <p:nvPicPr>
          <p:cNvPr id="6" name="Picture 5"/>
          <p:cNvPicPr>
            <a:picLocks noChangeAspect="1"/>
          </p:cNvPicPr>
          <p:nvPr/>
        </p:nvPicPr>
        <p:blipFill>
          <a:blip r:embed="rId3"/>
          <a:stretch>
            <a:fillRect/>
          </a:stretch>
        </p:blipFill>
        <p:spPr>
          <a:xfrm>
            <a:off x="4727270" y="1831111"/>
            <a:ext cx="4279392" cy="3565164"/>
          </a:xfrm>
          <a:prstGeom prst="rect">
            <a:avLst/>
          </a:prstGeom>
        </p:spPr>
      </p:pic>
    </p:spTree>
    <p:extLst>
      <p:ext uri="{BB962C8B-B14F-4D97-AF65-F5344CB8AC3E}">
        <p14:creationId xmlns:p14="http://schemas.microsoft.com/office/powerpoint/2010/main" val="7995600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C9E1F"/>
                </a:solidFill>
              </a:rPr>
              <a:t>Preliminary results – </a:t>
            </a:r>
            <a:r>
              <a:rPr lang="en-US" dirty="0" err="1" smtClean="0">
                <a:solidFill>
                  <a:srgbClr val="DC9E1F"/>
                </a:solidFill>
              </a:rPr>
              <a:t>ks</a:t>
            </a:r>
            <a:r>
              <a:rPr lang="en-US" dirty="0" smtClean="0">
                <a:solidFill>
                  <a:srgbClr val="DC9E1F"/>
                </a:solidFill>
              </a:rPr>
              <a:t> model I</a:t>
            </a:r>
            <a:endParaRPr lang="en-US" dirty="0">
              <a:solidFill>
                <a:srgbClr val="DC9E1F"/>
              </a:solidFill>
            </a:endParaRPr>
          </a:p>
        </p:txBody>
      </p:sp>
      <p:pic>
        <p:nvPicPr>
          <p:cNvPr id="4" name="Picture 3"/>
          <p:cNvPicPr>
            <a:picLocks noChangeAspect="1"/>
          </p:cNvPicPr>
          <p:nvPr/>
        </p:nvPicPr>
        <p:blipFill>
          <a:blip r:embed="rId2"/>
          <a:stretch>
            <a:fillRect/>
          </a:stretch>
        </p:blipFill>
        <p:spPr>
          <a:xfrm>
            <a:off x="2245583" y="1823238"/>
            <a:ext cx="4646269" cy="3633246"/>
          </a:xfrm>
          <a:prstGeom prst="rect">
            <a:avLst/>
          </a:prstGeom>
        </p:spPr>
      </p:pic>
    </p:spTree>
    <p:extLst>
      <p:ext uri="{BB962C8B-B14F-4D97-AF65-F5344CB8AC3E}">
        <p14:creationId xmlns:p14="http://schemas.microsoft.com/office/powerpoint/2010/main" val="27484642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C9E1F"/>
                </a:solidFill>
              </a:rPr>
              <a:t>Preliminary results – </a:t>
            </a:r>
            <a:r>
              <a:rPr lang="en-US" dirty="0" err="1" smtClean="0">
                <a:solidFill>
                  <a:srgbClr val="DC9E1F"/>
                </a:solidFill>
              </a:rPr>
              <a:t>ks</a:t>
            </a:r>
            <a:r>
              <a:rPr lang="en-US" dirty="0" smtClean="0">
                <a:solidFill>
                  <a:srgbClr val="DC9E1F"/>
                </a:solidFill>
              </a:rPr>
              <a:t> model II</a:t>
            </a:r>
            <a:endParaRPr lang="en-US" dirty="0">
              <a:solidFill>
                <a:srgbClr val="DC9E1F"/>
              </a:solidFill>
            </a:endParaRPr>
          </a:p>
        </p:txBody>
      </p:sp>
      <p:pic>
        <p:nvPicPr>
          <p:cNvPr id="3" name="Picture 2"/>
          <p:cNvPicPr>
            <a:picLocks/>
          </p:cNvPicPr>
          <p:nvPr/>
        </p:nvPicPr>
        <p:blipFill>
          <a:blip r:embed="rId2"/>
          <a:stretch>
            <a:fillRect/>
          </a:stretch>
        </p:blipFill>
        <p:spPr>
          <a:xfrm>
            <a:off x="142487" y="1948681"/>
            <a:ext cx="4279392" cy="3566160"/>
          </a:xfrm>
          <a:prstGeom prst="rect">
            <a:avLst/>
          </a:prstGeom>
        </p:spPr>
      </p:pic>
      <p:pic>
        <p:nvPicPr>
          <p:cNvPr id="5" name="Picture 4"/>
          <p:cNvPicPr>
            <a:picLocks noChangeAspect="1"/>
          </p:cNvPicPr>
          <p:nvPr/>
        </p:nvPicPr>
        <p:blipFill>
          <a:blip r:embed="rId3"/>
          <a:stretch>
            <a:fillRect/>
          </a:stretch>
        </p:blipFill>
        <p:spPr>
          <a:xfrm>
            <a:off x="4729194" y="1948681"/>
            <a:ext cx="4279392" cy="3566160"/>
          </a:xfrm>
          <a:prstGeom prst="rect">
            <a:avLst/>
          </a:prstGeom>
        </p:spPr>
      </p:pic>
    </p:spTree>
    <p:extLst>
      <p:ext uri="{BB962C8B-B14F-4D97-AF65-F5344CB8AC3E}">
        <p14:creationId xmlns:p14="http://schemas.microsoft.com/office/powerpoint/2010/main" val="29888645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Synopsis of results</a:t>
            </a:r>
            <a:endParaRPr lang="en-US" dirty="0">
              <a:solidFill>
                <a:schemeClr val="tx2">
                  <a:lumMod val="60000"/>
                  <a:lumOff val="40000"/>
                </a:schemeClr>
              </a:solidFill>
            </a:endParaRPr>
          </a:p>
        </p:txBody>
      </p:sp>
      <p:sp>
        <p:nvSpPr>
          <p:cNvPr id="3" name="Content Placeholder 2"/>
          <p:cNvSpPr>
            <a:spLocks noGrp="1"/>
          </p:cNvSpPr>
          <p:nvPr>
            <p:ph sz="quarter" idx="13"/>
          </p:nvPr>
        </p:nvSpPr>
        <p:spPr/>
        <p:txBody>
          <a:bodyPr>
            <a:normAutofit lnSpcReduction="10000"/>
          </a:bodyPr>
          <a:lstStyle/>
          <a:p>
            <a:r>
              <a:rPr lang="en-US" dirty="0" smtClean="0">
                <a:solidFill>
                  <a:schemeClr val="tx2"/>
                </a:solidFill>
              </a:rPr>
              <a:t>Both models show model parameter variability with wavelength</a:t>
            </a:r>
          </a:p>
          <a:p>
            <a:r>
              <a:rPr lang="en-US" dirty="0" smtClean="0">
                <a:solidFill>
                  <a:schemeClr val="tx2"/>
                </a:solidFill>
              </a:rPr>
              <a:t>Both models show variations in parameter values with geologic unit, however….</a:t>
            </a:r>
          </a:p>
          <a:p>
            <a:pPr lvl="1"/>
            <a:r>
              <a:rPr lang="en-US" dirty="0" smtClean="0">
                <a:solidFill>
                  <a:schemeClr val="tx2"/>
                </a:solidFill>
              </a:rPr>
              <a:t>The KS model normal albedo parameter shows similar trends with wavelength between the geologic units while the </a:t>
            </a:r>
            <a:r>
              <a:rPr lang="en-US" dirty="0" err="1" smtClean="0">
                <a:solidFill>
                  <a:schemeClr val="tx2"/>
                </a:solidFill>
              </a:rPr>
              <a:t>Hapke</a:t>
            </a:r>
            <a:r>
              <a:rPr lang="en-US" dirty="0" smtClean="0">
                <a:solidFill>
                  <a:schemeClr val="tx2"/>
                </a:solidFill>
              </a:rPr>
              <a:t> model single scattering albedo does not.</a:t>
            </a:r>
          </a:p>
          <a:p>
            <a:pPr lvl="1"/>
            <a:r>
              <a:rPr lang="en-US" dirty="0" smtClean="0">
                <a:solidFill>
                  <a:schemeClr val="tx2"/>
                </a:solidFill>
              </a:rPr>
              <a:t>The </a:t>
            </a:r>
            <a:r>
              <a:rPr lang="en-US" dirty="0" err="1" smtClean="0">
                <a:solidFill>
                  <a:schemeClr val="tx2"/>
                </a:solidFill>
              </a:rPr>
              <a:t>Hapke</a:t>
            </a:r>
            <a:r>
              <a:rPr lang="en-US" dirty="0" smtClean="0">
                <a:solidFill>
                  <a:schemeClr val="tx2"/>
                </a:solidFill>
              </a:rPr>
              <a:t> model’s surface roughness parameter and the KS model’s disk function parameter (which is related to surface roughness) both show that the </a:t>
            </a:r>
            <a:r>
              <a:rPr lang="en-US" dirty="0" err="1" smtClean="0">
                <a:solidFill>
                  <a:schemeClr val="tx2"/>
                </a:solidFill>
              </a:rPr>
              <a:t>ejecta</a:t>
            </a:r>
            <a:r>
              <a:rPr lang="en-US" dirty="0" smtClean="0">
                <a:solidFill>
                  <a:schemeClr val="tx2"/>
                </a:solidFill>
              </a:rPr>
              <a:t> (</a:t>
            </a:r>
            <a:r>
              <a:rPr lang="en-US" dirty="0" err="1" smtClean="0">
                <a:solidFill>
                  <a:schemeClr val="tx2"/>
                </a:solidFill>
              </a:rPr>
              <a:t>ej</a:t>
            </a:r>
            <a:r>
              <a:rPr lang="en-US" dirty="0" smtClean="0">
                <a:solidFill>
                  <a:schemeClr val="tx2"/>
                </a:solidFill>
              </a:rPr>
              <a:t>) unit displays roughness values as a function of wavelength that are different from all the other geologic units.</a:t>
            </a:r>
          </a:p>
          <a:p>
            <a:pPr lvl="1"/>
            <a:r>
              <a:rPr lang="en-US" dirty="0" smtClean="0">
                <a:solidFill>
                  <a:schemeClr val="tx2"/>
                </a:solidFill>
              </a:rPr>
              <a:t>Surface roughness (especially as a function of wavelength) between the geologic units varies greatly in the </a:t>
            </a:r>
            <a:r>
              <a:rPr lang="en-US" dirty="0" err="1" smtClean="0">
                <a:solidFill>
                  <a:schemeClr val="tx2"/>
                </a:solidFill>
              </a:rPr>
              <a:t>Hapke</a:t>
            </a:r>
            <a:r>
              <a:rPr lang="en-US" dirty="0" smtClean="0">
                <a:solidFill>
                  <a:schemeClr val="tx2"/>
                </a:solidFill>
              </a:rPr>
              <a:t> model, but much less so in the KS model.</a:t>
            </a:r>
          </a:p>
          <a:p>
            <a:pPr lvl="1"/>
            <a:r>
              <a:rPr lang="en-US" dirty="0" smtClean="0">
                <a:solidFill>
                  <a:schemeClr val="tx2"/>
                </a:solidFill>
              </a:rPr>
              <a:t>The </a:t>
            </a:r>
            <a:r>
              <a:rPr lang="en-US" dirty="0" err="1" smtClean="0">
                <a:solidFill>
                  <a:schemeClr val="tx2"/>
                </a:solidFill>
              </a:rPr>
              <a:t>Hapke</a:t>
            </a:r>
            <a:r>
              <a:rPr lang="en-US" dirty="0" smtClean="0">
                <a:solidFill>
                  <a:schemeClr val="tx2"/>
                </a:solidFill>
              </a:rPr>
              <a:t> model scattering function parameters and the KS model phase function parameter show variations between the different geologic units.</a:t>
            </a:r>
          </a:p>
          <a:p>
            <a:pPr marL="457200" lvl="1" indent="0" algn="ctr">
              <a:buNone/>
            </a:pPr>
            <a:r>
              <a:rPr lang="en-US" dirty="0">
                <a:solidFill>
                  <a:schemeClr val="tx2">
                    <a:lumMod val="40000"/>
                    <a:lumOff val="60000"/>
                  </a:schemeClr>
                </a:solidFill>
              </a:rPr>
              <a:t>	</a:t>
            </a:r>
            <a:endParaRPr lang="en-US" sz="2400" dirty="0" smtClean="0">
              <a:solidFill>
                <a:schemeClr val="tx2"/>
              </a:solidFill>
            </a:endParaRPr>
          </a:p>
          <a:p>
            <a:pPr lvl="1"/>
            <a:endParaRPr lang="en-US" dirty="0">
              <a:solidFill>
                <a:schemeClr val="tx2"/>
              </a:solidFill>
            </a:endParaRPr>
          </a:p>
        </p:txBody>
      </p:sp>
      <p:sp>
        <p:nvSpPr>
          <p:cNvPr id="4" name="TextBox 3"/>
          <p:cNvSpPr txBox="1"/>
          <p:nvPr/>
        </p:nvSpPr>
        <p:spPr>
          <a:xfrm>
            <a:off x="2866593" y="5239657"/>
            <a:ext cx="3418123" cy="646331"/>
          </a:xfrm>
          <a:prstGeom prst="rect">
            <a:avLst/>
          </a:prstGeom>
          <a:noFill/>
        </p:spPr>
        <p:txBody>
          <a:bodyPr wrap="none" rtlCol="0">
            <a:spAutoFit/>
          </a:bodyPr>
          <a:lstStyle/>
          <a:p>
            <a:r>
              <a:rPr lang="en-US" sz="3600" dirty="0">
                <a:solidFill>
                  <a:schemeClr val="tx2">
                    <a:lumMod val="40000"/>
                    <a:lumOff val="60000"/>
                  </a:schemeClr>
                </a:solidFill>
              </a:rPr>
              <a:t>QULAITY OF FIT?!</a:t>
            </a:r>
            <a:r>
              <a:rPr lang="en-US" sz="3600" dirty="0">
                <a:solidFill>
                  <a:schemeClr val="tx2"/>
                </a:solidFill>
              </a:rPr>
              <a:t> </a:t>
            </a:r>
            <a:endParaRPr lang="en-US" sz="3600" dirty="0"/>
          </a:p>
        </p:txBody>
      </p:sp>
    </p:spTree>
    <p:extLst>
      <p:ext uri="{BB962C8B-B14F-4D97-AF65-F5344CB8AC3E}">
        <p14:creationId xmlns:p14="http://schemas.microsoft.com/office/powerpoint/2010/main" val="20029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C9E1F"/>
                </a:solidFill>
              </a:rPr>
              <a:t>Quality of fit: RMS</a:t>
            </a:r>
            <a:endParaRPr lang="en-US" dirty="0">
              <a:solidFill>
                <a:srgbClr val="DC9E1F"/>
              </a:solidFill>
            </a:endParaRPr>
          </a:p>
        </p:txBody>
      </p:sp>
      <p:pic>
        <p:nvPicPr>
          <p:cNvPr id="4" name="Picture 3"/>
          <p:cNvPicPr>
            <a:picLocks/>
          </p:cNvPicPr>
          <p:nvPr/>
        </p:nvPicPr>
        <p:blipFill>
          <a:blip r:embed="rId2"/>
          <a:stretch>
            <a:fillRect/>
          </a:stretch>
        </p:blipFill>
        <p:spPr>
          <a:xfrm>
            <a:off x="164331" y="1417638"/>
            <a:ext cx="4279392" cy="3566160"/>
          </a:xfrm>
          <a:prstGeom prst="rect">
            <a:avLst/>
          </a:prstGeom>
        </p:spPr>
      </p:pic>
      <p:pic>
        <p:nvPicPr>
          <p:cNvPr id="5" name="Picture 4"/>
          <p:cNvPicPr>
            <a:picLocks/>
          </p:cNvPicPr>
          <p:nvPr/>
        </p:nvPicPr>
        <p:blipFill>
          <a:blip r:embed="rId3"/>
          <a:stretch>
            <a:fillRect/>
          </a:stretch>
        </p:blipFill>
        <p:spPr>
          <a:xfrm>
            <a:off x="4687389" y="1417638"/>
            <a:ext cx="4279392" cy="3566160"/>
          </a:xfrm>
          <a:prstGeom prst="rect">
            <a:avLst/>
          </a:prstGeom>
        </p:spPr>
      </p:pic>
    </p:spTree>
    <p:extLst>
      <p:ext uri="{BB962C8B-B14F-4D97-AF65-F5344CB8AC3E}">
        <p14:creationId xmlns:p14="http://schemas.microsoft.com/office/powerpoint/2010/main" val="25458882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C9E1F"/>
                </a:solidFill>
              </a:rPr>
              <a:t>RMS: example comparison</a:t>
            </a:r>
            <a:endParaRPr lang="en-US" dirty="0">
              <a:solidFill>
                <a:srgbClr val="DC9E1F"/>
              </a:solidFill>
            </a:endParaRPr>
          </a:p>
        </p:txBody>
      </p:sp>
      <p:pic>
        <p:nvPicPr>
          <p:cNvPr id="4" name="Picture 3"/>
          <p:cNvPicPr>
            <a:picLocks noChangeAspect="1"/>
          </p:cNvPicPr>
          <p:nvPr/>
        </p:nvPicPr>
        <p:blipFill>
          <a:blip r:embed="rId2"/>
          <a:stretch>
            <a:fillRect/>
          </a:stretch>
        </p:blipFill>
        <p:spPr>
          <a:xfrm>
            <a:off x="1520830" y="1558524"/>
            <a:ext cx="5620736" cy="4871304"/>
          </a:xfrm>
          <a:prstGeom prst="rect">
            <a:avLst/>
          </a:prstGeom>
        </p:spPr>
      </p:pic>
      <p:sp>
        <p:nvSpPr>
          <p:cNvPr id="3" name="TextBox 2"/>
          <p:cNvSpPr txBox="1"/>
          <p:nvPr/>
        </p:nvSpPr>
        <p:spPr>
          <a:xfrm>
            <a:off x="7292289" y="2237211"/>
            <a:ext cx="1693882" cy="3139321"/>
          </a:xfrm>
          <a:prstGeom prst="rect">
            <a:avLst/>
          </a:prstGeom>
          <a:noFill/>
        </p:spPr>
        <p:txBody>
          <a:bodyPr wrap="square" rtlCol="0">
            <a:spAutoFit/>
          </a:bodyPr>
          <a:lstStyle/>
          <a:p>
            <a:r>
              <a:rPr lang="en-US" dirty="0" smtClean="0">
                <a:solidFill>
                  <a:schemeClr val="tx2"/>
                </a:solidFill>
              </a:rPr>
              <a:t>While both models show that the quality of fit decreases (higher RMS values) with increasing wavelength, the KS model has significantly lower RMS values than the </a:t>
            </a:r>
            <a:r>
              <a:rPr lang="en-US" dirty="0" err="1" smtClean="0">
                <a:solidFill>
                  <a:schemeClr val="tx2"/>
                </a:solidFill>
              </a:rPr>
              <a:t>Hapke</a:t>
            </a:r>
            <a:r>
              <a:rPr lang="en-US" dirty="0" smtClean="0">
                <a:solidFill>
                  <a:schemeClr val="tx2"/>
                </a:solidFill>
              </a:rPr>
              <a:t> model.</a:t>
            </a:r>
            <a:endParaRPr lang="en-US" dirty="0">
              <a:solidFill>
                <a:schemeClr val="tx2"/>
              </a:solidFill>
            </a:endParaRPr>
          </a:p>
        </p:txBody>
      </p:sp>
    </p:spTree>
    <p:extLst>
      <p:ext uri="{BB962C8B-B14F-4D97-AF65-F5344CB8AC3E}">
        <p14:creationId xmlns:p14="http://schemas.microsoft.com/office/powerpoint/2010/main" val="33791297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C577"/>
                </a:solidFill>
              </a:rPr>
              <a:t>overview</a:t>
            </a:r>
            <a:endParaRPr lang="en-US" dirty="0">
              <a:solidFill>
                <a:srgbClr val="ECC577"/>
              </a:solidFill>
            </a:endParaRPr>
          </a:p>
        </p:txBody>
      </p:sp>
      <p:sp>
        <p:nvSpPr>
          <p:cNvPr id="3" name="Content Placeholder 2"/>
          <p:cNvSpPr>
            <a:spLocks noGrp="1"/>
          </p:cNvSpPr>
          <p:nvPr>
            <p:ph sz="quarter" idx="13"/>
          </p:nvPr>
        </p:nvSpPr>
        <p:spPr/>
        <p:txBody>
          <a:bodyPr/>
          <a:lstStyle/>
          <a:p>
            <a:r>
              <a:rPr lang="en-US" dirty="0" smtClean="0">
                <a:solidFill>
                  <a:schemeClr val="tx2"/>
                </a:solidFill>
              </a:rPr>
              <a:t>The Data</a:t>
            </a:r>
          </a:p>
          <a:p>
            <a:r>
              <a:rPr lang="en-US" dirty="0" smtClean="0">
                <a:solidFill>
                  <a:schemeClr val="tx2"/>
                </a:solidFill>
              </a:rPr>
              <a:t>The Models</a:t>
            </a:r>
          </a:p>
          <a:p>
            <a:r>
              <a:rPr lang="en-US" dirty="0" smtClean="0">
                <a:solidFill>
                  <a:schemeClr val="tx2"/>
                </a:solidFill>
              </a:rPr>
              <a:t>Preliminary Results</a:t>
            </a:r>
          </a:p>
          <a:p>
            <a:r>
              <a:rPr lang="en-US" dirty="0" smtClean="0">
                <a:solidFill>
                  <a:schemeClr val="tx2"/>
                </a:solidFill>
              </a:rPr>
              <a:t>Preliminary Interpretations</a:t>
            </a:r>
          </a:p>
          <a:p>
            <a:r>
              <a:rPr lang="en-US" dirty="0" smtClean="0">
                <a:solidFill>
                  <a:schemeClr val="tx2"/>
                </a:solidFill>
              </a:rPr>
              <a:t>Remaining </a:t>
            </a:r>
            <a:r>
              <a:rPr lang="en-US" dirty="0" smtClean="0">
                <a:solidFill>
                  <a:schemeClr val="tx2"/>
                </a:solidFill>
              </a:rPr>
              <a:t>Tasks</a:t>
            </a:r>
            <a:endParaRPr lang="en-US" dirty="0" smtClean="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22520856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Preliminary interpretations</a:t>
            </a:r>
            <a:endParaRPr lang="en-US" dirty="0">
              <a:solidFill>
                <a:schemeClr val="tx2">
                  <a:lumMod val="60000"/>
                  <a:lumOff val="40000"/>
                </a:schemeClr>
              </a:solidFill>
            </a:endParaRPr>
          </a:p>
        </p:txBody>
      </p:sp>
      <p:sp>
        <p:nvSpPr>
          <p:cNvPr id="3" name="Content Placeholder 2"/>
          <p:cNvSpPr>
            <a:spLocks noGrp="1"/>
          </p:cNvSpPr>
          <p:nvPr>
            <p:ph sz="quarter" idx="13"/>
          </p:nvPr>
        </p:nvSpPr>
        <p:spPr/>
        <p:txBody>
          <a:bodyPr/>
          <a:lstStyle/>
          <a:p>
            <a:r>
              <a:rPr lang="en-US" dirty="0" smtClean="0">
                <a:solidFill>
                  <a:schemeClr val="tx2"/>
                </a:solidFill>
              </a:rPr>
              <a:t>To first order, the KS model better describes the MASCS photometry as compared with the </a:t>
            </a:r>
            <a:r>
              <a:rPr lang="en-US" dirty="0" err="1" smtClean="0">
                <a:solidFill>
                  <a:schemeClr val="tx2"/>
                </a:solidFill>
              </a:rPr>
              <a:t>Hapke</a:t>
            </a:r>
            <a:r>
              <a:rPr lang="en-US" dirty="0" smtClean="0">
                <a:solidFill>
                  <a:schemeClr val="tx2"/>
                </a:solidFill>
              </a:rPr>
              <a:t> model. Additional tests to quantify the quality of fit are coming….</a:t>
            </a:r>
          </a:p>
          <a:p>
            <a:r>
              <a:rPr lang="en-US" dirty="0" smtClean="0">
                <a:solidFill>
                  <a:schemeClr val="tx2"/>
                </a:solidFill>
              </a:rPr>
              <a:t>Both models indicate variations in “roughness” between the geologic units</a:t>
            </a:r>
          </a:p>
          <a:p>
            <a:r>
              <a:rPr lang="en-US" dirty="0" smtClean="0">
                <a:solidFill>
                  <a:schemeClr val="tx2"/>
                </a:solidFill>
              </a:rPr>
              <a:t>Is there one set of model parameters that can be applied to the MASCS data set to provide a robust photometric correction?</a:t>
            </a:r>
          </a:p>
          <a:p>
            <a:pPr lvl="3"/>
            <a:r>
              <a:rPr lang="en-US" dirty="0" smtClean="0">
                <a:solidFill>
                  <a:schemeClr val="tx2"/>
                </a:solidFill>
              </a:rPr>
              <a:t>Answer: Perhaps…..</a:t>
            </a:r>
            <a:endParaRPr lang="en-US" dirty="0">
              <a:solidFill>
                <a:schemeClr val="tx2"/>
              </a:solidFill>
            </a:endParaRPr>
          </a:p>
        </p:txBody>
      </p:sp>
    </p:spTree>
    <p:extLst>
      <p:ext uri="{BB962C8B-B14F-4D97-AF65-F5344CB8AC3E}">
        <p14:creationId xmlns:p14="http://schemas.microsoft.com/office/powerpoint/2010/main" val="2581234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Remaining tasks</a:t>
            </a:r>
            <a:endParaRPr lang="en-US" dirty="0">
              <a:solidFill>
                <a:schemeClr val="tx2">
                  <a:lumMod val="60000"/>
                  <a:lumOff val="40000"/>
                </a:schemeClr>
              </a:solidFill>
            </a:endParaRPr>
          </a:p>
        </p:txBody>
      </p:sp>
      <p:sp>
        <p:nvSpPr>
          <p:cNvPr id="3" name="Content Placeholder 2"/>
          <p:cNvSpPr>
            <a:spLocks noGrp="1"/>
          </p:cNvSpPr>
          <p:nvPr>
            <p:ph sz="quarter" idx="13"/>
          </p:nvPr>
        </p:nvSpPr>
        <p:spPr/>
        <p:txBody>
          <a:bodyPr>
            <a:normAutofit fontScale="85000" lnSpcReduction="10000"/>
          </a:bodyPr>
          <a:lstStyle/>
          <a:p>
            <a:r>
              <a:rPr lang="en-US" dirty="0" smtClean="0">
                <a:solidFill>
                  <a:schemeClr val="tx2"/>
                </a:solidFill>
              </a:rPr>
              <a:t>The KS model parameters show the least variability between geologic units. The largest variability between geologic units for this model is seen in the Phase Function Parameter.</a:t>
            </a:r>
          </a:p>
          <a:p>
            <a:pPr lvl="1"/>
            <a:r>
              <a:rPr lang="en-US" dirty="0" smtClean="0">
                <a:solidFill>
                  <a:schemeClr val="tx2"/>
                </a:solidFill>
              </a:rPr>
              <a:t>Next Step: Combine all geologic units into a single data set and apply the KS model. This is the first step to determine if there is a single set of model parameters that can provide a photometric standardization across the MASCS data set.</a:t>
            </a:r>
          </a:p>
          <a:p>
            <a:r>
              <a:rPr lang="en-US" dirty="0" smtClean="0">
                <a:solidFill>
                  <a:schemeClr val="tx2"/>
                </a:solidFill>
              </a:rPr>
              <a:t>Is there photometric variability within the geologic units between the different photometric regions?</a:t>
            </a:r>
          </a:p>
          <a:p>
            <a:pPr lvl="1"/>
            <a:r>
              <a:rPr lang="en-US" dirty="0" smtClean="0">
                <a:solidFill>
                  <a:schemeClr val="tx2"/>
                </a:solidFill>
              </a:rPr>
              <a:t>Next Step: Model each geologic unit, within each photometric region, separately. This has been completed with the </a:t>
            </a:r>
            <a:r>
              <a:rPr lang="en-US" dirty="0" err="1" smtClean="0">
                <a:solidFill>
                  <a:schemeClr val="tx2"/>
                </a:solidFill>
              </a:rPr>
              <a:t>Hapke</a:t>
            </a:r>
            <a:r>
              <a:rPr lang="en-US" dirty="0" smtClean="0">
                <a:solidFill>
                  <a:schemeClr val="tx2"/>
                </a:solidFill>
              </a:rPr>
              <a:t> model, but application of the KS model remains to be performed.</a:t>
            </a:r>
          </a:p>
          <a:p>
            <a:r>
              <a:rPr lang="en-US" dirty="0">
                <a:solidFill>
                  <a:schemeClr val="tx2"/>
                </a:solidFill>
              </a:rPr>
              <a:t>The quality of the model solutions needs further examination.</a:t>
            </a:r>
          </a:p>
          <a:p>
            <a:pPr lvl="1"/>
            <a:r>
              <a:rPr lang="en-US" dirty="0">
                <a:solidFill>
                  <a:schemeClr val="tx2"/>
                </a:solidFill>
              </a:rPr>
              <a:t>Next Step: Perform a ratio analysis (measured versus modeled) for the current set of model solutions for the geologic units. Perform this same test on the combined data set described above, and below</a:t>
            </a:r>
            <a:r>
              <a:rPr lang="en-US" dirty="0" smtClean="0">
                <a:solidFill>
                  <a:schemeClr val="tx2"/>
                </a:solidFill>
              </a:rPr>
              <a:t>.</a:t>
            </a:r>
          </a:p>
          <a:p>
            <a:r>
              <a:rPr lang="en-US" dirty="0" smtClean="0">
                <a:solidFill>
                  <a:schemeClr val="tx2"/>
                </a:solidFill>
              </a:rPr>
              <a:t>Spectral Properties testing</a:t>
            </a:r>
          </a:p>
          <a:p>
            <a:pPr lvl="1"/>
            <a:r>
              <a:rPr lang="en-US" dirty="0" smtClean="0">
                <a:solidFill>
                  <a:schemeClr val="tx2"/>
                </a:solidFill>
              </a:rPr>
              <a:t>Next </a:t>
            </a:r>
            <a:r>
              <a:rPr lang="en-US" smtClean="0">
                <a:solidFill>
                  <a:schemeClr val="tx2"/>
                </a:solidFill>
              </a:rPr>
              <a:t>Step: Select </a:t>
            </a:r>
            <a:r>
              <a:rPr lang="en-US" dirty="0" smtClean="0">
                <a:solidFill>
                  <a:schemeClr val="tx2"/>
                </a:solidFill>
              </a:rPr>
              <a:t>pairs of spectra from the same geologic unit, from the same photometric region, taken under different incidence, emission, and phase angle conditions. Correct one spectrum of the pair to the geometry of the second spectrum of the pair. Examine how well the correction predicts the actual spectrum.</a:t>
            </a:r>
          </a:p>
          <a:p>
            <a:endParaRPr lang="en-US" dirty="0">
              <a:solidFill>
                <a:schemeClr val="tx2"/>
              </a:solidFill>
            </a:endParaRPr>
          </a:p>
        </p:txBody>
      </p:sp>
    </p:spTree>
    <p:extLst>
      <p:ext uri="{BB962C8B-B14F-4D97-AF65-F5344CB8AC3E}">
        <p14:creationId xmlns:p14="http://schemas.microsoft.com/office/powerpoint/2010/main" val="66063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data</a:t>
            </a:r>
            <a:endParaRPr lang="en-US" dirty="0">
              <a:solidFill>
                <a:schemeClr val="tx2">
                  <a:lumMod val="60000"/>
                  <a:lumOff val="40000"/>
                </a:schemeClr>
              </a:solidFill>
            </a:endParaRPr>
          </a:p>
        </p:txBody>
      </p:sp>
      <p:sp>
        <p:nvSpPr>
          <p:cNvPr id="3" name="Content Placeholder 2"/>
          <p:cNvSpPr>
            <a:spLocks noGrp="1"/>
          </p:cNvSpPr>
          <p:nvPr>
            <p:ph sz="quarter" idx="13"/>
          </p:nvPr>
        </p:nvSpPr>
        <p:spPr/>
        <p:txBody>
          <a:bodyPr/>
          <a:lstStyle/>
          <a:p>
            <a:r>
              <a:rPr lang="en-US" dirty="0">
                <a:solidFill>
                  <a:schemeClr val="tx2"/>
                </a:solidFill>
              </a:rPr>
              <a:t>MESSENGER’s Mercury Atmospheric and Surface Composition Spectrometer (MASCS) acquired photometric observations of Mercury at 14 distinct sites across the planet’s surface for the purpose of characterizing photometric behavior from visible to near-infrared wavelengths. </a:t>
            </a:r>
            <a:endParaRPr lang="en-US" dirty="0" smtClean="0">
              <a:solidFill>
                <a:schemeClr val="tx2"/>
              </a:solidFill>
            </a:endParaRPr>
          </a:p>
          <a:p>
            <a:r>
              <a:rPr lang="en-US" dirty="0">
                <a:solidFill>
                  <a:srgbClr val="DC9E1F"/>
                </a:solidFill>
              </a:rPr>
              <a:t>The objective of these observations was to provide a dataset for photometric </a:t>
            </a:r>
            <a:r>
              <a:rPr lang="en-US" dirty="0" smtClean="0">
                <a:solidFill>
                  <a:srgbClr val="DC9E1F"/>
                </a:solidFill>
              </a:rPr>
              <a:t>standardization.</a:t>
            </a:r>
          </a:p>
          <a:p>
            <a:r>
              <a:rPr lang="en-US" dirty="0">
                <a:solidFill>
                  <a:srgbClr val="DC9E1F"/>
                </a:solidFill>
              </a:rPr>
              <a:t>The 14 MASCS photometric regions were divided into five distinct geologic units. Each geologic unit was modeled separately. </a:t>
            </a:r>
          </a:p>
        </p:txBody>
      </p:sp>
    </p:spTree>
    <p:extLst>
      <p:ext uri="{BB962C8B-B14F-4D97-AF65-F5344CB8AC3E}">
        <p14:creationId xmlns:p14="http://schemas.microsoft.com/office/powerpoint/2010/main" val="19209003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photometric regions I</a:t>
            </a:r>
            <a:endParaRPr lang="en-US" dirty="0">
              <a:solidFill>
                <a:schemeClr val="tx2">
                  <a:lumMod val="60000"/>
                  <a:lumOff val="40000"/>
                </a:schemeClr>
              </a:solidFill>
            </a:endParaRPr>
          </a:p>
        </p:txBody>
      </p:sp>
      <p:grpSp>
        <p:nvGrpSpPr>
          <p:cNvPr id="4" name="Group 3"/>
          <p:cNvGrpSpPr>
            <a:grpSpLocks noChangeAspect="1"/>
          </p:cNvGrpSpPr>
          <p:nvPr/>
        </p:nvGrpSpPr>
        <p:grpSpPr>
          <a:xfrm>
            <a:off x="964046" y="1506243"/>
            <a:ext cx="7269195" cy="5138871"/>
            <a:chOff x="0" y="196878"/>
            <a:chExt cx="9144000" cy="6464243"/>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878"/>
              <a:ext cx="9144000" cy="6464243"/>
            </a:xfrm>
            <a:prstGeom prst="rect">
              <a:avLst/>
            </a:prstGeom>
          </p:spPr>
        </p:pic>
        <p:sp>
          <p:nvSpPr>
            <p:cNvPr id="6" name="TextBox 5"/>
            <p:cNvSpPr txBox="1"/>
            <p:nvPr/>
          </p:nvSpPr>
          <p:spPr>
            <a:xfrm>
              <a:off x="2625174" y="1524000"/>
              <a:ext cx="473206" cy="261610"/>
            </a:xfrm>
            <a:prstGeom prst="rect">
              <a:avLst/>
            </a:prstGeom>
            <a:noFill/>
          </p:spPr>
          <p:txBody>
            <a:bodyPr wrap="none" rtlCol="0">
              <a:spAutoFit/>
            </a:bodyPr>
            <a:lstStyle/>
            <a:p>
              <a:r>
                <a:rPr lang="en-US" sz="1100" b="1" dirty="0" smtClean="0"/>
                <a:t>1540</a:t>
              </a:r>
              <a:endParaRPr lang="en-GB" sz="1100" b="1" dirty="0"/>
            </a:p>
          </p:txBody>
        </p:sp>
        <p:sp>
          <p:nvSpPr>
            <p:cNvPr id="7" name="TextBox 6"/>
            <p:cNvSpPr txBox="1"/>
            <p:nvPr/>
          </p:nvSpPr>
          <p:spPr>
            <a:xfrm>
              <a:off x="2611319" y="959742"/>
              <a:ext cx="473206" cy="261610"/>
            </a:xfrm>
            <a:prstGeom prst="rect">
              <a:avLst/>
            </a:prstGeom>
            <a:noFill/>
          </p:spPr>
          <p:txBody>
            <a:bodyPr wrap="none" rtlCol="0">
              <a:spAutoFit/>
            </a:bodyPr>
            <a:lstStyle/>
            <a:p>
              <a:r>
                <a:rPr lang="en-US" sz="1100" b="1" dirty="0" smtClean="0"/>
                <a:t>1542</a:t>
              </a:r>
              <a:endParaRPr lang="en-GB" sz="1100" b="1" dirty="0"/>
            </a:p>
          </p:txBody>
        </p:sp>
        <p:sp>
          <p:nvSpPr>
            <p:cNvPr id="8" name="TextBox 7"/>
            <p:cNvSpPr txBox="1"/>
            <p:nvPr/>
          </p:nvSpPr>
          <p:spPr>
            <a:xfrm>
              <a:off x="4365625" y="4099686"/>
              <a:ext cx="473206" cy="261610"/>
            </a:xfrm>
            <a:prstGeom prst="rect">
              <a:avLst/>
            </a:prstGeom>
            <a:noFill/>
          </p:spPr>
          <p:txBody>
            <a:bodyPr wrap="none" rtlCol="0">
              <a:spAutoFit/>
            </a:bodyPr>
            <a:lstStyle/>
            <a:p>
              <a:r>
                <a:rPr lang="en-US" sz="1100" b="1" dirty="0" smtClean="0"/>
                <a:t>1544</a:t>
              </a:r>
              <a:endParaRPr lang="en-GB" sz="1100" b="1" dirty="0"/>
            </a:p>
          </p:txBody>
        </p:sp>
        <p:sp>
          <p:nvSpPr>
            <p:cNvPr id="9" name="TextBox 8"/>
            <p:cNvSpPr txBox="1"/>
            <p:nvPr/>
          </p:nvSpPr>
          <p:spPr>
            <a:xfrm>
              <a:off x="3025329" y="2530344"/>
              <a:ext cx="473206" cy="261610"/>
            </a:xfrm>
            <a:prstGeom prst="rect">
              <a:avLst/>
            </a:prstGeom>
            <a:noFill/>
          </p:spPr>
          <p:txBody>
            <a:bodyPr wrap="none" rtlCol="0">
              <a:spAutoFit/>
            </a:bodyPr>
            <a:lstStyle/>
            <a:p>
              <a:r>
                <a:rPr lang="en-US" sz="1100" b="1" dirty="0" smtClean="0"/>
                <a:t>1545</a:t>
              </a:r>
              <a:endParaRPr lang="en-GB" sz="1100" b="1" dirty="0"/>
            </a:p>
          </p:txBody>
        </p:sp>
        <p:sp>
          <p:nvSpPr>
            <p:cNvPr id="10" name="TextBox 9"/>
            <p:cNvSpPr txBox="1"/>
            <p:nvPr/>
          </p:nvSpPr>
          <p:spPr>
            <a:xfrm>
              <a:off x="5737671" y="952185"/>
              <a:ext cx="473206" cy="261610"/>
            </a:xfrm>
            <a:prstGeom prst="rect">
              <a:avLst/>
            </a:prstGeom>
            <a:noFill/>
          </p:spPr>
          <p:txBody>
            <a:bodyPr wrap="none" rtlCol="0">
              <a:spAutoFit/>
            </a:bodyPr>
            <a:lstStyle/>
            <a:p>
              <a:r>
                <a:rPr lang="en-US" sz="1100" b="1" dirty="0" smtClean="0"/>
                <a:t>1548</a:t>
              </a:r>
              <a:endParaRPr lang="en-GB" sz="1100" b="1" dirty="0"/>
            </a:p>
          </p:txBody>
        </p:sp>
        <p:sp>
          <p:nvSpPr>
            <p:cNvPr id="11" name="TextBox 10"/>
            <p:cNvSpPr txBox="1"/>
            <p:nvPr/>
          </p:nvSpPr>
          <p:spPr>
            <a:xfrm>
              <a:off x="6034730" y="1074357"/>
              <a:ext cx="473206" cy="261610"/>
            </a:xfrm>
            <a:prstGeom prst="rect">
              <a:avLst/>
            </a:prstGeom>
            <a:noFill/>
          </p:spPr>
          <p:txBody>
            <a:bodyPr wrap="none" rtlCol="0">
              <a:spAutoFit/>
            </a:bodyPr>
            <a:lstStyle/>
            <a:p>
              <a:r>
                <a:rPr lang="en-US" sz="1100" b="1" dirty="0" smtClean="0"/>
                <a:t>1546</a:t>
              </a:r>
              <a:endParaRPr lang="en-GB" sz="1100" b="1" dirty="0"/>
            </a:p>
          </p:txBody>
        </p:sp>
        <p:sp>
          <p:nvSpPr>
            <p:cNvPr id="12" name="TextBox 11"/>
            <p:cNvSpPr txBox="1"/>
            <p:nvPr/>
          </p:nvSpPr>
          <p:spPr>
            <a:xfrm>
              <a:off x="2832808" y="4157623"/>
              <a:ext cx="473206" cy="261610"/>
            </a:xfrm>
            <a:prstGeom prst="rect">
              <a:avLst/>
            </a:prstGeom>
            <a:noFill/>
          </p:spPr>
          <p:txBody>
            <a:bodyPr wrap="none" rtlCol="0">
              <a:spAutoFit/>
            </a:bodyPr>
            <a:lstStyle/>
            <a:p>
              <a:r>
                <a:rPr lang="en-US" sz="1100" b="1" dirty="0" smtClean="0"/>
                <a:t>1547</a:t>
              </a:r>
              <a:endParaRPr lang="en-GB" sz="1100" b="1" dirty="0"/>
            </a:p>
          </p:txBody>
        </p:sp>
        <p:sp>
          <p:nvSpPr>
            <p:cNvPr id="13" name="TextBox 12"/>
            <p:cNvSpPr txBox="1"/>
            <p:nvPr/>
          </p:nvSpPr>
          <p:spPr>
            <a:xfrm>
              <a:off x="3444114" y="4479506"/>
              <a:ext cx="473206" cy="261610"/>
            </a:xfrm>
            <a:prstGeom prst="rect">
              <a:avLst/>
            </a:prstGeom>
            <a:noFill/>
          </p:spPr>
          <p:txBody>
            <a:bodyPr wrap="none" rtlCol="0">
              <a:spAutoFit/>
            </a:bodyPr>
            <a:lstStyle/>
            <a:p>
              <a:r>
                <a:rPr lang="en-US" sz="1100" b="1" dirty="0" smtClean="0"/>
                <a:t>1549</a:t>
              </a:r>
              <a:endParaRPr lang="en-GB" sz="1100" b="1" dirty="0"/>
            </a:p>
          </p:txBody>
        </p:sp>
        <p:sp>
          <p:nvSpPr>
            <p:cNvPr id="14" name="TextBox 13"/>
            <p:cNvSpPr txBox="1"/>
            <p:nvPr/>
          </p:nvSpPr>
          <p:spPr>
            <a:xfrm>
              <a:off x="6431028" y="2791061"/>
              <a:ext cx="473206" cy="261610"/>
            </a:xfrm>
            <a:prstGeom prst="rect">
              <a:avLst/>
            </a:prstGeom>
            <a:noFill/>
          </p:spPr>
          <p:txBody>
            <a:bodyPr wrap="none" rtlCol="0">
              <a:spAutoFit/>
            </a:bodyPr>
            <a:lstStyle/>
            <a:p>
              <a:r>
                <a:rPr lang="en-US" sz="1100" b="1" dirty="0" smtClean="0"/>
                <a:t>1552</a:t>
              </a:r>
              <a:endParaRPr lang="en-GB" sz="1100" b="1" dirty="0"/>
            </a:p>
          </p:txBody>
        </p:sp>
        <p:sp>
          <p:nvSpPr>
            <p:cNvPr id="15" name="TextBox 14"/>
            <p:cNvSpPr txBox="1"/>
            <p:nvPr/>
          </p:nvSpPr>
          <p:spPr>
            <a:xfrm>
              <a:off x="6236697" y="2660256"/>
              <a:ext cx="473206" cy="261610"/>
            </a:xfrm>
            <a:prstGeom prst="rect">
              <a:avLst/>
            </a:prstGeom>
            <a:noFill/>
          </p:spPr>
          <p:txBody>
            <a:bodyPr wrap="none" rtlCol="0">
              <a:spAutoFit/>
            </a:bodyPr>
            <a:lstStyle/>
            <a:p>
              <a:r>
                <a:rPr lang="en-US" sz="1100" b="1" dirty="0" smtClean="0"/>
                <a:t>1544</a:t>
              </a:r>
              <a:endParaRPr lang="en-GB" sz="1100" b="1" dirty="0"/>
            </a:p>
          </p:txBody>
        </p:sp>
      </p:gr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21" y="5667191"/>
            <a:ext cx="1838325"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8609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photometric regions II</a:t>
            </a:r>
            <a:endParaRPr lang="en-US" dirty="0">
              <a:solidFill>
                <a:schemeClr val="tx2">
                  <a:lumMod val="60000"/>
                  <a:lumOff val="40000"/>
                </a:schemeClr>
              </a:solidFill>
            </a:endParaRPr>
          </a:p>
        </p:txBody>
      </p:sp>
      <p:grpSp>
        <p:nvGrpSpPr>
          <p:cNvPr id="17" name="Group 16"/>
          <p:cNvGrpSpPr>
            <a:grpSpLocks noChangeAspect="1"/>
          </p:cNvGrpSpPr>
          <p:nvPr/>
        </p:nvGrpSpPr>
        <p:grpSpPr>
          <a:xfrm>
            <a:off x="913171" y="1506211"/>
            <a:ext cx="7315198" cy="5171394"/>
            <a:chOff x="1" y="196878"/>
            <a:chExt cx="9143998" cy="6464243"/>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6878"/>
              <a:ext cx="9143998" cy="6464243"/>
            </a:xfrm>
            <a:prstGeom prst="rect">
              <a:avLst/>
            </a:prstGeom>
          </p:spPr>
        </p:pic>
        <p:sp>
          <p:nvSpPr>
            <p:cNvPr id="19" name="TextBox 18"/>
            <p:cNvSpPr txBox="1"/>
            <p:nvPr/>
          </p:nvSpPr>
          <p:spPr>
            <a:xfrm>
              <a:off x="5158299" y="1318071"/>
              <a:ext cx="473206" cy="261610"/>
            </a:xfrm>
            <a:prstGeom prst="rect">
              <a:avLst/>
            </a:prstGeom>
            <a:noFill/>
          </p:spPr>
          <p:txBody>
            <a:bodyPr wrap="none" rtlCol="0">
              <a:spAutoFit/>
            </a:bodyPr>
            <a:lstStyle/>
            <a:p>
              <a:r>
                <a:rPr lang="en-US" sz="1100" b="1" dirty="0" smtClean="0"/>
                <a:t>1550</a:t>
              </a:r>
              <a:endParaRPr lang="en-GB" sz="1100" b="1" dirty="0"/>
            </a:p>
          </p:txBody>
        </p:sp>
        <p:sp>
          <p:nvSpPr>
            <p:cNvPr id="20" name="TextBox 19"/>
            <p:cNvSpPr txBox="1"/>
            <p:nvPr/>
          </p:nvSpPr>
          <p:spPr>
            <a:xfrm>
              <a:off x="4175885" y="1981829"/>
              <a:ext cx="473206" cy="261610"/>
            </a:xfrm>
            <a:prstGeom prst="rect">
              <a:avLst/>
            </a:prstGeom>
            <a:noFill/>
          </p:spPr>
          <p:txBody>
            <a:bodyPr wrap="none" rtlCol="0">
              <a:spAutoFit/>
            </a:bodyPr>
            <a:lstStyle/>
            <a:p>
              <a:r>
                <a:rPr lang="en-US" sz="1100" b="1" dirty="0" smtClean="0"/>
                <a:t>1541</a:t>
              </a:r>
              <a:endParaRPr lang="en-GB" sz="1100" b="1" dirty="0"/>
            </a:p>
          </p:txBody>
        </p:sp>
        <p:sp>
          <p:nvSpPr>
            <p:cNvPr id="21" name="TextBox 20"/>
            <p:cNvSpPr txBox="1"/>
            <p:nvPr/>
          </p:nvSpPr>
          <p:spPr>
            <a:xfrm>
              <a:off x="3680008" y="3440964"/>
              <a:ext cx="473206" cy="261610"/>
            </a:xfrm>
            <a:prstGeom prst="rect">
              <a:avLst/>
            </a:prstGeom>
            <a:noFill/>
          </p:spPr>
          <p:txBody>
            <a:bodyPr wrap="none" rtlCol="0">
              <a:spAutoFit/>
            </a:bodyPr>
            <a:lstStyle/>
            <a:p>
              <a:r>
                <a:rPr lang="en-US" sz="1100" b="1" dirty="0" smtClean="0"/>
                <a:t>1553</a:t>
              </a:r>
              <a:endParaRPr lang="en-GB" sz="1100" b="1" dirty="0"/>
            </a:p>
          </p:txBody>
        </p:sp>
        <p:sp>
          <p:nvSpPr>
            <p:cNvPr id="22" name="TextBox 21"/>
            <p:cNvSpPr txBox="1"/>
            <p:nvPr/>
          </p:nvSpPr>
          <p:spPr>
            <a:xfrm>
              <a:off x="4320283" y="3963108"/>
              <a:ext cx="473206" cy="261610"/>
            </a:xfrm>
            <a:prstGeom prst="rect">
              <a:avLst/>
            </a:prstGeom>
            <a:noFill/>
          </p:spPr>
          <p:txBody>
            <a:bodyPr wrap="none" rtlCol="0">
              <a:spAutoFit/>
            </a:bodyPr>
            <a:lstStyle/>
            <a:p>
              <a:r>
                <a:rPr lang="en-US" sz="1100" b="1" dirty="0" smtClean="0"/>
                <a:t>1551</a:t>
              </a:r>
              <a:endParaRPr lang="en-GB" sz="1100" b="1" dirty="0"/>
            </a:p>
          </p:txBody>
        </p:sp>
      </p:grpSp>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548" y="5699680"/>
            <a:ext cx="1838325"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8546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C577"/>
                </a:solidFill>
              </a:rPr>
              <a:t>Example region</a:t>
            </a:r>
            <a:endParaRPr lang="en-US" dirty="0">
              <a:solidFill>
                <a:srgbClr val="ECC577"/>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213" y="1474505"/>
            <a:ext cx="7462062" cy="5275218"/>
          </a:xfrm>
          <a:prstGeom prst="rect">
            <a:avLst/>
          </a:prstGeom>
        </p:spPr>
      </p:pic>
      <p:sp>
        <p:nvSpPr>
          <p:cNvPr id="5" name="TextBox 4"/>
          <p:cNvSpPr txBox="1"/>
          <p:nvPr/>
        </p:nvSpPr>
        <p:spPr>
          <a:xfrm>
            <a:off x="8355138" y="6380391"/>
            <a:ext cx="652743" cy="369332"/>
          </a:xfrm>
          <a:prstGeom prst="rect">
            <a:avLst/>
          </a:prstGeom>
          <a:noFill/>
        </p:spPr>
        <p:txBody>
          <a:bodyPr wrap="none" rtlCol="0">
            <a:spAutoFit/>
          </a:bodyPr>
          <a:lstStyle/>
          <a:p>
            <a:r>
              <a:rPr lang="en-US" dirty="0" smtClean="0"/>
              <a:t>1540</a:t>
            </a:r>
            <a:endParaRPr lang="en-GB" dirty="0"/>
          </a:p>
        </p:txBody>
      </p:sp>
      <p:sp>
        <p:nvSpPr>
          <p:cNvPr id="6" name="TextBox 5"/>
          <p:cNvSpPr txBox="1"/>
          <p:nvPr/>
        </p:nvSpPr>
        <p:spPr>
          <a:xfrm>
            <a:off x="2846387" y="5922458"/>
            <a:ext cx="5257800" cy="553998"/>
          </a:xfrm>
          <a:prstGeom prst="rect">
            <a:avLst/>
          </a:prstGeom>
          <a:noFill/>
        </p:spPr>
        <p:txBody>
          <a:bodyPr wrap="square" rtlCol="0">
            <a:spAutoFit/>
          </a:bodyPr>
          <a:lstStyle/>
          <a:p>
            <a:pPr algn="just"/>
            <a:r>
              <a:rPr lang="en-US" sz="1000" b="1" dirty="0">
                <a:solidFill>
                  <a:schemeClr val="bg1"/>
                </a:solidFill>
                <a:latin typeface="Arial" panose="020B0604020202020204" pitchFamily="34" charset="0"/>
                <a:cs typeface="Arial" panose="020B0604020202020204" pitchFamily="34" charset="0"/>
              </a:rPr>
              <a:t>Bright radially lineated ejecta of Mena crater </a:t>
            </a:r>
            <a:r>
              <a:rPr lang="en-US" sz="1000" b="1" dirty="0" smtClean="0">
                <a:solidFill>
                  <a:schemeClr val="bg1"/>
                </a:solidFill>
                <a:latin typeface="Arial" panose="020B0604020202020204" pitchFamily="34" charset="0"/>
                <a:cs typeface="Arial" panose="020B0604020202020204" pitchFamily="34" charset="0"/>
              </a:rPr>
              <a:t>- ref. area 1542 - crosscut </a:t>
            </a:r>
            <a:r>
              <a:rPr lang="en-US" sz="1000" b="1" dirty="0">
                <a:solidFill>
                  <a:schemeClr val="bg1"/>
                </a:solidFill>
                <a:latin typeface="Arial" panose="020B0604020202020204" pitchFamily="34" charset="0"/>
                <a:cs typeface="Arial" panose="020B0604020202020204" pitchFamily="34" charset="0"/>
              </a:rPr>
              <a:t>the area, which is dominated by impacts of different size and degradation; several patches of </a:t>
            </a:r>
            <a:r>
              <a:rPr lang="en-US" sz="1000" b="1" dirty="0" smtClean="0">
                <a:solidFill>
                  <a:schemeClr val="bg1"/>
                </a:solidFill>
                <a:latin typeface="Arial" panose="020B0604020202020204" pitchFamily="34" charset="0"/>
                <a:cs typeface="Arial" panose="020B0604020202020204" pitchFamily="34" charset="0"/>
              </a:rPr>
              <a:t>smooth </a:t>
            </a:r>
            <a:r>
              <a:rPr lang="en-US" sz="1000" b="1" dirty="0">
                <a:solidFill>
                  <a:schemeClr val="bg1"/>
                </a:solidFill>
                <a:latin typeface="Arial" panose="020B0604020202020204" pitchFamily="34" charset="0"/>
                <a:cs typeface="Arial" panose="020B0604020202020204" pitchFamily="34" charset="0"/>
              </a:rPr>
              <a:t>materials are observable, though sharp distinctions are difficult.</a:t>
            </a:r>
            <a:endParaRPr lang="en-GB" sz="1000" b="1" dirty="0">
              <a:solidFill>
                <a:schemeClr val="bg1"/>
              </a:solidFill>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283" y="5753641"/>
            <a:ext cx="1931987"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1539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Data organization</a:t>
            </a:r>
            <a:endParaRPr lang="en-US" dirty="0">
              <a:solidFill>
                <a:schemeClr val="tx2">
                  <a:lumMod val="60000"/>
                  <a:lumOff val="40000"/>
                </a:schemeClr>
              </a:solidFill>
            </a:endParaRPr>
          </a:p>
        </p:txBody>
      </p:sp>
      <p:sp>
        <p:nvSpPr>
          <p:cNvPr id="3" name="Content Placeholder 2"/>
          <p:cNvSpPr>
            <a:spLocks noGrp="1"/>
          </p:cNvSpPr>
          <p:nvPr>
            <p:ph sz="quarter" idx="13"/>
          </p:nvPr>
        </p:nvSpPr>
        <p:spPr/>
        <p:txBody>
          <a:bodyPr/>
          <a:lstStyle/>
          <a:p>
            <a:r>
              <a:rPr lang="en-US" dirty="0" smtClean="0">
                <a:solidFill>
                  <a:schemeClr val="tx2"/>
                </a:solidFill>
              </a:rPr>
              <a:t>Within each photometric region only those MASCS observations where the footprint contained only one geologic unit were selected.</a:t>
            </a:r>
          </a:p>
          <a:p>
            <a:r>
              <a:rPr lang="en-US" dirty="0" smtClean="0">
                <a:solidFill>
                  <a:schemeClr val="tx2"/>
                </a:solidFill>
              </a:rPr>
              <a:t>The data from each photometric region were binned by geologic unit.</a:t>
            </a:r>
          </a:p>
          <a:p>
            <a:r>
              <a:rPr lang="en-US" dirty="0" smtClean="0">
                <a:solidFill>
                  <a:schemeClr val="tx2"/>
                </a:solidFill>
              </a:rPr>
              <a:t>The data from each photometric region for a single geologic unit were binned together. This is the primary data set examined and presented today.</a:t>
            </a:r>
          </a:p>
          <a:p>
            <a:r>
              <a:rPr lang="en-US" dirty="0" smtClean="0">
                <a:solidFill>
                  <a:schemeClr val="tx2"/>
                </a:solidFill>
              </a:rPr>
              <a:t>Today’s results will compare the photometric properties between the five geologic units present in the photometric regions.</a:t>
            </a:r>
          </a:p>
          <a:p>
            <a:r>
              <a:rPr lang="en-US" dirty="0" smtClean="0">
                <a:solidFill>
                  <a:schemeClr val="tx2"/>
                </a:solidFill>
              </a:rPr>
              <a:t>The MASCS data were binned into 45-nm spectral resolution increments.</a:t>
            </a:r>
            <a:endParaRPr lang="en-US" dirty="0">
              <a:solidFill>
                <a:schemeClr val="tx2"/>
              </a:solidFill>
            </a:endParaRPr>
          </a:p>
        </p:txBody>
      </p:sp>
    </p:spTree>
    <p:extLst>
      <p:ext uri="{BB962C8B-B14F-4D97-AF65-F5344CB8AC3E}">
        <p14:creationId xmlns:p14="http://schemas.microsoft.com/office/powerpoint/2010/main" val="40805910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C577"/>
                </a:solidFill>
              </a:rPr>
              <a:t>The models</a:t>
            </a:r>
            <a:endParaRPr lang="en-US" dirty="0">
              <a:solidFill>
                <a:srgbClr val="ECC577"/>
              </a:solidFill>
            </a:endParaRPr>
          </a:p>
        </p:txBody>
      </p:sp>
      <p:sp>
        <p:nvSpPr>
          <p:cNvPr id="3" name="Content Placeholder 2"/>
          <p:cNvSpPr>
            <a:spLocks noGrp="1"/>
          </p:cNvSpPr>
          <p:nvPr>
            <p:ph sz="quarter" idx="13"/>
          </p:nvPr>
        </p:nvSpPr>
        <p:spPr/>
        <p:txBody>
          <a:bodyPr>
            <a:normAutofit fontScale="85000" lnSpcReduction="10000"/>
          </a:bodyPr>
          <a:lstStyle/>
          <a:p>
            <a:r>
              <a:rPr lang="en-US" dirty="0">
                <a:solidFill>
                  <a:schemeClr val="tx2"/>
                </a:solidFill>
              </a:rPr>
              <a:t>Each data set is being modeled with two distinct methods that follow similar modeling efforts applied to images from MESSENGER’s Mercury Dual Imaging System [1]. </a:t>
            </a:r>
            <a:endParaRPr lang="en-US" dirty="0" smtClean="0">
              <a:solidFill>
                <a:schemeClr val="tx2"/>
              </a:solidFill>
            </a:endParaRPr>
          </a:p>
          <a:p>
            <a:r>
              <a:rPr lang="en-US" dirty="0" smtClean="0">
                <a:solidFill>
                  <a:schemeClr val="tx2"/>
                </a:solidFill>
              </a:rPr>
              <a:t>The </a:t>
            </a:r>
            <a:r>
              <a:rPr lang="en-US" dirty="0">
                <a:solidFill>
                  <a:schemeClr val="tx2"/>
                </a:solidFill>
              </a:rPr>
              <a:t>first method invokes the </a:t>
            </a:r>
            <a:r>
              <a:rPr lang="en-US" dirty="0" err="1">
                <a:solidFill>
                  <a:schemeClr val="tx2"/>
                </a:solidFill>
              </a:rPr>
              <a:t>Hapke</a:t>
            </a:r>
            <a:r>
              <a:rPr lang="en-US" dirty="0">
                <a:solidFill>
                  <a:schemeClr val="tx2"/>
                </a:solidFill>
              </a:rPr>
              <a:t> model [2-8], which is based on geometric optics and the equations of </a:t>
            </a:r>
            <a:r>
              <a:rPr lang="en-US" dirty="0" err="1">
                <a:solidFill>
                  <a:schemeClr val="tx2"/>
                </a:solidFill>
              </a:rPr>
              <a:t>radiative</a:t>
            </a:r>
            <a:r>
              <a:rPr lang="en-US" dirty="0">
                <a:solidFill>
                  <a:schemeClr val="tx2"/>
                </a:solidFill>
              </a:rPr>
              <a:t> transfer. </a:t>
            </a:r>
            <a:endParaRPr lang="en-US" dirty="0" smtClean="0">
              <a:solidFill>
                <a:schemeClr val="tx2"/>
              </a:solidFill>
            </a:endParaRPr>
          </a:p>
          <a:p>
            <a:r>
              <a:rPr lang="en-US" dirty="0" smtClean="0">
                <a:solidFill>
                  <a:schemeClr val="tx2"/>
                </a:solidFill>
              </a:rPr>
              <a:t>The </a:t>
            </a:r>
            <a:r>
              <a:rPr lang="en-US" dirty="0">
                <a:solidFill>
                  <a:schemeClr val="tx2"/>
                </a:solidFill>
              </a:rPr>
              <a:t>second method uses the equations described by </a:t>
            </a:r>
            <a:r>
              <a:rPr lang="en-US" dirty="0" err="1">
                <a:solidFill>
                  <a:schemeClr val="tx2"/>
                </a:solidFill>
              </a:rPr>
              <a:t>Kaasalainen</a:t>
            </a:r>
            <a:r>
              <a:rPr lang="en-US" dirty="0">
                <a:solidFill>
                  <a:schemeClr val="tx2"/>
                </a:solidFill>
              </a:rPr>
              <a:t> et al. [9] and </a:t>
            </a:r>
            <a:r>
              <a:rPr lang="en-US" dirty="0" err="1">
                <a:solidFill>
                  <a:schemeClr val="tx2"/>
                </a:solidFill>
              </a:rPr>
              <a:t>Shkuratov</a:t>
            </a:r>
            <a:r>
              <a:rPr lang="en-US" dirty="0">
                <a:solidFill>
                  <a:schemeClr val="tx2"/>
                </a:solidFill>
              </a:rPr>
              <a:t> et al. [10], which have been successfully applied to observations of </a:t>
            </a:r>
            <a:r>
              <a:rPr lang="en-US" dirty="0" err="1">
                <a:solidFill>
                  <a:schemeClr val="tx2"/>
                </a:solidFill>
              </a:rPr>
              <a:t>Vesta</a:t>
            </a:r>
            <a:r>
              <a:rPr lang="en-US" dirty="0">
                <a:solidFill>
                  <a:schemeClr val="tx2"/>
                </a:solidFill>
              </a:rPr>
              <a:t> [11], the Moon [10], and Mercury’s global color mosaic [1]. </a:t>
            </a:r>
            <a:endParaRPr lang="en-US" dirty="0" smtClean="0">
              <a:solidFill>
                <a:schemeClr val="tx2"/>
              </a:solidFill>
            </a:endParaRPr>
          </a:p>
          <a:p>
            <a:endParaRPr lang="en-US" dirty="0">
              <a:solidFill>
                <a:schemeClr val="tx2"/>
              </a:solidFill>
            </a:endParaRPr>
          </a:p>
          <a:p>
            <a:endParaRPr lang="en-US" dirty="0" smtClean="0">
              <a:solidFill>
                <a:schemeClr val="tx2"/>
              </a:solidFill>
            </a:endParaRPr>
          </a:p>
          <a:p>
            <a:pPr marL="0" indent="0">
              <a:buNone/>
            </a:pPr>
            <a:r>
              <a:rPr lang="en-US" dirty="0">
                <a:solidFill>
                  <a:schemeClr val="tx2">
                    <a:lumMod val="40000"/>
                    <a:lumOff val="60000"/>
                  </a:schemeClr>
                </a:solidFill>
              </a:rPr>
              <a:t>References</a:t>
            </a:r>
          </a:p>
          <a:p>
            <a:pPr marL="0" indent="0">
              <a:buNone/>
            </a:pPr>
            <a:r>
              <a:rPr lang="en-US" dirty="0">
                <a:solidFill>
                  <a:schemeClr val="tx2">
                    <a:lumMod val="40000"/>
                    <a:lumOff val="60000"/>
                  </a:schemeClr>
                </a:solidFill>
              </a:rPr>
              <a:t>[1] Domingue, D. L., et al. 2015, Lunar Planet. Sci. 46, abstract 1832. [2] </a:t>
            </a:r>
            <a:r>
              <a:rPr lang="en-US" dirty="0" err="1">
                <a:solidFill>
                  <a:schemeClr val="tx2">
                    <a:lumMod val="40000"/>
                    <a:lumOff val="60000"/>
                  </a:schemeClr>
                </a:solidFill>
              </a:rPr>
              <a:t>Hapke</a:t>
            </a:r>
            <a:r>
              <a:rPr lang="en-US" dirty="0">
                <a:solidFill>
                  <a:schemeClr val="tx2">
                    <a:lumMod val="40000"/>
                    <a:lumOff val="60000"/>
                  </a:schemeClr>
                </a:solidFill>
              </a:rPr>
              <a:t>, B., 1981. J. </a:t>
            </a:r>
            <a:r>
              <a:rPr lang="en-US" dirty="0" err="1">
                <a:solidFill>
                  <a:schemeClr val="tx2">
                    <a:lumMod val="40000"/>
                    <a:lumOff val="60000"/>
                  </a:schemeClr>
                </a:solidFill>
              </a:rPr>
              <a:t>Geophys</a:t>
            </a:r>
            <a:r>
              <a:rPr lang="en-US" dirty="0">
                <a:solidFill>
                  <a:schemeClr val="tx2">
                    <a:lumMod val="40000"/>
                    <a:lumOff val="60000"/>
                  </a:schemeClr>
                </a:solidFill>
              </a:rPr>
              <a:t>. Res. 68, 4571–4586.  [3] </a:t>
            </a:r>
            <a:r>
              <a:rPr lang="en-US" dirty="0" err="1">
                <a:solidFill>
                  <a:schemeClr val="tx2">
                    <a:lumMod val="40000"/>
                    <a:lumOff val="60000"/>
                  </a:schemeClr>
                </a:solidFill>
              </a:rPr>
              <a:t>Hapke</a:t>
            </a:r>
            <a:r>
              <a:rPr lang="en-US" dirty="0">
                <a:solidFill>
                  <a:schemeClr val="tx2">
                    <a:lumMod val="40000"/>
                    <a:lumOff val="60000"/>
                  </a:schemeClr>
                </a:solidFill>
              </a:rPr>
              <a:t>, B., 1984. Icarus 59, 41–59.  [4] </a:t>
            </a:r>
            <a:r>
              <a:rPr lang="en-US" dirty="0" err="1">
                <a:solidFill>
                  <a:schemeClr val="tx2">
                    <a:lumMod val="40000"/>
                    <a:lumOff val="60000"/>
                  </a:schemeClr>
                </a:solidFill>
              </a:rPr>
              <a:t>Hapke</a:t>
            </a:r>
            <a:r>
              <a:rPr lang="en-US" dirty="0">
                <a:solidFill>
                  <a:schemeClr val="tx2">
                    <a:lumMod val="40000"/>
                    <a:lumOff val="60000"/>
                  </a:schemeClr>
                </a:solidFill>
              </a:rPr>
              <a:t>, B., 1986. Icarus 67, 264–280.  [5] </a:t>
            </a:r>
            <a:r>
              <a:rPr lang="en-US" dirty="0" err="1">
                <a:solidFill>
                  <a:schemeClr val="tx2">
                    <a:lumMod val="40000"/>
                    <a:lumOff val="60000"/>
                  </a:schemeClr>
                </a:solidFill>
              </a:rPr>
              <a:t>Hapke</a:t>
            </a:r>
            <a:r>
              <a:rPr lang="en-US" dirty="0">
                <a:solidFill>
                  <a:schemeClr val="tx2">
                    <a:lumMod val="40000"/>
                    <a:lumOff val="60000"/>
                  </a:schemeClr>
                </a:solidFill>
              </a:rPr>
              <a:t>, B., 1993. Theory of Reflectance and </a:t>
            </a:r>
            <a:r>
              <a:rPr lang="en-US" dirty="0" err="1">
                <a:solidFill>
                  <a:schemeClr val="tx2">
                    <a:lumMod val="40000"/>
                    <a:lumOff val="60000"/>
                  </a:schemeClr>
                </a:solidFill>
              </a:rPr>
              <a:t>Emittance</a:t>
            </a:r>
            <a:r>
              <a:rPr lang="en-US" dirty="0">
                <a:solidFill>
                  <a:schemeClr val="tx2">
                    <a:lumMod val="40000"/>
                    <a:lumOff val="60000"/>
                  </a:schemeClr>
                </a:solidFill>
              </a:rPr>
              <a:t> Spectroscopy. Cambridge University Press, N.Y., 455 pp.  [6] </a:t>
            </a:r>
            <a:r>
              <a:rPr lang="en-US" dirty="0" err="1">
                <a:solidFill>
                  <a:schemeClr val="tx2">
                    <a:lumMod val="40000"/>
                    <a:lumOff val="60000"/>
                  </a:schemeClr>
                </a:solidFill>
              </a:rPr>
              <a:t>Hapke</a:t>
            </a:r>
            <a:r>
              <a:rPr lang="en-US" dirty="0">
                <a:solidFill>
                  <a:schemeClr val="tx2">
                    <a:lumMod val="40000"/>
                    <a:lumOff val="60000"/>
                  </a:schemeClr>
                </a:solidFill>
              </a:rPr>
              <a:t>, B., 2002. Icarus 157, 523–534.  [7] </a:t>
            </a:r>
            <a:r>
              <a:rPr lang="en-US" dirty="0" err="1">
                <a:solidFill>
                  <a:schemeClr val="tx2">
                    <a:lumMod val="40000"/>
                    <a:lumOff val="60000"/>
                  </a:schemeClr>
                </a:solidFill>
              </a:rPr>
              <a:t>Hapke</a:t>
            </a:r>
            <a:r>
              <a:rPr lang="en-US" dirty="0">
                <a:solidFill>
                  <a:schemeClr val="tx2">
                    <a:lumMod val="40000"/>
                    <a:lumOff val="60000"/>
                  </a:schemeClr>
                </a:solidFill>
              </a:rPr>
              <a:t>, B., 2008. Icarus 195, 918–926.  [8] </a:t>
            </a:r>
            <a:r>
              <a:rPr lang="en-US" dirty="0" err="1">
                <a:solidFill>
                  <a:schemeClr val="tx2">
                    <a:lumMod val="40000"/>
                    <a:lumOff val="60000"/>
                  </a:schemeClr>
                </a:solidFill>
              </a:rPr>
              <a:t>Hapke</a:t>
            </a:r>
            <a:r>
              <a:rPr lang="en-US" dirty="0">
                <a:solidFill>
                  <a:schemeClr val="tx2">
                    <a:lumMod val="40000"/>
                    <a:lumOff val="60000"/>
                  </a:schemeClr>
                </a:solidFill>
              </a:rPr>
              <a:t>, B., 2012. Theory of Reflectance and </a:t>
            </a:r>
            <a:r>
              <a:rPr lang="en-US" dirty="0" err="1">
                <a:solidFill>
                  <a:schemeClr val="tx2">
                    <a:lumMod val="40000"/>
                    <a:lumOff val="60000"/>
                  </a:schemeClr>
                </a:solidFill>
              </a:rPr>
              <a:t>Emittance</a:t>
            </a:r>
            <a:r>
              <a:rPr lang="en-US" dirty="0">
                <a:solidFill>
                  <a:schemeClr val="tx2">
                    <a:lumMod val="40000"/>
                    <a:lumOff val="60000"/>
                  </a:schemeClr>
                </a:solidFill>
              </a:rPr>
              <a:t> Spectroscopy. Cambridge University Press, N.Y., 2</a:t>
            </a:r>
            <a:r>
              <a:rPr lang="en-US" baseline="30000" dirty="0">
                <a:solidFill>
                  <a:schemeClr val="tx2">
                    <a:lumMod val="40000"/>
                    <a:lumOff val="60000"/>
                  </a:schemeClr>
                </a:solidFill>
              </a:rPr>
              <a:t>nd</a:t>
            </a:r>
            <a:r>
              <a:rPr lang="en-US" dirty="0">
                <a:solidFill>
                  <a:schemeClr val="tx2">
                    <a:lumMod val="40000"/>
                    <a:lumOff val="60000"/>
                  </a:schemeClr>
                </a:solidFill>
              </a:rPr>
              <a:t> Ed., 513 pp.  [9] </a:t>
            </a:r>
            <a:r>
              <a:rPr lang="en-US" dirty="0" err="1">
                <a:solidFill>
                  <a:schemeClr val="tx2">
                    <a:lumMod val="40000"/>
                    <a:lumOff val="60000"/>
                  </a:schemeClr>
                </a:solidFill>
              </a:rPr>
              <a:t>Kaasalainen</a:t>
            </a:r>
            <a:r>
              <a:rPr lang="en-US" dirty="0">
                <a:solidFill>
                  <a:schemeClr val="tx2">
                    <a:lumMod val="40000"/>
                    <a:lumOff val="60000"/>
                  </a:schemeClr>
                </a:solidFill>
              </a:rPr>
              <a:t>, M., et al., 2001. Icarus 153, 37–51.  [10] </a:t>
            </a:r>
            <a:r>
              <a:rPr lang="en-US" dirty="0" err="1">
                <a:solidFill>
                  <a:schemeClr val="tx2">
                    <a:lumMod val="40000"/>
                    <a:lumOff val="60000"/>
                  </a:schemeClr>
                </a:solidFill>
              </a:rPr>
              <a:t>Shkuratov</a:t>
            </a:r>
            <a:r>
              <a:rPr lang="en-US" dirty="0">
                <a:solidFill>
                  <a:schemeClr val="tx2">
                    <a:lumMod val="40000"/>
                    <a:lumOff val="60000"/>
                  </a:schemeClr>
                </a:solidFill>
              </a:rPr>
              <a:t> Y., et al., 2011. Planet. Space Sci. 59, 1326-1371.  [11] </a:t>
            </a:r>
            <a:r>
              <a:rPr lang="en-US" dirty="0" err="1">
                <a:solidFill>
                  <a:schemeClr val="tx2">
                    <a:lumMod val="40000"/>
                    <a:lumOff val="60000"/>
                  </a:schemeClr>
                </a:solidFill>
              </a:rPr>
              <a:t>Schröder</a:t>
            </a:r>
            <a:r>
              <a:rPr lang="en-US" dirty="0">
                <a:solidFill>
                  <a:schemeClr val="tx2">
                    <a:lumMod val="40000"/>
                    <a:lumOff val="60000"/>
                  </a:schemeClr>
                </a:solidFill>
              </a:rPr>
              <a:t>, S.E., et al., 2013. Planet. Space Sci. 85, 198-213. </a:t>
            </a:r>
          </a:p>
        </p:txBody>
      </p:sp>
    </p:spTree>
    <p:extLst>
      <p:ext uri="{BB962C8B-B14F-4D97-AF65-F5344CB8AC3E}">
        <p14:creationId xmlns:p14="http://schemas.microsoft.com/office/powerpoint/2010/main" val="42204732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2D9A4"/>
                </a:solidFill>
              </a:rPr>
              <a:t>Hapke</a:t>
            </a:r>
            <a:r>
              <a:rPr lang="en-US" dirty="0" smtClean="0">
                <a:solidFill>
                  <a:srgbClr val="F2D9A4"/>
                </a:solidFill>
              </a:rPr>
              <a:t> model </a:t>
            </a:r>
            <a:r>
              <a:rPr lang="en-US" dirty="0" err="1" smtClean="0">
                <a:solidFill>
                  <a:srgbClr val="F2D9A4"/>
                </a:solidFill>
              </a:rPr>
              <a:t>i</a:t>
            </a:r>
            <a:endParaRPr lang="en-US" dirty="0">
              <a:solidFill>
                <a:srgbClr val="F2D9A4"/>
              </a:solidFill>
            </a:endParaRPr>
          </a:p>
        </p:txBody>
      </p:sp>
      <p:sp>
        <p:nvSpPr>
          <p:cNvPr id="3" name="Content Placeholder 2"/>
          <p:cNvSpPr>
            <a:spLocks noGrp="1"/>
          </p:cNvSpPr>
          <p:nvPr>
            <p:ph sz="quarter" idx="13"/>
          </p:nvPr>
        </p:nvSpPr>
        <p:spPr/>
        <p:txBody>
          <a:bodyPr/>
          <a:lstStyle/>
          <a:p>
            <a:r>
              <a:rPr lang="en-US" dirty="0" smtClean="0">
                <a:solidFill>
                  <a:schemeClr val="tx2"/>
                </a:solidFill>
              </a:rPr>
              <a:t>The “basic” form of the model was </a:t>
            </a:r>
            <a:r>
              <a:rPr lang="en-US" dirty="0" smtClean="0">
                <a:solidFill>
                  <a:schemeClr val="tx2"/>
                </a:solidFill>
              </a:rPr>
              <a:t>applied to the MASCS data set. This form</a:t>
            </a:r>
            <a:r>
              <a:rPr lang="en-US" dirty="0" smtClean="0">
                <a:solidFill>
                  <a:schemeClr val="tx2"/>
                </a:solidFill>
              </a:rPr>
              <a:t> does </a:t>
            </a:r>
            <a:r>
              <a:rPr lang="en-US" dirty="0" smtClean="0">
                <a:solidFill>
                  <a:schemeClr val="tx2"/>
                </a:solidFill>
              </a:rPr>
              <a:t>not include coherent backscatter opposition parameters, excludes the explicit porosity term, and assumes the shadow-hiding opposition terms are uniform across all wavelengths (the value of these terms are taken from disk-integrated studies of MDIS data</a:t>
            </a:r>
            <a:r>
              <a:rPr lang="en-US" dirty="0" smtClean="0">
                <a:solidFill>
                  <a:schemeClr val="tx2"/>
                </a:solidFill>
              </a:rPr>
              <a:t>).</a:t>
            </a:r>
          </a:p>
          <a:p>
            <a:r>
              <a:rPr lang="en-US" dirty="0" smtClean="0">
                <a:solidFill>
                  <a:schemeClr val="tx2"/>
                </a:solidFill>
              </a:rPr>
              <a:t>This form was chosen since there are no MASCS observations within the opposition surge and </a:t>
            </a:r>
            <a:r>
              <a:rPr lang="en-US" dirty="0">
                <a:solidFill>
                  <a:schemeClr val="tx2"/>
                </a:solidFill>
              </a:rPr>
              <a:t>t</a:t>
            </a:r>
            <a:r>
              <a:rPr lang="en-US" dirty="0" smtClean="0">
                <a:solidFill>
                  <a:schemeClr val="tx2"/>
                </a:solidFill>
              </a:rPr>
              <a:t>his </a:t>
            </a:r>
            <a:r>
              <a:rPr lang="en-US" dirty="0" smtClean="0">
                <a:solidFill>
                  <a:schemeClr val="tx2"/>
                </a:solidFill>
              </a:rPr>
              <a:t>is the form of the </a:t>
            </a:r>
            <a:r>
              <a:rPr lang="en-US" dirty="0" err="1" smtClean="0">
                <a:solidFill>
                  <a:schemeClr val="tx2"/>
                </a:solidFill>
              </a:rPr>
              <a:t>Hapke</a:t>
            </a:r>
            <a:r>
              <a:rPr lang="en-US" dirty="0" smtClean="0">
                <a:solidFill>
                  <a:schemeClr val="tx2"/>
                </a:solidFill>
              </a:rPr>
              <a:t> model that best described the MDIS photometry data.</a:t>
            </a:r>
          </a:p>
          <a:p>
            <a:r>
              <a:rPr lang="en-US" dirty="0" smtClean="0">
                <a:solidFill>
                  <a:schemeClr val="tx2"/>
                </a:solidFill>
              </a:rPr>
              <a:t>The “</a:t>
            </a:r>
            <a:r>
              <a:rPr lang="en-US" dirty="0">
                <a:solidFill>
                  <a:schemeClr val="tx2"/>
                </a:solidFill>
              </a:rPr>
              <a:t>a</a:t>
            </a:r>
            <a:r>
              <a:rPr lang="en-US" dirty="0" smtClean="0">
                <a:solidFill>
                  <a:schemeClr val="tx2"/>
                </a:solidFill>
              </a:rPr>
              <a:t>dvantage</a:t>
            </a:r>
            <a:r>
              <a:rPr lang="en-US" dirty="0" smtClean="0">
                <a:solidFill>
                  <a:schemeClr val="tx2"/>
                </a:solidFill>
              </a:rPr>
              <a:t>” of this model is the theoretical correlation of parameter values to surface properties (though this has been brought into question in some laboratory tests by Shepard and </a:t>
            </a:r>
            <a:r>
              <a:rPr lang="en-US" dirty="0" err="1" smtClean="0">
                <a:solidFill>
                  <a:schemeClr val="tx2"/>
                </a:solidFill>
              </a:rPr>
              <a:t>Helfenstein</a:t>
            </a:r>
            <a:r>
              <a:rPr lang="en-US" dirty="0" smtClean="0">
                <a:solidFill>
                  <a:schemeClr val="tx2"/>
                </a:solidFill>
              </a:rPr>
              <a:t> (2011)).</a:t>
            </a:r>
            <a:endParaRPr lang="en-US" dirty="0">
              <a:solidFill>
                <a:schemeClr val="tx2"/>
              </a:solidFill>
            </a:endParaRPr>
          </a:p>
        </p:txBody>
      </p:sp>
    </p:spTree>
    <p:extLst>
      <p:ext uri="{BB962C8B-B14F-4D97-AF65-F5344CB8AC3E}">
        <p14:creationId xmlns:p14="http://schemas.microsoft.com/office/powerpoint/2010/main" val="17209397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270</TotalTime>
  <Words>1662</Words>
  <Application>Microsoft Macintosh PowerPoint</Application>
  <PresentationFormat>On-screen Show (4:3)</PresentationFormat>
  <Paragraphs>127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Horizon</vt:lpstr>
      <vt:lpstr>Photometric properties of Mercury’s surface at visible to near-infrared wavelengths</vt:lpstr>
      <vt:lpstr>overview</vt:lpstr>
      <vt:lpstr>The data</vt:lpstr>
      <vt:lpstr>The photometric regions I</vt:lpstr>
      <vt:lpstr>The photometric regions II</vt:lpstr>
      <vt:lpstr>Example region</vt:lpstr>
      <vt:lpstr>Data organization</vt:lpstr>
      <vt:lpstr>The models</vt:lpstr>
      <vt:lpstr>Hapke model i</vt:lpstr>
      <vt:lpstr>Hapke model II</vt:lpstr>
      <vt:lpstr>Kaasalainen – Shkuratov (KS model)</vt:lpstr>
      <vt:lpstr>Application methodology</vt:lpstr>
      <vt:lpstr>Preliminary results – hapke model I</vt:lpstr>
      <vt:lpstr>Preliminary results – hapke model II</vt:lpstr>
      <vt:lpstr>Preliminary results – ks model I</vt:lpstr>
      <vt:lpstr>Preliminary results – ks model II</vt:lpstr>
      <vt:lpstr>Synopsis of results</vt:lpstr>
      <vt:lpstr>Quality of fit: RMS</vt:lpstr>
      <vt:lpstr>RMS: example comparison</vt:lpstr>
      <vt:lpstr>Preliminary interpretations</vt:lpstr>
      <vt:lpstr>Remaining tasks</vt:lpstr>
    </vt:vector>
  </TitlesOfParts>
  <Company>Planetary Science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Photometric properties of Mercury’s surface at visible to near-infrared wavelengths</dc:title>
  <dc:creator>Deborah Domingue Lorin</dc:creator>
  <cp:lastModifiedBy>Deborah Domingue Lorin</cp:lastModifiedBy>
  <cp:revision>23</cp:revision>
  <dcterms:created xsi:type="dcterms:W3CDTF">2015-06-12T00:49:49Z</dcterms:created>
  <dcterms:modified xsi:type="dcterms:W3CDTF">2015-06-12T13:46:26Z</dcterms:modified>
</cp:coreProperties>
</file>