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4" r:id="rId2"/>
    <p:sldId id="284" r:id="rId3"/>
    <p:sldId id="266" r:id="rId4"/>
    <p:sldId id="289" r:id="rId5"/>
    <p:sldId id="290" r:id="rId6"/>
    <p:sldId id="285" r:id="rId7"/>
    <p:sldId id="275" r:id="rId8"/>
    <p:sldId id="287" r:id="rId9"/>
    <p:sldId id="286" r:id="rId10"/>
    <p:sldId id="291" r:id="rId11"/>
    <p:sldId id="288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" initials="E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4725" autoAdjust="0"/>
  </p:normalViewPr>
  <p:slideViewPr>
    <p:cSldViewPr>
      <p:cViewPr varScale="1">
        <p:scale>
          <a:sx n="62" d="100"/>
          <a:sy n="62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2BBC0C-ECC8-4186-A66B-5ECD9CBEB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7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750809-858C-4160-8B76-56539D5C2BCC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4214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BBC0C-ECC8-4186-A66B-5ECD9CBEB7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here on main points</a:t>
            </a:r>
            <a:r>
              <a:rPr lang="en-GB" baseline="0" dirty="0" smtClean="0"/>
              <a:t> </a:t>
            </a:r>
            <a:r>
              <a:rPr lang="en-GB" baseline="0" smtClean="0"/>
              <a:t>to make…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BBC0C-ECC8-4186-A66B-5ECD9CBEB7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4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here on main points</a:t>
            </a:r>
            <a:r>
              <a:rPr lang="en-GB" baseline="0" dirty="0" smtClean="0"/>
              <a:t> </a:t>
            </a:r>
            <a:r>
              <a:rPr lang="en-GB" baseline="0" smtClean="0"/>
              <a:t>to make…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BBC0C-ECC8-4186-A66B-5ECD9CBEB7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4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BBC0C-ECC8-4186-A66B-5ECD9CBEB7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574E-8129-438B-89FE-730DD6969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6D43-D905-4D95-9275-2634399C7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5740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980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1DE2-72F5-4748-B000-295095A9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504" y="6524625"/>
            <a:ext cx="1223962" cy="215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0769" y="6524625"/>
            <a:ext cx="369887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181A-4DD6-499E-90CA-89855900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25B5-6EAE-4A36-B6E4-AC3B1950A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759D-92BA-48EB-9C13-8849F41E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7746-43A0-4FE3-8DC5-997907F71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4683-C507-4FB8-BFE4-13C9B6F95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8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FD42-B5BE-4774-9CBA-8DF94B91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37BB-A6AE-475E-8B16-CF3D7FF55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9C4AF-2BFD-4FA3-B8B8-0D3DAF6A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2" y="123825"/>
            <a:ext cx="5184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96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08725"/>
            <a:ext cx="12239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45225"/>
            <a:ext cx="3698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59CF6A5-8640-43B7-AD06-F0A162724A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0" y="6167438"/>
            <a:ext cx="914399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2" name="Picture 10" descr="helsinki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09" y="6167438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06719"/>
              </p:ext>
            </p:extLst>
          </p:nvPr>
        </p:nvGraphicFramePr>
        <p:xfrm>
          <a:off x="1479649" y="6229698"/>
          <a:ext cx="5000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icture" r:id="rId15" imgW="729004" imgH="708109" progId="Word.Picture.8">
                  <p:embed/>
                </p:oleObj>
              </mc:Choice>
              <mc:Fallback>
                <p:oleObj name="Picture" r:id="rId15" imgW="729004" imgH="708109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649" y="6229698"/>
                        <a:ext cx="5000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980727"/>
            <a:ext cx="9144000" cy="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-463897" y="78048"/>
            <a:ext cx="2443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dirty="0" smtClean="0">
                <a:latin typeface="Trebuchet MS" panose="020B0603020202020204" pitchFamily="34" charset="0"/>
              </a:rPr>
              <a:t>MIXS</a:t>
            </a:r>
          </a:p>
          <a:p>
            <a:pPr algn="ctr" eaLnBrk="1" hangingPunct="1">
              <a:defRPr/>
            </a:pPr>
            <a:r>
              <a:rPr lang="en-GB" sz="2400" b="1" dirty="0" smtClean="0">
                <a:latin typeface="Trebuchet MS" panose="020B0603020202020204" pitchFamily="34" charset="0"/>
              </a:rPr>
              <a:t>Project</a:t>
            </a:r>
            <a:endParaRPr lang="en-US" sz="2400" b="1" dirty="0" smtClean="0">
              <a:latin typeface="Trebuchet MS" panose="020B0603020202020204" pitchFamily="34" charset="0"/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20540"/>
              </p:ext>
            </p:extLst>
          </p:nvPr>
        </p:nvGraphicFramePr>
        <p:xfrm>
          <a:off x="2703611" y="6260571"/>
          <a:ext cx="5032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Image" r:id="rId17" imgW="1460317" imgH="1383639" progId="PhotoshopElements.Image.2">
                  <p:embed/>
                </p:oleObj>
              </mc:Choice>
              <mc:Fallback>
                <p:oleObj name="Image" r:id="rId17" imgW="1460317" imgH="1383639" progId="PhotoshopElements.Image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611" y="6260571"/>
                        <a:ext cx="5032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47" y="23747"/>
            <a:ext cx="2135452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https://www2.le.ac.uk/projects/space-ideas-hub/images/sih-and-university-logos/University%20of%20Leicester%20Logo.gi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324451"/>
            <a:ext cx="1513311" cy="3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anose="020B0603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rebuchet MS" panose="020B0603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Future observations of Mercury with the Mercury Imaging X-ray Spectrometer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Adrian Martindale </a:t>
            </a:r>
          </a:p>
          <a:p>
            <a:pPr eaLnBrk="1" hangingPunct="1"/>
            <a:r>
              <a:rPr lang="en-GB" altLang="en-US" dirty="0" smtClean="0"/>
              <a:t>(on behalf of MIXS team)</a:t>
            </a:r>
          </a:p>
          <a:p>
            <a:pPr eaLnBrk="1" hangingPunct="1"/>
            <a:r>
              <a:rPr lang="en-GB" altLang="en-US" dirty="0" smtClean="0"/>
              <a:t>University of Leicester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elements?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>
            <a:off x="971600" y="1268760"/>
            <a:ext cx="7129550" cy="48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665924" y="1412776"/>
            <a:ext cx="0" cy="417646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79912" y="1412776"/>
            <a:ext cx="0" cy="417646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3768" y="100660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Na       </a:t>
            </a:r>
            <a:r>
              <a:rPr lang="en-GB" dirty="0" smtClean="0">
                <a:solidFill>
                  <a:srgbClr val="FFC000"/>
                </a:solidFill>
              </a:rPr>
              <a:t>P</a:t>
            </a:r>
            <a:r>
              <a:rPr lang="en-GB" dirty="0" smtClean="0">
                <a:solidFill>
                  <a:srgbClr val="00B050"/>
                </a:solidFill>
              </a:rPr>
              <a:t>    Cl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69070" y="1412776"/>
            <a:ext cx="0" cy="417646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1772816"/>
            <a:ext cx="200613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up to 15keV available </a:t>
            </a:r>
          </a:p>
          <a:p>
            <a:endParaRPr lang="en-GB" sz="1200" dirty="0" smtClean="0"/>
          </a:p>
          <a:p>
            <a:r>
              <a:rPr lang="en-GB" sz="1200" dirty="0" smtClean="0"/>
              <a:t>Requires adjustment of instrument configuration</a:t>
            </a:r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30665" y="2095982"/>
            <a:ext cx="1080120" cy="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3825"/>
            <a:ext cx="6120680" cy="1143000"/>
          </a:xfrm>
        </p:spPr>
        <p:txBody>
          <a:bodyPr/>
          <a:lstStyle/>
          <a:p>
            <a:r>
              <a:rPr lang="en-GB" dirty="0" smtClean="0"/>
              <a:t>Key questions -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96808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What is the mechanism that leads to “</a:t>
            </a:r>
            <a:r>
              <a:rPr lang="en-GB" dirty="0" err="1" smtClean="0"/>
              <a:t>magnetospheric</a:t>
            </a:r>
            <a:r>
              <a:rPr lang="en-GB" dirty="0" smtClean="0"/>
              <a:t> (a)symmetries” in the night-side X-ray signal?</a:t>
            </a:r>
          </a:p>
          <a:p>
            <a:pPr lvl="1"/>
            <a:r>
              <a:rPr lang="en-GB" dirty="0" smtClean="0"/>
              <a:t>MIXS will offer higher sensitivity</a:t>
            </a:r>
          </a:p>
          <a:p>
            <a:pPr lvl="1"/>
            <a:r>
              <a:rPr lang="en-GB" dirty="0" smtClean="0"/>
              <a:t>More comprehensive coverage of the S-hemisphere.</a:t>
            </a:r>
          </a:p>
          <a:p>
            <a:pPr lvl="1"/>
            <a:r>
              <a:rPr lang="en-GB" dirty="0" smtClean="0"/>
              <a:t>More “</a:t>
            </a:r>
            <a:r>
              <a:rPr lang="en-GB" dirty="0"/>
              <a:t>uncontaminated” X-ray lines making it easier to distinguish instrumental background from planetary </a:t>
            </a:r>
            <a:r>
              <a:rPr lang="en-GB" dirty="0" smtClean="0"/>
              <a:t>signal (e.g. no Mg filter).</a:t>
            </a:r>
          </a:p>
          <a:p>
            <a:pPr lvl="1"/>
            <a:r>
              <a:rPr lang="en-GB" dirty="0" smtClean="0"/>
              <a:t>Can we make multi-point measurements of the precipitating particles e.g. with particle instruments  on MPO and MMO as well as the remote location on the planet?</a:t>
            </a:r>
          </a:p>
          <a:p>
            <a:pPr lvl="1"/>
            <a:r>
              <a:rPr lang="en-GB" dirty="0" smtClean="0"/>
              <a:t>Can we get composition of permanently shadowed craters from precipitating ions?</a:t>
            </a:r>
          </a:p>
          <a:p>
            <a:r>
              <a:rPr lang="en-GB" dirty="0" smtClean="0"/>
              <a:t>Can we observe </a:t>
            </a:r>
            <a:r>
              <a:rPr lang="en-GB" dirty="0"/>
              <a:t>the X‐ray spectrum originating from the exosphere in tangential geometry over the </a:t>
            </a:r>
            <a:r>
              <a:rPr lang="en-GB" dirty="0" smtClean="0"/>
              <a:t>limb? </a:t>
            </a:r>
          </a:p>
          <a:p>
            <a:pPr lvl="1"/>
            <a:r>
              <a:rPr lang="en-GB" dirty="0" smtClean="0"/>
              <a:t>Off-</a:t>
            </a:r>
            <a:r>
              <a:rPr lang="en-GB" dirty="0" err="1" smtClean="0"/>
              <a:t>pointings</a:t>
            </a:r>
            <a:r>
              <a:rPr lang="en-GB" dirty="0" smtClean="0"/>
              <a:t> needed </a:t>
            </a:r>
          </a:p>
          <a:p>
            <a:pPr lvl="1"/>
            <a:r>
              <a:rPr lang="en-GB" dirty="0" smtClean="0"/>
              <a:t>Exospheric species via absorption lines in background-sky measurements?</a:t>
            </a:r>
          </a:p>
          <a:p>
            <a:pPr lvl="1"/>
            <a:r>
              <a:rPr lang="en-GB" dirty="0" smtClean="0"/>
              <a:t>Solar wind ions </a:t>
            </a:r>
            <a:r>
              <a:rPr lang="en-GB" dirty="0" smtClean="0">
                <a:sym typeface="Wingdings" panose="05000000000000000000" pitchFamily="2" charset="2"/>
              </a:rPr>
              <a:t> charge exchange lines ~0.57keV</a:t>
            </a:r>
            <a:endParaRPr lang="en-GB" dirty="0" smtClean="0"/>
          </a:p>
          <a:p>
            <a:pPr lvl="1"/>
            <a:r>
              <a:rPr lang="en-GB" dirty="0" smtClean="0"/>
              <a:t>Energy range currently extends down to &lt;200eV with good spectral resolution but the tight spectroscopy requirements to measure CX mean success depends on radiation damage.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7504" y="6524625"/>
            <a:ext cx="1223962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16-18/06/2015</a:t>
            </a:r>
            <a:endParaRPr lang="en-GB" altLang="en-US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6"/>
            <a:ext cx="9144000" cy="100091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Contents</a:t>
            </a:r>
            <a:endParaRPr lang="en-US" alt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1438"/>
            <a:ext cx="3312368" cy="4824412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dirty="0" smtClean="0"/>
              <a:t>Instrument </a:t>
            </a:r>
          </a:p>
          <a:p>
            <a:r>
              <a:rPr lang="en-GB" altLang="en-US" dirty="0" smtClean="0"/>
              <a:t>Science themes</a:t>
            </a:r>
          </a:p>
          <a:p>
            <a:r>
              <a:rPr lang="en-GB" altLang="en-US" dirty="0" smtClean="0"/>
              <a:t>MIXS / XRS</a:t>
            </a:r>
          </a:p>
          <a:p>
            <a:pPr lvl="1"/>
            <a:r>
              <a:rPr lang="en-GB" altLang="en-US" dirty="0" smtClean="0"/>
              <a:t>“XRS baseline”</a:t>
            </a:r>
          </a:p>
          <a:p>
            <a:pPr lvl="1"/>
            <a:r>
              <a:rPr lang="en-GB" altLang="en-US" dirty="0" smtClean="0"/>
              <a:t>Complementarity</a:t>
            </a:r>
          </a:p>
          <a:p>
            <a:pPr lvl="1"/>
            <a:r>
              <a:rPr lang="en-GB" altLang="en-US" dirty="0" smtClean="0"/>
              <a:t>Combination of data</a:t>
            </a:r>
          </a:p>
          <a:p>
            <a:r>
              <a:rPr lang="en-GB" altLang="en-US" dirty="0" smtClean="0"/>
              <a:t>Performance</a:t>
            </a:r>
          </a:p>
          <a:p>
            <a:pPr lvl="1"/>
            <a:r>
              <a:rPr lang="en-GB" altLang="en-US" dirty="0" smtClean="0"/>
              <a:t>Spectral</a:t>
            </a:r>
          </a:p>
          <a:p>
            <a:pPr lvl="1"/>
            <a:r>
              <a:rPr lang="en-GB" altLang="en-US" dirty="0" smtClean="0"/>
              <a:t>Coverage </a:t>
            </a:r>
          </a:p>
          <a:p>
            <a:r>
              <a:rPr lang="en-GB" altLang="en-US" dirty="0" smtClean="0"/>
              <a:t>Key questions</a:t>
            </a:r>
          </a:p>
          <a:p>
            <a:endParaRPr lang="en-GB" alt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107142"/>
            <a:ext cx="5496077" cy="41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t="33885" r="27414" b="29151"/>
          <a:stretch/>
        </p:blipFill>
        <p:spPr bwMode="auto">
          <a:xfrm>
            <a:off x="6452369" y="4867174"/>
            <a:ext cx="2354561" cy="11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3419871" y="1156772"/>
            <a:ext cx="22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2900" indent="1143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685800" indent="2286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028700" indent="3429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371600" indent="4572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MIXS Flight Model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1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4670"/>
            <a:ext cx="5040560" cy="504008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MIXS is a dual-channel X-ray imaging spectrometer designed to operate at two spatial resolutions to measure the:</a:t>
            </a:r>
          </a:p>
          <a:p>
            <a:endParaRPr lang="en-GB" sz="1800" dirty="0" smtClean="0"/>
          </a:p>
          <a:p>
            <a:pPr marL="457200" lvl="1" indent="0">
              <a:buNone/>
            </a:pPr>
            <a:r>
              <a:rPr lang="en-GB" sz="1800" dirty="0" smtClean="0"/>
              <a:t>1) – Global/local surface composition </a:t>
            </a:r>
          </a:p>
          <a:p>
            <a:pPr marL="457200" lvl="1" indent="0">
              <a:buNone/>
            </a:pPr>
            <a:r>
              <a:rPr lang="en-GB" sz="1800" dirty="0" smtClean="0"/>
              <a:t>2) – Surface-magnetosphere/ magnetosphere-exosphere interactions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r>
              <a:rPr lang="en-GB" sz="1800" dirty="0" smtClean="0"/>
              <a:t>MIXS-T is a </a:t>
            </a:r>
            <a:r>
              <a:rPr lang="en-GB" sz="1800" dirty="0" err="1" smtClean="0"/>
              <a:t>Wolter</a:t>
            </a:r>
            <a:r>
              <a:rPr lang="en-GB" sz="1800" dirty="0"/>
              <a:t>-</a:t>
            </a:r>
            <a:r>
              <a:rPr lang="en-GB" sz="1800" dirty="0" smtClean="0"/>
              <a:t>I X-ray telescope with high spatial resolution (~few km)</a:t>
            </a:r>
          </a:p>
          <a:p>
            <a:endParaRPr lang="en-GB" sz="1800" dirty="0" smtClean="0"/>
          </a:p>
          <a:p>
            <a:r>
              <a:rPr lang="en-GB" sz="1800" dirty="0" smtClean="0"/>
              <a:t>MIXS-C is a profiled collimator designed for large grasp (high signal) on 100s km scales 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6"/>
            <a:ext cx="9144000" cy="100091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MIXS Instrument</a:t>
            </a:r>
            <a:endParaRPr lang="en-US" alt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48" y="1011362"/>
            <a:ext cx="3294471" cy="22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R:\BepiColombo\Leicester Optics data\optical bench (mixs)\mixs-fm\pictures\Publicity photos\DSCF98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7368" b="13321"/>
          <a:stretch/>
        </p:blipFill>
        <p:spPr bwMode="auto">
          <a:xfrm>
            <a:off x="5494431" y="3284984"/>
            <a:ext cx="354150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MIXS / XRS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4968552" cy="5040089"/>
          </a:xfrm>
        </p:spPr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MIXS and XRS are complementary</a:t>
            </a:r>
          </a:p>
          <a:p>
            <a:endParaRPr lang="en-GB" dirty="0" smtClean="0"/>
          </a:p>
          <a:p>
            <a:r>
              <a:rPr lang="en-GB" dirty="0" smtClean="0"/>
              <a:t>XRS has provided:</a:t>
            </a:r>
          </a:p>
          <a:p>
            <a:pPr lvl="1"/>
            <a:r>
              <a:rPr lang="en-GB" dirty="0" smtClean="0"/>
              <a:t>Excellent coverage in the N-hemisphere</a:t>
            </a:r>
          </a:p>
          <a:p>
            <a:pPr lvl="1"/>
            <a:r>
              <a:rPr lang="en-GB" dirty="0" smtClean="0"/>
              <a:t>Strong constraints on major rock-forming elements</a:t>
            </a:r>
          </a:p>
          <a:p>
            <a:pPr lvl="1"/>
            <a:r>
              <a:rPr lang="en-GB" dirty="0" smtClean="0"/>
              <a:t>ID of unexpected species (e.g. 2-5wt% S)</a:t>
            </a:r>
          </a:p>
          <a:p>
            <a:r>
              <a:rPr lang="en-GB" dirty="0" smtClean="0"/>
              <a:t>MIXS will provide:</a:t>
            </a:r>
          </a:p>
          <a:p>
            <a:pPr lvl="1"/>
            <a:r>
              <a:rPr lang="en-GB" dirty="0" smtClean="0"/>
              <a:t>Global coverage at improved resolution (orbit &amp; instrumentation)</a:t>
            </a:r>
          </a:p>
          <a:p>
            <a:pPr lvl="1"/>
            <a:r>
              <a:rPr lang="en-GB" dirty="0" smtClean="0"/>
              <a:t>Provide higher sensitivity (reduced background and better spectral resolution)</a:t>
            </a:r>
          </a:p>
          <a:p>
            <a:pPr lvl="1"/>
            <a:r>
              <a:rPr lang="en-GB" dirty="0" smtClean="0"/>
              <a:t>Provide high resolution and/or higher sensitivity during bright flares </a:t>
            </a:r>
          </a:p>
          <a:p>
            <a:pPr lvl="1"/>
            <a:r>
              <a:rPr lang="en-GB" dirty="0" smtClean="0"/>
              <a:t>More measurable elements</a:t>
            </a:r>
          </a:p>
          <a:p>
            <a:pPr lvl="2"/>
            <a:r>
              <a:rPr lang="en-GB" dirty="0" smtClean="0"/>
              <a:t>Lower energies &amp; more resolvable 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2291"/>
          <a:stretch/>
        </p:blipFill>
        <p:spPr>
          <a:xfrm>
            <a:off x="5004048" y="1340768"/>
            <a:ext cx="41399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3825"/>
            <a:ext cx="6264696" cy="1143000"/>
          </a:xfrm>
        </p:spPr>
        <p:txBody>
          <a:bodyPr/>
          <a:lstStyle/>
          <a:p>
            <a:r>
              <a:rPr lang="en-GB" dirty="0" smtClean="0"/>
              <a:t>Cross-calibration of data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40089"/>
          </a:xfrm>
        </p:spPr>
        <p:txBody>
          <a:bodyPr/>
          <a:lstStyle/>
          <a:p>
            <a:r>
              <a:rPr lang="en-GB" dirty="0" smtClean="0"/>
              <a:t>Discussing with MERTIS calibration on same samples</a:t>
            </a:r>
          </a:p>
          <a:p>
            <a:r>
              <a:rPr lang="en-GB" dirty="0" smtClean="0"/>
              <a:t>We </a:t>
            </a:r>
            <a:r>
              <a:rPr lang="en-GB" dirty="0"/>
              <a:t>are interested to try to link the MIXS and XRS datasets by experimentation with ground reference models. </a:t>
            </a:r>
          </a:p>
          <a:p>
            <a:pPr lvl="1"/>
            <a:r>
              <a:rPr lang="en-GB" dirty="0"/>
              <a:t>Observe common sample(s) in controlled conditions.</a:t>
            </a:r>
          </a:p>
          <a:p>
            <a:pPr lvl="1"/>
            <a:r>
              <a:rPr lang="en-GB" dirty="0"/>
              <a:t>Discussion with XRS team needed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29584"/>
            <a:ext cx="5375642" cy="31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540971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Wieder</a:t>
            </a:r>
            <a:r>
              <a:rPr lang="en-GB" dirty="0" smtClean="0"/>
              <a:t> et.al. Icarus </a:t>
            </a:r>
            <a:r>
              <a:rPr lang="en-GB" dirty="0"/>
              <a:t>235 (2014) 170–186</a:t>
            </a:r>
          </a:p>
        </p:txBody>
      </p:sp>
    </p:spTree>
    <p:extLst>
      <p:ext uri="{BB962C8B-B14F-4D97-AF65-F5344CB8AC3E}">
        <p14:creationId xmlns:p14="http://schemas.microsoft.com/office/powerpoint/2010/main" val="2257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1438"/>
            <a:ext cx="5183807" cy="4751387"/>
          </a:xfrm>
        </p:spPr>
        <p:txBody>
          <a:bodyPr/>
          <a:lstStyle/>
          <a:p>
            <a:r>
              <a:rPr lang="en-GB" dirty="0" smtClean="0"/>
              <a:t>Surface elemental composition mapping</a:t>
            </a:r>
          </a:p>
          <a:p>
            <a:pPr lvl="1"/>
            <a:r>
              <a:rPr lang="en-GB" dirty="0" smtClean="0"/>
              <a:t>More elements</a:t>
            </a:r>
          </a:p>
          <a:p>
            <a:pPr lvl="1"/>
            <a:r>
              <a:rPr lang="en-GB" dirty="0" smtClean="0"/>
              <a:t>More spatial resolution, particularly in S (orbit &amp; design)</a:t>
            </a:r>
          </a:p>
          <a:p>
            <a:endParaRPr lang="en-GB" dirty="0" smtClean="0"/>
          </a:p>
          <a:p>
            <a:r>
              <a:rPr lang="en-GB" dirty="0" smtClean="0"/>
              <a:t>Remote sensing the Environment</a:t>
            </a:r>
          </a:p>
          <a:p>
            <a:pPr lvl="1"/>
            <a:r>
              <a:rPr lang="en-GB" dirty="0" err="1" smtClean="0"/>
              <a:t>Magnetospheric</a:t>
            </a:r>
            <a:r>
              <a:rPr lang="en-GB" dirty="0" smtClean="0"/>
              <a:t> effects</a:t>
            </a:r>
          </a:p>
          <a:p>
            <a:pPr lvl="2"/>
            <a:r>
              <a:rPr lang="en-GB" dirty="0" smtClean="0"/>
              <a:t>Night-side observations offer major science  </a:t>
            </a:r>
          </a:p>
          <a:p>
            <a:pPr lvl="1"/>
            <a:r>
              <a:rPr lang="en-GB" dirty="0" smtClean="0"/>
              <a:t>SWCX</a:t>
            </a:r>
          </a:p>
          <a:p>
            <a:pPr lvl="2"/>
            <a:r>
              <a:rPr lang="en-GB" dirty="0" smtClean="0"/>
              <a:t>Off-</a:t>
            </a:r>
            <a:r>
              <a:rPr lang="en-GB" dirty="0" err="1" smtClean="0"/>
              <a:t>pointings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573016"/>
            <a:ext cx="395115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334276" y="4536678"/>
            <a:ext cx="35911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52" y="1124745"/>
            <a:ext cx="3919113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276" y="4343898"/>
            <a:ext cx="20162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Magnetic equator</a:t>
            </a:r>
          </a:p>
          <a:p>
            <a:endParaRPr lang="en-GB" sz="1100" dirty="0"/>
          </a:p>
          <a:p>
            <a:r>
              <a:rPr lang="en-GB" sz="1000" dirty="0" smtClean="0"/>
              <a:t>Equator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724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536" y="2524104"/>
            <a:ext cx="4243797" cy="262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683568" y="1383159"/>
            <a:ext cx="3816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2900" indent="1143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685800" indent="2286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028700" indent="3429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371600" indent="4572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algn="ctr"/>
            <a:r>
              <a:rPr lang="en-GB" dirty="0" smtClean="0">
                <a:latin typeface="+mn-lt"/>
              </a:rPr>
              <a:t>MESSENGER XRS (gas proportional counter) spectrum of Mercury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299851"/>
            <a:ext cx="42119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2900" indent="1143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685800" indent="2286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028700" indent="3429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371600" indent="4572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algn="ctr"/>
            <a:r>
              <a:rPr lang="en-GB" dirty="0" smtClean="0">
                <a:latin typeface="+mn-lt"/>
              </a:rPr>
              <a:t>MIXS flight model spectrum of terrestrial basalt sample  from recent calibration tests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56339" y="5351642"/>
            <a:ext cx="87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2900" indent="1143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685800" indent="2286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028700" indent="3429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371600" indent="457200" algn="l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The novelty of the MIXS optics and mechanical design allows use of a state-of-the-art silicon detector with greatly improved sensitivity to geological composition.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14156"/>
            <a:ext cx="4553934" cy="31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6"/>
            <a:ext cx="9144000" cy="100091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Science Performance</a:t>
            </a:r>
            <a:endParaRPr lang="en-US" alt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775419" y="2262494"/>
            <a:ext cx="1741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FF0000"/>
                </a:solidFill>
              </a:rPr>
              <a:t>Weider et.al. 2012 (JGR)</a:t>
            </a:r>
          </a:p>
        </p:txBody>
      </p:sp>
    </p:spTree>
    <p:extLst>
      <p:ext uri="{BB962C8B-B14F-4D97-AF65-F5344CB8AC3E}">
        <p14:creationId xmlns:p14="http://schemas.microsoft.com/office/powerpoint/2010/main" val="2707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6"/>
            <a:ext cx="9144000" cy="100091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Science Performance</a:t>
            </a:r>
            <a:endParaRPr lang="en-US" alt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295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questions - surface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96808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What is the composition distribution in the S-hemisphere?</a:t>
            </a:r>
          </a:p>
          <a:p>
            <a:r>
              <a:rPr lang="en-GB" dirty="0"/>
              <a:t>How does elemental abundance vary within </a:t>
            </a:r>
            <a:r>
              <a:rPr lang="en-GB" dirty="0" smtClean="0"/>
              <a:t>single geological units</a:t>
            </a:r>
            <a:r>
              <a:rPr lang="en-GB" dirty="0" smtClean="0"/>
              <a:t>?</a:t>
            </a:r>
            <a:endParaRPr lang="en-GB" dirty="0" smtClean="0"/>
          </a:p>
          <a:p>
            <a:pPr lvl="1"/>
            <a:r>
              <a:rPr lang="en-GB" dirty="0" smtClean="0"/>
              <a:t>What does this tell us about variation in magma sources?</a:t>
            </a:r>
          </a:p>
          <a:p>
            <a:pPr lvl="1"/>
            <a:r>
              <a:rPr lang="en-GB" dirty="0" smtClean="0"/>
              <a:t>High </a:t>
            </a:r>
            <a:r>
              <a:rPr lang="en-GB" dirty="0" smtClean="0"/>
              <a:t>resolution imaging &amp; high sensitivity we want to build on XRS results</a:t>
            </a:r>
          </a:p>
          <a:p>
            <a:r>
              <a:rPr lang="en-GB" dirty="0" smtClean="0"/>
              <a:t>What is the darkening agent in LRM? Cometary carbon proposed…</a:t>
            </a:r>
          </a:p>
          <a:p>
            <a:r>
              <a:rPr lang="en-GB" dirty="0" smtClean="0"/>
              <a:t>What </a:t>
            </a:r>
            <a:r>
              <a:rPr lang="en-GB" dirty="0" smtClean="0"/>
              <a:t>composition changes occur at the edges of the perplexing high magnesium region?</a:t>
            </a:r>
          </a:p>
          <a:p>
            <a:r>
              <a:rPr lang="en-GB" dirty="0"/>
              <a:t>What volatile species are implicated </a:t>
            </a:r>
            <a:r>
              <a:rPr lang="en-GB" dirty="0" smtClean="0"/>
              <a:t>in;</a:t>
            </a:r>
          </a:p>
          <a:p>
            <a:pPr lvl="1"/>
            <a:r>
              <a:rPr lang="en-GB" dirty="0" smtClean="0"/>
              <a:t>hollow formations?</a:t>
            </a:r>
          </a:p>
          <a:p>
            <a:pPr lvl="1"/>
            <a:r>
              <a:rPr lang="en-GB" dirty="0" smtClean="0"/>
              <a:t>explosive </a:t>
            </a:r>
            <a:r>
              <a:rPr lang="en-GB" dirty="0"/>
              <a:t>volcanic </a:t>
            </a:r>
            <a:r>
              <a:rPr lang="en-GB" dirty="0" smtClean="0"/>
              <a:t>eruption?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 smtClean="0"/>
              <a:t>is the </a:t>
            </a:r>
            <a:r>
              <a:rPr lang="en-GB" dirty="0" smtClean="0"/>
              <a:t>distribution </a:t>
            </a:r>
            <a:r>
              <a:rPr lang="en-GB" dirty="0" smtClean="0"/>
              <a:t>of lower abundance elements?</a:t>
            </a:r>
          </a:p>
          <a:p>
            <a:pPr lvl="1"/>
            <a:r>
              <a:rPr lang="en-GB" dirty="0" smtClean="0"/>
              <a:t>E.g. is there a strong spatial distribution of the 2-5% S revealed by XRS?</a:t>
            </a:r>
          </a:p>
          <a:p>
            <a:pPr lvl="1"/>
            <a:r>
              <a:rPr lang="en-GB" dirty="0" smtClean="0"/>
              <a:t>Is there evidence of surface modification? e.g. polar Na abundance changes reported by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Peplowski</a:t>
            </a:r>
            <a:r>
              <a:rPr lang="en-GB" dirty="0" smtClean="0"/>
              <a:t>.</a:t>
            </a:r>
            <a:endParaRPr lang="en-GB" dirty="0" smtClean="0"/>
          </a:p>
          <a:p>
            <a:pPr lvl="1"/>
            <a:r>
              <a:rPr lang="en-GB" dirty="0" smtClean="0"/>
              <a:t>What is the elemental composition of the diffuse red spots associated with volcanic vents?</a:t>
            </a:r>
          </a:p>
          <a:p>
            <a:r>
              <a:rPr lang="en-GB" dirty="0" smtClean="0"/>
              <a:t>Can we confirm the presence of Cl (~0.1-0.3wt%) and the planetary scale variations in Cl and K observed by GRS (e.g. Evans 2015)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16-18/06/2015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iment 1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3962</TotalTime>
  <Words>713</Words>
  <Application>Microsoft Office PowerPoint</Application>
  <PresentationFormat>On-screen Show (4:3)</PresentationFormat>
  <Paragraphs>114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ppttemplate</vt:lpstr>
      <vt:lpstr>Picture</vt:lpstr>
      <vt:lpstr>Image</vt:lpstr>
      <vt:lpstr>Future observations of Mercury with the Mercury Imaging X-ray Spectrometer</vt:lpstr>
      <vt:lpstr>Contents</vt:lpstr>
      <vt:lpstr>MIXS Instrument</vt:lpstr>
      <vt:lpstr>MIXS / XRS</vt:lpstr>
      <vt:lpstr>Cross-calibration of data sets</vt:lpstr>
      <vt:lpstr>Science themes</vt:lpstr>
      <vt:lpstr>Science Performance</vt:lpstr>
      <vt:lpstr>Science Performance</vt:lpstr>
      <vt:lpstr>Key questions - surface</vt:lpstr>
      <vt:lpstr>Trace elements?</vt:lpstr>
      <vt:lpstr>Key questions - Environment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MIXS post launch support</dc:title>
  <dc:creator>am136</dc:creator>
  <cp:lastModifiedBy>am136</cp:lastModifiedBy>
  <cp:revision>79</cp:revision>
  <cp:lastPrinted>2015-06-12T15:46:20Z</cp:lastPrinted>
  <dcterms:created xsi:type="dcterms:W3CDTF">2015-04-09T10:55:52Z</dcterms:created>
  <dcterms:modified xsi:type="dcterms:W3CDTF">2015-06-16T11:57:29Z</dcterms:modified>
</cp:coreProperties>
</file>