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00" r:id="rId3"/>
  </p:sldMasterIdLst>
  <p:notesMasterIdLst>
    <p:notesMasterId r:id="rId49"/>
  </p:notesMasterIdLst>
  <p:handoutMasterIdLst>
    <p:handoutMasterId r:id="rId50"/>
  </p:handoutMasterIdLst>
  <p:sldIdLst>
    <p:sldId id="260" r:id="rId4"/>
    <p:sldId id="997" r:id="rId5"/>
    <p:sldId id="838" r:id="rId6"/>
    <p:sldId id="845" r:id="rId7"/>
    <p:sldId id="990" r:id="rId8"/>
    <p:sldId id="991" r:id="rId9"/>
    <p:sldId id="992" r:id="rId10"/>
    <p:sldId id="1018" r:id="rId11"/>
    <p:sldId id="1000" r:id="rId12"/>
    <p:sldId id="1001" r:id="rId13"/>
    <p:sldId id="1002" r:id="rId14"/>
    <p:sldId id="1003" r:id="rId15"/>
    <p:sldId id="1004" r:id="rId16"/>
    <p:sldId id="1005" r:id="rId17"/>
    <p:sldId id="994" r:id="rId18"/>
    <p:sldId id="1012" r:id="rId19"/>
    <p:sldId id="993" r:id="rId20"/>
    <p:sldId id="998" r:id="rId21"/>
    <p:sldId id="999" r:id="rId22"/>
    <p:sldId id="896" r:id="rId23"/>
    <p:sldId id="932" r:id="rId24"/>
    <p:sldId id="980" r:id="rId25"/>
    <p:sldId id="977" r:id="rId26"/>
    <p:sldId id="797" r:id="rId27"/>
    <p:sldId id="870" r:id="rId28"/>
    <p:sldId id="982" r:id="rId29"/>
    <p:sldId id="988" r:id="rId30"/>
    <p:sldId id="984" r:id="rId31"/>
    <p:sldId id="983" r:id="rId32"/>
    <p:sldId id="981" r:id="rId33"/>
    <p:sldId id="1019" r:id="rId34"/>
    <p:sldId id="986" r:id="rId35"/>
    <p:sldId id="1025" r:id="rId36"/>
    <p:sldId id="885" r:id="rId37"/>
    <p:sldId id="1015" r:id="rId38"/>
    <p:sldId id="1016" r:id="rId39"/>
    <p:sldId id="1013" r:id="rId40"/>
    <p:sldId id="1017" r:id="rId41"/>
    <p:sldId id="1014" r:id="rId42"/>
    <p:sldId id="1026" r:id="rId43"/>
    <p:sldId id="1020" r:id="rId44"/>
    <p:sldId id="1021" r:id="rId45"/>
    <p:sldId id="1022" r:id="rId46"/>
    <p:sldId id="1023" r:id="rId47"/>
    <p:sldId id="1024" r:id="rId48"/>
  </p:sldIdLst>
  <p:sldSz cx="9144000" cy="6858000" type="screen4x3"/>
  <p:notesSz cx="7315200" cy="9601200"/>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4319">
          <p15:clr>
            <a:srgbClr val="A4A3A4"/>
          </p15:clr>
        </p15:guide>
        <p15:guide id="2" pos="2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D4E9"/>
    <a:srgbClr val="650FA8"/>
    <a:srgbClr val="003D00"/>
    <a:srgbClr val="006600"/>
    <a:srgbClr val="008000"/>
    <a:srgbClr val="0000FF"/>
    <a:srgbClr val="00CC00"/>
    <a:srgbClr val="FF6600"/>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2" autoAdjust="0"/>
    <p:restoredTop sz="95607" autoAdjust="0"/>
  </p:normalViewPr>
  <p:slideViewPr>
    <p:cSldViewPr snapToGrid="0" snapToObjects="1">
      <p:cViewPr>
        <p:scale>
          <a:sx n="90" d="100"/>
          <a:sy n="90" d="100"/>
        </p:scale>
        <p:origin x="-312" y="-80"/>
      </p:cViewPr>
      <p:guideLst>
        <p:guide orient="horz" pos="4319"/>
        <p:guide pos="243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65" cy="47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GB"/>
          </a:p>
        </p:txBody>
      </p:sp>
      <p:sp>
        <p:nvSpPr>
          <p:cNvPr id="16387" name="Rectangle 3"/>
          <p:cNvSpPr>
            <a:spLocks noGrp="1" noChangeArrowheads="1"/>
          </p:cNvSpPr>
          <p:nvPr>
            <p:ph type="dt" sz="quarter" idx="1"/>
          </p:nvPr>
        </p:nvSpPr>
        <p:spPr bwMode="auto">
          <a:xfrm>
            <a:off x="4144937" y="0"/>
            <a:ext cx="3170264" cy="47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16388" name="Rectangle 4"/>
          <p:cNvSpPr>
            <a:spLocks noGrp="1" noChangeArrowheads="1"/>
          </p:cNvSpPr>
          <p:nvPr>
            <p:ph type="ftr" sz="quarter" idx="2"/>
          </p:nvPr>
        </p:nvSpPr>
        <p:spPr bwMode="auto">
          <a:xfrm>
            <a:off x="0" y="9121449"/>
            <a:ext cx="3170265" cy="47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GB"/>
          </a:p>
        </p:txBody>
      </p:sp>
      <p:sp>
        <p:nvSpPr>
          <p:cNvPr id="16389" name="Rectangle 5"/>
          <p:cNvSpPr>
            <a:spLocks noGrp="1" noChangeArrowheads="1"/>
          </p:cNvSpPr>
          <p:nvPr>
            <p:ph type="sldNum" sz="quarter" idx="3"/>
          </p:nvPr>
        </p:nvSpPr>
        <p:spPr bwMode="auto">
          <a:xfrm>
            <a:off x="4144937" y="9121449"/>
            <a:ext cx="3170264" cy="47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C1AC6FB-A0E0-4D26-832C-103DCDCA5E0B}" type="slidenum">
              <a:rPr lang="en-GB"/>
              <a:pPr>
                <a:defRPr/>
              </a:pPr>
              <a:t>‹#›</a:t>
            </a:fld>
            <a:endParaRPr lang="en-GB"/>
          </a:p>
        </p:txBody>
      </p:sp>
    </p:spTree>
    <p:extLst>
      <p:ext uri="{BB962C8B-B14F-4D97-AF65-F5344CB8AC3E}">
        <p14:creationId xmlns:p14="http://schemas.microsoft.com/office/powerpoint/2010/main" val="121819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140990" cy="4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atin typeface="Verdana" pitchFamily="34" charset="0"/>
              </a:defRPr>
            </a:lvl1pPr>
          </a:lstStyle>
          <a:p>
            <a:pPr>
              <a:defRPr/>
            </a:pPr>
            <a:endParaRPr lang="en-GB"/>
          </a:p>
        </p:txBody>
      </p:sp>
      <p:sp>
        <p:nvSpPr>
          <p:cNvPr id="65539" name="Rectangle 3"/>
          <p:cNvSpPr>
            <a:spLocks noGrp="1" noChangeArrowheads="1"/>
          </p:cNvSpPr>
          <p:nvPr>
            <p:ph type="dt" idx="1"/>
          </p:nvPr>
        </p:nvSpPr>
        <p:spPr bwMode="auto">
          <a:xfrm>
            <a:off x="4132881" y="0"/>
            <a:ext cx="3140990" cy="4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Verdana" pitchFamily="34" charset="0"/>
              </a:defRPr>
            </a:lvl1pPr>
          </a:lstStyle>
          <a:p>
            <a:pPr>
              <a:defRPr/>
            </a:pPr>
            <a:endParaRPr lang="en-GB"/>
          </a:p>
        </p:txBody>
      </p:sp>
      <p:sp>
        <p:nvSpPr>
          <p:cNvPr id="63492" name="Rectangle 4"/>
          <p:cNvSpPr>
            <a:spLocks noGrp="1" noRot="1" noChangeAspect="1" noChangeArrowheads="1" noTextEdit="1"/>
          </p:cNvSpPr>
          <p:nvPr>
            <p:ph type="sldImg" idx="2"/>
          </p:nvPr>
        </p:nvSpPr>
        <p:spPr bwMode="auto">
          <a:xfrm>
            <a:off x="1308100" y="739775"/>
            <a:ext cx="4740275" cy="35544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991891" y="4590805"/>
            <a:ext cx="5372746" cy="429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5542" name="Rectangle 6"/>
          <p:cNvSpPr>
            <a:spLocks noGrp="1" noChangeArrowheads="1"/>
          </p:cNvSpPr>
          <p:nvPr>
            <p:ph type="ftr" sz="quarter" idx="4"/>
          </p:nvPr>
        </p:nvSpPr>
        <p:spPr bwMode="auto">
          <a:xfrm>
            <a:off x="0" y="9107565"/>
            <a:ext cx="3140990" cy="51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Verdana" pitchFamily="34" charset="0"/>
              </a:defRPr>
            </a:lvl1pPr>
          </a:lstStyle>
          <a:p>
            <a:pPr>
              <a:defRPr/>
            </a:pPr>
            <a:endParaRPr lang="en-GB"/>
          </a:p>
        </p:txBody>
      </p:sp>
      <p:sp>
        <p:nvSpPr>
          <p:cNvPr id="65543" name="Rectangle 7"/>
          <p:cNvSpPr>
            <a:spLocks noGrp="1" noChangeArrowheads="1"/>
          </p:cNvSpPr>
          <p:nvPr>
            <p:ph type="sldNum" sz="quarter" idx="5"/>
          </p:nvPr>
        </p:nvSpPr>
        <p:spPr bwMode="auto">
          <a:xfrm>
            <a:off x="4132881" y="9107565"/>
            <a:ext cx="3140990" cy="51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Verdana" pitchFamily="34" charset="0"/>
              </a:defRPr>
            </a:lvl1pPr>
          </a:lstStyle>
          <a:p>
            <a:pPr>
              <a:defRPr/>
            </a:pPr>
            <a:fld id="{FD32242C-2346-4980-A442-2245B2C4D79D}" type="slidenum">
              <a:rPr lang="en-GB"/>
              <a:pPr>
                <a:defRPr/>
              </a:pPr>
              <a:t>‹#›</a:t>
            </a:fld>
            <a:endParaRPr lang="en-GB"/>
          </a:p>
        </p:txBody>
      </p:sp>
    </p:spTree>
    <p:extLst>
      <p:ext uri="{BB962C8B-B14F-4D97-AF65-F5344CB8AC3E}">
        <p14:creationId xmlns:p14="http://schemas.microsoft.com/office/powerpoint/2010/main" val="2944641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32242C-2346-4980-A442-2245B2C4D79D}" type="slidenum">
              <a:rPr lang="en-GB" smtClean="0"/>
              <a:pPr>
                <a:defRPr/>
              </a:pPr>
              <a:t>1</a:t>
            </a:fld>
            <a:endParaRPr lang="en-GB"/>
          </a:p>
        </p:txBody>
      </p:sp>
    </p:spTree>
    <p:extLst>
      <p:ext uri="{BB962C8B-B14F-4D97-AF65-F5344CB8AC3E}">
        <p14:creationId xmlns:p14="http://schemas.microsoft.com/office/powerpoint/2010/main" val="369293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49F6E-7EB1-4C71-94B7-081B961B28F3}" type="slidenum">
              <a:rPr lang="en-GB">
                <a:solidFill>
                  <a:srgbClr val="000000"/>
                </a:solidFill>
              </a:rPr>
              <a:pPr/>
              <a:t>2</a:t>
            </a:fld>
            <a:endParaRPr lang="en-GB">
              <a:solidFill>
                <a:srgbClr val="000000"/>
              </a:solidFill>
            </a:endParaRPr>
          </a:p>
        </p:txBody>
      </p:sp>
      <p:sp>
        <p:nvSpPr>
          <p:cNvPr id="267266" name="Rectangle 2"/>
          <p:cNvSpPr>
            <a:spLocks noGrp="1" noRot="1" noChangeAspect="1" noChangeArrowheads="1" noTextEdit="1"/>
          </p:cNvSpPr>
          <p:nvPr>
            <p:ph type="sldImg"/>
          </p:nvPr>
        </p:nvSpPr>
        <p:spPr>
          <a:xfrm>
            <a:off x="1257300" y="720725"/>
            <a:ext cx="4800600" cy="3600450"/>
          </a:xfrm>
          <a:ln/>
        </p:spPr>
      </p:sp>
      <p:sp>
        <p:nvSpPr>
          <p:cNvPr id="267267" name="Rectangle 3"/>
          <p:cNvSpPr>
            <a:spLocks noGrp="1" noChangeArrowheads="1"/>
          </p:cNvSpPr>
          <p:nvPr>
            <p:ph type="body" idx="1"/>
          </p:nvPr>
        </p:nvSpPr>
        <p:spPr>
          <a:xfrm>
            <a:off x="974671" y="4559954"/>
            <a:ext cx="5365858" cy="4320849"/>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53675-AA6B-4024-B286-BE57C5A3DC8F}" type="slidenum">
              <a:rPr lang="en-GB"/>
              <a:pPr/>
              <a:t>3</a:t>
            </a:fld>
            <a:endParaRPr lang="en-GB"/>
          </a:p>
        </p:txBody>
      </p:sp>
      <p:sp>
        <p:nvSpPr>
          <p:cNvPr id="178178" name="Rectangle 2"/>
          <p:cNvSpPr>
            <a:spLocks noGrp="1" noRot="1" noChangeAspect="1" noChangeArrowheads="1" noTextEdit="1"/>
          </p:cNvSpPr>
          <p:nvPr>
            <p:ph type="sldImg"/>
          </p:nvPr>
        </p:nvSpPr>
        <p:spPr bwMode="auto">
          <a:xfrm>
            <a:off x="1308100" y="739775"/>
            <a:ext cx="4740275" cy="3554413"/>
          </a:xfrm>
          <a:prstGeom prst="rect">
            <a:avLst/>
          </a:prstGeom>
          <a:solidFill>
            <a:srgbClr val="FFFFFF"/>
          </a:solidFill>
          <a:ln>
            <a:solidFill>
              <a:srgbClr val="000000"/>
            </a:solidFill>
            <a:miter lim="800000"/>
            <a:headEnd/>
            <a:tailEnd/>
          </a:ln>
        </p:spPr>
      </p:sp>
      <p:sp>
        <p:nvSpPr>
          <p:cNvPr id="178179" name="Rectangle 3"/>
          <p:cNvSpPr>
            <a:spLocks noGrp="1" noChangeArrowheads="1"/>
          </p:cNvSpPr>
          <p:nvPr>
            <p:ph type="body" idx="1"/>
          </p:nvPr>
        </p:nvSpPr>
        <p:spPr bwMode="auto">
          <a:xfrm>
            <a:off x="991891" y="4590805"/>
            <a:ext cx="5372746" cy="4294624"/>
          </a:xfrm>
          <a:prstGeom prst="rect">
            <a:avLst/>
          </a:prstGeom>
          <a:solidFill>
            <a:srgbClr val="FFFFFF"/>
          </a:solidFill>
          <a:ln>
            <a:solidFill>
              <a:srgbClr val="000000"/>
            </a:solidFill>
            <a:miter lim="800000"/>
            <a:headEnd/>
            <a:tailEnd/>
          </a:ln>
        </p:spPr>
        <p:txBody>
          <a:bodyPr/>
          <a:lstStyle/>
          <a:p>
            <a:r>
              <a:rPr lang="en-GB"/>
              <a:t>Scaling these models  up to the supermassive black holes in quasars, the only change should be that the disc emission is in the UV rather than X-ray region. The problem is knowing how far to scale them for an individual qso, knowing the BH mass. This has only recently become possible with the discovery of the relationships between the BH mass and the properties of the galaxy as a whole. Big BH live in big galaxies, little BH live in small ones. Also, only recently that enough high s/n data has become available to test these models – xmm-newton database</a:t>
            </a:r>
          </a:p>
        </p:txBody>
      </p:sp>
    </p:spTree>
    <p:extLst>
      <p:ext uri="{BB962C8B-B14F-4D97-AF65-F5344CB8AC3E}">
        <p14:creationId xmlns:p14="http://schemas.microsoft.com/office/powerpoint/2010/main" val="79162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38630-89E0-4BA9-849C-1EF223267FC9}" type="slidenum">
              <a:rPr lang="en-GB"/>
              <a:pPr/>
              <a:t>18</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GB"/>
              <a:t>Accretion discs are the most well known form of the accretion flow. Inner radii rotate faster so there is viscous friction (a magnetic dynamo) which converts gravitational energy to heat. If this thermalises then at large radii there is not much gravitational energy and a lot of area, so producing low temperature, while at small radii there is lots of energy and not much area, so high temperature. There is a minimum radius – the last stable orbit which is a GR prediction – so there is a maximum temperature. At LEdd this is of order 1keV, or 10 million degrees for GBH, or 10eV, a hundred thousand degrees for a supermassive BH.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38630-89E0-4BA9-849C-1EF223267FC9}" type="slidenum">
              <a:rPr lang="en-GB"/>
              <a:pPr/>
              <a:t>19</a:t>
            </a:fld>
            <a:endParaRPr lang="en-GB"/>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GB"/>
              <a:t>Accretion discs are the most well known form of the accretion flow. Inner radii rotate faster so there is viscous friction (a magnetic dynamo) which converts gravitational energy to heat. If this thermalises then at large radii there is not much gravitational energy and a lot of area, so producing low temperature, while at small radii there is lots of energy and not much area, so high temperature. There is a minimum radius – the last stable orbit which is a GR prediction – so there is a maximum temperature. At LEdd this is of order 1keV, or 10 million degrees for GBH, or 10eV, a hundred thousand degrees for a supermassive BH.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265AB-18D4-47EC-9D12-1E9459E43F3B}" type="slidenum">
              <a:rPr lang="en-GB"/>
              <a:pPr/>
              <a:t>23</a:t>
            </a:fld>
            <a:endParaRPr lang="en-GB"/>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GB"/>
              <a:t>Another area where Astro e2 will give major progress in an independent test of the accretion flow models. The accretion disc moves fast in a strong gravitational field, so both special and general relativistic effects modify its spectrum. Doppler shifts and length contraction mean that the emission from the disc moving towards us is blueshifted and boosted, while that moving away is redshifted and suppressed. Then time dilation and gravitational redshift drag everything redwards. The strength of these all effects decrease with radius. All emission from the disc is affected, but its much easier to see on intrinsically narrow features – lines. X-ray illumination of the disc gives iron Kalpha line. Moving inner disc models predict broader line in softer spectra. But the measured line profile can be distorted  by narrow absorption features superimposed on the emission. The high spectral resolution of Astro e2 will unambiguously show these, enabling the intrinsic line profile to be measured. </a:t>
            </a:r>
          </a:p>
        </p:txBody>
      </p:sp>
    </p:spTree>
    <p:extLst>
      <p:ext uri="{BB962C8B-B14F-4D97-AF65-F5344CB8AC3E}">
        <p14:creationId xmlns:p14="http://schemas.microsoft.com/office/powerpoint/2010/main" val="155110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ctr" eaLnBrk="0" fontAlgn="base" hangingPunct="0">
              <a:spcBef>
                <a:spcPct val="0"/>
              </a:spcBef>
              <a:spcAft>
                <a:spcPct val="0"/>
              </a:spcAft>
              <a:defRPr sz="2400" i="1">
                <a:solidFill>
                  <a:schemeClr val="tx1"/>
                </a:solidFill>
                <a:latin typeface="Times New Roman" pitchFamily="18" charset="0"/>
              </a:defRPr>
            </a:lvl6pPr>
            <a:lvl7pPr marL="2971800" indent="-228600" algn="ctr" eaLnBrk="0" fontAlgn="base" hangingPunct="0">
              <a:spcBef>
                <a:spcPct val="0"/>
              </a:spcBef>
              <a:spcAft>
                <a:spcPct val="0"/>
              </a:spcAft>
              <a:defRPr sz="2400" i="1">
                <a:solidFill>
                  <a:schemeClr val="tx1"/>
                </a:solidFill>
                <a:latin typeface="Times New Roman" pitchFamily="18" charset="0"/>
              </a:defRPr>
            </a:lvl7pPr>
            <a:lvl8pPr marL="3429000" indent="-228600" algn="ctr" eaLnBrk="0" fontAlgn="base" hangingPunct="0">
              <a:spcBef>
                <a:spcPct val="0"/>
              </a:spcBef>
              <a:spcAft>
                <a:spcPct val="0"/>
              </a:spcAft>
              <a:defRPr sz="2400" i="1">
                <a:solidFill>
                  <a:schemeClr val="tx1"/>
                </a:solidFill>
                <a:latin typeface="Times New Roman" pitchFamily="18" charset="0"/>
              </a:defRPr>
            </a:lvl8pPr>
            <a:lvl9pPr marL="3886200" indent="-228600" algn="ctr" eaLnBrk="0" fontAlgn="base" hangingPunct="0">
              <a:spcBef>
                <a:spcPct val="0"/>
              </a:spcBef>
              <a:spcAft>
                <a:spcPct val="0"/>
              </a:spcAft>
              <a:defRPr sz="2400" i="1">
                <a:solidFill>
                  <a:schemeClr val="tx1"/>
                </a:solidFill>
                <a:latin typeface="Times New Roman" pitchFamily="18" charset="0"/>
              </a:defRPr>
            </a:lvl9pPr>
          </a:lstStyle>
          <a:p>
            <a:pPr eaLnBrk="1" hangingPunct="1"/>
            <a:fld id="{2DE69A77-432F-4684-B5B8-358FEE62F083}" type="slidenum">
              <a:rPr lang="en-GB" sz="1200" i="0" smtClean="0">
                <a:latin typeface="Verdana" pitchFamily="34" charset="0"/>
              </a:rPr>
              <a:pPr eaLnBrk="1" hangingPunct="1"/>
              <a:t>34</a:t>
            </a:fld>
            <a:endParaRPr lang="en-GB" sz="1200" i="0" smtClean="0">
              <a:latin typeface="Verdana"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6953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CA23023-5D48-411C-BC7C-AF2A1E453F30}" type="slidenum">
              <a:rPr lang="en-GB"/>
              <a:pPr>
                <a:defRPr/>
              </a:pPr>
              <a:t>‹#›</a:t>
            </a:fld>
            <a:endParaRPr lang="en-GB"/>
          </a:p>
        </p:txBody>
      </p:sp>
    </p:spTree>
    <p:extLst>
      <p:ext uri="{BB962C8B-B14F-4D97-AF65-F5344CB8AC3E}">
        <p14:creationId xmlns:p14="http://schemas.microsoft.com/office/powerpoint/2010/main" val="54744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718AC9F-991A-4CD2-B205-4385AC769756}" type="slidenum">
              <a:rPr lang="en-GB"/>
              <a:pPr>
                <a:defRPr/>
              </a:pPr>
              <a:t>‹#›</a:t>
            </a:fld>
            <a:endParaRPr lang="en-GB"/>
          </a:p>
        </p:txBody>
      </p:sp>
    </p:spTree>
    <p:extLst>
      <p:ext uri="{BB962C8B-B14F-4D97-AF65-F5344CB8AC3E}">
        <p14:creationId xmlns:p14="http://schemas.microsoft.com/office/powerpoint/2010/main" val="25663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A877ECB-BF9F-4114-BC96-B62622105F86}" type="slidenum">
              <a:rPr lang="en-GB"/>
              <a:pPr>
                <a:defRPr/>
              </a:pPr>
              <a:t>‹#›</a:t>
            </a:fld>
            <a:endParaRPr lang="en-GB"/>
          </a:p>
        </p:txBody>
      </p:sp>
    </p:spTree>
    <p:extLst>
      <p:ext uri="{BB962C8B-B14F-4D97-AF65-F5344CB8AC3E}">
        <p14:creationId xmlns:p14="http://schemas.microsoft.com/office/powerpoint/2010/main" val="179841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A1E8160-6AE4-49E2-8D7D-89CAFB85CD0F}" type="slidenum">
              <a:rPr lang="en-GB"/>
              <a:pPr>
                <a:defRPr/>
              </a:pPr>
              <a:t>‹#›</a:t>
            </a:fld>
            <a:endParaRPr lang="en-GB"/>
          </a:p>
        </p:txBody>
      </p:sp>
    </p:spTree>
    <p:extLst>
      <p:ext uri="{BB962C8B-B14F-4D97-AF65-F5344CB8AC3E}">
        <p14:creationId xmlns:p14="http://schemas.microsoft.com/office/powerpoint/2010/main" val="691442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285F36-D730-4B7F-9A5D-14DA34282659}" type="slidenum">
              <a:rPr lang="en-GB"/>
              <a:pPr>
                <a:defRPr/>
              </a:pPr>
              <a:t>‹#›</a:t>
            </a:fld>
            <a:endParaRPr lang="en-GB"/>
          </a:p>
        </p:txBody>
      </p:sp>
    </p:spTree>
    <p:extLst>
      <p:ext uri="{BB962C8B-B14F-4D97-AF65-F5344CB8AC3E}">
        <p14:creationId xmlns:p14="http://schemas.microsoft.com/office/powerpoint/2010/main" val="4224865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1E8160-6AE4-49E2-8D7D-89CAFB85CD0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144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CB15115-1599-40C7-84AA-900CA339543C}" type="slidenum">
              <a:rPr lang="en-GB"/>
              <a:pPr/>
              <a:t>‹#›</a:t>
            </a:fld>
            <a:endParaRPr lang="en-GB"/>
          </a:p>
        </p:txBody>
      </p:sp>
    </p:spTree>
    <p:extLst>
      <p:ext uri="{BB962C8B-B14F-4D97-AF65-F5344CB8AC3E}">
        <p14:creationId xmlns:p14="http://schemas.microsoft.com/office/powerpoint/2010/main" val="3717081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4872D0B-55AD-4081-9DCD-FAF051296841}" type="slidenum">
              <a:rPr lang="en-GB"/>
              <a:pPr>
                <a:defRPr/>
              </a:pPr>
              <a:t>‹#›</a:t>
            </a:fld>
            <a:endParaRPr lang="en-GB"/>
          </a:p>
        </p:txBody>
      </p:sp>
    </p:spTree>
    <p:extLst>
      <p:ext uri="{BB962C8B-B14F-4D97-AF65-F5344CB8AC3E}">
        <p14:creationId xmlns:p14="http://schemas.microsoft.com/office/powerpoint/2010/main" val="1374126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285F36-D730-4B7F-9A5D-14DA34282659}" type="slidenum">
              <a:rPr lang="en-GB"/>
              <a:pPr>
                <a:defRPr/>
              </a:pPr>
              <a:t>‹#›</a:t>
            </a:fld>
            <a:endParaRPr lang="en-GB"/>
          </a:p>
        </p:txBody>
      </p:sp>
    </p:spTree>
    <p:extLst>
      <p:ext uri="{BB962C8B-B14F-4D97-AF65-F5344CB8AC3E}">
        <p14:creationId xmlns:p14="http://schemas.microsoft.com/office/powerpoint/2010/main" val="3941422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85F36-D730-4B7F-9A5D-14DA3428265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2486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68FCAE-B06D-4DFE-B7CA-444CCC300EE0}" type="slidenum">
              <a:rPr lang="en-GB"/>
              <a:pPr>
                <a:defRPr/>
              </a:pPr>
              <a:t>‹#›</a:t>
            </a:fld>
            <a:endParaRPr lang="en-GB"/>
          </a:p>
        </p:txBody>
      </p:sp>
    </p:spTree>
    <p:extLst>
      <p:ext uri="{BB962C8B-B14F-4D97-AF65-F5344CB8AC3E}">
        <p14:creationId xmlns:p14="http://schemas.microsoft.com/office/powerpoint/2010/main" val="251182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086475-EB7D-4FA4-AB59-3C78E7ABB124}" type="slidenum">
              <a:rPr lang="en-GB"/>
              <a:pPr>
                <a:defRPr/>
              </a:pPr>
              <a:t>‹#›</a:t>
            </a:fld>
            <a:endParaRPr lang="en-GB"/>
          </a:p>
        </p:txBody>
      </p:sp>
    </p:spTree>
    <p:extLst>
      <p:ext uri="{BB962C8B-B14F-4D97-AF65-F5344CB8AC3E}">
        <p14:creationId xmlns:p14="http://schemas.microsoft.com/office/powerpoint/2010/main" val="368141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5D5FB3E-6167-46F8-A5BD-01878C4B9212}" type="slidenum">
              <a:rPr lang="en-GB"/>
              <a:pPr>
                <a:defRPr/>
              </a:pPr>
              <a:t>‹#›</a:t>
            </a:fld>
            <a:endParaRPr lang="en-GB"/>
          </a:p>
        </p:txBody>
      </p:sp>
    </p:spTree>
    <p:extLst>
      <p:ext uri="{BB962C8B-B14F-4D97-AF65-F5344CB8AC3E}">
        <p14:creationId xmlns:p14="http://schemas.microsoft.com/office/powerpoint/2010/main" val="365101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68FCAE-B06D-4DFE-B7CA-444CCC300EE0}" type="slidenum">
              <a:rPr lang="en-GB"/>
              <a:pPr>
                <a:defRPr/>
              </a:pPr>
              <a:t>‹#›</a:t>
            </a:fld>
            <a:endParaRPr lang="en-GB"/>
          </a:p>
        </p:txBody>
      </p:sp>
    </p:spTree>
    <p:extLst>
      <p:ext uri="{BB962C8B-B14F-4D97-AF65-F5344CB8AC3E}">
        <p14:creationId xmlns:p14="http://schemas.microsoft.com/office/powerpoint/2010/main" val="200138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A2EB5F2-CE02-4C03-AA6D-60104C4E7DEA}" type="slidenum">
              <a:rPr lang="en-GB"/>
              <a:pPr>
                <a:defRPr/>
              </a:pPr>
              <a:t>‹#›</a:t>
            </a:fld>
            <a:endParaRPr lang="en-GB"/>
          </a:p>
        </p:txBody>
      </p:sp>
    </p:spTree>
    <p:extLst>
      <p:ext uri="{BB962C8B-B14F-4D97-AF65-F5344CB8AC3E}">
        <p14:creationId xmlns:p14="http://schemas.microsoft.com/office/powerpoint/2010/main" val="413009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545B367-3DA8-417B-9F3E-DFDD65C91E7C}" type="slidenum">
              <a:rPr lang="en-GB"/>
              <a:pPr>
                <a:defRPr/>
              </a:pPr>
              <a:t>‹#›</a:t>
            </a:fld>
            <a:endParaRPr lang="en-GB"/>
          </a:p>
        </p:txBody>
      </p:sp>
    </p:spTree>
    <p:extLst>
      <p:ext uri="{BB962C8B-B14F-4D97-AF65-F5344CB8AC3E}">
        <p14:creationId xmlns:p14="http://schemas.microsoft.com/office/powerpoint/2010/main" val="207118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4872D0B-55AD-4081-9DCD-FAF051296841}" type="slidenum">
              <a:rPr lang="en-GB"/>
              <a:pPr>
                <a:defRPr/>
              </a:pPr>
              <a:t>‹#›</a:t>
            </a:fld>
            <a:endParaRPr lang="en-GB"/>
          </a:p>
        </p:txBody>
      </p:sp>
    </p:spTree>
    <p:extLst>
      <p:ext uri="{BB962C8B-B14F-4D97-AF65-F5344CB8AC3E}">
        <p14:creationId xmlns:p14="http://schemas.microsoft.com/office/powerpoint/2010/main" val="137412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A403078-DDA2-409C-ACCE-059D549B1444}" type="slidenum">
              <a:rPr lang="en-GB"/>
              <a:pPr>
                <a:defRPr/>
              </a:pPr>
              <a:t>‹#›</a:t>
            </a:fld>
            <a:endParaRPr lang="en-GB"/>
          </a:p>
        </p:txBody>
      </p:sp>
    </p:spTree>
    <p:extLst>
      <p:ext uri="{BB962C8B-B14F-4D97-AF65-F5344CB8AC3E}">
        <p14:creationId xmlns:p14="http://schemas.microsoft.com/office/powerpoint/2010/main" val="186108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AD68C56-E27B-4E26-91BE-384429F8DBF2}" type="slidenum">
              <a:rPr lang="en-GB"/>
              <a:pPr>
                <a:defRPr/>
              </a:pPr>
              <a:t>‹#›</a:t>
            </a:fld>
            <a:endParaRPr lang="en-GB"/>
          </a:p>
        </p:txBody>
      </p:sp>
    </p:spTree>
    <p:extLst>
      <p:ext uri="{BB962C8B-B14F-4D97-AF65-F5344CB8AC3E}">
        <p14:creationId xmlns:p14="http://schemas.microsoft.com/office/powerpoint/2010/main" val="26849484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AE40E70-A50C-4B10-976F-D914F642203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AE40E70-A50C-4B10-976F-D914F6422030}"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81" r:id="rId1"/>
    <p:sldLayoutId id="2147483737" r:id="rId2"/>
    <p:sldLayoutId id="2147483740" r:id="rId3"/>
    <p:sldLayoutId id="2147483746"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AE40E70-A50C-4B10-976F-D914F6422030}"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4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gif"/><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png"/><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0.png"/><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gif"/><Relationship Id="rId1" Type="http://schemas.openxmlformats.org/officeDocument/2006/relationships/slideLayout" Target="../slideLayouts/slideLayout16.xml"/><Relationship Id="rId2"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gif"/><Relationship Id="rId1" Type="http://schemas.openxmlformats.org/officeDocument/2006/relationships/slideLayout" Target="../slideLayouts/slideLayout16.xml"/><Relationship Id="rId2"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gif"/><Relationship Id="rId1" Type="http://schemas.openxmlformats.org/officeDocument/2006/relationships/slideLayout" Target="../slideLayouts/slideLayout16.xml"/><Relationship Id="rId2" Type="http://schemas.openxmlformats.org/officeDocument/2006/relationships/image" Target="../media/image33.jpg"/></Relationships>
</file>

<file path=ppt/slides/_rels/slide44.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gif"/><Relationship Id="rId1" Type="http://schemas.openxmlformats.org/officeDocument/2006/relationships/slideLayout" Target="../slideLayouts/slideLayout16.xml"/><Relationship Id="rId2"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gif"/><Relationship Id="rId1" Type="http://schemas.openxmlformats.org/officeDocument/2006/relationships/slideLayout" Target="../slideLayouts/slideLayout16.xml"/><Relationship Id="rId2"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1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43234"/>
          <a:stretch/>
        </p:blipFill>
        <p:spPr>
          <a:xfrm>
            <a:off x="-10237" y="3289111"/>
            <a:ext cx="9280479" cy="3721290"/>
          </a:xfrm>
          <a:prstGeom prst="rect">
            <a:avLst/>
          </a:prstGeom>
          <a:effectLst>
            <a:softEdge rad="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4215"/>
          <a:stretch/>
        </p:blipFill>
        <p:spPr>
          <a:xfrm>
            <a:off x="851" y="-171450"/>
            <a:ext cx="9269391" cy="3517711"/>
          </a:xfrm>
          <a:prstGeom prst="rect">
            <a:avLst/>
          </a:prstGeom>
        </p:spPr>
      </p:pic>
      <p:sp>
        <p:nvSpPr>
          <p:cNvPr id="2050" name="Rectangle 2"/>
          <p:cNvSpPr>
            <a:spLocks noGrp="1" noChangeArrowheads="1"/>
          </p:cNvSpPr>
          <p:nvPr>
            <p:ph type="title"/>
          </p:nvPr>
        </p:nvSpPr>
        <p:spPr>
          <a:xfrm>
            <a:off x="685800" y="150125"/>
            <a:ext cx="8077200" cy="2317750"/>
          </a:xfrm>
        </p:spPr>
        <p:txBody>
          <a:bodyPr/>
          <a:lstStyle/>
          <a:p>
            <a:pPr eaLnBrk="1" hangingPunct="1"/>
            <a:r>
              <a:rPr lang="en-GB" b="1" dirty="0" smtClean="0">
                <a:solidFill>
                  <a:schemeClr val="tx1"/>
                </a:solidFill>
              </a:rPr>
              <a:t>The disc-jet-spin connection: 3C273</a:t>
            </a:r>
          </a:p>
        </p:txBody>
      </p:sp>
      <p:sp>
        <p:nvSpPr>
          <p:cNvPr id="2051" name="Rectangle 12"/>
          <p:cNvSpPr>
            <a:spLocks noChangeArrowheads="1"/>
          </p:cNvSpPr>
          <p:nvPr/>
        </p:nvSpPr>
        <p:spPr bwMode="auto">
          <a:xfrm>
            <a:off x="685800" y="2489888"/>
            <a:ext cx="8458200" cy="166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3200" b="1" dirty="0" smtClean="0"/>
              <a:t>Chris Done</a:t>
            </a:r>
          </a:p>
          <a:p>
            <a:r>
              <a:rPr lang="en-GB" sz="3200" b="1" dirty="0" smtClean="0"/>
              <a:t>Charles Finn, Emma Gardner… </a:t>
            </a:r>
          </a:p>
          <a:p>
            <a:r>
              <a:rPr lang="en-GB" sz="3200" b="1" dirty="0" smtClean="0"/>
              <a:t>University of Durham</a:t>
            </a:r>
            <a:endParaRPr lang="en-GB" sz="32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388" y="1162050"/>
            <a:ext cx="4024313" cy="574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itle 1"/>
          <p:cNvSpPr>
            <a:spLocks noGrp="1"/>
          </p:cNvSpPr>
          <p:nvPr>
            <p:ph type="title"/>
          </p:nvPr>
        </p:nvSpPr>
        <p:spPr>
          <a:xfrm>
            <a:off x="685800" y="174625"/>
            <a:ext cx="7772400" cy="1143000"/>
          </a:xfrm>
        </p:spPr>
        <p:txBody>
          <a:bodyPr/>
          <a:lstStyle/>
          <a:p>
            <a:r>
              <a:rPr lang="en-GB" b="1" dirty="0" smtClean="0">
                <a:solidFill>
                  <a:srgbClr val="006600"/>
                </a:solidFill>
              </a:rPr>
              <a:t>Black hole mass &amp; </a:t>
            </a:r>
            <a:r>
              <a:rPr lang="en-GB" b="1" dirty="0" err="1" smtClean="0">
                <a:solidFill>
                  <a:srgbClr val="006600"/>
                </a:solidFill>
              </a:rPr>
              <a:t>mdot</a:t>
            </a:r>
            <a:endParaRPr lang="en-GB" b="1" dirty="0" smtClean="0">
              <a:solidFill>
                <a:srgbClr val="006600"/>
              </a:solidFill>
            </a:endParaRPr>
          </a:p>
        </p:txBody>
      </p:sp>
      <p:cxnSp>
        <p:nvCxnSpPr>
          <p:cNvPr id="3" name="Straight Connector 2"/>
          <p:cNvCxnSpPr/>
          <p:nvPr/>
        </p:nvCxnSpPr>
        <p:spPr bwMode="auto">
          <a:xfrm>
            <a:off x="4991100" y="3848100"/>
            <a:ext cx="3009900" cy="0"/>
          </a:xfrm>
          <a:prstGeom prst="line">
            <a:avLst/>
          </a:prstGeom>
          <a:noFill/>
          <a:ln w="3175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5260034" y="6438254"/>
            <a:ext cx="2618712" cy="461665"/>
          </a:xfrm>
          <a:prstGeom prst="rect">
            <a:avLst/>
          </a:prstGeom>
          <a:solidFill>
            <a:schemeClr val="bg1"/>
          </a:solidFill>
        </p:spPr>
        <p:txBody>
          <a:bodyPr wrap="square" rtlCol="0">
            <a:spAutoFit/>
          </a:bodyPr>
          <a:lstStyle/>
          <a:p>
            <a:r>
              <a:rPr lang="en-GB" dirty="0" smtClean="0"/>
              <a:t>Log M</a:t>
            </a:r>
            <a:endParaRPr lang="en-GB" dirty="0"/>
          </a:p>
        </p:txBody>
      </p:sp>
      <p:sp>
        <p:nvSpPr>
          <p:cNvPr id="14" name="TextBox 13"/>
          <p:cNvSpPr txBox="1"/>
          <p:nvPr/>
        </p:nvSpPr>
        <p:spPr>
          <a:xfrm rot="16200000">
            <a:off x="3129295" y="2866375"/>
            <a:ext cx="2618712" cy="461665"/>
          </a:xfrm>
          <a:prstGeom prst="rect">
            <a:avLst/>
          </a:prstGeom>
          <a:solidFill>
            <a:schemeClr val="bg1"/>
          </a:solidFill>
        </p:spPr>
        <p:txBody>
          <a:bodyPr wrap="square" rtlCol="0">
            <a:spAutoFit/>
          </a:bodyPr>
          <a:lstStyle/>
          <a:p>
            <a:r>
              <a:rPr lang="en-GB" dirty="0" smtClean="0"/>
              <a:t>Log </a:t>
            </a:r>
            <a:r>
              <a:rPr lang="en-GB" dirty="0" err="1" smtClean="0"/>
              <a:t>mdot</a:t>
            </a:r>
            <a:endParaRPr lang="en-GB" dirty="0"/>
          </a:p>
        </p:txBody>
      </p:sp>
      <p:grpSp>
        <p:nvGrpSpPr>
          <p:cNvPr id="10" name="Group 38"/>
          <p:cNvGrpSpPr>
            <a:grpSpLocks/>
          </p:cNvGrpSpPr>
          <p:nvPr/>
        </p:nvGrpSpPr>
        <p:grpSpPr bwMode="auto">
          <a:xfrm>
            <a:off x="3768395" y="3920788"/>
            <a:ext cx="661135" cy="2034251"/>
            <a:chOff x="4617" y="2748"/>
            <a:chExt cx="594" cy="1572"/>
          </a:xfrm>
          <a:solidFill>
            <a:srgbClr val="FF00FF"/>
          </a:solidFill>
        </p:grpSpPr>
        <p:sp>
          <p:nvSpPr>
            <p:cNvPr id="11" name="AutoShape 39"/>
            <p:cNvSpPr>
              <a:spLocks noChangeArrowheads="1"/>
            </p:cNvSpPr>
            <p:nvPr/>
          </p:nvSpPr>
          <p:spPr bwMode="auto">
            <a:xfrm>
              <a:off x="4754" y="3039"/>
              <a:ext cx="302" cy="12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79 w 21600"/>
                <a:gd name="T13" fmla="*/ 6104 h 21600"/>
                <a:gd name="T14" fmla="*/ 15521 w 21600"/>
                <a:gd name="T15" fmla="*/ 15496 h 21600"/>
              </a:gdLst>
              <a:ahLst/>
              <a:cxnLst>
                <a:cxn ang="T8">
                  <a:pos x="T0" y="T1"/>
                </a:cxn>
                <a:cxn ang="T9">
                  <a:pos x="T2" y="T3"/>
                </a:cxn>
                <a:cxn ang="T10">
                  <a:pos x="T4" y="T5"/>
                </a:cxn>
                <a:cxn ang="T11">
                  <a:pos x="T6" y="T7"/>
                </a:cxn>
              </a:cxnLst>
              <a:rect l="T12" t="T13" r="T14" b="T15"/>
              <a:pathLst>
                <a:path w="21600" h="21600">
                  <a:moveTo>
                    <a:pt x="0" y="0"/>
                  </a:moveTo>
                  <a:lnTo>
                    <a:pt x="8616" y="21600"/>
                  </a:lnTo>
                  <a:lnTo>
                    <a:pt x="12984" y="21600"/>
                  </a:lnTo>
                  <a:lnTo>
                    <a:pt x="21600" y="0"/>
                  </a:lnTo>
                  <a:lnTo>
                    <a:pt x="0" y="0"/>
                  </a:lnTo>
                  <a:close/>
                </a:path>
              </a:pathLst>
            </a:custGeom>
            <a:grpFill/>
            <a:ln w="38100" algn="ctr">
              <a:noFill/>
              <a:miter lim="800000"/>
              <a:headEnd/>
              <a:tailEnd/>
            </a:ln>
            <a:extLst/>
          </p:spPr>
          <p:txBody>
            <a:bodyPr wrap="none" anchor="ctr"/>
            <a:lstStyle/>
            <a:p>
              <a:endParaRPr lang="en-GB">
                <a:solidFill>
                  <a:srgbClr val="006600"/>
                </a:solidFill>
              </a:endParaRPr>
            </a:p>
          </p:txBody>
        </p:sp>
        <p:sp>
          <p:nvSpPr>
            <p:cNvPr id="12" name="AutoShape 40"/>
            <p:cNvSpPr>
              <a:spLocks noChangeArrowheads="1"/>
            </p:cNvSpPr>
            <p:nvPr/>
          </p:nvSpPr>
          <p:spPr bwMode="auto">
            <a:xfrm>
              <a:off x="4617" y="2748"/>
              <a:ext cx="594" cy="311"/>
            </a:xfrm>
            <a:prstGeom prst="triangle">
              <a:avLst>
                <a:gd name="adj" fmla="val 50000"/>
              </a:avLst>
            </a:prstGeom>
            <a:grpFill/>
            <a:ln w="38100" algn="ctr">
              <a:noFill/>
              <a:miter lim="800000"/>
              <a:headEnd/>
              <a:tailEnd/>
            </a:ln>
            <a:extLst/>
          </p:spPr>
          <p:txBody>
            <a:bodyPr wrap="none" anchor="ctr"/>
            <a:lstStyle/>
            <a:p>
              <a:endParaRPr lang="en-US">
                <a:solidFill>
                  <a:srgbClr val="006600"/>
                </a:solidFill>
              </a:endParaRPr>
            </a:p>
          </p:txBody>
        </p:sp>
      </p:grpSp>
      <p:sp>
        <p:nvSpPr>
          <p:cNvPr id="16" name="Rectangle 2"/>
          <p:cNvSpPr>
            <a:spLocks noChangeArrowheads="1"/>
          </p:cNvSpPr>
          <p:nvPr/>
        </p:nvSpPr>
        <p:spPr bwMode="auto">
          <a:xfrm>
            <a:off x="423507" y="1359959"/>
            <a:ext cx="3310293" cy="333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i="0" dirty="0" smtClean="0">
                <a:solidFill>
                  <a:srgbClr val="006600"/>
                </a:solidFill>
              </a:rPr>
              <a:t>Cosmological simulations gives number densities (M, </a:t>
            </a:r>
            <a:r>
              <a:rPr lang="en-GB" sz="2800" i="0" dirty="0" err="1" smtClean="0">
                <a:solidFill>
                  <a:srgbClr val="006600"/>
                </a:solidFill>
              </a:rPr>
              <a:t>mdot</a:t>
            </a:r>
            <a:r>
              <a:rPr lang="en-GB" sz="2800" i="0" dirty="0" smtClean="0">
                <a:solidFill>
                  <a:srgbClr val="006600"/>
                </a:solidFill>
              </a:rPr>
              <a:t>)…</a:t>
            </a:r>
          </a:p>
          <a:p>
            <a:pPr marL="342900" indent="-342900" algn="l">
              <a:lnSpc>
                <a:spcPct val="90000"/>
              </a:lnSpc>
              <a:spcBef>
                <a:spcPct val="20000"/>
              </a:spcBef>
              <a:buFontTx/>
              <a:buChar char="•"/>
            </a:pPr>
            <a:r>
              <a:rPr lang="en-GB" sz="2800" dirty="0" smtClean="0">
                <a:solidFill>
                  <a:srgbClr val="006600"/>
                </a:solidFill>
              </a:rPr>
              <a:t>…As a function of cosmic time</a:t>
            </a:r>
          </a:p>
          <a:p>
            <a:pPr marL="342900" indent="-342900" algn="l">
              <a:lnSpc>
                <a:spcPct val="90000"/>
              </a:lnSpc>
              <a:spcBef>
                <a:spcPct val="20000"/>
              </a:spcBef>
              <a:buFontTx/>
              <a:buChar char="•"/>
            </a:pPr>
            <a:r>
              <a:rPr lang="en-GB" sz="2800" i="0" dirty="0" smtClean="0">
                <a:solidFill>
                  <a:srgbClr val="006600"/>
                </a:solidFill>
              </a:rPr>
              <a:t>Colours are luminosity density  </a:t>
            </a:r>
          </a:p>
          <a:p>
            <a:pPr marL="342900" indent="-342900" algn="l">
              <a:lnSpc>
                <a:spcPct val="90000"/>
              </a:lnSpc>
              <a:spcBef>
                <a:spcPct val="20000"/>
              </a:spcBef>
              <a:buFontTx/>
              <a:buChar char="•"/>
            </a:pPr>
            <a:r>
              <a:rPr lang="en-GB" sz="2800" dirty="0" smtClean="0">
                <a:solidFill>
                  <a:srgbClr val="006600"/>
                </a:solidFill>
              </a:rPr>
              <a:t>ASSUME all RIAF (</a:t>
            </a:r>
            <a:r>
              <a:rPr lang="en-GB" sz="2800" dirty="0" err="1" smtClean="0">
                <a:solidFill>
                  <a:srgbClr val="006600"/>
                </a:solidFill>
              </a:rPr>
              <a:t>mdot</a:t>
            </a:r>
            <a:r>
              <a:rPr lang="en-GB" sz="2800" dirty="0" smtClean="0">
                <a:solidFill>
                  <a:srgbClr val="006600"/>
                </a:solidFill>
              </a:rPr>
              <a:t>&lt;0.01)  produce BL Lac jet </a:t>
            </a:r>
          </a:p>
          <a:p>
            <a:pPr marL="342900" indent="-342900" algn="l">
              <a:lnSpc>
                <a:spcPct val="90000"/>
              </a:lnSpc>
              <a:spcBef>
                <a:spcPct val="20000"/>
              </a:spcBef>
              <a:buFontTx/>
              <a:buChar char="•"/>
            </a:pPr>
            <a:endParaRPr lang="en-GB" sz="2800" i="0" dirty="0">
              <a:solidFill>
                <a:srgbClr val="006600"/>
              </a:solidFill>
            </a:endParaRPr>
          </a:p>
        </p:txBody>
      </p:sp>
    </p:spTree>
    <p:extLst>
      <p:ext uri="{BB962C8B-B14F-4D97-AF65-F5344CB8AC3E}">
        <p14:creationId xmlns:p14="http://schemas.microsoft.com/office/powerpoint/2010/main" val="28901717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143000"/>
            <a:ext cx="3764280" cy="574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itle 1"/>
          <p:cNvSpPr>
            <a:spLocks noGrp="1"/>
          </p:cNvSpPr>
          <p:nvPr>
            <p:ph type="title"/>
          </p:nvPr>
        </p:nvSpPr>
        <p:spPr>
          <a:xfrm>
            <a:off x="685800" y="174625"/>
            <a:ext cx="7772400" cy="1143000"/>
          </a:xfrm>
        </p:spPr>
        <p:txBody>
          <a:bodyPr/>
          <a:lstStyle/>
          <a:p>
            <a:r>
              <a:rPr lang="en-GB" b="1" dirty="0" smtClean="0">
                <a:solidFill>
                  <a:srgbClr val="006600"/>
                </a:solidFill>
              </a:rPr>
              <a:t>Black hole mass &amp; </a:t>
            </a:r>
            <a:r>
              <a:rPr lang="en-GB" b="1" dirty="0" err="1" smtClean="0">
                <a:solidFill>
                  <a:srgbClr val="006600"/>
                </a:solidFill>
              </a:rPr>
              <a:t>mdot</a:t>
            </a:r>
            <a:endParaRPr lang="en-GB" b="1" dirty="0" smtClean="0">
              <a:solidFill>
                <a:srgbClr val="006600"/>
              </a:solidFill>
            </a:endParaRPr>
          </a:p>
        </p:txBody>
      </p:sp>
      <p:cxnSp>
        <p:nvCxnSpPr>
          <p:cNvPr id="8" name="Straight Connector 7"/>
          <p:cNvCxnSpPr/>
          <p:nvPr/>
        </p:nvCxnSpPr>
        <p:spPr bwMode="auto">
          <a:xfrm>
            <a:off x="4991100" y="3848100"/>
            <a:ext cx="3009900" cy="0"/>
          </a:xfrm>
          <a:prstGeom prst="line">
            <a:avLst/>
          </a:prstGeom>
          <a:noFill/>
          <a:ln w="3175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5260034" y="6438254"/>
            <a:ext cx="2618712" cy="461665"/>
          </a:xfrm>
          <a:prstGeom prst="rect">
            <a:avLst/>
          </a:prstGeom>
          <a:solidFill>
            <a:schemeClr val="bg1"/>
          </a:solidFill>
        </p:spPr>
        <p:txBody>
          <a:bodyPr wrap="square" rtlCol="0">
            <a:spAutoFit/>
          </a:bodyPr>
          <a:lstStyle/>
          <a:p>
            <a:r>
              <a:rPr lang="en-GB" dirty="0" smtClean="0"/>
              <a:t>Log M</a:t>
            </a:r>
            <a:endParaRPr lang="en-GB" dirty="0"/>
          </a:p>
        </p:txBody>
      </p:sp>
      <p:sp>
        <p:nvSpPr>
          <p:cNvPr id="13" name="TextBox 12"/>
          <p:cNvSpPr txBox="1"/>
          <p:nvPr/>
        </p:nvSpPr>
        <p:spPr>
          <a:xfrm rot="16200000">
            <a:off x="3129295" y="2866375"/>
            <a:ext cx="2618712" cy="461665"/>
          </a:xfrm>
          <a:prstGeom prst="rect">
            <a:avLst/>
          </a:prstGeom>
          <a:solidFill>
            <a:schemeClr val="bg1"/>
          </a:solidFill>
        </p:spPr>
        <p:txBody>
          <a:bodyPr wrap="square" rtlCol="0">
            <a:spAutoFit/>
          </a:bodyPr>
          <a:lstStyle/>
          <a:p>
            <a:r>
              <a:rPr lang="en-GB" dirty="0" smtClean="0"/>
              <a:t>Log </a:t>
            </a:r>
            <a:r>
              <a:rPr lang="en-GB" dirty="0" err="1" smtClean="0"/>
              <a:t>mdot</a:t>
            </a:r>
            <a:endParaRPr lang="en-GB" dirty="0"/>
          </a:p>
        </p:txBody>
      </p:sp>
      <p:grpSp>
        <p:nvGrpSpPr>
          <p:cNvPr id="9" name="Group 38"/>
          <p:cNvGrpSpPr>
            <a:grpSpLocks/>
          </p:cNvGrpSpPr>
          <p:nvPr/>
        </p:nvGrpSpPr>
        <p:grpSpPr bwMode="auto">
          <a:xfrm>
            <a:off x="3768395" y="3920788"/>
            <a:ext cx="661135" cy="2034251"/>
            <a:chOff x="4617" y="2748"/>
            <a:chExt cx="594" cy="1572"/>
          </a:xfrm>
          <a:solidFill>
            <a:srgbClr val="FF00FF"/>
          </a:solidFill>
        </p:grpSpPr>
        <p:sp>
          <p:nvSpPr>
            <p:cNvPr id="10" name="AutoShape 39"/>
            <p:cNvSpPr>
              <a:spLocks noChangeArrowheads="1"/>
            </p:cNvSpPr>
            <p:nvPr/>
          </p:nvSpPr>
          <p:spPr bwMode="auto">
            <a:xfrm>
              <a:off x="4754" y="3039"/>
              <a:ext cx="302" cy="12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79 w 21600"/>
                <a:gd name="T13" fmla="*/ 6104 h 21600"/>
                <a:gd name="T14" fmla="*/ 15521 w 21600"/>
                <a:gd name="T15" fmla="*/ 15496 h 21600"/>
              </a:gdLst>
              <a:ahLst/>
              <a:cxnLst>
                <a:cxn ang="T8">
                  <a:pos x="T0" y="T1"/>
                </a:cxn>
                <a:cxn ang="T9">
                  <a:pos x="T2" y="T3"/>
                </a:cxn>
                <a:cxn ang="T10">
                  <a:pos x="T4" y="T5"/>
                </a:cxn>
                <a:cxn ang="T11">
                  <a:pos x="T6" y="T7"/>
                </a:cxn>
              </a:cxnLst>
              <a:rect l="T12" t="T13" r="T14" b="T15"/>
              <a:pathLst>
                <a:path w="21600" h="21600">
                  <a:moveTo>
                    <a:pt x="0" y="0"/>
                  </a:moveTo>
                  <a:lnTo>
                    <a:pt x="8616" y="21600"/>
                  </a:lnTo>
                  <a:lnTo>
                    <a:pt x="12984" y="21600"/>
                  </a:lnTo>
                  <a:lnTo>
                    <a:pt x="21600" y="0"/>
                  </a:lnTo>
                  <a:lnTo>
                    <a:pt x="0" y="0"/>
                  </a:lnTo>
                  <a:close/>
                </a:path>
              </a:pathLst>
            </a:custGeom>
            <a:grpFill/>
            <a:ln w="38100" algn="ctr">
              <a:noFill/>
              <a:miter lim="800000"/>
              <a:headEnd/>
              <a:tailEnd/>
            </a:ln>
            <a:extLst/>
          </p:spPr>
          <p:txBody>
            <a:bodyPr wrap="none" anchor="ctr"/>
            <a:lstStyle/>
            <a:p>
              <a:endParaRPr lang="en-GB">
                <a:solidFill>
                  <a:srgbClr val="006600"/>
                </a:solidFill>
              </a:endParaRPr>
            </a:p>
          </p:txBody>
        </p:sp>
        <p:sp>
          <p:nvSpPr>
            <p:cNvPr id="11" name="AutoShape 40"/>
            <p:cNvSpPr>
              <a:spLocks noChangeArrowheads="1"/>
            </p:cNvSpPr>
            <p:nvPr/>
          </p:nvSpPr>
          <p:spPr bwMode="auto">
            <a:xfrm>
              <a:off x="4617" y="2748"/>
              <a:ext cx="594" cy="311"/>
            </a:xfrm>
            <a:prstGeom prst="triangle">
              <a:avLst>
                <a:gd name="adj" fmla="val 50000"/>
              </a:avLst>
            </a:prstGeom>
            <a:grpFill/>
            <a:ln w="38100" algn="ctr">
              <a:noFill/>
              <a:miter lim="800000"/>
              <a:headEnd/>
              <a:tailEnd/>
            </a:ln>
            <a:extLst/>
          </p:spPr>
          <p:txBody>
            <a:bodyPr wrap="none" anchor="ctr"/>
            <a:lstStyle/>
            <a:p>
              <a:endParaRPr lang="en-US">
                <a:solidFill>
                  <a:srgbClr val="006600"/>
                </a:solidFill>
              </a:endParaRPr>
            </a:p>
          </p:txBody>
        </p:sp>
      </p:grpSp>
      <p:sp>
        <p:nvSpPr>
          <p:cNvPr id="14" name="Rectangle 2"/>
          <p:cNvSpPr>
            <a:spLocks noChangeArrowheads="1"/>
          </p:cNvSpPr>
          <p:nvPr/>
        </p:nvSpPr>
        <p:spPr bwMode="auto">
          <a:xfrm>
            <a:off x="423507" y="1359959"/>
            <a:ext cx="3310293" cy="333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i="0" dirty="0" smtClean="0">
                <a:solidFill>
                  <a:srgbClr val="006600"/>
                </a:solidFill>
              </a:rPr>
              <a:t>Cosmological simulations gives number densities (M, </a:t>
            </a:r>
            <a:r>
              <a:rPr lang="en-GB" sz="2800" i="0" dirty="0" err="1" smtClean="0">
                <a:solidFill>
                  <a:srgbClr val="006600"/>
                </a:solidFill>
              </a:rPr>
              <a:t>mdot</a:t>
            </a:r>
            <a:r>
              <a:rPr lang="en-GB" sz="2800" i="0" dirty="0" smtClean="0">
                <a:solidFill>
                  <a:srgbClr val="006600"/>
                </a:solidFill>
              </a:rPr>
              <a:t>)…</a:t>
            </a:r>
          </a:p>
          <a:p>
            <a:pPr marL="342900" indent="-342900" algn="l">
              <a:lnSpc>
                <a:spcPct val="90000"/>
              </a:lnSpc>
              <a:spcBef>
                <a:spcPct val="20000"/>
              </a:spcBef>
              <a:buFontTx/>
              <a:buChar char="•"/>
            </a:pPr>
            <a:r>
              <a:rPr lang="en-GB" sz="2800" dirty="0" smtClean="0">
                <a:solidFill>
                  <a:srgbClr val="006600"/>
                </a:solidFill>
              </a:rPr>
              <a:t>…As a function of cosmic time</a:t>
            </a:r>
          </a:p>
          <a:p>
            <a:pPr marL="342900" indent="-342900" algn="l">
              <a:lnSpc>
                <a:spcPct val="90000"/>
              </a:lnSpc>
              <a:spcBef>
                <a:spcPct val="20000"/>
              </a:spcBef>
              <a:buFontTx/>
              <a:buChar char="•"/>
            </a:pPr>
            <a:r>
              <a:rPr lang="en-GB" sz="2800" i="0" dirty="0" smtClean="0">
                <a:solidFill>
                  <a:srgbClr val="006600"/>
                </a:solidFill>
              </a:rPr>
              <a:t>Colours are luminosity density  </a:t>
            </a:r>
          </a:p>
          <a:p>
            <a:pPr marL="342900" indent="-342900" algn="l">
              <a:lnSpc>
                <a:spcPct val="90000"/>
              </a:lnSpc>
              <a:spcBef>
                <a:spcPct val="20000"/>
              </a:spcBef>
              <a:buFontTx/>
              <a:buChar char="•"/>
            </a:pPr>
            <a:r>
              <a:rPr lang="en-GB" sz="2800" dirty="0" smtClean="0">
                <a:solidFill>
                  <a:srgbClr val="006600"/>
                </a:solidFill>
              </a:rPr>
              <a:t>ASSUME all RIAF (</a:t>
            </a:r>
            <a:r>
              <a:rPr lang="en-GB" sz="2800" dirty="0" err="1" smtClean="0">
                <a:solidFill>
                  <a:srgbClr val="006600"/>
                </a:solidFill>
              </a:rPr>
              <a:t>mdot</a:t>
            </a:r>
            <a:r>
              <a:rPr lang="en-GB" sz="2800" dirty="0" smtClean="0">
                <a:solidFill>
                  <a:srgbClr val="006600"/>
                </a:solidFill>
              </a:rPr>
              <a:t>&lt;0.01)  produce BL Lac jet </a:t>
            </a:r>
          </a:p>
          <a:p>
            <a:pPr marL="342900" indent="-342900" algn="l">
              <a:lnSpc>
                <a:spcPct val="90000"/>
              </a:lnSpc>
              <a:spcBef>
                <a:spcPct val="20000"/>
              </a:spcBef>
              <a:buFontTx/>
              <a:buChar char="•"/>
            </a:pPr>
            <a:endParaRPr lang="en-GB" sz="2800" i="0" dirty="0">
              <a:solidFill>
                <a:srgbClr val="006600"/>
              </a:solidFill>
            </a:endParaRPr>
          </a:p>
        </p:txBody>
      </p:sp>
    </p:spTree>
    <p:extLst>
      <p:ext uri="{BB962C8B-B14F-4D97-AF65-F5344CB8AC3E}">
        <p14:creationId xmlns:p14="http://schemas.microsoft.com/office/powerpoint/2010/main" val="20698813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174625"/>
            <a:ext cx="7772400" cy="1143000"/>
          </a:xfrm>
        </p:spPr>
        <p:txBody>
          <a:bodyPr/>
          <a:lstStyle/>
          <a:p>
            <a:r>
              <a:rPr lang="en-GB" b="1" dirty="0" smtClean="0">
                <a:solidFill>
                  <a:srgbClr val="006600"/>
                </a:solidFill>
              </a:rPr>
              <a:t>Black hole mass &amp; </a:t>
            </a:r>
            <a:r>
              <a:rPr lang="en-GB" b="1" dirty="0" err="1" smtClean="0">
                <a:solidFill>
                  <a:srgbClr val="006600"/>
                </a:solidFill>
              </a:rPr>
              <a:t>mdot</a:t>
            </a:r>
            <a:endParaRPr lang="en-GB" b="1" dirty="0" smtClean="0">
              <a:solidFill>
                <a:srgbClr val="0066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076" y="1793690"/>
            <a:ext cx="5212924" cy="506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5"/>
          <p:cNvSpPr txBox="1">
            <a:spLocks noChangeArrowheads="1"/>
          </p:cNvSpPr>
          <p:nvPr/>
        </p:nvSpPr>
        <p:spPr bwMode="auto">
          <a:xfrm>
            <a:off x="2825087" y="3068905"/>
            <a:ext cx="1460310" cy="463846"/>
          </a:xfrm>
          <a:prstGeom prst="rect">
            <a:avLst/>
          </a:prstGeom>
          <a:solidFill>
            <a:schemeClr val="bg1"/>
          </a:solidFill>
          <a:ln>
            <a:noFill/>
          </a:ln>
          <a:extLst/>
        </p:spPr>
        <p:txBody>
          <a:bodyPr wrap="square" lIns="90000" tIns="46800" rIns="90000" bIns="468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dirty="0" smtClean="0">
                <a:solidFill>
                  <a:srgbClr val="FF00FF"/>
                </a:solidFill>
              </a:rPr>
              <a:t> </a:t>
            </a:r>
            <a:r>
              <a:rPr lang="en-GB" dirty="0">
                <a:solidFill>
                  <a:srgbClr val="FF00FF"/>
                </a:solidFill>
              </a:rPr>
              <a:t>L/</a:t>
            </a:r>
            <a:r>
              <a:rPr lang="en-GB" dirty="0" err="1">
                <a:solidFill>
                  <a:srgbClr val="FF00FF"/>
                </a:solidFill>
              </a:rPr>
              <a:t>L</a:t>
            </a:r>
            <a:r>
              <a:rPr lang="en-GB" baseline="-25000" dirty="0" err="1">
                <a:solidFill>
                  <a:srgbClr val="FF00FF"/>
                </a:solidFill>
              </a:rPr>
              <a:t>Edd</a:t>
            </a:r>
            <a:endParaRPr lang="en-US" baseline="-25000" dirty="0">
              <a:solidFill>
                <a:srgbClr val="FF00FF"/>
              </a:solidFill>
            </a:endParaRPr>
          </a:p>
        </p:txBody>
      </p:sp>
      <p:grpSp>
        <p:nvGrpSpPr>
          <p:cNvPr id="8" name="Group 38"/>
          <p:cNvGrpSpPr>
            <a:grpSpLocks/>
          </p:cNvGrpSpPr>
          <p:nvPr/>
        </p:nvGrpSpPr>
        <p:grpSpPr bwMode="auto">
          <a:xfrm>
            <a:off x="3273095" y="3635038"/>
            <a:ext cx="661135" cy="2034251"/>
            <a:chOff x="4617" y="2748"/>
            <a:chExt cx="594" cy="1572"/>
          </a:xfrm>
          <a:solidFill>
            <a:srgbClr val="FF00FF"/>
          </a:solidFill>
        </p:grpSpPr>
        <p:sp>
          <p:nvSpPr>
            <p:cNvPr id="9" name="AutoShape 39"/>
            <p:cNvSpPr>
              <a:spLocks noChangeArrowheads="1"/>
            </p:cNvSpPr>
            <p:nvPr/>
          </p:nvSpPr>
          <p:spPr bwMode="auto">
            <a:xfrm>
              <a:off x="4754" y="3039"/>
              <a:ext cx="302" cy="12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79 w 21600"/>
                <a:gd name="T13" fmla="*/ 6104 h 21600"/>
                <a:gd name="T14" fmla="*/ 15521 w 21600"/>
                <a:gd name="T15" fmla="*/ 15496 h 21600"/>
              </a:gdLst>
              <a:ahLst/>
              <a:cxnLst>
                <a:cxn ang="T8">
                  <a:pos x="T0" y="T1"/>
                </a:cxn>
                <a:cxn ang="T9">
                  <a:pos x="T2" y="T3"/>
                </a:cxn>
                <a:cxn ang="T10">
                  <a:pos x="T4" y="T5"/>
                </a:cxn>
                <a:cxn ang="T11">
                  <a:pos x="T6" y="T7"/>
                </a:cxn>
              </a:cxnLst>
              <a:rect l="T12" t="T13" r="T14" b="T15"/>
              <a:pathLst>
                <a:path w="21600" h="21600">
                  <a:moveTo>
                    <a:pt x="0" y="0"/>
                  </a:moveTo>
                  <a:lnTo>
                    <a:pt x="8616" y="21600"/>
                  </a:lnTo>
                  <a:lnTo>
                    <a:pt x="12984" y="21600"/>
                  </a:lnTo>
                  <a:lnTo>
                    <a:pt x="21600" y="0"/>
                  </a:lnTo>
                  <a:lnTo>
                    <a:pt x="0" y="0"/>
                  </a:lnTo>
                  <a:close/>
                </a:path>
              </a:pathLst>
            </a:custGeom>
            <a:grpFill/>
            <a:ln w="38100" algn="ctr">
              <a:noFill/>
              <a:miter lim="800000"/>
              <a:headEnd/>
              <a:tailEnd/>
            </a:ln>
            <a:extLst/>
          </p:spPr>
          <p:txBody>
            <a:bodyPr wrap="none" anchor="ctr"/>
            <a:lstStyle/>
            <a:p>
              <a:endParaRPr lang="en-GB">
                <a:solidFill>
                  <a:srgbClr val="FF00FF"/>
                </a:solidFill>
              </a:endParaRPr>
            </a:p>
          </p:txBody>
        </p:sp>
        <p:sp>
          <p:nvSpPr>
            <p:cNvPr id="10" name="AutoShape 40"/>
            <p:cNvSpPr>
              <a:spLocks noChangeArrowheads="1"/>
            </p:cNvSpPr>
            <p:nvPr/>
          </p:nvSpPr>
          <p:spPr bwMode="auto">
            <a:xfrm>
              <a:off x="4617" y="2748"/>
              <a:ext cx="594" cy="311"/>
            </a:xfrm>
            <a:prstGeom prst="triangle">
              <a:avLst>
                <a:gd name="adj" fmla="val 50000"/>
              </a:avLst>
            </a:prstGeom>
            <a:grpFill/>
            <a:ln w="38100" algn="ctr">
              <a:noFill/>
              <a:miter lim="800000"/>
              <a:headEnd/>
              <a:tailEnd/>
            </a:ln>
            <a:extLst/>
          </p:spPr>
          <p:txBody>
            <a:bodyPr wrap="none" anchor="ctr"/>
            <a:lstStyle/>
            <a:p>
              <a:endParaRPr lang="en-US">
                <a:solidFill>
                  <a:srgbClr val="FF00FF"/>
                </a:solidFill>
              </a:endParaRPr>
            </a:p>
          </p:txBody>
        </p:sp>
      </p:grpSp>
      <p:sp>
        <p:nvSpPr>
          <p:cNvPr id="3" name="Rectangle 2"/>
          <p:cNvSpPr/>
          <p:nvPr/>
        </p:nvSpPr>
        <p:spPr>
          <a:xfrm>
            <a:off x="6760466" y="1631557"/>
            <a:ext cx="2129109" cy="313932"/>
          </a:xfrm>
          <a:prstGeom prst="rect">
            <a:avLst/>
          </a:prstGeom>
        </p:spPr>
        <p:txBody>
          <a:bodyPr wrap="none">
            <a:spAutoFit/>
          </a:bodyPr>
          <a:lstStyle/>
          <a:p>
            <a:pPr lvl="0" algn="l">
              <a:lnSpc>
                <a:spcPct val="90000"/>
              </a:lnSpc>
              <a:spcBef>
                <a:spcPct val="20000"/>
              </a:spcBef>
            </a:pPr>
            <a:r>
              <a:rPr lang="en-GB" sz="1600" dirty="0" smtClean="0">
                <a:solidFill>
                  <a:srgbClr val="006600"/>
                </a:solidFill>
              </a:rPr>
              <a:t>  Gardner &amp; Done 2013</a:t>
            </a:r>
            <a:endParaRPr lang="en-GB" sz="1600" dirty="0">
              <a:solidFill>
                <a:srgbClr val="006600"/>
              </a:solidFill>
            </a:endParaRPr>
          </a:p>
        </p:txBody>
      </p:sp>
      <p:sp>
        <p:nvSpPr>
          <p:cNvPr id="2" name="Rectangle 1"/>
          <p:cNvSpPr/>
          <p:nvPr/>
        </p:nvSpPr>
        <p:spPr bwMode="auto">
          <a:xfrm>
            <a:off x="7715250" y="1964539"/>
            <a:ext cx="571500" cy="4150511"/>
          </a:xfrm>
          <a:prstGeom prst="rect">
            <a:avLst/>
          </a:prstGeom>
          <a:solidFill>
            <a:srgbClr val="FF00FF">
              <a:alpha val="21000"/>
            </a:srgbClr>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32771" name="Rectangle 2"/>
          <p:cNvSpPr>
            <a:spLocks noChangeArrowheads="1"/>
          </p:cNvSpPr>
          <p:nvPr/>
        </p:nvSpPr>
        <p:spPr bwMode="auto">
          <a:xfrm>
            <a:off x="213957" y="1793691"/>
            <a:ext cx="2834043" cy="329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006600"/>
                </a:solidFill>
              </a:rPr>
              <a:t>Sync-self-Compton (SSC)</a:t>
            </a:r>
          </a:p>
          <a:p>
            <a:pPr marL="342900" indent="-342900" algn="l">
              <a:lnSpc>
                <a:spcPct val="90000"/>
              </a:lnSpc>
              <a:spcBef>
                <a:spcPct val="20000"/>
              </a:spcBef>
              <a:buFontTx/>
              <a:buChar char="•"/>
            </a:pPr>
            <a:r>
              <a:rPr lang="en-GB" sz="2800" dirty="0" smtClean="0">
                <a:solidFill>
                  <a:srgbClr val="006600"/>
                </a:solidFill>
              </a:rPr>
              <a:t>Inject e</a:t>
            </a:r>
            <a:r>
              <a:rPr lang="en-GB" sz="2800" baseline="30000" dirty="0" smtClean="0">
                <a:solidFill>
                  <a:srgbClr val="006600"/>
                </a:solidFill>
              </a:rPr>
              <a:t>-</a:t>
            </a:r>
            <a:r>
              <a:rPr lang="en-GB" sz="2800" dirty="0" smtClean="0">
                <a:solidFill>
                  <a:srgbClr val="006600"/>
                </a:solidFill>
              </a:rPr>
              <a:t>, cool</a:t>
            </a:r>
          </a:p>
          <a:p>
            <a:pPr marL="342900" indent="-342900" algn="l">
              <a:lnSpc>
                <a:spcPct val="90000"/>
              </a:lnSpc>
              <a:spcBef>
                <a:spcPct val="20000"/>
              </a:spcBef>
              <a:buFontTx/>
              <a:buChar char="•"/>
            </a:pPr>
            <a:r>
              <a:rPr lang="en-GB" sz="2800" dirty="0" smtClean="0">
                <a:solidFill>
                  <a:srgbClr val="006600"/>
                </a:solidFill>
              </a:rPr>
              <a:t>Average jet parameters (</a:t>
            </a:r>
            <a:r>
              <a:rPr lang="en-GB" sz="2800" dirty="0" err="1" smtClean="0">
                <a:solidFill>
                  <a:srgbClr val="006600"/>
                </a:solidFill>
              </a:rPr>
              <a:t>Ghisellini</a:t>
            </a:r>
            <a:r>
              <a:rPr lang="en-GB" sz="2800" dirty="0">
                <a:solidFill>
                  <a:srgbClr val="006600"/>
                </a:solidFill>
              </a:rPr>
              <a:t> </a:t>
            </a:r>
            <a:r>
              <a:rPr lang="en-GB" sz="2800" dirty="0" smtClean="0">
                <a:solidFill>
                  <a:srgbClr val="006600"/>
                </a:solidFill>
              </a:rPr>
              <a:t>et al 2010) </a:t>
            </a:r>
            <a:r>
              <a:rPr lang="en-GB" sz="2800" dirty="0" smtClean="0">
                <a:solidFill>
                  <a:srgbClr val="006600"/>
                </a:solidFill>
                <a:latin typeface="Symbol" pitchFamily="18" charset="2"/>
              </a:rPr>
              <a:t>G</a:t>
            </a:r>
            <a:r>
              <a:rPr lang="en-GB" sz="2800" dirty="0" smtClean="0">
                <a:solidFill>
                  <a:srgbClr val="006600"/>
                </a:solidFill>
              </a:rPr>
              <a:t>=15</a:t>
            </a:r>
          </a:p>
          <a:p>
            <a:pPr marL="342900" indent="-342900" algn="l">
              <a:lnSpc>
                <a:spcPct val="90000"/>
              </a:lnSpc>
              <a:spcBef>
                <a:spcPct val="20000"/>
              </a:spcBef>
              <a:buFontTx/>
              <a:buChar char="•"/>
            </a:pPr>
            <a:r>
              <a:rPr lang="en-GB" sz="2800" dirty="0" smtClean="0">
                <a:solidFill>
                  <a:srgbClr val="006600"/>
                </a:solidFill>
              </a:rPr>
              <a:t>Scale jet kinetic power to M </a:t>
            </a:r>
            <a:r>
              <a:rPr lang="en-GB" sz="2800" dirty="0">
                <a:solidFill>
                  <a:srgbClr val="006600"/>
                </a:solidFill>
              </a:rPr>
              <a:t>and </a:t>
            </a:r>
            <a:r>
              <a:rPr lang="en-GB" sz="2800" dirty="0" err="1" smtClean="0">
                <a:solidFill>
                  <a:srgbClr val="006600"/>
                </a:solidFill>
              </a:rPr>
              <a:t>mdot</a:t>
            </a:r>
            <a:r>
              <a:rPr lang="en-GB" sz="2800" dirty="0" smtClean="0">
                <a:solidFill>
                  <a:srgbClr val="006600"/>
                </a:solidFill>
              </a:rPr>
              <a:t> - LBL to HBL (Heinz &amp; </a:t>
            </a:r>
            <a:r>
              <a:rPr lang="en-GB" sz="2800" dirty="0" err="1" smtClean="0">
                <a:solidFill>
                  <a:srgbClr val="006600"/>
                </a:solidFill>
              </a:rPr>
              <a:t>Merloni</a:t>
            </a:r>
            <a:r>
              <a:rPr lang="en-GB" sz="2800" dirty="0" smtClean="0">
                <a:solidFill>
                  <a:srgbClr val="006600"/>
                </a:solidFill>
              </a:rPr>
              <a:t> 2004</a:t>
            </a:r>
            <a:r>
              <a:rPr lang="en-GB" sz="2800" dirty="0">
                <a:solidFill>
                  <a:srgbClr val="006600"/>
                </a:solidFill>
              </a:rPr>
              <a:t>)</a:t>
            </a:r>
            <a:endParaRPr lang="en-GB" sz="2800" dirty="0" smtClean="0">
              <a:solidFill>
                <a:srgbClr val="006600"/>
              </a:solidFill>
            </a:endParaRPr>
          </a:p>
        </p:txBody>
      </p:sp>
    </p:spTree>
    <p:extLst>
      <p:ext uri="{BB962C8B-B14F-4D97-AF65-F5344CB8AC3E}">
        <p14:creationId xmlns:p14="http://schemas.microsoft.com/office/powerpoint/2010/main" val="7440632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174625"/>
            <a:ext cx="7772400" cy="1143000"/>
          </a:xfrm>
        </p:spPr>
        <p:txBody>
          <a:bodyPr/>
          <a:lstStyle/>
          <a:p>
            <a:r>
              <a:rPr lang="en-GB" b="1" dirty="0" smtClean="0">
                <a:solidFill>
                  <a:srgbClr val="006600"/>
                </a:solidFill>
              </a:rPr>
              <a:t>1000x more Fermi BL </a:t>
            </a:r>
            <a:r>
              <a:rPr lang="en-GB" b="1" dirty="0" err="1" smtClean="0">
                <a:solidFill>
                  <a:srgbClr val="006600"/>
                </a:solidFill>
              </a:rPr>
              <a:t>Lacs</a:t>
            </a:r>
            <a:r>
              <a:rPr lang="en-GB" b="1" dirty="0" smtClean="0">
                <a:solidFill>
                  <a:srgbClr val="006600"/>
                </a:solidFill>
              </a:rPr>
              <a:t>!!</a:t>
            </a:r>
            <a:br>
              <a:rPr lang="en-GB" b="1" dirty="0" smtClean="0">
                <a:solidFill>
                  <a:srgbClr val="006600"/>
                </a:solidFill>
              </a:rPr>
            </a:br>
            <a:endParaRPr lang="en-GB" b="1" dirty="0" smtClean="0">
              <a:solidFill>
                <a:srgbClr val="006600"/>
              </a:solidFill>
            </a:endParaRPr>
          </a:p>
        </p:txBody>
      </p:sp>
      <p:sp>
        <p:nvSpPr>
          <p:cNvPr id="32771" name="Rectangle 2"/>
          <p:cNvSpPr>
            <a:spLocks noChangeArrowheads="1"/>
          </p:cNvSpPr>
          <p:nvPr/>
        </p:nvSpPr>
        <p:spPr bwMode="auto">
          <a:xfrm>
            <a:off x="213957" y="1317625"/>
            <a:ext cx="4071440" cy="2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006600"/>
                </a:solidFill>
              </a:rPr>
              <a:t>Paste scaled jet onto all </a:t>
            </a:r>
            <a:r>
              <a:rPr lang="en-GB" sz="2800" dirty="0" err="1" smtClean="0">
                <a:solidFill>
                  <a:srgbClr val="006600"/>
                </a:solidFill>
              </a:rPr>
              <a:t>mdot</a:t>
            </a:r>
            <a:r>
              <a:rPr lang="en-GB" sz="2800" dirty="0" smtClean="0">
                <a:solidFill>
                  <a:srgbClr val="006600"/>
                </a:solidFill>
              </a:rPr>
              <a:t>&lt;0.01 AGN</a:t>
            </a:r>
          </a:p>
          <a:p>
            <a:pPr marL="342900" indent="-342900" algn="l">
              <a:lnSpc>
                <a:spcPct val="90000"/>
              </a:lnSpc>
              <a:spcBef>
                <a:spcPct val="20000"/>
              </a:spcBef>
              <a:buFontTx/>
              <a:buChar char="•"/>
            </a:pPr>
            <a:r>
              <a:rPr lang="en-GB" sz="2800" dirty="0" smtClean="0">
                <a:solidFill>
                  <a:srgbClr val="006600"/>
                </a:solidFill>
              </a:rPr>
              <a:t>Random direction</a:t>
            </a:r>
          </a:p>
          <a:p>
            <a:pPr marL="342900" indent="-342900" algn="l">
              <a:lnSpc>
                <a:spcPct val="90000"/>
              </a:lnSpc>
              <a:spcBef>
                <a:spcPct val="20000"/>
              </a:spcBef>
              <a:buFontTx/>
              <a:buChar char="•"/>
            </a:pPr>
            <a:r>
              <a:rPr lang="en-GB" sz="2800" dirty="0">
                <a:solidFill>
                  <a:srgbClr val="006600"/>
                </a:solidFill>
              </a:rPr>
              <a:t>P</a:t>
            </a:r>
            <a:r>
              <a:rPr lang="en-GB" sz="2800" dirty="0" smtClean="0">
                <a:solidFill>
                  <a:srgbClr val="006600"/>
                </a:solidFill>
              </a:rPr>
              <a:t>redicted </a:t>
            </a:r>
            <a:r>
              <a:rPr lang="en-GB" sz="2800" dirty="0">
                <a:solidFill>
                  <a:srgbClr val="006600"/>
                </a:solidFill>
              </a:rPr>
              <a:t>F</a:t>
            </a:r>
            <a:r>
              <a:rPr lang="en-GB" sz="2800" dirty="0" smtClean="0">
                <a:solidFill>
                  <a:srgbClr val="006600"/>
                </a:solidFill>
              </a:rPr>
              <a:t>ermi numbers of BL </a:t>
            </a:r>
            <a:r>
              <a:rPr lang="en-GB" sz="2800" dirty="0" err="1" smtClean="0">
                <a:solidFill>
                  <a:srgbClr val="006600"/>
                </a:solidFill>
              </a:rPr>
              <a:t>Lacs</a:t>
            </a:r>
            <a:endParaRPr lang="en-GB" sz="2800" dirty="0" smtClean="0">
              <a:solidFill>
                <a:srgbClr val="0066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66" y="931387"/>
            <a:ext cx="4562475"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bwMode="auto">
          <a:xfrm>
            <a:off x="4285397" y="5117910"/>
            <a:ext cx="873457" cy="1399258"/>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a:xfrm>
            <a:off x="6546424" y="1354334"/>
            <a:ext cx="2129109" cy="313932"/>
          </a:xfrm>
          <a:prstGeom prst="rect">
            <a:avLst/>
          </a:prstGeom>
        </p:spPr>
        <p:txBody>
          <a:bodyPr wrap="none">
            <a:spAutoFit/>
          </a:bodyPr>
          <a:lstStyle/>
          <a:p>
            <a:pPr lvl="0" algn="l">
              <a:lnSpc>
                <a:spcPct val="90000"/>
              </a:lnSpc>
              <a:spcBef>
                <a:spcPct val="20000"/>
              </a:spcBef>
            </a:pPr>
            <a:r>
              <a:rPr lang="en-GB" sz="1600" dirty="0" smtClean="0">
                <a:solidFill>
                  <a:srgbClr val="006600"/>
                </a:solidFill>
              </a:rPr>
              <a:t>  Gardner &amp; Done 2013</a:t>
            </a:r>
            <a:endParaRPr lang="en-GB" sz="1600" dirty="0">
              <a:solidFill>
                <a:srgbClr val="006600"/>
              </a:solidFill>
            </a:endParaRPr>
          </a:p>
        </p:txBody>
      </p:sp>
    </p:spTree>
    <p:extLst>
      <p:ext uri="{BB962C8B-B14F-4D97-AF65-F5344CB8AC3E}">
        <p14:creationId xmlns:p14="http://schemas.microsoft.com/office/powerpoint/2010/main" val="41666663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174625"/>
            <a:ext cx="7772400" cy="1143000"/>
          </a:xfrm>
        </p:spPr>
        <p:txBody>
          <a:bodyPr/>
          <a:lstStyle/>
          <a:p>
            <a:r>
              <a:rPr lang="en-GB" b="1" dirty="0" smtClean="0">
                <a:solidFill>
                  <a:srgbClr val="006600"/>
                </a:solidFill>
              </a:rPr>
              <a:t>1000x more Fermi BL </a:t>
            </a:r>
            <a:r>
              <a:rPr lang="en-GB" b="1" dirty="0" err="1" smtClean="0">
                <a:solidFill>
                  <a:srgbClr val="006600"/>
                </a:solidFill>
              </a:rPr>
              <a:t>Lacs</a:t>
            </a:r>
            <a:r>
              <a:rPr lang="en-GB" b="1" dirty="0" smtClean="0">
                <a:solidFill>
                  <a:srgbClr val="006600"/>
                </a:solidFill>
              </a:rPr>
              <a:t>!!</a:t>
            </a:r>
            <a:br>
              <a:rPr lang="en-GB" b="1" dirty="0" smtClean="0">
                <a:solidFill>
                  <a:srgbClr val="006600"/>
                </a:solidFill>
              </a:rPr>
            </a:br>
            <a:endParaRPr lang="en-GB" b="1" dirty="0" smtClean="0">
              <a:solidFill>
                <a:srgbClr val="0066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66" y="931387"/>
            <a:ext cx="4562475"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213957" y="1317625"/>
            <a:ext cx="4071440" cy="2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006600"/>
                </a:solidFill>
              </a:rPr>
              <a:t>WRONG!! </a:t>
            </a:r>
          </a:p>
          <a:p>
            <a:pPr marL="342900" indent="-342900" algn="l">
              <a:lnSpc>
                <a:spcPct val="90000"/>
              </a:lnSpc>
              <a:spcBef>
                <a:spcPct val="20000"/>
              </a:spcBef>
              <a:buFontTx/>
              <a:buChar char="•"/>
            </a:pPr>
            <a:endParaRPr lang="en-GB" sz="2800" i="0" dirty="0">
              <a:solidFill>
                <a:srgbClr val="006600"/>
              </a:solidFill>
            </a:endParaRPr>
          </a:p>
        </p:txBody>
      </p:sp>
      <p:sp>
        <p:nvSpPr>
          <p:cNvPr id="8" name="Rectangle 7"/>
          <p:cNvSpPr/>
          <p:nvPr/>
        </p:nvSpPr>
        <p:spPr>
          <a:xfrm>
            <a:off x="6546424" y="1354334"/>
            <a:ext cx="2129109" cy="313932"/>
          </a:xfrm>
          <a:prstGeom prst="rect">
            <a:avLst/>
          </a:prstGeom>
        </p:spPr>
        <p:txBody>
          <a:bodyPr wrap="none">
            <a:spAutoFit/>
          </a:bodyPr>
          <a:lstStyle/>
          <a:p>
            <a:pPr lvl="0" algn="l">
              <a:lnSpc>
                <a:spcPct val="90000"/>
              </a:lnSpc>
              <a:spcBef>
                <a:spcPct val="20000"/>
              </a:spcBef>
            </a:pPr>
            <a:r>
              <a:rPr lang="en-GB" sz="1600" dirty="0" smtClean="0">
                <a:solidFill>
                  <a:srgbClr val="006600"/>
                </a:solidFill>
              </a:rPr>
              <a:t>  Gardner &amp; Done 2013</a:t>
            </a:r>
            <a:endParaRPr lang="en-GB" sz="1600" dirty="0">
              <a:solidFill>
                <a:srgbClr val="006600"/>
              </a:solidFill>
            </a:endParaRPr>
          </a:p>
        </p:txBody>
      </p:sp>
      <p:sp>
        <p:nvSpPr>
          <p:cNvPr id="9" name="Curved Down Arrow 8"/>
          <p:cNvSpPr/>
          <p:nvPr/>
        </p:nvSpPr>
        <p:spPr bwMode="auto">
          <a:xfrm rot="19089182">
            <a:off x="4101627" y="4928069"/>
            <a:ext cx="2234058" cy="967237"/>
          </a:xfrm>
          <a:prstGeom prst="curvedDownArrow">
            <a:avLst/>
          </a:prstGeom>
          <a:solidFill>
            <a:srgbClr val="FF0000"/>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4285397" y="5117910"/>
            <a:ext cx="873457" cy="1399258"/>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4063905" y="5616823"/>
            <a:ext cx="3425588" cy="461665"/>
          </a:xfrm>
          <a:prstGeom prst="rect">
            <a:avLst/>
          </a:prstGeom>
          <a:noFill/>
        </p:spPr>
        <p:txBody>
          <a:bodyPr wrap="square" rtlCol="0">
            <a:spAutoFit/>
          </a:bodyPr>
          <a:lstStyle/>
          <a:p>
            <a:r>
              <a:rPr lang="en-GB" dirty="0" smtClean="0">
                <a:solidFill>
                  <a:srgbClr val="FF0000"/>
                </a:solidFill>
              </a:rPr>
              <a:t>Observed!!</a:t>
            </a:r>
            <a:endParaRPr lang="en-GB" dirty="0">
              <a:solidFill>
                <a:srgbClr val="FF0000"/>
              </a:solidFill>
            </a:endParaRPr>
          </a:p>
        </p:txBody>
      </p:sp>
    </p:spTree>
    <p:extLst>
      <p:ext uri="{BB962C8B-B14F-4D97-AF65-F5344CB8AC3E}">
        <p14:creationId xmlns:p14="http://schemas.microsoft.com/office/powerpoint/2010/main" val="4061690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20650"/>
            <a:ext cx="895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Spin-jet </a:t>
            </a:r>
            <a:r>
              <a:rPr lang="en-GB" sz="4400" b="1" dirty="0" err="1" smtClean="0">
                <a:solidFill>
                  <a:srgbClr val="006600"/>
                </a:solidFill>
              </a:rPr>
              <a:t>paradijm</a:t>
            </a:r>
            <a:r>
              <a:rPr lang="en-GB" sz="4400" b="1" dirty="0" smtClean="0">
                <a:solidFill>
                  <a:srgbClr val="006600"/>
                </a:solidFill>
              </a:rPr>
              <a:t> BL </a:t>
            </a:r>
            <a:r>
              <a:rPr lang="en-GB" sz="4400" b="1" dirty="0" err="1" smtClean="0">
                <a:solidFill>
                  <a:srgbClr val="006600"/>
                </a:solidFill>
              </a:rPr>
              <a:t>Lacs</a:t>
            </a:r>
            <a:endParaRPr lang="en-GB" sz="4400" b="1" dirty="0" smtClean="0">
              <a:solidFill>
                <a:srgbClr val="006600"/>
              </a:solidFill>
            </a:endParaRPr>
          </a:p>
        </p:txBody>
      </p:sp>
      <p:sp>
        <p:nvSpPr>
          <p:cNvPr id="29701" name="Text Box 4"/>
          <p:cNvSpPr txBox="1">
            <a:spLocks noChangeArrowheads="1"/>
          </p:cNvSpPr>
          <p:nvPr/>
        </p:nvSpPr>
        <p:spPr bwMode="auto">
          <a:xfrm rot="10800000" flipV="1">
            <a:off x="7061200" y="6464651"/>
            <a:ext cx="204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GB" sz="1600" dirty="0" err="1">
                <a:solidFill>
                  <a:srgbClr val="006600"/>
                </a:solidFill>
              </a:rPr>
              <a:t>Ghisellini</a:t>
            </a:r>
            <a:r>
              <a:rPr lang="en-GB" sz="1600" dirty="0">
                <a:solidFill>
                  <a:srgbClr val="006600"/>
                </a:solidFill>
              </a:rPr>
              <a:t> et al  2010</a:t>
            </a:r>
          </a:p>
        </p:txBody>
      </p:sp>
      <p:sp>
        <p:nvSpPr>
          <p:cNvPr id="35" name="Rectangle 2"/>
          <p:cNvSpPr>
            <a:spLocks noChangeArrowheads="1"/>
          </p:cNvSpPr>
          <p:nvPr/>
        </p:nvSpPr>
        <p:spPr bwMode="auto">
          <a:xfrm>
            <a:off x="387502" y="1552219"/>
            <a:ext cx="5144053" cy="41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l">
              <a:lnSpc>
                <a:spcPct val="90000"/>
              </a:lnSpc>
              <a:spcBef>
                <a:spcPct val="20000"/>
              </a:spcBef>
              <a:buFont typeface="Arial"/>
              <a:buChar char="•"/>
              <a:defRPr/>
            </a:pPr>
            <a:r>
              <a:rPr lang="en-GB" sz="2800" dirty="0" smtClean="0">
                <a:solidFill>
                  <a:srgbClr val="006600"/>
                </a:solidFill>
              </a:rPr>
              <a:t>So high </a:t>
            </a:r>
            <a:r>
              <a:rPr lang="en-GB" sz="2800" dirty="0" smtClean="0">
                <a:solidFill>
                  <a:srgbClr val="006600"/>
                </a:solidFill>
                <a:latin typeface="Symbol" charset="2"/>
                <a:cs typeface="Symbol" charset="2"/>
              </a:rPr>
              <a:t>G</a:t>
            </a:r>
            <a:r>
              <a:rPr lang="en-GB" sz="2800" dirty="0" smtClean="0">
                <a:solidFill>
                  <a:srgbClr val="006600"/>
                </a:solidFill>
              </a:rPr>
              <a:t> jets RARE</a:t>
            </a:r>
          </a:p>
          <a:p>
            <a:pPr marL="457200" indent="-457200" algn="l">
              <a:lnSpc>
                <a:spcPct val="90000"/>
              </a:lnSpc>
              <a:spcBef>
                <a:spcPct val="20000"/>
              </a:spcBef>
              <a:buFont typeface="Arial"/>
              <a:buChar char="•"/>
              <a:defRPr/>
            </a:pPr>
            <a:r>
              <a:rPr lang="en-GB" sz="2800" dirty="0" smtClean="0">
                <a:solidFill>
                  <a:srgbClr val="FF0000"/>
                </a:solidFill>
              </a:rPr>
              <a:t>High spin </a:t>
            </a:r>
            <a:r>
              <a:rPr lang="en-GB" sz="2800" dirty="0" smtClean="0">
                <a:solidFill>
                  <a:srgbClr val="FF0000"/>
                </a:solidFill>
              </a:rPr>
              <a:t>rare (chaotic accretion, a</a:t>
            </a:r>
            <a:r>
              <a:rPr lang="en-GB" sz="2800" baseline="-25000" dirty="0" smtClean="0">
                <a:solidFill>
                  <a:srgbClr val="FF0000"/>
                </a:solidFill>
              </a:rPr>
              <a:t>*</a:t>
            </a:r>
            <a:r>
              <a:rPr lang="en-GB" sz="2800" dirty="0" smtClean="0">
                <a:solidFill>
                  <a:srgbClr val="FF0000"/>
                </a:solidFill>
              </a:rPr>
              <a:t>&gt;0.8)</a:t>
            </a:r>
            <a:endParaRPr lang="en-GB" sz="2800" dirty="0" smtClean="0">
              <a:solidFill>
                <a:srgbClr val="FF0000"/>
              </a:solidFill>
            </a:endParaRPr>
          </a:p>
          <a:p>
            <a:pPr marL="457200" indent="-457200" algn="l">
              <a:lnSpc>
                <a:spcPct val="90000"/>
              </a:lnSpc>
              <a:spcBef>
                <a:spcPct val="20000"/>
              </a:spcBef>
              <a:buFont typeface="Arial"/>
              <a:buChar char="•"/>
              <a:defRPr/>
            </a:pPr>
            <a:r>
              <a:rPr lang="en-GB" sz="2800" dirty="0" smtClean="0">
                <a:solidFill>
                  <a:srgbClr val="FF0000"/>
                </a:solidFill>
              </a:rPr>
              <a:t>High spin common, B flux rare (</a:t>
            </a:r>
            <a:r>
              <a:rPr lang="en-GB" sz="2800" dirty="0" err="1" smtClean="0">
                <a:solidFill>
                  <a:srgbClr val="FF0000"/>
                </a:solidFill>
              </a:rPr>
              <a:t>Sikora</a:t>
            </a:r>
            <a:r>
              <a:rPr lang="en-GB" sz="2800" dirty="0" smtClean="0">
                <a:solidFill>
                  <a:srgbClr val="FF0000"/>
                </a:solidFill>
              </a:rPr>
              <a:t> &amp; </a:t>
            </a:r>
            <a:r>
              <a:rPr lang="en-GB" sz="2800" dirty="0" err="1" smtClean="0">
                <a:solidFill>
                  <a:srgbClr val="FF0000"/>
                </a:solidFill>
              </a:rPr>
              <a:t>Begelman</a:t>
            </a:r>
            <a:r>
              <a:rPr lang="en-GB" sz="2800" dirty="0" smtClean="0">
                <a:solidFill>
                  <a:srgbClr val="FF0000"/>
                </a:solidFill>
              </a:rPr>
              <a:t> 2013)</a:t>
            </a:r>
          </a:p>
          <a:p>
            <a:pPr marL="457200" indent="-457200" algn="l">
              <a:lnSpc>
                <a:spcPct val="90000"/>
              </a:lnSpc>
              <a:spcBef>
                <a:spcPct val="20000"/>
              </a:spcBef>
              <a:buFont typeface="Arial"/>
              <a:buChar char="•"/>
              <a:defRPr/>
            </a:pPr>
            <a:r>
              <a:rPr lang="en-GB" sz="2800" dirty="0">
                <a:solidFill>
                  <a:srgbClr val="FF0000"/>
                </a:solidFill>
              </a:rPr>
              <a:t>R</a:t>
            </a:r>
            <a:r>
              <a:rPr lang="en-GB" sz="2800" dirty="0" smtClean="0">
                <a:solidFill>
                  <a:srgbClr val="FF0000"/>
                </a:solidFill>
              </a:rPr>
              <a:t>etrograde spin rare </a:t>
            </a:r>
            <a:r>
              <a:rPr lang="en-GB" sz="2800" dirty="0" err="1" smtClean="0">
                <a:solidFill>
                  <a:srgbClr val="FF0000"/>
                </a:solidFill>
              </a:rPr>
              <a:t>eg</a:t>
            </a:r>
            <a:r>
              <a:rPr lang="en-GB" sz="2800" dirty="0" smtClean="0">
                <a:solidFill>
                  <a:srgbClr val="FF0000"/>
                </a:solidFill>
              </a:rPr>
              <a:t> </a:t>
            </a:r>
            <a:r>
              <a:rPr lang="en-GB" sz="2800" dirty="0" err="1" smtClean="0">
                <a:solidFill>
                  <a:srgbClr val="FF0000"/>
                </a:solidFill>
              </a:rPr>
              <a:t>Garofalo</a:t>
            </a:r>
            <a:r>
              <a:rPr lang="en-GB" sz="2800" dirty="0" smtClean="0">
                <a:solidFill>
                  <a:srgbClr val="FF0000"/>
                </a:solidFill>
              </a:rPr>
              <a:t> et al 2014</a:t>
            </a:r>
          </a:p>
          <a:p>
            <a:pPr marL="457200" indent="-457200" algn="l">
              <a:lnSpc>
                <a:spcPct val="90000"/>
              </a:lnSpc>
              <a:spcBef>
                <a:spcPct val="20000"/>
              </a:spcBef>
              <a:buFont typeface="Arial"/>
              <a:buChar char="•"/>
              <a:defRPr/>
            </a:pPr>
            <a:r>
              <a:rPr lang="en-GB" sz="2800" dirty="0" smtClean="0">
                <a:solidFill>
                  <a:srgbClr val="006600"/>
                </a:solidFill>
              </a:rPr>
              <a:t>BL </a:t>
            </a:r>
            <a:r>
              <a:rPr lang="en-GB" sz="2800" dirty="0" err="1" smtClean="0">
                <a:solidFill>
                  <a:srgbClr val="006600"/>
                </a:solidFill>
              </a:rPr>
              <a:t>lacs</a:t>
            </a:r>
            <a:r>
              <a:rPr lang="en-GB" sz="2800" dirty="0" smtClean="0">
                <a:solidFill>
                  <a:srgbClr val="006600"/>
                </a:solidFill>
              </a:rPr>
              <a:t> – no inner disc so hard to get spin constraints</a:t>
            </a:r>
          </a:p>
          <a:p>
            <a:pPr marL="457200" indent="-457200" algn="l">
              <a:lnSpc>
                <a:spcPct val="90000"/>
              </a:lnSpc>
              <a:spcBef>
                <a:spcPct val="20000"/>
              </a:spcBef>
              <a:buFont typeface="Arial"/>
              <a:buChar char="•"/>
              <a:defRPr/>
            </a:pPr>
            <a:endParaRPr lang="en-GB" sz="2800" dirty="0" smtClean="0">
              <a:solidFill>
                <a:srgbClr val="006600"/>
              </a:solidFill>
            </a:endParaRPr>
          </a:p>
        </p:txBody>
      </p:sp>
      <p:pic>
        <p:nvPicPr>
          <p:cNvPr id="34" name="Picture 3"/>
          <p:cNvPicPr>
            <a:picLocks noChangeAspect="1"/>
          </p:cNvPicPr>
          <p:nvPr/>
        </p:nvPicPr>
        <p:blipFill rotWithShape="1">
          <a:blip r:embed="rId2">
            <a:extLst>
              <a:ext uri="{28A0092B-C50C-407E-A947-70E740481C1C}">
                <a14:useLocalDpi xmlns:a14="http://schemas.microsoft.com/office/drawing/2010/main" val="0"/>
              </a:ext>
            </a:extLst>
          </a:blip>
          <a:srcRect b="44810"/>
          <a:stretch/>
        </p:blipFill>
        <p:spPr bwMode="auto">
          <a:xfrm>
            <a:off x="6136912" y="3896191"/>
            <a:ext cx="2693988" cy="268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6588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20650"/>
            <a:ext cx="895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Spin-jet </a:t>
            </a:r>
            <a:r>
              <a:rPr lang="en-GB" sz="4400" b="1" dirty="0" err="1" smtClean="0">
                <a:solidFill>
                  <a:srgbClr val="006600"/>
                </a:solidFill>
              </a:rPr>
              <a:t>paradijm</a:t>
            </a:r>
            <a:r>
              <a:rPr lang="en-GB" sz="4400" b="1" dirty="0" smtClean="0">
                <a:solidFill>
                  <a:srgbClr val="006600"/>
                </a:solidFill>
              </a:rPr>
              <a:t>: FSRQ</a:t>
            </a:r>
          </a:p>
        </p:txBody>
      </p:sp>
      <p:sp>
        <p:nvSpPr>
          <p:cNvPr id="29701" name="Text Box 4"/>
          <p:cNvSpPr txBox="1">
            <a:spLocks noChangeArrowheads="1"/>
          </p:cNvSpPr>
          <p:nvPr/>
        </p:nvSpPr>
        <p:spPr bwMode="auto">
          <a:xfrm rot="10800000" flipV="1">
            <a:off x="7061200" y="6464651"/>
            <a:ext cx="204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GB" sz="1600" dirty="0" err="1">
                <a:solidFill>
                  <a:srgbClr val="006600"/>
                </a:solidFill>
              </a:rPr>
              <a:t>Ghisellini</a:t>
            </a:r>
            <a:r>
              <a:rPr lang="en-GB" sz="1600" dirty="0">
                <a:solidFill>
                  <a:srgbClr val="006600"/>
                </a:solidFill>
              </a:rPr>
              <a:t> et al  2010</a:t>
            </a:r>
          </a:p>
        </p:txBody>
      </p:sp>
      <p:sp>
        <p:nvSpPr>
          <p:cNvPr id="35" name="Rectangle 2"/>
          <p:cNvSpPr>
            <a:spLocks noChangeArrowheads="1"/>
          </p:cNvSpPr>
          <p:nvPr/>
        </p:nvSpPr>
        <p:spPr bwMode="auto">
          <a:xfrm>
            <a:off x="387502" y="1552219"/>
            <a:ext cx="5144053" cy="41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l">
              <a:lnSpc>
                <a:spcPct val="90000"/>
              </a:lnSpc>
              <a:spcBef>
                <a:spcPct val="20000"/>
              </a:spcBef>
              <a:buFont typeface="Arial"/>
              <a:buChar char="•"/>
              <a:defRPr/>
            </a:pPr>
            <a:r>
              <a:rPr lang="en-GB" sz="2800" dirty="0" smtClean="0">
                <a:solidFill>
                  <a:srgbClr val="006600"/>
                </a:solidFill>
              </a:rPr>
              <a:t>So high </a:t>
            </a:r>
            <a:r>
              <a:rPr lang="en-GB" sz="2800" dirty="0" smtClean="0">
                <a:solidFill>
                  <a:srgbClr val="006600"/>
                </a:solidFill>
                <a:latin typeface="Symbol" charset="2"/>
                <a:cs typeface="Symbol" charset="2"/>
              </a:rPr>
              <a:t>G</a:t>
            </a:r>
            <a:r>
              <a:rPr lang="en-GB" sz="2800" dirty="0" smtClean="0">
                <a:solidFill>
                  <a:srgbClr val="006600"/>
                </a:solidFill>
              </a:rPr>
              <a:t> jets RARE</a:t>
            </a:r>
          </a:p>
          <a:p>
            <a:pPr marL="457200" indent="-457200" algn="l">
              <a:lnSpc>
                <a:spcPct val="90000"/>
              </a:lnSpc>
              <a:spcBef>
                <a:spcPct val="20000"/>
              </a:spcBef>
              <a:buFont typeface="Arial"/>
              <a:buChar char="•"/>
              <a:defRPr/>
            </a:pPr>
            <a:r>
              <a:rPr lang="en-GB" sz="2800" dirty="0" smtClean="0">
                <a:solidFill>
                  <a:srgbClr val="FF0000"/>
                </a:solidFill>
              </a:rPr>
              <a:t>High spin </a:t>
            </a:r>
            <a:r>
              <a:rPr lang="en-GB" sz="2800" dirty="0" smtClean="0">
                <a:solidFill>
                  <a:srgbClr val="FF0000"/>
                </a:solidFill>
              </a:rPr>
              <a:t>rare (</a:t>
            </a:r>
            <a:r>
              <a:rPr lang="en-GB" sz="2800" dirty="0">
                <a:solidFill>
                  <a:srgbClr val="FF0000"/>
                </a:solidFill>
              </a:rPr>
              <a:t>chaotic accretion, a</a:t>
            </a:r>
            <a:r>
              <a:rPr lang="en-GB" sz="2800" baseline="-25000" dirty="0">
                <a:solidFill>
                  <a:srgbClr val="FF0000"/>
                </a:solidFill>
              </a:rPr>
              <a:t>*</a:t>
            </a:r>
            <a:r>
              <a:rPr lang="en-GB" sz="2800" dirty="0">
                <a:solidFill>
                  <a:srgbClr val="FF0000"/>
                </a:solidFill>
              </a:rPr>
              <a:t>&gt;0.8</a:t>
            </a:r>
            <a:r>
              <a:rPr lang="en-GB" sz="2800" dirty="0" smtClean="0">
                <a:solidFill>
                  <a:srgbClr val="FF0000"/>
                </a:solidFill>
              </a:rPr>
              <a:t>)</a:t>
            </a:r>
            <a:endParaRPr lang="en-GB" sz="2800" dirty="0" smtClean="0">
              <a:solidFill>
                <a:srgbClr val="FF0000"/>
              </a:solidFill>
            </a:endParaRPr>
          </a:p>
          <a:p>
            <a:pPr marL="457200" indent="-457200" algn="l">
              <a:lnSpc>
                <a:spcPct val="90000"/>
              </a:lnSpc>
              <a:spcBef>
                <a:spcPct val="20000"/>
              </a:spcBef>
              <a:buFont typeface="Arial"/>
              <a:buChar char="•"/>
              <a:defRPr/>
            </a:pPr>
            <a:r>
              <a:rPr lang="en-GB" sz="2800" dirty="0" smtClean="0">
                <a:solidFill>
                  <a:srgbClr val="FF0000"/>
                </a:solidFill>
              </a:rPr>
              <a:t>High spin common, B flux rare (</a:t>
            </a:r>
            <a:r>
              <a:rPr lang="en-GB" sz="2800" dirty="0" err="1" smtClean="0">
                <a:solidFill>
                  <a:srgbClr val="FF0000"/>
                </a:solidFill>
              </a:rPr>
              <a:t>Sikora</a:t>
            </a:r>
            <a:r>
              <a:rPr lang="en-GB" sz="2800" dirty="0" smtClean="0">
                <a:solidFill>
                  <a:srgbClr val="FF0000"/>
                </a:solidFill>
              </a:rPr>
              <a:t> &amp; </a:t>
            </a:r>
            <a:r>
              <a:rPr lang="en-GB" sz="2800" dirty="0" err="1" smtClean="0">
                <a:solidFill>
                  <a:srgbClr val="FF0000"/>
                </a:solidFill>
              </a:rPr>
              <a:t>Begelman</a:t>
            </a:r>
            <a:r>
              <a:rPr lang="en-GB" sz="2800" dirty="0" smtClean="0">
                <a:solidFill>
                  <a:srgbClr val="FF0000"/>
                </a:solidFill>
              </a:rPr>
              <a:t> 2013)</a:t>
            </a:r>
          </a:p>
          <a:p>
            <a:pPr marL="457200" indent="-457200" algn="l">
              <a:lnSpc>
                <a:spcPct val="90000"/>
              </a:lnSpc>
              <a:spcBef>
                <a:spcPct val="20000"/>
              </a:spcBef>
              <a:buFont typeface="Arial"/>
              <a:buChar char="•"/>
              <a:defRPr/>
            </a:pPr>
            <a:r>
              <a:rPr lang="en-GB" sz="2800" dirty="0">
                <a:solidFill>
                  <a:srgbClr val="FF0000"/>
                </a:solidFill>
              </a:rPr>
              <a:t>R</a:t>
            </a:r>
            <a:r>
              <a:rPr lang="en-GB" sz="2800" dirty="0" smtClean="0">
                <a:solidFill>
                  <a:srgbClr val="FF0000"/>
                </a:solidFill>
              </a:rPr>
              <a:t>etrograde spin rare </a:t>
            </a:r>
            <a:r>
              <a:rPr lang="en-GB" sz="2800" dirty="0" err="1" smtClean="0">
                <a:solidFill>
                  <a:srgbClr val="FF0000"/>
                </a:solidFill>
              </a:rPr>
              <a:t>eg</a:t>
            </a:r>
            <a:r>
              <a:rPr lang="en-GB" sz="2800" dirty="0" smtClean="0">
                <a:solidFill>
                  <a:srgbClr val="FF0000"/>
                </a:solidFill>
              </a:rPr>
              <a:t> </a:t>
            </a:r>
            <a:r>
              <a:rPr lang="en-GB" sz="2800" dirty="0" err="1" smtClean="0">
                <a:solidFill>
                  <a:srgbClr val="FF0000"/>
                </a:solidFill>
              </a:rPr>
              <a:t>Garofalo</a:t>
            </a:r>
            <a:r>
              <a:rPr lang="en-GB" sz="2800" dirty="0" smtClean="0">
                <a:solidFill>
                  <a:srgbClr val="FF0000"/>
                </a:solidFill>
              </a:rPr>
              <a:t> et al 2014</a:t>
            </a:r>
          </a:p>
          <a:p>
            <a:pPr marL="457200" indent="-457200" algn="l">
              <a:lnSpc>
                <a:spcPct val="90000"/>
              </a:lnSpc>
              <a:spcBef>
                <a:spcPct val="20000"/>
              </a:spcBef>
              <a:buFont typeface="Arial"/>
              <a:buChar char="•"/>
              <a:defRPr/>
            </a:pPr>
            <a:r>
              <a:rPr lang="en-GB" sz="2800" dirty="0" smtClean="0">
                <a:solidFill>
                  <a:srgbClr val="006600"/>
                </a:solidFill>
              </a:rPr>
              <a:t>BL </a:t>
            </a:r>
            <a:r>
              <a:rPr lang="en-GB" sz="2800" dirty="0" err="1" smtClean="0">
                <a:solidFill>
                  <a:srgbClr val="006600"/>
                </a:solidFill>
              </a:rPr>
              <a:t>lacs</a:t>
            </a:r>
            <a:r>
              <a:rPr lang="en-GB" sz="2800" dirty="0" smtClean="0">
                <a:solidFill>
                  <a:srgbClr val="006600"/>
                </a:solidFill>
              </a:rPr>
              <a:t> – no inner disc so hard to get spin constraints</a:t>
            </a:r>
          </a:p>
          <a:p>
            <a:pPr marL="457200" indent="-457200" algn="l">
              <a:lnSpc>
                <a:spcPct val="90000"/>
              </a:lnSpc>
              <a:spcBef>
                <a:spcPct val="20000"/>
              </a:spcBef>
              <a:buFont typeface="Arial"/>
              <a:buChar char="•"/>
              <a:defRPr/>
            </a:pPr>
            <a:r>
              <a:rPr lang="en-GB" sz="2800" dirty="0" smtClean="0">
                <a:solidFill>
                  <a:srgbClr val="006600"/>
                </a:solidFill>
              </a:rPr>
              <a:t>FSRQ – retrograde thin disc or </a:t>
            </a:r>
            <a:r>
              <a:rPr lang="en-GB" sz="2800" dirty="0" err="1" smtClean="0">
                <a:solidFill>
                  <a:srgbClr val="006600"/>
                </a:solidFill>
              </a:rPr>
              <a:t>prograde</a:t>
            </a:r>
            <a:r>
              <a:rPr lang="en-GB" sz="2800" dirty="0" smtClean="0">
                <a:solidFill>
                  <a:srgbClr val="006600"/>
                </a:solidFill>
              </a:rPr>
              <a:t> large H/R flow?</a:t>
            </a:r>
          </a:p>
          <a:p>
            <a:pPr marL="457200" indent="-457200" algn="l">
              <a:lnSpc>
                <a:spcPct val="90000"/>
              </a:lnSpc>
              <a:spcBef>
                <a:spcPct val="20000"/>
              </a:spcBef>
              <a:buFont typeface="Arial"/>
              <a:buChar char="•"/>
              <a:defRPr/>
            </a:pPr>
            <a:endParaRPr lang="en-GB" sz="2800" dirty="0" smtClean="0">
              <a:solidFill>
                <a:srgbClr val="006600"/>
              </a:solidFill>
            </a:endParaRPr>
          </a:p>
        </p:txBody>
      </p:sp>
      <p:pic>
        <p:nvPicPr>
          <p:cNvPr id="34" name="Picture 3"/>
          <p:cNvPicPr>
            <a:picLocks noChangeAspect="1"/>
          </p:cNvPicPr>
          <p:nvPr/>
        </p:nvPicPr>
        <p:blipFill rotWithShape="1">
          <a:blip r:embed="rId2">
            <a:extLst>
              <a:ext uri="{28A0092B-C50C-407E-A947-70E740481C1C}">
                <a14:useLocalDpi xmlns:a14="http://schemas.microsoft.com/office/drawing/2010/main" val="0"/>
              </a:ext>
            </a:extLst>
          </a:blip>
          <a:srcRect b="44810"/>
          <a:stretch/>
        </p:blipFill>
        <p:spPr bwMode="auto">
          <a:xfrm>
            <a:off x="6136912" y="3896191"/>
            <a:ext cx="2693988" cy="268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p:cNvPicPr>
            <a:picLocks noChangeAspect="1"/>
          </p:cNvPicPr>
          <p:nvPr/>
        </p:nvPicPr>
        <p:blipFill rotWithShape="1">
          <a:blip r:embed="rId2">
            <a:extLst>
              <a:ext uri="{28A0092B-C50C-407E-A947-70E740481C1C}">
                <a14:useLocalDpi xmlns:a14="http://schemas.microsoft.com/office/drawing/2010/main" val="0"/>
              </a:ext>
            </a:extLst>
          </a:blip>
          <a:srcRect t="53744"/>
          <a:stretch/>
        </p:blipFill>
        <p:spPr bwMode="auto">
          <a:xfrm>
            <a:off x="6136912" y="1688573"/>
            <a:ext cx="2693988" cy="224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7894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20650"/>
            <a:ext cx="895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Spin-jet </a:t>
            </a:r>
            <a:r>
              <a:rPr lang="en-GB" sz="4400" b="1" dirty="0" err="1" smtClean="0">
                <a:solidFill>
                  <a:srgbClr val="006600"/>
                </a:solidFill>
              </a:rPr>
              <a:t>paradijm</a:t>
            </a:r>
            <a:endParaRPr lang="en-GB" sz="4400" b="1" dirty="0" smtClean="0">
              <a:solidFill>
                <a:srgbClr val="006600"/>
              </a:solidFill>
            </a:endParaRPr>
          </a:p>
        </p:txBody>
      </p:sp>
      <p:sp>
        <p:nvSpPr>
          <p:cNvPr id="29701" name="Text Box 4"/>
          <p:cNvSpPr txBox="1">
            <a:spLocks noChangeArrowheads="1"/>
          </p:cNvSpPr>
          <p:nvPr/>
        </p:nvSpPr>
        <p:spPr bwMode="auto">
          <a:xfrm rot="10800000" flipV="1">
            <a:off x="7061200" y="6464651"/>
            <a:ext cx="204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GB" sz="1600" dirty="0" err="1">
                <a:solidFill>
                  <a:srgbClr val="006600"/>
                </a:solidFill>
              </a:rPr>
              <a:t>Ghisellini</a:t>
            </a:r>
            <a:r>
              <a:rPr lang="en-GB" sz="1600" dirty="0">
                <a:solidFill>
                  <a:srgbClr val="006600"/>
                </a:solidFill>
              </a:rPr>
              <a:t> et al  2010</a:t>
            </a:r>
          </a:p>
        </p:txBody>
      </p:sp>
      <p:sp>
        <p:nvSpPr>
          <p:cNvPr id="35" name="Rectangle 2"/>
          <p:cNvSpPr>
            <a:spLocks noChangeArrowheads="1"/>
          </p:cNvSpPr>
          <p:nvPr/>
        </p:nvSpPr>
        <p:spPr bwMode="auto">
          <a:xfrm>
            <a:off x="387503" y="1552219"/>
            <a:ext cx="3140328" cy="41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l">
              <a:lnSpc>
                <a:spcPct val="90000"/>
              </a:lnSpc>
              <a:spcBef>
                <a:spcPct val="20000"/>
              </a:spcBef>
              <a:buFont typeface="Arial"/>
              <a:buChar char="•"/>
              <a:defRPr/>
            </a:pPr>
            <a:r>
              <a:rPr lang="en-GB" sz="2800" dirty="0" smtClean="0">
                <a:solidFill>
                  <a:srgbClr val="006600"/>
                </a:solidFill>
              </a:rPr>
              <a:t>Can’t use Fe line as the jet dominates the X-ray flux</a:t>
            </a:r>
          </a:p>
          <a:p>
            <a:pPr marL="457200" indent="-457200" algn="l">
              <a:lnSpc>
                <a:spcPct val="90000"/>
              </a:lnSpc>
              <a:spcBef>
                <a:spcPct val="20000"/>
              </a:spcBef>
              <a:buFont typeface="Arial"/>
              <a:buChar char="•"/>
              <a:defRPr/>
            </a:pPr>
            <a:r>
              <a:rPr lang="en-GB" sz="2800" dirty="0" smtClean="0">
                <a:solidFill>
                  <a:srgbClr val="006600"/>
                </a:solidFill>
              </a:rPr>
              <a:t>But can use disc continuum...</a:t>
            </a:r>
          </a:p>
        </p:txBody>
      </p:sp>
      <p:pic>
        <p:nvPicPr>
          <p:cNvPr id="2" name="Picture 1"/>
          <p:cNvPicPr>
            <a:picLocks noChangeAspect="1"/>
          </p:cNvPicPr>
          <p:nvPr/>
        </p:nvPicPr>
        <p:blipFill rotWithShape="1">
          <a:blip r:embed="rId2"/>
          <a:srcRect t="3549"/>
          <a:stretch/>
        </p:blipFill>
        <p:spPr>
          <a:xfrm>
            <a:off x="3527831" y="1862667"/>
            <a:ext cx="5425670" cy="4601984"/>
          </a:xfrm>
          <a:prstGeom prst="rect">
            <a:avLst/>
          </a:prstGeom>
        </p:spPr>
      </p:pic>
    </p:spTree>
    <p:extLst>
      <p:ext uri="{BB962C8B-B14F-4D97-AF65-F5344CB8AC3E}">
        <p14:creationId xmlns:p14="http://schemas.microsoft.com/office/powerpoint/2010/main" val="5692161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789488" y="1363663"/>
            <a:ext cx="4049712" cy="5240337"/>
          </a:xfrm>
          <a:prstGeom prst="rect">
            <a:avLst/>
          </a:prstGeom>
          <a:solidFill>
            <a:schemeClr val="tx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9699" name="Rectangle 3"/>
          <p:cNvSpPr>
            <a:spLocks noChangeArrowheads="1"/>
          </p:cNvSpPr>
          <p:nvPr/>
        </p:nvSpPr>
        <p:spPr bwMode="auto">
          <a:xfrm>
            <a:off x="685800" y="1206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dirty="0">
                <a:solidFill>
                  <a:srgbClr val="FFCC00"/>
                </a:solidFill>
              </a:rPr>
              <a:t> </a:t>
            </a:r>
            <a:r>
              <a:rPr lang="en-GB" sz="4400" b="1" dirty="0">
                <a:solidFill>
                  <a:srgbClr val="008000"/>
                </a:solidFill>
              </a:rPr>
              <a:t>Spectra of accretion flow: disc</a:t>
            </a:r>
          </a:p>
        </p:txBody>
      </p:sp>
      <p:sp>
        <p:nvSpPr>
          <p:cNvPr id="29703" name="Oval 7"/>
          <p:cNvSpPr>
            <a:spLocks noChangeAspect="1" noChangeArrowheads="1"/>
          </p:cNvSpPr>
          <p:nvPr/>
        </p:nvSpPr>
        <p:spPr bwMode="auto">
          <a:xfrm>
            <a:off x="4876800" y="1743075"/>
            <a:ext cx="3962400" cy="11430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2" name="Oval 6"/>
          <p:cNvSpPr>
            <a:spLocks noChangeAspect="1" noChangeArrowheads="1"/>
          </p:cNvSpPr>
          <p:nvPr/>
        </p:nvSpPr>
        <p:spPr bwMode="auto">
          <a:xfrm>
            <a:off x="5489575" y="1935163"/>
            <a:ext cx="2736850" cy="7874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5" name="Oval 9"/>
          <p:cNvSpPr>
            <a:spLocks noChangeAspect="1" noChangeArrowheads="1"/>
          </p:cNvSpPr>
          <p:nvPr/>
        </p:nvSpPr>
        <p:spPr bwMode="auto">
          <a:xfrm>
            <a:off x="8299450" y="4417931"/>
            <a:ext cx="539750" cy="1557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7" name="Line 11"/>
          <p:cNvSpPr>
            <a:spLocks noChangeShapeType="1"/>
          </p:cNvSpPr>
          <p:nvPr/>
        </p:nvSpPr>
        <p:spPr bwMode="auto">
          <a:xfrm flipV="1">
            <a:off x="5624513" y="3962400"/>
            <a:ext cx="0" cy="1600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Line 12"/>
          <p:cNvSpPr>
            <a:spLocks noChangeShapeType="1"/>
          </p:cNvSpPr>
          <p:nvPr/>
        </p:nvSpPr>
        <p:spPr bwMode="auto">
          <a:xfrm>
            <a:off x="5624513" y="5562600"/>
            <a:ext cx="23622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9" name="Freeform 13"/>
          <p:cNvSpPr>
            <a:spLocks/>
          </p:cNvSpPr>
          <p:nvPr/>
        </p:nvSpPr>
        <p:spPr bwMode="auto">
          <a:xfrm>
            <a:off x="5776913" y="4343400"/>
            <a:ext cx="914400" cy="990600"/>
          </a:xfrm>
          <a:custGeom>
            <a:avLst/>
            <a:gdLst>
              <a:gd name="T0" fmla="*/ 0 w 576"/>
              <a:gd name="T1" fmla="*/ 624 h 624"/>
              <a:gd name="T2" fmla="*/ 432 w 576"/>
              <a:gd name="T3" fmla="*/ 0 h 624"/>
              <a:gd name="T4" fmla="*/ 576 w 576"/>
              <a:gd name="T5" fmla="*/ 624 h 624"/>
            </a:gdLst>
            <a:ahLst/>
            <a:cxnLst>
              <a:cxn ang="0">
                <a:pos x="T0" y="T1"/>
              </a:cxn>
              <a:cxn ang="0">
                <a:pos x="T2" y="T3"/>
              </a:cxn>
              <a:cxn ang="0">
                <a:pos x="T4" y="T5"/>
              </a:cxn>
            </a:cxnLst>
            <a:rect l="0" t="0" r="r" b="b"/>
            <a:pathLst>
              <a:path w="576" h="624">
                <a:moveTo>
                  <a:pt x="0" y="624"/>
                </a:moveTo>
                <a:cubicBezTo>
                  <a:pt x="168" y="312"/>
                  <a:pt x="336" y="0"/>
                  <a:pt x="432" y="0"/>
                </a:cubicBezTo>
                <a:cubicBezTo>
                  <a:pt x="528" y="0"/>
                  <a:pt x="552" y="312"/>
                  <a:pt x="576" y="624"/>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0" name="Freeform 14"/>
          <p:cNvSpPr>
            <a:spLocks/>
          </p:cNvSpPr>
          <p:nvPr/>
        </p:nvSpPr>
        <p:spPr bwMode="auto">
          <a:xfrm>
            <a:off x="6081713" y="4191000"/>
            <a:ext cx="914400" cy="990600"/>
          </a:xfrm>
          <a:custGeom>
            <a:avLst/>
            <a:gdLst>
              <a:gd name="T0" fmla="*/ 0 w 576"/>
              <a:gd name="T1" fmla="*/ 624 h 624"/>
              <a:gd name="T2" fmla="*/ 432 w 576"/>
              <a:gd name="T3" fmla="*/ 0 h 624"/>
              <a:gd name="T4" fmla="*/ 576 w 576"/>
              <a:gd name="T5" fmla="*/ 624 h 624"/>
            </a:gdLst>
            <a:ahLst/>
            <a:cxnLst>
              <a:cxn ang="0">
                <a:pos x="T0" y="T1"/>
              </a:cxn>
              <a:cxn ang="0">
                <a:pos x="T2" y="T3"/>
              </a:cxn>
              <a:cxn ang="0">
                <a:pos x="T4" y="T5"/>
              </a:cxn>
            </a:cxnLst>
            <a:rect l="0" t="0" r="r" b="b"/>
            <a:pathLst>
              <a:path w="576" h="624">
                <a:moveTo>
                  <a:pt x="0" y="624"/>
                </a:moveTo>
                <a:cubicBezTo>
                  <a:pt x="168" y="312"/>
                  <a:pt x="336" y="0"/>
                  <a:pt x="432" y="0"/>
                </a:cubicBezTo>
                <a:cubicBezTo>
                  <a:pt x="528" y="0"/>
                  <a:pt x="552" y="312"/>
                  <a:pt x="576" y="624"/>
                </a:cubicBezTo>
              </a:path>
            </a:pathLst>
          </a:cu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2" name="Freeform 16"/>
          <p:cNvSpPr>
            <a:spLocks/>
          </p:cNvSpPr>
          <p:nvPr/>
        </p:nvSpPr>
        <p:spPr bwMode="auto">
          <a:xfrm>
            <a:off x="5776913" y="3847717"/>
            <a:ext cx="1644537" cy="1410083"/>
          </a:xfrm>
          <a:custGeom>
            <a:avLst/>
            <a:gdLst>
              <a:gd name="T0" fmla="*/ 0 w 1000"/>
              <a:gd name="T1" fmla="*/ 960 h 960"/>
              <a:gd name="T2" fmla="*/ 336 w 1000"/>
              <a:gd name="T3" fmla="*/ 309 h 960"/>
              <a:gd name="T4" fmla="*/ 640 w 1000"/>
              <a:gd name="T5" fmla="*/ 112 h 960"/>
              <a:gd name="T6" fmla="*/ 896 w 1000"/>
              <a:gd name="T7" fmla="*/ 136 h 960"/>
              <a:gd name="T8" fmla="*/ 1000 w 1000"/>
              <a:gd name="T9" fmla="*/ 928 h 960"/>
              <a:gd name="connsiteX0" fmla="*/ 0 w 11235"/>
              <a:gd name="connsiteY0" fmla="*/ 9931 h 9931"/>
              <a:gd name="connsiteX1" fmla="*/ 3360 w 11235"/>
              <a:gd name="connsiteY1" fmla="*/ 3150 h 9931"/>
              <a:gd name="connsiteX2" fmla="*/ 6400 w 11235"/>
              <a:gd name="connsiteY2" fmla="*/ 1098 h 9931"/>
              <a:gd name="connsiteX3" fmla="*/ 11120 w 11235"/>
              <a:gd name="connsiteY3" fmla="*/ 598 h 9931"/>
              <a:gd name="connsiteX4" fmla="*/ 10000 w 11235"/>
              <a:gd name="connsiteY4" fmla="*/ 9598 h 9931"/>
              <a:gd name="connsiteX0" fmla="*/ 0 w 10930"/>
              <a:gd name="connsiteY0" fmla="*/ 10000 h 10000"/>
              <a:gd name="connsiteX1" fmla="*/ 2991 w 10930"/>
              <a:gd name="connsiteY1" fmla="*/ 3172 h 10000"/>
              <a:gd name="connsiteX2" fmla="*/ 5696 w 10930"/>
              <a:gd name="connsiteY2" fmla="*/ 1106 h 10000"/>
              <a:gd name="connsiteX3" fmla="*/ 9898 w 10930"/>
              <a:gd name="connsiteY3" fmla="*/ 602 h 10000"/>
              <a:gd name="connsiteX4" fmla="*/ 10930 w 10930"/>
              <a:gd name="connsiteY4" fmla="*/ 9539 h 10000"/>
              <a:gd name="connsiteX0" fmla="*/ 0 w 10930"/>
              <a:gd name="connsiteY0" fmla="*/ 9705 h 9705"/>
              <a:gd name="connsiteX1" fmla="*/ 2991 w 10930"/>
              <a:gd name="connsiteY1" fmla="*/ 2877 h 9705"/>
              <a:gd name="connsiteX2" fmla="*/ 5696 w 10930"/>
              <a:gd name="connsiteY2" fmla="*/ 811 h 9705"/>
              <a:gd name="connsiteX3" fmla="*/ 7975 w 10930"/>
              <a:gd name="connsiteY3" fmla="*/ 685 h 9705"/>
              <a:gd name="connsiteX4" fmla="*/ 10930 w 10930"/>
              <a:gd name="connsiteY4" fmla="*/ 9244 h 9705"/>
              <a:gd name="connsiteX0" fmla="*/ 0 w 8436"/>
              <a:gd name="connsiteY0" fmla="*/ 10000 h 10000"/>
              <a:gd name="connsiteX1" fmla="*/ 2737 w 8436"/>
              <a:gd name="connsiteY1" fmla="*/ 2964 h 10000"/>
              <a:gd name="connsiteX2" fmla="*/ 5211 w 8436"/>
              <a:gd name="connsiteY2" fmla="*/ 836 h 10000"/>
              <a:gd name="connsiteX3" fmla="*/ 7296 w 8436"/>
              <a:gd name="connsiteY3" fmla="*/ 706 h 10000"/>
              <a:gd name="connsiteX4" fmla="*/ 8436 w 8436"/>
              <a:gd name="connsiteY4" fmla="*/ 9655 h 10000"/>
              <a:gd name="connsiteX0" fmla="*/ 0 w 10000"/>
              <a:gd name="connsiteY0" fmla="*/ 9600 h 9600"/>
              <a:gd name="connsiteX1" fmla="*/ 3244 w 10000"/>
              <a:gd name="connsiteY1" fmla="*/ 2564 h 9600"/>
              <a:gd name="connsiteX2" fmla="*/ 6177 w 10000"/>
              <a:gd name="connsiteY2" fmla="*/ 436 h 9600"/>
              <a:gd name="connsiteX3" fmla="*/ 8649 w 10000"/>
              <a:gd name="connsiteY3" fmla="*/ 306 h 9600"/>
              <a:gd name="connsiteX4" fmla="*/ 10000 w 10000"/>
              <a:gd name="connsiteY4" fmla="*/ 9255 h 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600">
                <a:moveTo>
                  <a:pt x="0" y="9600"/>
                </a:moveTo>
                <a:cubicBezTo>
                  <a:pt x="926" y="6845"/>
                  <a:pt x="2211" y="4088"/>
                  <a:pt x="3244" y="2564"/>
                </a:cubicBezTo>
                <a:cubicBezTo>
                  <a:pt x="4277" y="1040"/>
                  <a:pt x="5276" y="812"/>
                  <a:pt x="6177" y="436"/>
                </a:cubicBezTo>
                <a:cubicBezTo>
                  <a:pt x="7079" y="60"/>
                  <a:pt x="7375" y="-257"/>
                  <a:pt x="8649" y="306"/>
                </a:cubicBezTo>
                <a:cubicBezTo>
                  <a:pt x="9228" y="1775"/>
                  <a:pt x="9788" y="7471"/>
                  <a:pt x="10000" y="9255"/>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3" name="Text Box 17"/>
          <p:cNvSpPr txBox="1">
            <a:spLocks noChangeArrowheads="1"/>
          </p:cNvSpPr>
          <p:nvPr/>
        </p:nvSpPr>
        <p:spPr bwMode="auto">
          <a:xfrm>
            <a:off x="5700713" y="56530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chemeClr val="bg1"/>
                </a:solidFill>
              </a:rPr>
              <a:t>Log </a:t>
            </a:r>
            <a:r>
              <a:rPr lang="en-GB" sz="1800">
                <a:solidFill>
                  <a:schemeClr val="bg1"/>
                </a:solidFill>
                <a:latin typeface="Symbol" pitchFamily="18" charset="2"/>
              </a:rPr>
              <a:t>n</a:t>
            </a:r>
          </a:p>
        </p:txBody>
      </p:sp>
      <p:sp>
        <p:nvSpPr>
          <p:cNvPr id="29714" name="Text Box 18"/>
          <p:cNvSpPr txBox="1">
            <a:spLocks noChangeArrowheads="1"/>
          </p:cNvSpPr>
          <p:nvPr/>
        </p:nvSpPr>
        <p:spPr bwMode="auto">
          <a:xfrm rot="-5400000">
            <a:off x="4031457" y="4426743"/>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chemeClr val="bg1"/>
                </a:solidFill>
              </a:rPr>
              <a:t>Log  </a:t>
            </a:r>
            <a:r>
              <a:rPr lang="en-GB" sz="1800">
                <a:solidFill>
                  <a:schemeClr val="bg1"/>
                </a:solidFill>
                <a:latin typeface="Symbol" pitchFamily="18" charset="2"/>
              </a:rPr>
              <a:t>n</a:t>
            </a:r>
            <a:r>
              <a:rPr lang="en-GB" sz="1800">
                <a:solidFill>
                  <a:schemeClr val="bg1"/>
                </a:solidFill>
              </a:rPr>
              <a:t> f(</a:t>
            </a:r>
            <a:r>
              <a:rPr lang="en-GB" sz="1800">
                <a:solidFill>
                  <a:schemeClr val="bg1"/>
                </a:solidFill>
                <a:latin typeface="Symbol" pitchFamily="18" charset="2"/>
              </a:rPr>
              <a:t>n) </a:t>
            </a:r>
          </a:p>
        </p:txBody>
      </p:sp>
      <p:sp>
        <p:nvSpPr>
          <p:cNvPr id="18" name="Freeform 15"/>
          <p:cNvSpPr>
            <a:spLocks/>
          </p:cNvSpPr>
          <p:nvPr/>
        </p:nvSpPr>
        <p:spPr bwMode="auto">
          <a:xfrm>
            <a:off x="6386513" y="4114800"/>
            <a:ext cx="914400" cy="990600"/>
          </a:xfrm>
          <a:custGeom>
            <a:avLst/>
            <a:gdLst>
              <a:gd name="T0" fmla="*/ 0 w 576"/>
              <a:gd name="T1" fmla="*/ 624 h 624"/>
              <a:gd name="T2" fmla="*/ 432 w 576"/>
              <a:gd name="T3" fmla="*/ 0 h 624"/>
              <a:gd name="T4" fmla="*/ 576 w 576"/>
              <a:gd name="T5" fmla="*/ 624 h 624"/>
            </a:gdLst>
            <a:ahLst/>
            <a:cxnLst>
              <a:cxn ang="0">
                <a:pos x="T0" y="T1"/>
              </a:cxn>
              <a:cxn ang="0">
                <a:pos x="T2" y="T3"/>
              </a:cxn>
              <a:cxn ang="0">
                <a:pos x="T4" y="T5"/>
              </a:cxn>
            </a:cxnLst>
            <a:rect l="0" t="0" r="r" b="b"/>
            <a:pathLst>
              <a:path w="576" h="624">
                <a:moveTo>
                  <a:pt x="0" y="624"/>
                </a:moveTo>
                <a:cubicBezTo>
                  <a:pt x="168" y="312"/>
                  <a:pt x="336" y="0"/>
                  <a:pt x="432" y="0"/>
                </a:cubicBezTo>
                <a:cubicBezTo>
                  <a:pt x="528" y="0"/>
                  <a:pt x="552" y="312"/>
                  <a:pt x="576" y="624"/>
                </a:cubicBezTo>
              </a:path>
            </a:pathLst>
          </a:custGeom>
          <a:noFill/>
          <a:ln w="38100">
            <a:solidFill>
              <a:srgbClr val="00B0F0"/>
            </a:solidFill>
            <a:round/>
            <a:headEnd/>
            <a:tailEnd/>
          </a:ln>
          <a:effectLst/>
          <a:extLst/>
        </p:spPr>
        <p:txBody>
          <a:bodyPr/>
          <a:lstStyle/>
          <a:p>
            <a:endParaRPr lang="en-GB"/>
          </a:p>
        </p:txBody>
      </p:sp>
      <p:sp>
        <p:nvSpPr>
          <p:cNvPr id="19" name="Oval 5"/>
          <p:cNvSpPr>
            <a:spLocks noChangeArrowheads="1"/>
          </p:cNvSpPr>
          <p:nvPr/>
        </p:nvSpPr>
        <p:spPr bwMode="auto">
          <a:xfrm>
            <a:off x="6008688" y="2047875"/>
            <a:ext cx="1698625" cy="490538"/>
          </a:xfrm>
          <a:prstGeom prst="ellipse">
            <a:avLst/>
          </a:prstGeom>
          <a:solidFill>
            <a:srgbClr val="00B0F0"/>
          </a:solidFill>
          <a:ln>
            <a:solidFill>
              <a:srgbClr val="00B0F0"/>
            </a:solidFill>
          </a:ln>
          <a:effectLst/>
          <a:extLst/>
        </p:spPr>
        <p:txBody>
          <a:bodyPr wrap="none" anchor="ctr"/>
          <a:lstStyle/>
          <a:p>
            <a:endParaRPr lang="en-GB"/>
          </a:p>
        </p:txBody>
      </p:sp>
      <p:sp>
        <p:nvSpPr>
          <p:cNvPr id="21" name="Oval 9"/>
          <p:cNvSpPr>
            <a:spLocks noChangeAspect="1" noChangeArrowheads="1"/>
          </p:cNvSpPr>
          <p:nvPr/>
        </p:nvSpPr>
        <p:spPr bwMode="auto">
          <a:xfrm>
            <a:off x="6575426" y="2182813"/>
            <a:ext cx="506170" cy="14604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2"/>
          <p:cNvSpPr>
            <a:spLocks noChangeArrowheads="1"/>
          </p:cNvSpPr>
          <p:nvPr/>
        </p:nvSpPr>
        <p:spPr bwMode="auto">
          <a:xfrm>
            <a:off x="250825" y="1935163"/>
            <a:ext cx="4044728" cy="43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sz="2800" dirty="0" smtClean="0">
                <a:solidFill>
                  <a:srgbClr val="006600"/>
                </a:solidFill>
              </a:rPr>
              <a:t>Thermal </a:t>
            </a:r>
            <a:r>
              <a:rPr lang="en-GB" sz="2800" dirty="0">
                <a:solidFill>
                  <a:srgbClr val="006600"/>
                </a:solidFill>
              </a:rPr>
              <a:t>emission: </a:t>
            </a:r>
            <a:endParaRPr lang="en-GB" sz="2800" dirty="0" smtClean="0">
              <a:solidFill>
                <a:srgbClr val="006600"/>
              </a:solidFill>
            </a:endParaRPr>
          </a:p>
          <a:p>
            <a:pPr algn="l">
              <a:spcBef>
                <a:spcPct val="20000"/>
              </a:spcBef>
            </a:pPr>
            <a:r>
              <a:rPr lang="en-GB" sz="2800" i="1" dirty="0">
                <a:solidFill>
                  <a:srgbClr val="006600"/>
                </a:solidFill>
              </a:rPr>
              <a:t> </a:t>
            </a:r>
            <a:r>
              <a:rPr lang="en-GB" sz="2800" i="1" dirty="0" smtClean="0">
                <a:solidFill>
                  <a:srgbClr val="006600"/>
                </a:solidFill>
              </a:rPr>
              <a:t>   L </a:t>
            </a:r>
            <a:r>
              <a:rPr lang="en-GB" sz="2800" dirty="0">
                <a:solidFill>
                  <a:srgbClr val="006600"/>
                </a:solidFill>
              </a:rPr>
              <a:t>= </a:t>
            </a:r>
            <a:r>
              <a:rPr lang="en-GB" sz="2800" i="1" dirty="0">
                <a:solidFill>
                  <a:srgbClr val="006600"/>
                </a:solidFill>
              </a:rPr>
              <a:t>A</a:t>
            </a:r>
            <a:r>
              <a:rPr lang="en-GB" sz="2800" i="1" dirty="0">
                <a:solidFill>
                  <a:srgbClr val="006600"/>
                </a:solidFill>
                <a:latin typeface="Symbol" pitchFamily="18" charset="2"/>
              </a:rPr>
              <a:t>s</a:t>
            </a:r>
            <a:r>
              <a:rPr lang="en-GB" sz="2800" i="1" dirty="0">
                <a:solidFill>
                  <a:srgbClr val="006600"/>
                </a:solidFill>
              </a:rPr>
              <a:t>T</a:t>
            </a:r>
            <a:r>
              <a:rPr lang="en-GB" sz="2800" baseline="30000" dirty="0">
                <a:solidFill>
                  <a:srgbClr val="006600"/>
                </a:solidFill>
              </a:rPr>
              <a:t>4</a:t>
            </a:r>
            <a:endParaRPr lang="en-GB" sz="2800" dirty="0">
              <a:solidFill>
                <a:srgbClr val="006600"/>
              </a:solidFill>
            </a:endParaRPr>
          </a:p>
          <a:p>
            <a:pPr marL="342900" indent="-342900" algn="l">
              <a:spcBef>
                <a:spcPct val="20000"/>
              </a:spcBef>
              <a:buFontTx/>
              <a:buChar char="•"/>
            </a:pPr>
            <a:r>
              <a:rPr lang="en-GB" sz="2800" dirty="0" smtClean="0">
                <a:solidFill>
                  <a:srgbClr val="006600"/>
                </a:solidFill>
              </a:rPr>
              <a:t>Last stable orbit sets maximum temperature</a:t>
            </a:r>
          </a:p>
          <a:p>
            <a:pPr marL="342900" indent="-342900" algn="l">
              <a:spcBef>
                <a:spcPct val="20000"/>
              </a:spcBef>
              <a:buFontTx/>
              <a:buChar char="•"/>
            </a:pPr>
            <a:r>
              <a:rPr lang="en-GB" sz="2800" dirty="0" err="1">
                <a:solidFill>
                  <a:srgbClr val="006600"/>
                </a:solidFill>
              </a:rPr>
              <a:t>Tmax</a:t>
            </a:r>
            <a:r>
              <a:rPr lang="en-GB" sz="2800" dirty="0">
                <a:solidFill>
                  <a:srgbClr val="006600"/>
                </a:solidFill>
              </a:rPr>
              <a:t> - (</a:t>
            </a:r>
            <a:r>
              <a:rPr lang="en-GB" sz="2800" dirty="0" err="1">
                <a:solidFill>
                  <a:srgbClr val="006600"/>
                </a:solidFill>
              </a:rPr>
              <a:t>mdot</a:t>
            </a:r>
            <a:r>
              <a:rPr lang="en-GB" sz="2800" dirty="0">
                <a:solidFill>
                  <a:srgbClr val="006600"/>
                </a:solidFill>
              </a:rPr>
              <a:t>/M)</a:t>
            </a:r>
            <a:r>
              <a:rPr lang="en-GB" sz="2800" baseline="30000" dirty="0">
                <a:solidFill>
                  <a:srgbClr val="006600"/>
                </a:solidFill>
              </a:rPr>
              <a:t>-1/4</a:t>
            </a:r>
          </a:p>
          <a:p>
            <a:pPr marL="342900" indent="-342900" algn="l">
              <a:spcBef>
                <a:spcPct val="20000"/>
              </a:spcBef>
              <a:buFontTx/>
              <a:buChar char="•"/>
            </a:pPr>
            <a:r>
              <a:rPr lang="en-GB" sz="2800" dirty="0">
                <a:solidFill>
                  <a:srgbClr val="006600"/>
                </a:solidFill>
              </a:rPr>
              <a:t>X-ray for NLS1 ~ 10</a:t>
            </a:r>
            <a:r>
              <a:rPr lang="en-GB" sz="2800" baseline="30000" dirty="0">
                <a:solidFill>
                  <a:srgbClr val="006600"/>
                </a:solidFill>
              </a:rPr>
              <a:t>7 </a:t>
            </a:r>
            <a:r>
              <a:rPr lang="en-GB" sz="2800" dirty="0">
                <a:solidFill>
                  <a:srgbClr val="006600"/>
                </a:solidFill>
              </a:rPr>
              <a:t>M</a:t>
            </a:r>
          </a:p>
          <a:p>
            <a:pPr marL="342900" indent="-342900" algn="l">
              <a:spcBef>
                <a:spcPct val="20000"/>
              </a:spcBef>
              <a:buFontTx/>
              <a:buChar char="•"/>
            </a:pPr>
            <a:r>
              <a:rPr lang="en-GB" sz="2800" dirty="0">
                <a:solidFill>
                  <a:srgbClr val="006600"/>
                </a:solidFill>
              </a:rPr>
              <a:t>FUV for ~ 10</a:t>
            </a:r>
            <a:r>
              <a:rPr lang="en-GB" sz="2800" baseline="30000" dirty="0">
                <a:solidFill>
                  <a:srgbClr val="006600"/>
                </a:solidFill>
              </a:rPr>
              <a:t>9</a:t>
            </a:r>
            <a:r>
              <a:rPr lang="en-GB" sz="2800" dirty="0">
                <a:solidFill>
                  <a:srgbClr val="006600"/>
                </a:solidFill>
              </a:rPr>
              <a:t> </a:t>
            </a:r>
            <a:r>
              <a:rPr lang="en-GB" sz="2800" dirty="0" smtClean="0">
                <a:solidFill>
                  <a:srgbClr val="006600"/>
                </a:solidFill>
              </a:rPr>
              <a:t>M FSRQ</a:t>
            </a:r>
            <a:endParaRPr lang="en-GB" sz="2800" dirty="0">
              <a:solidFill>
                <a:srgbClr val="006600"/>
              </a:solidFill>
            </a:endParaRPr>
          </a:p>
        </p:txBody>
      </p:sp>
      <p:sp>
        <p:nvSpPr>
          <p:cNvPr id="23" name="Oval 5"/>
          <p:cNvSpPr>
            <a:spLocks noChangeArrowheads="1"/>
          </p:cNvSpPr>
          <p:nvPr/>
        </p:nvSpPr>
        <p:spPr bwMode="auto">
          <a:xfrm>
            <a:off x="6364288" y="2151459"/>
            <a:ext cx="958850" cy="283370"/>
          </a:xfrm>
          <a:prstGeom prst="ellipse">
            <a:avLst/>
          </a:prstGeom>
          <a:solidFill>
            <a:schemeClr val="tx1"/>
          </a:solidFill>
          <a:ln>
            <a:noFill/>
          </a:ln>
          <a:effectLst/>
          <a:extLst/>
        </p:spPr>
        <p:txBody>
          <a:bodyPr wrap="none" anchor="ctr"/>
          <a:lstStyle/>
          <a:p>
            <a:endParaRPr lang="en-GB"/>
          </a:p>
        </p:txBody>
      </p:sp>
    </p:spTree>
    <p:extLst>
      <p:ext uri="{BB962C8B-B14F-4D97-AF65-F5344CB8AC3E}">
        <p14:creationId xmlns:p14="http://schemas.microsoft.com/office/powerpoint/2010/main" val="18699856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789488" y="1363663"/>
            <a:ext cx="4049712" cy="5240337"/>
          </a:xfrm>
          <a:prstGeom prst="rect">
            <a:avLst/>
          </a:prstGeom>
          <a:solidFill>
            <a:schemeClr val="tx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9699" name="Rectangle 3"/>
          <p:cNvSpPr>
            <a:spLocks noChangeArrowheads="1"/>
          </p:cNvSpPr>
          <p:nvPr/>
        </p:nvSpPr>
        <p:spPr bwMode="auto">
          <a:xfrm>
            <a:off x="685800" y="1206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dirty="0">
                <a:solidFill>
                  <a:srgbClr val="FFCC00"/>
                </a:solidFill>
              </a:rPr>
              <a:t> </a:t>
            </a:r>
            <a:r>
              <a:rPr lang="en-GB" sz="4400" b="1" dirty="0">
                <a:solidFill>
                  <a:srgbClr val="008000"/>
                </a:solidFill>
              </a:rPr>
              <a:t>Spectra of accretion flow: disc</a:t>
            </a:r>
          </a:p>
        </p:txBody>
      </p:sp>
      <p:sp>
        <p:nvSpPr>
          <p:cNvPr id="29703" name="Oval 7"/>
          <p:cNvSpPr>
            <a:spLocks noChangeAspect="1" noChangeArrowheads="1"/>
          </p:cNvSpPr>
          <p:nvPr/>
        </p:nvSpPr>
        <p:spPr bwMode="auto">
          <a:xfrm>
            <a:off x="4876800" y="1743075"/>
            <a:ext cx="3962400" cy="11430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2" name="Oval 6"/>
          <p:cNvSpPr>
            <a:spLocks noChangeAspect="1" noChangeArrowheads="1"/>
          </p:cNvSpPr>
          <p:nvPr/>
        </p:nvSpPr>
        <p:spPr bwMode="auto">
          <a:xfrm>
            <a:off x="5489575" y="1935163"/>
            <a:ext cx="2736850" cy="7874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5" name="Oval 9"/>
          <p:cNvSpPr>
            <a:spLocks noChangeAspect="1" noChangeArrowheads="1"/>
          </p:cNvSpPr>
          <p:nvPr/>
        </p:nvSpPr>
        <p:spPr bwMode="auto">
          <a:xfrm>
            <a:off x="8299450" y="4417931"/>
            <a:ext cx="539750" cy="1557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7" name="Line 11"/>
          <p:cNvSpPr>
            <a:spLocks noChangeShapeType="1"/>
          </p:cNvSpPr>
          <p:nvPr/>
        </p:nvSpPr>
        <p:spPr bwMode="auto">
          <a:xfrm flipV="1">
            <a:off x="5624513" y="3962400"/>
            <a:ext cx="0" cy="1600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Line 12"/>
          <p:cNvSpPr>
            <a:spLocks noChangeShapeType="1"/>
          </p:cNvSpPr>
          <p:nvPr/>
        </p:nvSpPr>
        <p:spPr bwMode="auto">
          <a:xfrm>
            <a:off x="5624513" y="5562600"/>
            <a:ext cx="236220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9" name="Freeform 13"/>
          <p:cNvSpPr>
            <a:spLocks/>
          </p:cNvSpPr>
          <p:nvPr/>
        </p:nvSpPr>
        <p:spPr bwMode="auto">
          <a:xfrm>
            <a:off x="5776913" y="4343400"/>
            <a:ext cx="914400" cy="990600"/>
          </a:xfrm>
          <a:custGeom>
            <a:avLst/>
            <a:gdLst>
              <a:gd name="T0" fmla="*/ 0 w 576"/>
              <a:gd name="T1" fmla="*/ 624 h 624"/>
              <a:gd name="T2" fmla="*/ 432 w 576"/>
              <a:gd name="T3" fmla="*/ 0 h 624"/>
              <a:gd name="T4" fmla="*/ 576 w 576"/>
              <a:gd name="T5" fmla="*/ 624 h 624"/>
            </a:gdLst>
            <a:ahLst/>
            <a:cxnLst>
              <a:cxn ang="0">
                <a:pos x="T0" y="T1"/>
              </a:cxn>
              <a:cxn ang="0">
                <a:pos x="T2" y="T3"/>
              </a:cxn>
              <a:cxn ang="0">
                <a:pos x="T4" y="T5"/>
              </a:cxn>
            </a:cxnLst>
            <a:rect l="0" t="0" r="r" b="b"/>
            <a:pathLst>
              <a:path w="576" h="624">
                <a:moveTo>
                  <a:pt x="0" y="624"/>
                </a:moveTo>
                <a:cubicBezTo>
                  <a:pt x="168" y="312"/>
                  <a:pt x="336" y="0"/>
                  <a:pt x="432" y="0"/>
                </a:cubicBezTo>
                <a:cubicBezTo>
                  <a:pt x="528" y="0"/>
                  <a:pt x="552" y="312"/>
                  <a:pt x="576" y="624"/>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0" name="Freeform 14"/>
          <p:cNvSpPr>
            <a:spLocks/>
          </p:cNvSpPr>
          <p:nvPr/>
        </p:nvSpPr>
        <p:spPr bwMode="auto">
          <a:xfrm>
            <a:off x="6081713" y="4191000"/>
            <a:ext cx="914400" cy="990600"/>
          </a:xfrm>
          <a:custGeom>
            <a:avLst/>
            <a:gdLst>
              <a:gd name="T0" fmla="*/ 0 w 576"/>
              <a:gd name="T1" fmla="*/ 624 h 624"/>
              <a:gd name="T2" fmla="*/ 432 w 576"/>
              <a:gd name="T3" fmla="*/ 0 h 624"/>
              <a:gd name="T4" fmla="*/ 576 w 576"/>
              <a:gd name="T5" fmla="*/ 624 h 624"/>
            </a:gdLst>
            <a:ahLst/>
            <a:cxnLst>
              <a:cxn ang="0">
                <a:pos x="T0" y="T1"/>
              </a:cxn>
              <a:cxn ang="0">
                <a:pos x="T2" y="T3"/>
              </a:cxn>
              <a:cxn ang="0">
                <a:pos x="T4" y="T5"/>
              </a:cxn>
            </a:cxnLst>
            <a:rect l="0" t="0" r="r" b="b"/>
            <a:pathLst>
              <a:path w="576" h="624">
                <a:moveTo>
                  <a:pt x="0" y="624"/>
                </a:moveTo>
                <a:cubicBezTo>
                  <a:pt x="168" y="312"/>
                  <a:pt x="336" y="0"/>
                  <a:pt x="432" y="0"/>
                </a:cubicBezTo>
                <a:cubicBezTo>
                  <a:pt x="528" y="0"/>
                  <a:pt x="552" y="312"/>
                  <a:pt x="576" y="624"/>
                </a:cubicBezTo>
              </a:path>
            </a:pathLst>
          </a:cu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1" name="Freeform 15"/>
          <p:cNvSpPr>
            <a:spLocks/>
          </p:cNvSpPr>
          <p:nvPr/>
        </p:nvSpPr>
        <p:spPr bwMode="auto">
          <a:xfrm>
            <a:off x="6729413" y="4019550"/>
            <a:ext cx="914400" cy="990600"/>
          </a:xfrm>
          <a:custGeom>
            <a:avLst/>
            <a:gdLst>
              <a:gd name="T0" fmla="*/ 0 w 576"/>
              <a:gd name="T1" fmla="*/ 624 h 624"/>
              <a:gd name="T2" fmla="*/ 432 w 576"/>
              <a:gd name="T3" fmla="*/ 0 h 624"/>
              <a:gd name="T4" fmla="*/ 576 w 576"/>
              <a:gd name="T5" fmla="*/ 624 h 624"/>
            </a:gdLst>
            <a:ahLst/>
            <a:cxnLst>
              <a:cxn ang="0">
                <a:pos x="T0" y="T1"/>
              </a:cxn>
              <a:cxn ang="0">
                <a:pos x="T2" y="T3"/>
              </a:cxn>
              <a:cxn ang="0">
                <a:pos x="T4" y="T5"/>
              </a:cxn>
            </a:cxnLst>
            <a:rect l="0" t="0" r="r" b="b"/>
            <a:pathLst>
              <a:path w="576" h="624">
                <a:moveTo>
                  <a:pt x="0" y="624"/>
                </a:moveTo>
                <a:cubicBezTo>
                  <a:pt x="168" y="312"/>
                  <a:pt x="336" y="0"/>
                  <a:pt x="432" y="0"/>
                </a:cubicBezTo>
                <a:cubicBezTo>
                  <a:pt x="528" y="0"/>
                  <a:pt x="552" y="312"/>
                  <a:pt x="576" y="624"/>
                </a:cubicBezTo>
              </a:path>
            </a:pathLst>
          </a:custGeom>
          <a:noFill/>
          <a:ln w="38100">
            <a:solidFill>
              <a:srgbClr val="CC33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2" name="Freeform 16"/>
          <p:cNvSpPr>
            <a:spLocks/>
          </p:cNvSpPr>
          <p:nvPr/>
        </p:nvSpPr>
        <p:spPr bwMode="auto">
          <a:xfrm>
            <a:off x="5776913" y="3744316"/>
            <a:ext cx="1949427" cy="1513484"/>
          </a:xfrm>
          <a:custGeom>
            <a:avLst/>
            <a:gdLst>
              <a:gd name="T0" fmla="*/ 0 w 1000"/>
              <a:gd name="T1" fmla="*/ 960 h 960"/>
              <a:gd name="T2" fmla="*/ 336 w 1000"/>
              <a:gd name="T3" fmla="*/ 309 h 960"/>
              <a:gd name="T4" fmla="*/ 640 w 1000"/>
              <a:gd name="T5" fmla="*/ 112 h 960"/>
              <a:gd name="T6" fmla="*/ 896 w 1000"/>
              <a:gd name="T7" fmla="*/ 136 h 960"/>
              <a:gd name="T8" fmla="*/ 1000 w 1000"/>
              <a:gd name="T9" fmla="*/ 928 h 960"/>
              <a:gd name="connsiteX0" fmla="*/ 0 w 11235"/>
              <a:gd name="connsiteY0" fmla="*/ 9931 h 9931"/>
              <a:gd name="connsiteX1" fmla="*/ 3360 w 11235"/>
              <a:gd name="connsiteY1" fmla="*/ 3150 h 9931"/>
              <a:gd name="connsiteX2" fmla="*/ 6400 w 11235"/>
              <a:gd name="connsiteY2" fmla="*/ 1098 h 9931"/>
              <a:gd name="connsiteX3" fmla="*/ 11120 w 11235"/>
              <a:gd name="connsiteY3" fmla="*/ 598 h 9931"/>
              <a:gd name="connsiteX4" fmla="*/ 10000 w 11235"/>
              <a:gd name="connsiteY4" fmla="*/ 9598 h 9931"/>
              <a:gd name="connsiteX0" fmla="*/ 0 w 10930"/>
              <a:gd name="connsiteY0" fmla="*/ 10000 h 10000"/>
              <a:gd name="connsiteX1" fmla="*/ 2991 w 10930"/>
              <a:gd name="connsiteY1" fmla="*/ 3172 h 10000"/>
              <a:gd name="connsiteX2" fmla="*/ 5696 w 10930"/>
              <a:gd name="connsiteY2" fmla="*/ 1106 h 10000"/>
              <a:gd name="connsiteX3" fmla="*/ 9898 w 10930"/>
              <a:gd name="connsiteY3" fmla="*/ 602 h 10000"/>
              <a:gd name="connsiteX4" fmla="*/ 10930 w 10930"/>
              <a:gd name="connsiteY4" fmla="*/ 953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0" h="10000">
                <a:moveTo>
                  <a:pt x="0" y="10000"/>
                </a:moveTo>
                <a:cubicBezTo>
                  <a:pt x="854" y="7326"/>
                  <a:pt x="2038" y="4651"/>
                  <a:pt x="2991" y="3172"/>
                </a:cubicBezTo>
                <a:cubicBezTo>
                  <a:pt x="3943" y="1693"/>
                  <a:pt x="4546" y="1534"/>
                  <a:pt x="5696" y="1106"/>
                </a:cubicBezTo>
                <a:cubicBezTo>
                  <a:pt x="6847" y="678"/>
                  <a:pt x="9364" y="-825"/>
                  <a:pt x="9898" y="602"/>
                </a:cubicBezTo>
                <a:cubicBezTo>
                  <a:pt x="10432" y="2028"/>
                  <a:pt x="10734" y="7808"/>
                  <a:pt x="10930" y="9539"/>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3" name="Text Box 17"/>
          <p:cNvSpPr txBox="1">
            <a:spLocks noChangeArrowheads="1"/>
          </p:cNvSpPr>
          <p:nvPr/>
        </p:nvSpPr>
        <p:spPr bwMode="auto">
          <a:xfrm>
            <a:off x="5700713" y="56530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chemeClr val="bg1"/>
                </a:solidFill>
              </a:rPr>
              <a:t>Log </a:t>
            </a:r>
            <a:r>
              <a:rPr lang="en-GB" sz="1800">
                <a:solidFill>
                  <a:schemeClr val="bg1"/>
                </a:solidFill>
                <a:latin typeface="Symbol" pitchFamily="18" charset="2"/>
              </a:rPr>
              <a:t>n</a:t>
            </a:r>
          </a:p>
        </p:txBody>
      </p:sp>
      <p:sp>
        <p:nvSpPr>
          <p:cNvPr id="29714" name="Text Box 18"/>
          <p:cNvSpPr txBox="1">
            <a:spLocks noChangeArrowheads="1"/>
          </p:cNvSpPr>
          <p:nvPr/>
        </p:nvSpPr>
        <p:spPr bwMode="auto">
          <a:xfrm rot="-5400000">
            <a:off x="4031457" y="4426743"/>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chemeClr val="bg1"/>
                </a:solidFill>
              </a:rPr>
              <a:t>Log  </a:t>
            </a:r>
            <a:r>
              <a:rPr lang="en-GB" sz="1800">
                <a:solidFill>
                  <a:schemeClr val="bg1"/>
                </a:solidFill>
                <a:latin typeface="Symbol" pitchFamily="18" charset="2"/>
              </a:rPr>
              <a:t>n</a:t>
            </a:r>
            <a:r>
              <a:rPr lang="en-GB" sz="1800">
                <a:solidFill>
                  <a:schemeClr val="bg1"/>
                </a:solidFill>
              </a:rPr>
              <a:t> f(</a:t>
            </a:r>
            <a:r>
              <a:rPr lang="en-GB" sz="1800">
                <a:solidFill>
                  <a:schemeClr val="bg1"/>
                </a:solidFill>
                <a:latin typeface="Symbol" pitchFamily="18" charset="2"/>
              </a:rPr>
              <a:t>n) </a:t>
            </a:r>
          </a:p>
        </p:txBody>
      </p:sp>
      <p:sp>
        <p:nvSpPr>
          <p:cNvPr id="18" name="Freeform 15"/>
          <p:cNvSpPr>
            <a:spLocks/>
          </p:cNvSpPr>
          <p:nvPr/>
        </p:nvSpPr>
        <p:spPr bwMode="auto">
          <a:xfrm>
            <a:off x="6386513" y="4114800"/>
            <a:ext cx="914400" cy="990600"/>
          </a:xfrm>
          <a:custGeom>
            <a:avLst/>
            <a:gdLst>
              <a:gd name="T0" fmla="*/ 0 w 576"/>
              <a:gd name="T1" fmla="*/ 624 h 624"/>
              <a:gd name="T2" fmla="*/ 432 w 576"/>
              <a:gd name="T3" fmla="*/ 0 h 624"/>
              <a:gd name="T4" fmla="*/ 576 w 576"/>
              <a:gd name="T5" fmla="*/ 624 h 624"/>
            </a:gdLst>
            <a:ahLst/>
            <a:cxnLst>
              <a:cxn ang="0">
                <a:pos x="T0" y="T1"/>
              </a:cxn>
              <a:cxn ang="0">
                <a:pos x="T2" y="T3"/>
              </a:cxn>
              <a:cxn ang="0">
                <a:pos x="T4" y="T5"/>
              </a:cxn>
            </a:cxnLst>
            <a:rect l="0" t="0" r="r" b="b"/>
            <a:pathLst>
              <a:path w="576" h="624">
                <a:moveTo>
                  <a:pt x="0" y="624"/>
                </a:moveTo>
                <a:cubicBezTo>
                  <a:pt x="168" y="312"/>
                  <a:pt x="336" y="0"/>
                  <a:pt x="432" y="0"/>
                </a:cubicBezTo>
                <a:cubicBezTo>
                  <a:pt x="528" y="0"/>
                  <a:pt x="552" y="312"/>
                  <a:pt x="576" y="624"/>
                </a:cubicBezTo>
              </a:path>
            </a:pathLst>
          </a:custGeom>
          <a:noFill/>
          <a:ln w="38100">
            <a:solidFill>
              <a:srgbClr val="00B0F0"/>
            </a:solidFill>
            <a:round/>
            <a:headEnd/>
            <a:tailEnd/>
          </a:ln>
          <a:effectLst/>
          <a:extLst/>
        </p:spPr>
        <p:txBody>
          <a:bodyPr/>
          <a:lstStyle/>
          <a:p>
            <a:endParaRPr lang="en-GB"/>
          </a:p>
        </p:txBody>
      </p:sp>
      <p:sp>
        <p:nvSpPr>
          <p:cNvPr id="19" name="Oval 5"/>
          <p:cNvSpPr>
            <a:spLocks noChangeArrowheads="1"/>
          </p:cNvSpPr>
          <p:nvPr/>
        </p:nvSpPr>
        <p:spPr bwMode="auto">
          <a:xfrm>
            <a:off x="6008688" y="2047875"/>
            <a:ext cx="1698625" cy="490538"/>
          </a:xfrm>
          <a:prstGeom prst="ellipse">
            <a:avLst/>
          </a:prstGeom>
          <a:solidFill>
            <a:srgbClr val="00B0F0"/>
          </a:solidFill>
          <a:ln>
            <a:solidFill>
              <a:srgbClr val="00B0F0"/>
            </a:solidFill>
          </a:ln>
          <a:effectLst/>
          <a:extLst/>
        </p:spPr>
        <p:txBody>
          <a:bodyPr wrap="none" anchor="ctr"/>
          <a:lstStyle/>
          <a:p>
            <a:endParaRPr lang="en-GB"/>
          </a:p>
        </p:txBody>
      </p:sp>
      <p:sp>
        <p:nvSpPr>
          <p:cNvPr id="29701" name="Oval 5"/>
          <p:cNvSpPr>
            <a:spLocks noChangeArrowheads="1"/>
          </p:cNvSpPr>
          <p:nvPr/>
        </p:nvSpPr>
        <p:spPr bwMode="auto">
          <a:xfrm>
            <a:off x="6364288" y="2151459"/>
            <a:ext cx="958850" cy="283370"/>
          </a:xfrm>
          <a:prstGeom prst="ellipse">
            <a:avLst/>
          </a:prstGeom>
          <a:solidFill>
            <a:srgbClr val="CC3399"/>
          </a:solidFill>
          <a:ln>
            <a:noFill/>
          </a:ln>
          <a:effectLst/>
          <a:extLst/>
        </p:spPr>
        <p:txBody>
          <a:bodyPr wrap="none" anchor="ctr"/>
          <a:lstStyle/>
          <a:p>
            <a:endParaRPr lang="en-GB"/>
          </a:p>
        </p:txBody>
      </p:sp>
      <p:sp>
        <p:nvSpPr>
          <p:cNvPr id="21" name="Oval 9"/>
          <p:cNvSpPr>
            <a:spLocks noChangeAspect="1" noChangeArrowheads="1"/>
          </p:cNvSpPr>
          <p:nvPr/>
        </p:nvSpPr>
        <p:spPr bwMode="auto">
          <a:xfrm>
            <a:off x="6575426" y="2182813"/>
            <a:ext cx="506170" cy="146049"/>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2"/>
          <p:cNvSpPr>
            <a:spLocks noChangeArrowheads="1"/>
          </p:cNvSpPr>
          <p:nvPr/>
        </p:nvSpPr>
        <p:spPr bwMode="auto">
          <a:xfrm>
            <a:off x="250825" y="1935163"/>
            <a:ext cx="4044728" cy="43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sz="2800" dirty="0" smtClean="0">
                <a:solidFill>
                  <a:srgbClr val="006600"/>
                </a:solidFill>
              </a:rPr>
              <a:t>Thermal </a:t>
            </a:r>
            <a:r>
              <a:rPr lang="en-GB" sz="2800" dirty="0">
                <a:solidFill>
                  <a:srgbClr val="006600"/>
                </a:solidFill>
              </a:rPr>
              <a:t>emission: </a:t>
            </a:r>
            <a:endParaRPr lang="en-GB" sz="2800" dirty="0" smtClean="0">
              <a:solidFill>
                <a:srgbClr val="006600"/>
              </a:solidFill>
            </a:endParaRPr>
          </a:p>
          <a:p>
            <a:pPr algn="l">
              <a:spcBef>
                <a:spcPct val="20000"/>
              </a:spcBef>
            </a:pPr>
            <a:r>
              <a:rPr lang="en-GB" sz="2800" i="1" dirty="0">
                <a:solidFill>
                  <a:srgbClr val="006600"/>
                </a:solidFill>
              </a:rPr>
              <a:t> </a:t>
            </a:r>
            <a:r>
              <a:rPr lang="en-GB" sz="2800" i="1" dirty="0" smtClean="0">
                <a:solidFill>
                  <a:srgbClr val="006600"/>
                </a:solidFill>
              </a:rPr>
              <a:t>   L </a:t>
            </a:r>
            <a:r>
              <a:rPr lang="en-GB" sz="2800" dirty="0">
                <a:solidFill>
                  <a:srgbClr val="006600"/>
                </a:solidFill>
              </a:rPr>
              <a:t>= </a:t>
            </a:r>
            <a:r>
              <a:rPr lang="en-GB" sz="2800" i="1" dirty="0">
                <a:solidFill>
                  <a:srgbClr val="006600"/>
                </a:solidFill>
              </a:rPr>
              <a:t>A</a:t>
            </a:r>
            <a:r>
              <a:rPr lang="en-GB" sz="2800" i="1" dirty="0">
                <a:solidFill>
                  <a:srgbClr val="006600"/>
                </a:solidFill>
                <a:latin typeface="Symbol" pitchFamily="18" charset="2"/>
              </a:rPr>
              <a:t>s</a:t>
            </a:r>
            <a:r>
              <a:rPr lang="en-GB" sz="2800" i="1" dirty="0">
                <a:solidFill>
                  <a:srgbClr val="006600"/>
                </a:solidFill>
              </a:rPr>
              <a:t>T</a:t>
            </a:r>
            <a:r>
              <a:rPr lang="en-GB" sz="2800" baseline="30000" dirty="0">
                <a:solidFill>
                  <a:srgbClr val="006600"/>
                </a:solidFill>
              </a:rPr>
              <a:t>4</a:t>
            </a:r>
            <a:endParaRPr lang="en-GB" sz="2800" dirty="0">
              <a:solidFill>
                <a:srgbClr val="006600"/>
              </a:solidFill>
            </a:endParaRPr>
          </a:p>
          <a:p>
            <a:pPr marL="342900" indent="-342900" algn="l">
              <a:spcBef>
                <a:spcPct val="20000"/>
              </a:spcBef>
              <a:buFontTx/>
              <a:buChar char="•"/>
            </a:pPr>
            <a:r>
              <a:rPr lang="en-GB" sz="2800" dirty="0" smtClean="0">
                <a:solidFill>
                  <a:srgbClr val="006600"/>
                </a:solidFill>
              </a:rPr>
              <a:t>Last stable orbit sets maximum temperature </a:t>
            </a:r>
            <a:endParaRPr lang="en-GB" sz="2800" dirty="0">
              <a:solidFill>
                <a:srgbClr val="006600"/>
              </a:solidFill>
            </a:endParaRPr>
          </a:p>
          <a:p>
            <a:pPr marL="342900" indent="-342900" algn="l">
              <a:spcBef>
                <a:spcPct val="20000"/>
              </a:spcBef>
              <a:buFontTx/>
              <a:buChar char="•"/>
            </a:pPr>
            <a:r>
              <a:rPr lang="en-GB" sz="2800" dirty="0" err="1" smtClean="0">
                <a:solidFill>
                  <a:srgbClr val="006600"/>
                </a:solidFill>
              </a:rPr>
              <a:t>Tmax</a:t>
            </a:r>
            <a:r>
              <a:rPr lang="en-GB" sz="2800" dirty="0" smtClean="0">
                <a:solidFill>
                  <a:srgbClr val="006600"/>
                </a:solidFill>
              </a:rPr>
              <a:t> - (</a:t>
            </a:r>
            <a:r>
              <a:rPr lang="en-GB" sz="2800" dirty="0" err="1" smtClean="0">
                <a:solidFill>
                  <a:srgbClr val="006600"/>
                </a:solidFill>
              </a:rPr>
              <a:t>mdot</a:t>
            </a:r>
            <a:r>
              <a:rPr lang="en-GB" sz="2800" dirty="0" smtClean="0">
                <a:solidFill>
                  <a:srgbClr val="006600"/>
                </a:solidFill>
              </a:rPr>
              <a:t>/M)</a:t>
            </a:r>
            <a:r>
              <a:rPr lang="en-GB" sz="2800" baseline="30000" dirty="0" smtClean="0">
                <a:solidFill>
                  <a:srgbClr val="006600"/>
                </a:solidFill>
              </a:rPr>
              <a:t>-1/4</a:t>
            </a:r>
            <a:endParaRPr lang="en-GB" sz="2800" baseline="30000" dirty="0">
              <a:solidFill>
                <a:srgbClr val="006600"/>
              </a:solidFill>
            </a:endParaRPr>
          </a:p>
          <a:p>
            <a:pPr marL="342900" indent="-342900" algn="l">
              <a:spcBef>
                <a:spcPct val="20000"/>
              </a:spcBef>
              <a:buFontTx/>
              <a:buChar char="•"/>
            </a:pPr>
            <a:r>
              <a:rPr lang="en-GB" sz="2800" dirty="0" smtClean="0">
                <a:solidFill>
                  <a:srgbClr val="006600"/>
                </a:solidFill>
              </a:rPr>
              <a:t>X-ray for NLS1 ~ 10</a:t>
            </a:r>
            <a:r>
              <a:rPr lang="en-GB" sz="2800" baseline="30000" dirty="0" smtClean="0">
                <a:solidFill>
                  <a:srgbClr val="006600"/>
                </a:solidFill>
              </a:rPr>
              <a:t>7 </a:t>
            </a:r>
            <a:r>
              <a:rPr lang="en-GB" sz="2800" dirty="0" smtClean="0">
                <a:solidFill>
                  <a:srgbClr val="006600"/>
                </a:solidFill>
              </a:rPr>
              <a:t>M</a:t>
            </a:r>
          </a:p>
          <a:p>
            <a:pPr marL="342900" indent="-342900" algn="l">
              <a:spcBef>
                <a:spcPct val="20000"/>
              </a:spcBef>
              <a:buFontTx/>
              <a:buChar char="•"/>
            </a:pPr>
            <a:r>
              <a:rPr lang="en-GB" sz="2800" dirty="0" smtClean="0">
                <a:solidFill>
                  <a:srgbClr val="006600"/>
                </a:solidFill>
              </a:rPr>
              <a:t>FUV </a:t>
            </a:r>
            <a:r>
              <a:rPr lang="en-GB" sz="2800" dirty="0">
                <a:solidFill>
                  <a:srgbClr val="006600"/>
                </a:solidFill>
              </a:rPr>
              <a:t>for ~ </a:t>
            </a:r>
            <a:r>
              <a:rPr lang="en-GB" sz="2800" dirty="0" smtClean="0">
                <a:solidFill>
                  <a:srgbClr val="006600"/>
                </a:solidFill>
              </a:rPr>
              <a:t>10</a:t>
            </a:r>
            <a:r>
              <a:rPr lang="en-GB" sz="2800" baseline="30000" dirty="0" smtClean="0">
                <a:solidFill>
                  <a:srgbClr val="006600"/>
                </a:solidFill>
              </a:rPr>
              <a:t>9</a:t>
            </a:r>
            <a:r>
              <a:rPr lang="en-GB" sz="2800" dirty="0" smtClean="0">
                <a:solidFill>
                  <a:srgbClr val="006600"/>
                </a:solidFill>
              </a:rPr>
              <a:t> M FSRQ</a:t>
            </a:r>
          </a:p>
          <a:p>
            <a:pPr marL="342900" indent="-342900" algn="l">
              <a:spcBef>
                <a:spcPct val="20000"/>
              </a:spcBef>
              <a:buFontTx/>
              <a:buChar char="•"/>
            </a:pPr>
            <a:r>
              <a:rPr lang="en-GB" sz="2800" dirty="0">
                <a:solidFill>
                  <a:srgbClr val="006600"/>
                </a:solidFill>
              </a:rPr>
              <a:t>D</a:t>
            </a:r>
            <a:r>
              <a:rPr lang="en-GB" sz="2800" dirty="0" smtClean="0">
                <a:solidFill>
                  <a:srgbClr val="006600"/>
                </a:solidFill>
              </a:rPr>
              <a:t>epends on spin!</a:t>
            </a:r>
          </a:p>
        </p:txBody>
      </p:sp>
    </p:spTree>
    <p:extLst>
      <p:ext uri="{BB962C8B-B14F-4D97-AF65-F5344CB8AC3E}">
        <p14:creationId xmlns:p14="http://schemas.microsoft.com/office/powerpoint/2010/main" val="41743537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179513"/>
            <a:ext cx="7656512" cy="5448300"/>
          </a:xfrm>
          <a:prstGeom prst="rect">
            <a:avLst/>
          </a:prstGeom>
          <a:noFill/>
          <a:extLst>
            <a:ext uri="{909E8E84-426E-40dd-AFC4-6F175D3DCCD1}">
              <a14:hiddenFill xmlns:a14="http://schemas.microsoft.com/office/drawing/2010/main">
                <a:solidFill>
                  <a:srgbClr val="FFFFFF"/>
                </a:solidFill>
              </a14:hiddenFill>
            </a:ext>
          </a:extLst>
        </p:spPr>
      </p:pic>
      <p:sp>
        <p:nvSpPr>
          <p:cNvPr id="266245" name="Rectangle 5"/>
          <p:cNvSpPr>
            <a:spLocks noChangeArrowheads="1"/>
          </p:cNvSpPr>
          <p:nvPr/>
        </p:nvSpPr>
        <p:spPr bwMode="auto">
          <a:xfrm>
            <a:off x="134938" y="-61913"/>
            <a:ext cx="8323262"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dirty="0">
                <a:solidFill>
                  <a:srgbClr val="FFCC00"/>
                </a:solidFill>
              </a:rPr>
              <a:t> </a:t>
            </a:r>
            <a:r>
              <a:rPr lang="en-GB" sz="4400" b="1" dirty="0">
                <a:solidFill>
                  <a:srgbClr val="008000"/>
                </a:solidFill>
              </a:rPr>
              <a:t>AGN/QSO Zoo!!! Optical </a:t>
            </a:r>
          </a:p>
        </p:txBody>
      </p:sp>
      <p:sp>
        <p:nvSpPr>
          <p:cNvPr id="4" name="Rectangle 2"/>
          <p:cNvSpPr>
            <a:spLocks noChangeArrowheads="1"/>
          </p:cNvSpPr>
          <p:nvPr/>
        </p:nvSpPr>
        <p:spPr bwMode="auto">
          <a:xfrm>
            <a:off x="387502" y="888997"/>
            <a:ext cx="8192054" cy="41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l">
              <a:lnSpc>
                <a:spcPct val="90000"/>
              </a:lnSpc>
              <a:spcBef>
                <a:spcPct val="20000"/>
              </a:spcBef>
              <a:buFont typeface="Arial"/>
              <a:buChar char="•"/>
              <a:defRPr/>
            </a:pPr>
            <a:r>
              <a:rPr lang="en-GB" sz="2800" dirty="0">
                <a:solidFill>
                  <a:srgbClr val="006600"/>
                </a:solidFill>
              </a:rPr>
              <a:t>M</a:t>
            </a:r>
            <a:r>
              <a:rPr lang="en-GB" sz="2800" dirty="0" smtClean="0">
                <a:solidFill>
                  <a:srgbClr val="006600"/>
                </a:solidFill>
              </a:rPr>
              <a:t>ass, mass accretion rate, spin and inclination….</a:t>
            </a:r>
          </a:p>
          <a:p>
            <a:pPr algn="l">
              <a:lnSpc>
                <a:spcPct val="90000"/>
              </a:lnSpc>
              <a:spcBef>
                <a:spcPct val="20000"/>
              </a:spcBef>
              <a:defRPr/>
            </a:pPr>
            <a:endParaRPr lang="en-GB" sz="2800" dirty="0" smtClean="0">
              <a:solidFill>
                <a:srgbClr val="006600"/>
              </a:solidFill>
            </a:endParaRPr>
          </a:p>
        </p:txBody>
      </p:sp>
    </p:spTree>
    <p:extLst>
      <p:ext uri="{BB962C8B-B14F-4D97-AF65-F5344CB8AC3E}">
        <p14:creationId xmlns:p14="http://schemas.microsoft.com/office/powerpoint/2010/main" val="21466386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648200" y="1273175"/>
            <a:ext cx="4310063" cy="5413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dirty="0">
              <a:solidFill>
                <a:srgbClr val="000000"/>
              </a:solidFill>
            </a:endParaRPr>
          </a:p>
        </p:txBody>
      </p:sp>
      <p:sp>
        <p:nvSpPr>
          <p:cNvPr id="17411" name="Title 1"/>
          <p:cNvSpPr>
            <a:spLocks noGrp="1"/>
          </p:cNvSpPr>
          <p:nvPr>
            <p:ph type="title"/>
          </p:nvPr>
        </p:nvSpPr>
        <p:spPr>
          <a:xfrm>
            <a:off x="104775" y="174625"/>
            <a:ext cx="8897938" cy="1143000"/>
          </a:xfrm>
        </p:spPr>
        <p:txBody>
          <a:bodyPr/>
          <a:lstStyle/>
          <a:p>
            <a:r>
              <a:rPr lang="en-GB" b="1" dirty="0" err="1" smtClean="0">
                <a:solidFill>
                  <a:srgbClr val="006600"/>
                </a:solidFill>
              </a:rPr>
              <a:t>Optxagnf</a:t>
            </a:r>
            <a:r>
              <a:rPr lang="en-GB" b="1" dirty="0" smtClean="0">
                <a:solidFill>
                  <a:srgbClr val="006600"/>
                </a:solidFill>
              </a:rPr>
              <a:t>: conserving energy! </a:t>
            </a:r>
          </a:p>
        </p:txBody>
      </p:sp>
      <p:sp>
        <p:nvSpPr>
          <p:cNvPr id="17414" name="Oval 102"/>
          <p:cNvSpPr>
            <a:spLocks noChangeArrowheads="1"/>
          </p:cNvSpPr>
          <p:nvPr/>
        </p:nvSpPr>
        <p:spPr bwMode="auto">
          <a:xfrm>
            <a:off x="7888287" y="1658938"/>
            <a:ext cx="636588" cy="1111250"/>
          </a:xfrm>
          <a:prstGeom prst="ellipse">
            <a:avLst/>
          </a:prstGeom>
          <a:gradFill rotWithShape="1">
            <a:gsLst>
              <a:gs pos="0">
                <a:srgbClr val="0066FF">
                  <a:alpha val="3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endParaRPr lang="en-US">
              <a:solidFill>
                <a:srgbClr val="000000"/>
              </a:solidFill>
            </a:endParaRPr>
          </a:p>
        </p:txBody>
      </p:sp>
      <p:sp>
        <p:nvSpPr>
          <p:cNvPr id="17415" name="Trapezoid 3"/>
          <p:cNvSpPr>
            <a:spLocks/>
          </p:cNvSpPr>
          <p:nvPr/>
        </p:nvSpPr>
        <p:spPr bwMode="auto">
          <a:xfrm rot="5400000" flipH="1">
            <a:off x="6638131" y="758032"/>
            <a:ext cx="200025" cy="2909888"/>
          </a:xfrm>
          <a:custGeom>
            <a:avLst/>
            <a:gdLst>
              <a:gd name="T0" fmla="*/ 9528 w 360040"/>
              <a:gd name="T1" fmla="*/ 0 h 5040560"/>
              <a:gd name="T2" fmla="*/ 2382 w 360040"/>
              <a:gd name="T3" fmla="*/ 161598 h 5040560"/>
              <a:gd name="T4" fmla="*/ 9528 w 360040"/>
              <a:gd name="T5" fmla="*/ 323196 h 5040560"/>
              <a:gd name="T6" fmla="*/ 16674 w 360040"/>
              <a:gd name="T7" fmla="*/ 161598 h 5040560"/>
              <a:gd name="T8" fmla="*/ 17694720 60000 65536"/>
              <a:gd name="T9" fmla="*/ 11796480 60000 65536"/>
              <a:gd name="T10" fmla="*/ 5898240 60000 65536"/>
              <a:gd name="T11" fmla="*/ 0 60000 65536"/>
              <a:gd name="T12" fmla="*/ 60008 w 360040"/>
              <a:gd name="T13" fmla="*/ 840093 h 5040560"/>
              <a:gd name="T14" fmla="*/ 300032 w 360040"/>
              <a:gd name="T15" fmla="*/ 5040560 h 5040560"/>
            </a:gdLst>
            <a:ahLst/>
            <a:cxnLst>
              <a:cxn ang="T8">
                <a:pos x="T0" y="T1"/>
              </a:cxn>
              <a:cxn ang="T9">
                <a:pos x="T2" y="T3"/>
              </a:cxn>
              <a:cxn ang="T10">
                <a:pos x="T4" y="T5"/>
              </a:cxn>
              <a:cxn ang="T11">
                <a:pos x="T6" y="T7"/>
              </a:cxn>
            </a:cxnLst>
            <a:rect l="T12" t="T13" r="T14" b="T15"/>
            <a:pathLst>
              <a:path w="360040" h="5040560">
                <a:moveTo>
                  <a:pt x="0" y="5040560"/>
                </a:moveTo>
                <a:lnTo>
                  <a:pt x="90010" y="0"/>
                </a:lnTo>
                <a:lnTo>
                  <a:pt x="270030" y="0"/>
                </a:lnTo>
                <a:lnTo>
                  <a:pt x="360040" y="5040560"/>
                </a:lnTo>
                <a:lnTo>
                  <a:pt x="0" y="50405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GB">
              <a:solidFill>
                <a:srgbClr val="000000"/>
              </a:solidFill>
            </a:endParaRPr>
          </a:p>
        </p:txBody>
      </p:sp>
      <p:sp>
        <p:nvSpPr>
          <p:cNvPr id="10" name="Oval 9"/>
          <p:cNvSpPr>
            <a:spLocks noChangeArrowheads="1"/>
          </p:cNvSpPr>
          <p:nvPr/>
        </p:nvSpPr>
        <p:spPr bwMode="auto">
          <a:xfrm flipH="1">
            <a:off x="8275638" y="2073275"/>
            <a:ext cx="249237" cy="239713"/>
          </a:xfrm>
          <a:prstGeom prst="ellipse">
            <a:avLst/>
          </a:prstGeom>
          <a:solidFill>
            <a:schemeClr val="tx1"/>
          </a:solidFill>
          <a:ln w="25400" algn="ctr">
            <a:noFill/>
            <a:round/>
            <a:headEnd/>
            <a:tailEnd/>
          </a:ln>
        </p:spPr>
        <p:txBody>
          <a:bodyPr anchor="ctr"/>
          <a:lstStyle/>
          <a:p>
            <a:pPr fontAlgn="auto">
              <a:spcBef>
                <a:spcPts val="0"/>
              </a:spcBef>
              <a:spcAft>
                <a:spcPts val="0"/>
              </a:spcAft>
              <a:defRPr/>
            </a:pPr>
            <a:endParaRPr lang="en-GB">
              <a:solidFill>
                <a:srgbClr val="FFFFFF"/>
              </a:solidFill>
              <a:latin typeface="Times New Roman"/>
            </a:endParaRPr>
          </a:p>
        </p:txBody>
      </p:sp>
      <p:sp>
        <p:nvSpPr>
          <p:cNvPr id="11" name="Freeform 10"/>
          <p:cNvSpPr/>
          <p:nvPr/>
        </p:nvSpPr>
        <p:spPr>
          <a:xfrm>
            <a:off x="7048500" y="2138363"/>
            <a:ext cx="1144588" cy="144462"/>
          </a:xfrm>
          <a:custGeom>
            <a:avLst/>
            <a:gdLst>
              <a:gd name="connsiteX0" fmla="*/ 1905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62050"/>
              <a:gd name="connsiteY0" fmla="*/ 152400 h 152400"/>
              <a:gd name="connsiteX1" fmla="*/ 28575 w 1162050"/>
              <a:gd name="connsiteY1" fmla="*/ 0 h 152400"/>
              <a:gd name="connsiteX2" fmla="*/ 1152525 w 1162050"/>
              <a:gd name="connsiteY2" fmla="*/ 28575 h 152400"/>
              <a:gd name="connsiteX3" fmla="*/ 1162050 w 1162050"/>
              <a:gd name="connsiteY3" fmla="*/ 123825 h 152400"/>
              <a:gd name="connsiteX0" fmla="*/ 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53446"/>
              <a:gd name="connsiteY0" fmla="*/ 152400 h 152400"/>
              <a:gd name="connsiteX1" fmla="*/ 0 w 1153446"/>
              <a:gd name="connsiteY1" fmla="*/ 0 h 152400"/>
              <a:gd name="connsiteX2" fmla="*/ 1153446 w 1153446"/>
              <a:gd name="connsiteY2" fmla="*/ 28575 h 152400"/>
              <a:gd name="connsiteX3" fmla="*/ 1133475 w 1153446"/>
              <a:gd name="connsiteY3" fmla="*/ 123825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28038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40679 h 152400"/>
              <a:gd name="connsiteX0" fmla="*/ 0 w 1154544"/>
              <a:gd name="connsiteY0" fmla="*/ 143972 h 143972"/>
              <a:gd name="connsiteX1" fmla="*/ 0 w 1154544"/>
              <a:gd name="connsiteY1" fmla="*/ 0 h 143972"/>
              <a:gd name="connsiteX2" fmla="*/ 1153446 w 1154544"/>
              <a:gd name="connsiteY2" fmla="*/ 20147 h 143972"/>
              <a:gd name="connsiteX3" fmla="*/ 1154544 w 1154544"/>
              <a:gd name="connsiteY3" fmla="*/ 132251 h 143972"/>
            </a:gdLst>
            <a:ahLst/>
            <a:cxnLst>
              <a:cxn ang="0">
                <a:pos x="connsiteX0" y="connsiteY0"/>
              </a:cxn>
              <a:cxn ang="0">
                <a:pos x="connsiteX1" y="connsiteY1"/>
              </a:cxn>
              <a:cxn ang="0">
                <a:pos x="connsiteX2" y="connsiteY2"/>
              </a:cxn>
              <a:cxn ang="0">
                <a:pos x="connsiteX3" y="connsiteY3"/>
              </a:cxn>
            </a:cxnLst>
            <a:rect l="l" t="t" r="r" b="b"/>
            <a:pathLst>
              <a:path w="1154544" h="143972">
                <a:moveTo>
                  <a:pt x="0" y="143972"/>
                </a:moveTo>
                <a:lnTo>
                  <a:pt x="0" y="0"/>
                </a:lnTo>
                <a:lnTo>
                  <a:pt x="1153446" y="20147"/>
                </a:lnTo>
                <a:lnTo>
                  <a:pt x="1154544" y="132251"/>
                </a:lnTo>
              </a:path>
            </a:pathLst>
          </a:custGeom>
          <a:solidFill>
            <a:srgbClr val="81FC24"/>
          </a:solidFill>
        </p:spPr>
        <p:style>
          <a:lnRef idx="1">
            <a:schemeClr val="accent1"/>
          </a:lnRef>
          <a:fillRef idx="0">
            <a:schemeClr val="accent1"/>
          </a:fillRef>
          <a:effectRef idx="0">
            <a:schemeClr val="accent1"/>
          </a:effectRef>
          <a:fontRef idx="minor">
            <a:schemeClr val="tx1"/>
          </a:fontRef>
        </p:style>
        <p:txBody>
          <a:bodyPr anchor="ctr"/>
          <a:lstStyle/>
          <a:p>
            <a:pPr>
              <a:defRPr/>
            </a:pPr>
            <a:endParaRPr lang="en-GB">
              <a:solidFill>
                <a:srgbClr val="000000"/>
              </a:solidFill>
            </a:endParaRPr>
          </a:p>
        </p:txBody>
      </p:sp>
      <p:sp>
        <p:nvSpPr>
          <p:cNvPr id="17418" name="TextBox 11"/>
          <p:cNvSpPr txBox="1">
            <a:spLocks noChangeArrowheads="1"/>
          </p:cNvSpPr>
          <p:nvPr/>
        </p:nvSpPr>
        <p:spPr bwMode="auto">
          <a:xfrm>
            <a:off x="6591300" y="1374775"/>
            <a:ext cx="1271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R</a:t>
            </a:r>
            <a:r>
              <a:rPr lang="en-GB" baseline="-25000">
                <a:solidFill>
                  <a:srgbClr val="000000"/>
                </a:solidFill>
              </a:rPr>
              <a:t>corona</a:t>
            </a:r>
          </a:p>
        </p:txBody>
      </p:sp>
      <p:cxnSp>
        <p:nvCxnSpPr>
          <p:cNvPr id="13" name="Straight Connector 12"/>
          <p:cNvCxnSpPr/>
          <p:nvPr/>
        </p:nvCxnSpPr>
        <p:spPr>
          <a:xfrm>
            <a:off x="7048500" y="1774825"/>
            <a:ext cx="0" cy="298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420" name="TextBox 14"/>
          <p:cNvSpPr txBox="1">
            <a:spLocks noChangeArrowheads="1"/>
          </p:cNvSpPr>
          <p:nvPr/>
        </p:nvSpPr>
        <p:spPr bwMode="auto">
          <a:xfrm>
            <a:off x="514985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Mdot</a:t>
            </a:r>
            <a:endParaRPr lang="en-GB" baseline="-25000">
              <a:solidFill>
                <a:srgbClr val="000000"/>
              </a:solidFill>
            </a:endParaRPr>
          </a:p>
        </p:txBody>
      </p:sp>
      <p:sp>
        <p:nvSpPr>
          <p:cNvPr id="17421" name="TextBox 15"/>
          <p:cNvSpPr txBox="1">
            <a:spLocks noChangeArrowheads="1"/>
          </p:cNvSpPr>
          <p:nvPr/>
        </p:nvSpPr>
        <p:spPr bwMode="auto">
          <a:xfrm>
            <a:off x="725170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a:t>
            </a:r>
            <a:endParaRPr lang="en-GB" baseline="-25000">
              <a:solidFill>
                <a:srgbClr val="000000"/>
              </a:solidFill>
            </a:endParaRPr>
          </a:p>
        </p:txBody>
      </p:sp>
      <p:sp>
        <p:nvSpPr>
          <p:cNvPr id="2" name="TextBox 1"/>
          <p:cNvSpPr txBox="1"/>
          <p:nvPr/>
        </p:nvSpPr>
        <p:spPr>
          <a:xfrm>
            <a:off x="5283199" y="6347996"/>
            <a:ext cx="1565275" cy="338554"/>
          </a:xfrm>
          <a:prstGeom prst="rect">
            <a:avLst/>
          </a:prstGeom>
          <a:noFill/>
        </p:spPr>
        <p:txBody>
          <a:bodyPr wrap="square" rtlCol="0">
            <a:spAutoFit/>
          </a:bodyPr>
          <a:lstStyle/>
          <a:p>
            <a:pPr algn="l"/>
            <a:r>
              <a:rPr lang="en-GB" sz="1600" dirty="0" smtClean="0">
                <a:solidFill>
                  <a:srgbClr val="006600"/>
                </a:solidFill>
              </a:rPr>
              <a:t>Done et al 2012</a:t>
            </a:r>
            <a:endParaRPr lang="en-GB" sz="1600" dirty="0">
              <a:solidFill>
                <a:srgbClr val="0066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79" y="2900363"/>
            <a:ext cx="40576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2"/>
          <p:cNvSpPr>
            <a:spLocks noChangeArrowheads="1"/>
          </p:cNvSpPr>
          <p:nvPr/>
        </p:nvSpPr>
        <p:spPr bwMode="auto">
          <a:xfrm>
            <a:off x="200468" y="1569573"/>
            <a:ext cx="4235450"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FF0000"/>
                </a:solidFill>
              </a:rPr>
              <a:t>Outer standard disc with colour temp correction down </a:t>
            </a:r>
            <a:r>
              <a:rPr lang="en-GB" sz="2800" dirty="0">
                <a:solidFill>
                  <a:srgbClr val="FF0000"/>
                </a:solidFill>
              </a:rPr>
              <a:t>to </a:t>
            </a:r>
            <a:r>
              <a:rPr lang="en-GB" sz="2800" dirty="0" err="1">
                <a:solidFill>
                  <a:srgbClr val="FF0000"/>
                </a:solidFill>
              </a:rPr>
              <a:t>R</a:t>
            </a:r>
            <a:r>
              <a:rPr lang="en-GB" sz="2800" baseline="-25000" dirty="0" err="1">
                <a:solidFill>
                  <a:srgbClr val="FF0000"/>
                </a:solidFill>
              </a:rPr>
              <a:t>corona</a:t>
            </a:r>
            <a:r>
              <a:rPr lang="en-GB" sz="2800" dirty="0">
                <a:solidFill>
                  <a:srgbClr val="FF0000"/>
                </a:solidFill>
              </a:rPr>
              <a:t> </a:t>
            </a:r>
            <a:r>
              <a:rPr lang="en-GB" sz="2800" dirty="0" smtClean="0">
                <a:solidFill>
                  <a:srgbClr val="FF0000"/>
                </a:solidFill>
              </a:rPr>
              <a:t>– quick way to model full photosphere results</a:t>
            </a:r>
          </a:p>
          <a:p>
            <a:pPr marL="342900" indent="-342900" algn="l">
              <a:lnSpc>
                <a:spcPct val="90000"/>
              </a:lnSpc>
              <a:spcBef>
                <a:spcPct val="20000"/>
              </a:spcBef>
              <a:buFontTx/>
              <a:buChar char="•"/>
            </a:pPr>
            <a:r>
              <a:rPr lang="en-GB" sz="2800" dirty="0" smtClean="0">
                <a:solidFill>
                  <a:srgbClr val="00CC00"/>
                </a:solidFill>
              </a:rPr>
              <a:t>Then luminosity not completely </a:t>
            </a:r>
            <a:r>
              <a:rPr lang="en-GB" sz="2800" dirty="0" err="1" smtClean="0">
                <a:solidFill>
                  <a:srgbClr val="00CC00"/>
                </a:solidFill>
              </a:rPr>
              <a:t>thermalised</a:t>
            </a:r>
            <a:r>
              <a:rPr lang="en-GB" sz="2800" dirty="0" smtClean="0">
                <a:solidFill>
                  <a:srgbClr val="00CC00"/>
                </a:solidFill>
              </a:rPr>
              <a:t> to make soft X-ray excess ? </a:t>
            </a:r>
          </a:p>
          <a:p>
            <a:pPr marL="342900" indent="-342900" algn="l">
              <a:lnSpc>
                <a:spcPct val="90000"/>
              </a:lnSpc>
              <a:spcBef>
                <a:spcPct val="20000"/>
              </a:spcBef>
              <a:buFontTx/>
              <a:buChar char="•"/>
            </a:pPr>
            <a:r>
              <a:rPr lang="en-GB" sz="2800" dirty="0" smtClean="0">
                <a:solidFill>
                  <a:srgbClr val="0000FF"/>
                </a:solidFill>
              </a:rPr>
              <a:t>Inner corona as in BHB</a:t>
            </a:r>
            <a:endParaRPr lang="en-GB" sz="2800" dirty="0">
              <a:solidFill>
                <a:srgbClr val="0000FF"/>
              </a:solidFill>
            </a:endParaRPr>
          </a:p>
          <a:p>
            <a:pPr marL="342900" indent="-342900" algn="l">
              <a:lnSpc>
                <a:spcPct val="90000"/>
              </a:lnSpc>
              <a:spcBef>
                <a:spcPct val="20000"/>
              </a:spcBef>
              <a:buFontTx/>
              <a:buChar char="•"/>
            </a:pPr>
            <a:r>
              <a:rPr lang="en-GB" sz="2800" dirty="0" smtClean="0">
                <a:solidFill>
                  <a:srgbClr val="006600"/>
                </a:solidFill>
              </a:rPr>
              <a:t>NLS1: </a:t>
            </a:r>
            <a:r>
              <a:rPr lang="en-GB" sz="2800" dirty="0" err="1" smtClean="0">
                <a:solidFill>
                  <a:srgbClr val="006600"/>
                </a:solidFill>
              </a:rPr>
              <a:t>R</a:t>
            </a:r>
            <a:r>
              <a:rPr lang="en-GB" sz="2800" baseline="-25000" dirty="0" err="1" smtClean="0">
                <a:solidFill>
                  <a:srgbClr val="006600"/>
                </a:solidFill>
              </a:rPr>
              <a:t>corona</a:t>
            </a:r>
            <a:r>
              <a:rPr lang="en-GB" sz="2800" dirty="0" smtClean="0">
                <a:solidFill>
                  <a:srgbClr val="006600"/>
                </a:solidFill>
              </a:rPr>
              <a:t> small so disc dominated, and </a:t>
            </a:r>
            <a:r>
              <a:rPr lang="en-GB" sz="2800" dirty="0" smtClean="0">
                <a:solidFill>
                  <a:srgbClr val="006600"/>
                </a:solidFill>
                <a:latin typeface="Symbol" pitchFamily="18" charset="2"/>
              </a:rPr>
              <a:t>G</a:t>
            </a:r>
            <a:r>
              <a:rPr lang="en-GB" sz="2800" dirty="0" smtClean="0">
                <a:solidFill>
                  <a:srgbClr val="006600"/>
                </a:solidFill>
              </a:rPr>
              <a:t> steep</a:t>
            </a:r>
            <a:endParaRPr lang="en-GB" sz="2800" baseline="-25000" dirty="0" smtClean="0">
              <a:solidFill>
                <a:srgbClr val="006600"/>
              </a:solidFill>
            </a:endParaRPr>
          </a:p>
          <a:p>
            <a:pPr marL="342900" indent="-342900" algn="l">
              <a:lnSpc>
                <a:spcPct val="90000"/>
              </a:lnSpc>
              <a:spcBef>
                <a:spcPct val="20000"/>
              </a:spcBef>
              <a:buFontTx/>
              <a:buChar char="•"/>
            </a:pPr>
            <a:endParaRPr lang="en-GB" sz="2800" dirty="0">
              <a:solidFill>
                <a:srgbClr val="006600"/>
              </a:solidFill>
            </a:endParaRPr>
          </a:p>
        </p:txBody>
      </p:sp>
    </p:spTree>
    <p:extLst>
      <p:ext uri="{BB962C8B-B14F-4D97-AF65-F5344CB8AC3E}">
        <p14:creationId xmlns:p14="http://schemas.microsoft.com/office/powerpoint/2010/main" val="13533109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571500" y="2133600"/>
            <a:ext cx="7296150" cy="371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a:solidFill>
                <a:srgbClr val="000000"/>
              </a:solidFill>
            </a:endParaRPr>
          </a:p>
        </p:txBody>
      </p:sp>
      <p:sp>
        <p:nvSpPr>
          <p:cNvPr id="18436" name="Text Box 5"/>
          <p:cNvSpPr txBox="1">
            <a:spLocks noChangeArrowheads="1"/>
          </p:cNvSpPr>
          <p:nvPr/>
        </p:nvSpPr>
        <p:spPr bwMode="auto">
          <a:xfrm>
            <a:off x="6380163" y="5894388"/>
            <a:ext cx="1544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algn="l" eaLnBrk="1" hangingPunct="1">
              <a:spcBef>
                <a:spcPct val="50000"/>
              </a:spcBef>
            </a:pPr>
            <a:r>
              <a:rPr lang="en-GB" sz="1600" i="0" dirty="0">
                <a:solidFill>
                  <a:srgbClr val="006600"/>
                </a:solidFill>
              </a:rPr>
              <a:t>Jin et al </a:t>
            </a:r>
            <a:r>
              <a:rPr lang="en-GB" sz="1600" i="0" dirty="0" smtClean="0">
                <a:solidFill>
                  <a:srgbClr val="006600"/>
                </a:solidFill>
              </a:rPr>
              <a:t>2012</a:t>
            </a:r>
            <a:endParaRPr lang="en-US" sz="1600" i="0" dirty="0">
              <a:solidFill>
                <a:srgbClr val="006600"/>
              </a:solidFill>
            </a:endParaRPr>
          </a:p>
        </p:txBody>
      </p:sp>
      <p:grpSp>
        <p:nvGrpSpPr>
          <p:cNvPr id="18437" name="Group 1"/>
          <p:cNvGrpSpPr>
            <a:grpSpLocks/>
          </p:cNvGrpSpPr>
          <p:nvPr/>
        </p:nvGrpSpPr>
        <p:grpSpPr bwMode="auto">
          <a:xfrm>
            <a:off x="702634" y="2339496"/>
            <a:ext cx="6915150" cy="3328987"/>
            <a:chOff x="723900" y="2328863"/>
            <a:chExt cx="5524500" cy="2466975"/>
          </a:xfrm>
        </p:grpSpPr>
        <p:pic>
          <p:nvPicPr>
            <p:cNvPr id="184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328863"/>
              <a:ext cx="2781300" cy="2466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347912"/>
              <a:ext cx="2743200" cy="242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438" name="Rectangle 2"/>
          <p:cNvSpPr>
            <a:spLocks noChangeArrowheads="1"/>
          </p:cNvSpPr>
          <p:nvPr/>
        </p:nvSpPr>
        <p:spPr bwMode="auto">
          <a:xfrm>
            <a:off x="723900" y="2328863"/>
            <a:ext cx="6915150" cy="3328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solidFill>
                <a:srgbClr val="000000"/>
              </a:solidFill>
            </a:endParaRPr>
          </a:p>
        </p:txBody>
      </p:sp>
      <p:sp>
        <p:nvSpPr>
          <p:cNvPr id="12" name="Title 1"/>
          <p:cNvSpPr txBox="1">
            <a:spLocks/>
          </p:cNvSpPr>
          <p:nvPr/>
        </p:nvSpPr>
        <p:spPr bwMode="auto">
          <a:xfrm>
            <a:off x="104775" y="174625"/>
            <a:ext cx="88979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GB" b="1" kern="0" dirty="0" smtClean="0">
                <a:solidFill>
                  <a:srgbClr val="006600"/>
                </a:solidFill>
              </a:rPr>
              <a:t>Simple NLS1</a:t>
            </a:r>
          </a:p>
        </p:txBody>
      </p:sp>
      <p:sp>
        <p:nvSpPr>
          <p:cNvPr id="13" name="Rectangle 2"/>
          <p:cNvSpPr>
            <a:spLocks noChangeArrowheads="1"/>
          </p:cNvSpPr>
          <p:nvPr/>
        </p:nvSpPr>
        <p:spPr bwMode="auto">
          <a:xfrm>
            <a:off x="104775" y="1214438"/>
            <a:ext cx="87915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defRPr/>
            </a:pPr>
            <a:r>
              <a:rPr lang="en-GB" sz="2800" dirty="0" smtClean="0">
                <a:solidFill>
                  <a:srgbClr val="006600"/>
                </a:solidFill>
              </a:rPr>
              <a:t>Smaller </a:t>
            </a:r>
            <a:r>
              <a:rPr lang="en-GB" sz="2800" dirty="0" err="1" smtClean="0">
                <a:solidFill>
                  <a:srgbClr val="006600"/>
                </a:solidFill>
              </a:rPr>
              <a:t>R</a:t>
            </a:r>
            <a:r>
              <a:rPr lang="en-GB" sz="2800" baseline="-25000" dirty="0" err="1" smtClean="0">
                <a:solidFill>
                  <a:srgbClr val="006600"/>
                </a:solidFill>
              </a:rPr>
              <a:t>corona</a:t>
            </a:r>
            <a:r>
              <a:rPr lang="en-GB" sz="2800" dirty="0" smtClean="0">
                <a:solidFill>
                  <a:srgbClr val="006600"/>
                </a:solidFill>
              </a:rPr>
              <a:t> means spectra are dominated by disc! </a:t>
            </a:r>
          </a:p>
          <a:p>
            <a:pPr marL="342900" indent="-342900" algn="l">
              <a:lnSpc>
                <a:spcPct val="90000"/>
              </a:lnSpc>
              <a:spcBef>
                <a:spcPct val="20000"/>
              </a:spcBef>
              <a:buFontTx/>
              <a:buChar char="•"/>
              <a:defRPr/>
            </a:pPr>
            <a:r>
              <a:rPr lang="en-GB" sz="2800" dirty="0" smtClean="0">
                <a:solidFill>
                  <a:srgbClr val="006600"/>
                </a:solidFill>
              </a:rPr>
              <a:t>NLS1 have small SX and big disc - NOT huge SX</a:t>
            </a:r>
            <a:endParaRPr lang="en-GB" sz="2800" dirty="0">
              <a:solidFill>
                <a:srgbClr val="006600"/>
              </a:solidFill>
            </a:endParaRPr>
          </a:p>
        </p:txBody>
      </p:sp>
    </p:spTree>
    <p:extLst>
      <p:ext uri="{BB962C8B-B14F-4D97-AF65-F5344CB8AC3E}">
        <p14:creationId xmlns:p14="http://schemas.microsoft.com/office/powerpoint/2010/main" val="12485767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648200" y="1273175"/>
            <a:ext cx="4310063" cy="5413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dirty="0">
              <a:solidFill>
                <a:srgbClr val="000000"/>
              </a:solidFill>
            </a:endParaRPr>
          </a:p>
        </p:txBody>
      </p:sp>
      <p:sp>
        <p:nvSpPr>
          <p:cNvPr id="17411" name="Title 1"/>
          <p:cNvSpPr>
            <a:spLocks noGrp="1"/>
          </p:cNvSpPr>
          <p:nvPr>
            <p:ph type="title"/>
          </p:nvPr>
        </p:nvSpPr>
        <p:spPr>
          <a:xfrm>
            <a:off x="104775" y="174625"/>
            <a:ext cx="8897938" cy="1143000"/>
          </a:xfrm>
        </p:spPr>
        <p:txBody>
          <a:bodyPr/>
          <a:lstStyle/>
          <a:p>
            <a:r>
              <a:rPr lang="en-GB" b="1" dirty="0" err="1" smtClean="0">
                <a:solidFill>
                  <a:srgbClr val="006600"/>
                </a:solidFill>
              </a:rPr>
              <a:t>Optxagnf</a:t>
            </a:r>
            <a:r>
              <a:rPr lang="en-GB" b="1" dirty="0" smtClean="0">
                <a:solidFill>
                  <a:srgbClr val="006600"/>
                </a:solidFill>
              </a:rPr>
              <a:t>: conserving energy! </a:t>
            </a:r>
          </a:p>
        </p:txBody>
      </p:sp>
      <p:sp>
        <p:nvSpPr>
          <p:cNvPr id="17414" name="Oval 102"/>
          <p:cNvSpPr>
            <a:spLocks noChangeArrowheads="1"/>
          </p:cNvSpPr>
          <p:nvPr/>
        </p:nvSpPr>
        <p:spPr bwMode="auto">
          <a:xfrm>
            <a:off x="7888287" y="1658938"/>
            <a:ext cx="636588" cy="1111250"/>
          </a:xfrm>
          <a:prstGeom prst="ellipse">
            <a:avLst/>
          </a:prstGeom>
          <a:gradFill rotWithShape="1">
            <a:gsLst>
              <a:gs pos="0">
                <a:srgbClr val="0066FF">
                  <a:alpha val="3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endParaRPr lang="en-US">
              <a:solidFill>
                <a:srgbClr val="000000"/>
              </a:solidFill>
            </a:endParaRPr>
          </a:p>
        </p:txBody>
      </p:sp>
      <p:sp>
        <p:nvSpPr>
          <p:cNvPr id="17415" name="Trapezoid 3"/>
          <p:cNvSpPr>
            <a:spLocks/>
          </p:cNvSpPr>
          <p:nvPr/>
        </p:nvSpPr>
        <p:spPr bwMode="auto">
          <a:xfrm rot="5400000" flipH="1">
            <a:off x="6638131" y="758032"/>
            <a:ext cx="200025" cy="2909888"/>
          </a:xfrm>
          <a:custGeom>
            <a:avLst/>
            <a:gdLst>
              <a:gd name="T0" fmla="*/ 9528 w 360040"/>
              <a:gd name="T1" fmla="*/ 0 h 5040560"/>
              <a:gd name="T2" fmla="*/ 2382 w 360040"/>
              <a:gd name="T3" fmla="*/ 161598 h 5040560"/>
              <a:gd name="T4" fmla="*/ 9528 w 360040"/>
              <a:gd name="T5" fmla="*/ 323196 h 5040560"/>
              <a:gd name="T6" fmla="*/ 16674 w 360040"/>
              <a:gd name="T7" fmla="*/ 161598 h 5040560"/>
              <a:gd name="T8" fmla="*/ 17694720 60000 65536"/>
              <a:gd name="T9" fmla="*/ 11796480 60000 65536"/>
              <a:gd name="T10" fmla="*/ 5898240 60000 65536"/>
              <a:gd name="T11" fmla="*/ 0 60000 65536"/>
              <a:gd name="T12" fmla="*/ 60008 w 360040"/>
              <a:gd name="T13" fmla="*/ 840093 h 5040560"/>
              <a:gd name="T14" fmla="*/ 300032 w 360040"/>
              <a:gd name="T15" fmla="*/ 5040560 h 5040560"/>
            </a:gdLst>
            <a:ahLst/>
            <a:cxnLst>
              <a:cxn ang="T8">
                <a:pos x="T0" y="T1"/>
              </a:cxn>
              <a:cxn ang="T9">
                <a:pos x="T2" y="T3"/>
              </a:cxn>
              <a:cxn ang="T10">
                <a:pos x="T4" y="T5"/>
              </a:cxn>
              <a:cxn ang="T11">
                <a:pos x="T6" y="T7"/>
              </a:cxn>
            </a:cxnLst>
            <a:rect l="T12" t="T13" r="T14" b="T15"/>
            <a:pathLst>
              <a:path w="360040" h="5040560">
                <a:moveTo>
                  <a:pt x="0" y="5040560"/>
                </a:moveTo>
                <a:lnTo>
                  <a:pt x="90010" y="0"/>
                </a:lnTo>
                <a:lnTo>
                  <a:pt x="270030" y="0"/>
                </a:lnTo>
                <a:lnTo>
                  <a:pt x="360040" y="5040560"/>
                </a:lnTo>
                <a:lnTo>
                  <a:pt x="0" y="50405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GB">
              <a:solidFill>
                <a:srgbClr val="000000"/>
              </a:solidFill>
            </a:endParaRPr>
          </a:p>
        </p:txBody>
      </p:sp>
      <p:sp>
        <p:nvSpPr>
          <p:cNvPr id="10" name="Oval 9"/>
          <p:cNvSpPr>
            <a:spLocks noChangeArrowheads="1"/>
          </p:cNvSpPr>
          <p:nvPr/>
        </p:nvSpPr>
        <p:spPr bwMode="auto">
          <a:xfrm flipH="1">
            <a:off x="8275638" y="2073275"/>
            <a:ext cx="249237" cy="239713"/>
          </a:xfrm>
          <a:prstGeom prst="ellipse">
            <a:avLst/>
          </a:prstGeom>
          <a:solidFill>
            <a:schemeClr val="tx1"/>
          </a:solidFill>
          <a:ln w="25400" algn="ctr">
            <a:noFill/>
            <a:round/>
            <a:headEnd/>
            <a:tailEnd/>
          </a:ln>
        </p:spPr>
        <p:txBody>
          <a:bodyPr anchor="ctr"/>
          <a:lstStyle/>
          <a:p>
            <a:pPr fontAlgn="auto">
              <a:spcBef>
                <a:spcPts val="0"/>
              </a:spcBef>
              <a:spcAft>
                <a:spcPts val="0"/>
              </a:spcAft>
              <a:defRPr/>
            </a:pPr>
            <a:endParaRPr lang="en-GB">
              <a:solidFill>
                <a:srgbClr val="FFFFFF"/>
              </a:solidFill>
              <a:latin typeface="Times New Roman"/>
            </a:endParaRPr>
          </a:p>
        </p:txBody>
      </p:sp>
      <p:sp>
        <p:nvSpPr>
          <p:cNvPr id="11" name="Freeform 10"/>
          <p:cNvSpPr/>
          <p:nvPr/>
        </p:nvSpPr>
        <p:spPr>
          <a:xfrm>
            <a:off x="7048500" y="2138363"/>
            <a:ext cx="1144588" cy="144462"/>
          </a:xfrm>
          <a:custGeom>
            <a:avLst/>
            <a:gdLst>
              <a:gd name="connsiteX0" fmla="*/ 1905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62050"/>
              <a:gd name="connsiteY0" fmla="*/ 152400 h 152400"/>
              <a:gd name="connsiteX1" fmla="*/ 28575 w 1162050"/>
              <a:gd name="connsiteY1" fmla="*/ 0 h 152400"/>
              <a:gd name="connsiteX2" fmla="*/ 1152525 w 1162050"/>
              <a:gd name="connsiteY2" fmla="*/ 28575 h 152400"/>
              <a:gd name="connsiteX3" fmla="*/ 1162050 w 1162050"/>
              <a:gd name="connsiteY3" fmla="*/ 123825 h 152400"/>
              <a:gd name="connsiteX0" fmla="*/ 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53446"/>
              <a:gd name="connsiteY0" fmla="*/ 152400 h 152400"/>
              <a:gd name="connsiteX1" fmla="*/ 0 w 1153446"/>
              <a:gd name="connsiteY1" fmla="*/ 0 h 152400"/>
              <a:gd name="connsiteX2" fmla="*/ 1153446 w 1153446"/>
              <a:gd name="connsiteY2" fmla="*/ 28575 h 152400"/>
              <a:gd name="connsiteX3" fmla="*/ 1133475 w 1153446"/>
              <a:gd name="connsiteY3" fmla="*/ 123825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28038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40679 h 152400"/>
              <a:gd name="connsiteX0" fmla="*/ 0 w 1154544"/>
              <a:gd name="connsiteY0" fmla="*/ 143972 h 143972"/>
              <a:gd name="connsiteX1" fmla="*/ 0 w 1154544"/>
              <a:gd name="connsiteY1" fmla="*/ 0 h 143972"/>
              <a:gd name="connsiteX2" fmla="*/ 1153446 w 1154544"/>
              <a:gd name="connsiteY2" fmla="*/ 20147 h 143972"/>
              <a:gd name="connsiteX3" fmla="*/ 1154544 w 1154544"/>
              <a:gd name="connsiteY3" fmla="*/ 132251 h 143972"/>
            </a:gdLst>
            <a:ahLst/>
            <a:cxnLst>
              <a:cxn ang="0">
                <a:pos x="connsiteX0" y="connsiteY0"/>
              </a:cxn>
              <a:cxn ang="0">
                <a:pos x="connsiteX1" y="connsiteY1"/>
              </a:cxn>
              <a:cxn ang="0">
                <a:pos x="connsiteX2" y="connsiteY2"/>
              </a:cxn>
              <a:cxn ang="0">
                <a:pos x="connsiteX3" y="connsiteY3"/>
              </a:cxn>
            </a:cxnLst>
            <a:rect l="l" t="t" r="r" b="b"/>
            <a:pathLst>
              <a:path w="1154544" h="143972">
                <a:moveTo>
                  <a:pt x="0" y="143972"/>
                </a:moveTo>
                <a:lnTo>
                  <a:pt x="0" y="0"/>
                </a:lnTo>
                <a:lnTo>
                  <a:pt x="1153446" y="20147"/>
                </a:lnTo>
                <a:lnTo>
                  <a:pt x="1154544" y="132251"/>
                </a:lnTo>
              </a:path>
            </a:pathLst>
          </a:custGeom>
          <a:solidFill>
            <a:srgbClr val="81FC24"/>
          </a:solidFill>
        </p:spPr>
        <p:style>
          <a:lnRef idx="1">
            <a:schemeClr val="accent1"/>
          </a:lnRef>
          <a:fillRef idx="0">
            <a:schemeClr val="accent1"/>
          </a:fillRef>
          <a:effectRef idx="0">
            <a:schemeClr val="accent1"/>
          </a:effectRef>
          <a:fontRef idx="minor">
            <a:schemeClr val="tx1"/>
          </a:fontRef>
        </p:style>
        <p:txBody>
          <a:bodyPr anchor="ctr"/>
          <a:lstStyle/>
          <a:p>
            <a:pPr>
              <a:defRPr/>
            </a:pPr>
            <a:endParaRPr lang="en-GB">
              <a:solidFill>
                <a:srgbClr val="000000"/>
              </a:solidFill>
            </a:endParaRPr>
          </a:p>
        </p:txBody>
      </p:sp>
      <p:sp>
        <p:nvSpPr>
          <p:cNvPr id="17418" name="TextBox 11"/>
          <p:cNvSpPr txBox="1">
            <a:spLocks noChangeArrowheads="1"/>
          </p:cNvSpPr>
          <p:nvPr/>
        </p:nvSpPr>
        <p:spPr bwMode="auto">
          <a:xfrm>
            <a:off x="6591300" y="1374775"/>
            <a:ext cx="1271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R</a:t>
            </a:r>
            <a:r>
              <a:rPr lang="en-GB" baseline="-25000">
                <a:solidFill>
                  <a:srgbClr val="000000"/>
                </a:solidFill>
              </a:rPr>
              <a:t>corona</a:t>
            </a:r>
          </a:p>
        </p:txBody>
      </p:sp>
      <p:cxnSp>
        <p:nvCxnSpPr>
          <p:cNvPr id="13" name="Straight Connector 12"/>
          <p:cNvCxnSpPr/>
          <p:nvPr/>
        </p:nvCxnSpPr>
        <p:spPr>
          <a:xfrm>
            <a:off x="7048500" y="1774825"/>
            <a:ext cx="0" cy="298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420" name="TextBox 14"/>
          <p:cNvSpPr txBox="1">
            <a:spLocks noChangeArrowheads="1"/>
          </p:cNvSpPr>
          <p:nvPr/>
        </p:nvSpPr>
        <p:spPr bwMode="auto">
          <a:xfrm>
            <a:off x="514985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Mdot</a:t>
            </a:r>
            <a:endParaRPr lang="en-GB" baseline="-25000">
              <a:solidFill>
                <a:srgbClr val="000000"/>
              </a:solidFill>
            </a:endParaRPr>
          </a:p>
        </p:txBody>
      </p:sp>
      <p:sp>
        <p:nvSpPr>
          <p:cNvPr id="17421" name="TextBox 15"/>
          <p:cNvSpPr txBox="1">
            <a:spLocks noChangeArrowheads="1"/>
          </p:cNvSpPr>
          <p:nvPr/>
        </p:nvSpPr>
        <p:spPr bwMode="auto">
          <a:xfrm>
            <a:off x="725170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a:t>
            </a:r>
            <a:endParaRPr lang="en-GB" baseline="-25000">
              <a:solidFill>
                <a:srgbClr val="000000"/>
              </a:solidFill>
            </a:endParaRPr>
          </a:p>
        </p:txBody>
      </p:sp>
      <p:sp>
        <p:nvSpPr>
          <p:cNvPr id="2" name="TextBox 1"/>
          <p:cNvSpPr txBox="1"/>
          <p:nvPr/>
        </p:nvSpPr>
        <p:spPr>
          <a:xfrm>
            <a:off x="4665716" y="6347996"/>
            <a:ext cx="1565275" cy="338554"/>
          </a:xfrm>
          <a:prstGeom prst="rect">
            <a:avLst/>
          </a:prstGeom>
          <a:noFill/>
        </p:spPr>
        <p:txBody>
          <a:bodyPr wrap="square" rtlCol="0">
            <a:spAutoFit/>
          </a:bodyPr>
          <a:lstStyle/>
          <a:p>
            <a:pPr algn="l"/>
            <a:r>
              <a:rPr lang="en-GB" sz="1600" dirty="0" smtClean="0">
                <a:solidFill>
                  <a:srgbClr val="006600"/>
                </a:solidFill>
              </a:rPr>
              <a:t>Done et al 2012</a:t>
            </a:r>
            <a:endParaRPr lang="en-GB" sz="1600" dirty="0">
              <a:solidFill>
                <a:srgbClr val="0066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79" y="2900363"/>
            <a:ext cx="40576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2"/>
          <p:cNvSpPr>
            <a:spLocks noChangeArrowheads="1"/>
          </p:cNvSpPr>
          <p:nvPr/>
        </p:nvSpPr>
        <p:spPr bwMode="auto">
          <a:xfrm>
            <a:off x="200468" y="1992903"/>
            <a:ext cx="4235450"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FF0000"/>
                </a:solidFill>
              </a:rPr>
              <a:t>Outer standard disc with colour temp correction down </a:t>
            </a:r>
            <a:r>
              <a:rPr lang="en-GB" sz="2800" dirty="0">
                <a:solidFill>
                  <a:srgbClr val="FF0000"/>
                </a:solidFill>
              </a:rPr>
              <a:t>to </a:t>
            </a:r>
            <a:r>
              <a:rPr lang="en-GB" sz="2800" dirty="0" err="1">
                <a:solidFill>
                  <a:srgbClr val="FF0000"/>
                </a:solidFill>
              </a:rPr>
              <a:t>R</a:t>
            </a:r>
            <a:r>
              <a:rPr lang="en-GB" sz="2800" baseline="-25000" dirty="0" err="1">
                <a:solidFill>
                  <a:srgbClr val="FF0000"/>
                </a:solidFill>
              </a:rPr>
              <a:t>corona</a:t>
            </a:r>
            <a:r>
              <a:rPr lang="en-GB" sz="2800" dirty="0">
                <a:solidFill>
                  <a:srgbClr val="FF0000"/>
                </a:solidFill>
              </a:rPr>
              <a:t> </a:t>
            </a:r>
            <a:endParaRPr lang="en-GB" sz="2800" dirty="0" smtClean="0">
              <a:solidFill>
                <a:srgbClr val="FF0000"/>
              </a:solidFill>
            </a:endParaRPr>
          </a:p>
          <a:p>
            <a:pPr marL="342900" indent="-342900" algn="l">
              <a:lnSpc>
                <a:spcPct val="90000"/>
              </a:lnSpc>
              <a:spcBef>
                <a:spcPct val="20000"/>
              </a:spcBef>
              <a:buFontTx/>
              <a:buChar char="•"/>
            </a:pPr>
            <a:r>
              <a:rPr lang="en-GB" sz="2800" dirty="0" smtClean="0">
                <a:solidFill>
                  <a:srgbClr val="00CC00"/>
                </a:solidFill>
              </a:rPr>
              <a:t>Then luminosity not completely </a:t>
            </a:r>
            <a:r>
              <a:rPr lang="en-GB" sz="2800" dirty="0" err="1" smtClean="0">
                <a:solidFill>
                  <a:srgbClr val="00CC00"/>
                </a:solidFill>
              </a:rPr>
              <a:t>thermalised</a:t>
            </a:r>
            <a:r>
              <a:rPr lang="en-GB" sz="2800" dirty="0" smtClean="0">
                <a:solidFill>
                  <a:srgbClr val="00CC00"/>
                </a:solidFill>
              </a:rPr>
              <a:t> to make soft X-ray excess ? </a:t>
            </a:r>
          </a:p>
          <a:p>
            <a:pPr marL="342900" indent="-342900" algn="l">
              <a:lnSpc>
                <a:spcPct val="90000"/>
              </a:lnSpc>
              <a:spcBef>
                <a:spcPct val="20000"/>
              </a:spcBef>
              <a:buFontTx/>
              <a:buChar char="•"/>
            </a:pPr>
            <a:r>
              <a:rPr lang="en-GB" sz="2800" dirty="0" smtClean="0">
                <a:solidFill>
                  <a:srgbClr val="0000FF"/>
                </a:solidFill>
              </a:rPr>
              <a:t>Inner corona as in BHB</a:t>
            </a:r>
            <a:endParaRPr lang="en-GB" sz="2800" dirty="0">
              <a:solidFill>
                <a:srgbClr val="0000FF"/>
              </a:solidFill>
            </a:endParaRPr>
          </a:p>
          <a:p>
            <a:pPr marL="342900" indent="-342900" algn="l">
              <a:lnSpc>
                <a:spcPct val="90000"/>
              </a:lnSpc>
              <a:spcBef>
                <a:spcPct val="20000"/>
              </a:spcBef>
              <a:buFontTx/>
              <a:buChar char="•"/>
            </a:pPr>
            <a:r>
              <a:rPr lang="en-GB" sz="2800" dirty="0">
                <a:solidFill>
                  <a:srgbClr val="006600"/>
                </a:solidFill>
              </a:rPr>
              <a:t>NLS1: </a:t>
            </a:r>
            <a:r>
              <a:rPr lang="en-GB" sz="2800" dirty="0" err="1">
                <a:solidFill>
                  <a:srgbClr val="006600"/>
                </a:solidFill>
              </a:rPr>
              <a:t>R</a:t>
            </a:r>
            <a:r>
              <a:rPr lang="en-GB" sz="2800" baseline="-25000" dirty="0" err="1">
                <a:solidFill>
                  <a:srgbClr val="006600"/>
                </a:solidFill>
              </a:rPr>
              <a:t>corona</a:t>
            </a:r>
            <a:r>
              <a:rPr lang="en-GB" sz="2800" dirty="0">
                <a:solidFill>
                  <a:srgbClr val="006600"/>
                </a:solidFill>
              </a:rPr>
              <a:t> small so disc dominated, and </a:t>
            </a:r>
            <a:r>
              <a:rPr lang="en-GB" sz="2800" dirty="0">
                <a:solidFill>
                  <a:srgbClr val="006600"/>
                </a:solidFill>
                <a:latin typeface="Symbol" pitchFamily="18" charset="2"/>
              </a:rPr>
              <a:t>G</a:t>
            </a:r>
            <a:r>
              <a:rPr lang="en-GB" sz="2800" dirty="0">
                <a:solidFill>
                  <a:srgbClr val="006600"/>
                </a:solidFill>
              </a:rPr>
              <a:t> steep</a:t>
            </a:r>
            <a:endParaRPr lang="en-GB" sz="2800" baseline="-25000" dirty="0">
              <a:solidFill>
                <a:srgbClr val="006600"/>
              </a:solidFill>
            </a:endParaRPr>
          </a:p>
          <a:p>
            <a:pPr marL="342900" indent="-342900" algn="l">
              <a:lnSpc>
                <a:spcPct val="90000"/>
              </a:lnSpc>
              <a:spcBef>
                <a:spcPct val="20000"/>
              </a:spcBef>
              <a:buFontTx/>
              <a:buChar char="•"/>
            </a:pPr>
            <a:endParaRPr lang="en-GB" sz="2800" dirty="0">
              <a:solidFill>
                <a:srgbClr val="006600"/>
              </a:solidFill>
            </a:endParaRPr>
          </a:p>
        </p:txBody>
      </p:sp>
    </p:spTree>
    <p:extLst>
      <p:ext uri="{BB962C8B-B14F-4D97-AF65-F5344CB8AC3E}">
        <p14:creationId xmlns:p14="http://schemas.microsoft.com/office/powerpoint/2010/main" val="30904362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685800" y="123825"/>
            <a:ext cx="7772400" cy="1143000"/>
          </a:xfrm>
          <a:ln/>
          <a:extLst>
            <a:ext uri="{91240B29-F687-4f45-9708-019B960494DF}">
              <a14:hiddenLine xmlns:a14="http://schemas.microsoft.com/office/drawing/2010/main" w="9525">
                <a:solidFill>
                  <a:srgbClr val="006600"/>
                </a:solidFill>
                <a:miter lim="800000"/>
                <a:headEnd/>
                <a:tailEnd/>
              </a14:hiddenLine>
            </a:ext>
          </a:extLst>
        </p:spPr>
        <p:txBody>
          <a:bodyPr/>
          <a:lstStyle/>
          <a:p>
            <a:r>
              <a:rPr lang="en-GB" b="1" dirty="0">
                <a:solidFill>
                  <a:srgbClr val="006600"/>
                </a:solidFill>
              </a:rPr>
              <a:t>Relativistic effects</a:t>
            </a:r>
            <a:endParaRPr lang="en-GB" b="1" baseline="-25000" dirty="0">
              <a:solidFill>
                <a:srgbClr val="006600"/>
              </a:solidFill>
            </a:endParaRPr>
          </a:p>
        </p:txBody>
      </p:sp>
      <p:sp>
        <p:nvSpPr>
          <p:cNvPr id="416771" name="Text Box 3"/>
          <p:cNvSpPr txBox="1">
            <a:spLocks noChangeArrowheads="1"/>
          </p:cNvSpPr>
          <p:nvPr/>
        </p:nvSpPr>
        <p:spPr bwMode="auto">
          <a:xfrm>
            <a:off x="6573838" y="6518275"/>
            <a:ext cx="2627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dirty="0" err="1">
                <a:solidFill>
                  <a:srgbClr val="008000"/>
                </a:solidFill>
              </a:rPr>
              <a:t>Fabian</a:t>
            </a:r>
            <a:r>
              <a:rPr lang="en-GB" sz="1600" dirty="0">
                <a:solidFill>
                  <a:srgbClr val="008000"/>
                </a:solidFill>
              </a:rPr>
              <a:t> et al. 1989</a:t>
            </a:r>
          </a:p>
        </p:txBody>
      </p:sp>
      <p:sp>
        <p:nvSpPr>
          <p:cNvPr id="416772" name="AutoShape 4"/>
          <p:cNvSpPr>
            <a:spLocks noChangeArrowheads="1"/>
          </p:cNvSpPr>
          <p:nvPr/>
        </p:nvSpPr>
        <p:spPr bwMode="auto">
          <a:xfrm>
            <a:off x="4849813" y="1636713"/>
            <a:ext cx="3935412" cy="114458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773" name="Line 5"/>
          <p:cNvSpPr>
            <a:spLocks noChangeShapeType="1"/>
          </p:cNvSpPr>
          <p:nvPr/>
        </p:nvSpPr>
        <p:spPr bwMode="auto">
          <a:xfrm flipV="1">
            <a:off x="5545138" y="3454400"/>
            <a:ext cx="0" cy="2481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6774" name="Line 6"/>
          <p:cNvSpPr>
            <a:spLocks noChangeShapeType="1"/>
          </p:cNvSpPr>
          <p:nvPr/>
        </p:nvSpPr>
        <p:spPr bwMode="auto">
          <a:xfrm>
            <a:off x="5545138" y="5951538"/>
            <a:ext cx="31194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6775" name="Line 7"/>
          <p:cNvSpPr>
            <a:spLocks noChangeShapeType="1"/>
          </p:cNvSpPr>
          <p:nvPr/>
        </p:nvSpPr>
        <p:spPr bwMode="auto">
          <a:xfrm>
            <a:off x="7416800" y="3584575"/>
            <a:ext cx="14288" cy="236696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6776" name="Freeform 8"/>
          <p:cNvSpPr>
            <a:spLocks/>
          </p:cNvSpPr>
          <p:nvPr/>
        </p:nvSpPr>
        <p:spPr bwMode="auto">
          <a:xfrm>
            <a:off x="7097713" y="4452938"/>
            <a:ext cx="1073150" cy="1439862"/>
          </a:xfrm>
          <a:custGeom>
            <a:avLst/>
            <a:gdLst>
              <a:gd name="T0" fmla="*/ 0 w 676"/>
              <a:gd name="T1" fmla="*/ 313 h 907"/>
              <a:gd name="T2" fmla="*/ 192 w 676"/>
              <a:gd name="T3" fmla="*/ 276 h 907"/>
              <a:gd name="T4" fmla="*/ 457 w 676"/>
              <a:gd name="T5" fmla="*/ 20 h 907"/>
              <a:gd name="T6" fmla="*/ 585 w 676"/>
              <a:gd name="T7" fmla="*/ 395 h 907"/>
              <a:gd name="T8" fmla="*/ 676 w 676"/>
              <a:gd name="T9" fmla="*/ 907 h 907"/>
            </a:gdLst>
            <a:ahLst/>
            <a:cxnLst>
              <a:cxn ang="0">
                <a:pos x="T0" y="T1"/>
              </a:cxn>
              <a:cxn ang="0">
                <a:pos x="T2" y="T3"/>
              </a:cxn>
              <a:cxn ang="0">
                <a:pos x="T4" y="T5"/>
              </a:cxn>
              <a:cxn ang="0">
                <a:pos x="T6" y="T7"/>
              </a:cxn>
              <a:cxn ang="0">
                <a:pos x="T8" y="T9"/>
              </a:cxn>
            </a:cxnLst>
            <a:rect l="0" t="0" r="r" b="b"/>
            <a:pathLst>
              <a:path w="676" h="907">
                <a:moveTo>
                  <a:pt x="0" y="313"/>
                </a:moveTo>
                <a:cubicBezTo>
                  <a:pt x="30" y="307"/>
                  <a:pt x="116" y="325"/>
                  <a:pt x="192" y="276"/>
                </a:cubicBezTo>
                <a:cubicBezTo>
                  <a:pt x="268" y="227"/>
                  <a:pt x="392" y="0"/>
                  <a:pt x="457" y="20"/>
                </a:cubicBezTo>
                <a:cubicBezTo>
                  <a:pt x="522" y="40"/>
                  <a:pt x="549" y="247"/>
                  <a:pt x="585" y="395"/>
                </a:cubicBezTo>
                <a:cubicBezTo>
                  <a:pt x="621" y="543"/>
                  <a:pt x="657" y="800"/>
                  <a:pt x="676" y="907"/>
                </a:cubicBezTo>
              </a:path>
            </a:pathLst>
          </a:custGeom>
          <a:noFill/>
          <a:ln w="38100" cap="flat" cmpd="sng">
            <a:solidFill>
              <a:srgbClr val="33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6777" name="Freeform 9"/>
          <p:cNvSpPr>
            <a:spLocks/>
          </p:cNvSpPr>
          <p:nvPr/>
        </p:nvSpPr>
        <p:spPr bwMode="auto">
          <a:xfrm>
            <a:off x="6124575" y="4846638"/>
            <a:ext cx="958850" cy="1031875"/>
          </a:xfrm>
          <a:custGeom>
            <a:avLst/>
            <a:gdLst>
              <a:gd name="T0" fmla="*/ 604 w 604"/>
              <a:gd name="T1" fmla="*/ 74 h 650"/>
              <a:gd name="T2" fmla="*/ 430 w 604"/>
              <a:gd name="T3" fmla="*/ 65 h 650"/>
              <a:gd name="T4" fmla="*/ 302 w 604"/>
              <a:gd name="T5" fmla="*/ 37 h 650"/>
              <a:gd name="T6" fmla="*/ 229 w 604"/>
              <a:gd name="T7" fmla="*/ 46 h 650"/>
              <a:gd name="T8" fmla="*/ 92 w 604"/>
              <a:gd name="T9" fmla="*/ 312 h 650"/>
              <a:gd name="T10" fmla="*/ 0 w 604"/>
              <a:gd name="T11" fmla="*/ 650 h 650"/>
            </a:gdLst>
            <a:ahLst/>
            <a:cxnLst>
              <a:cxn ang="0">
                <a:pos x="T0" y="T1"/>
              </a:cxn>
              <a:cxn ang="0">
                <a:pos x="T2" y="T3"/>
              </a:cxn>
              <a:cxn ang="0">
                <a:pos x="T4" y="T5"/>
              </a:cxn>
              <a:cxn ang="0">
                <a:pos x="T6" y="T7"/>
              </a:cxn>
              <a:cxn ang="0">
                <a:pos x="T8" y="T9"/>
              </a:cxn>
              <a:cxn ang="0">
                <a:pos x="T10" y="T11"/>
              </a:cxn>
            </a:cxnLst>
            <a:rect l="0" t="0" r="r" b="b"/>
            <a:pathLst>
              <a:path w="604" h="650">
                <a:moveTo>
                  <a:pt x="604" y="74"/>
                </a:moveTo>
                <a:cubicBezTo>
                  <a:pt x="575" y="73"/>
                  <a:pt x="480" y="71"/>
                  <a:pt x="430" y="65"/>
                </a:cubicBezTo>
                <a:cubicBezTo>
                  <a:pt x="380" y="59"/>
                  <a:pt x="335" y="40"/>
                  <a:pt x="302" y="37"/>
                </a:cubicBezTo>
                <a:cubicBezTo>
                  <a:pt x="269" y="34"/>
                  <a:pt x="264" y="0"/>
                  <a:pt x="229" y="46"/>
                </a:cubicBezTo>
                <a:cubicBezTo>
                  <a:pt x="194" y="92"/>
                  <a:pt x="130" y="211"/>
                  <a:pt x="92" y="312"/>
                </a:cubicBezTo>
                <a:cubicBezTo>
                  <a:pt x="54" y="413"/>
                  <a:pt x="27" y="531"/>
                  <a:pt x="0" y="650"/>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6778" name="Text Box 10"/>
          <p:cNvSpPr txBox="1">
            <a:spLocks noChangeArrowheads="1"/>
          </p:cNvSpPr>
          <p:nvPr/>
        </p:nvSpPr>
        <p:spPr bwMode="auto">
          <a:xfrm>
            <a:off x="5965825" y="6057900"/>
            <a:ext cx="2351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dirty="0">
                <a:solidFill>
                  <a:srgbClr val="006600"/>
                </a:solidFill>
              </a:rPr>
              <a:t>Energy (</a:t>
            </a:r>
            <a:r>
              <a:rPr lang="en-GB" sz="2000" dirty="0" err="1">
                <a:solidFill>
                  <a:srgbClr val="006600"/>
                </a:solidFill>
              </a:rPr>
              <a:t>keV</a:t>
            </a:r>
            <a:r>
              <a:rPr lang="en-GB" sz="2000" dirty="0">
                <a:solidFill>
                  <a:srgbClr val="006600"/>
                </a:solidFill>
              </a:rPr>
              <a:t>)</a:t>
            </a:r>
          </a:p>
        </p:txBody>
      </p:sp>
      <p:sp>
        <p:nvSpPr>
          <p:cNvPr id="416779" name="AutoShape 11"/>
          <p:cNvSpPr>
            <a:spLocks noChangeAspect="1" noChangeArrowheads="1"/>
          </p:cNvSpPr>
          <p:nvPr/>
        </p:nvSpPr>
        <p:spPr bwMode="auto">
          <a:xfrm>
            <a:off x="8207375" y="1962150"/>
            <a:ext cx="280988" cy="522288"/>
          </a:xfrm>
          <a:prstGeom prst="curvedLeftArrow">
            <a:avLst>
              <a:gd name="adj1" fmla="val 37175"/>
              <a:gd name="adj2" fmla="val 74350"/>
              <a:gd name="adj3" fmla="val 74236"/>
            </a:avLst>
          </a:prstGeom>
          <a:gradFill rotWithShape="0">
            <a:gsLst>
              <a:gs pos="0">
                <a:srgbClr val="FFFFFF"/>
              </a:gs>
              <a:gs pos="100000">
                <a:srgbClr val="99CC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780" name="AutoShape 12"/>
          <p:cNvSpPr>
            <a:spLocks noChangeAspect="1" noChangeArrowheads="1"/>
          </p:cNvSpPr>
          <p:nvPr/>
        </p:nvSpPr>
        <p:spPr bwMode="auto">
          <a:xfrm flipH="1" flipV="1">
            <a:off x="5208588" y="1933575"/>
            <a:ext cx="280987" cy="522288"/>
          </a:xfrm>
          <a:prstGeom prst="curvedLeftArrow">
            <a:avLst>
              <a:gd name="adj1" fmla="val 37175"/>
              <a:gd name="adj2" fmla="val 74350"/>
              <a:gd name="adj3" fmla="val 74236"/>
            </a:avLst>
          </a:prstGeom>
          <a:gradFill rotWithShape="0">
            <a:gsLst>
              <a:gs pos="0">
                <a:schemeClr val="bg1"/>
              </a:gs>
              <a:gs pos="100000">
                <a:srgbClr val="FF9999"/>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781" name="AutoShape 13"/>
          <p:cNvSpPr>
            <a:spLocks noChangeAspect="1" noChangeArrowheads="1"/>
          </p:cNvSpPr>
          <p:nvPr/>
        </p:nvSpPr>
        <p:spPr bwMode="auto">
          <a:xfrm>
            <a:off x="5618163" y="1833563"/>
            <a:ext cx="2586037" cy="75247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782" name="AutoShape 14"/>
          <p:cNvSpPr>
            <a:spLocks noChangeArrowheads="1"/>
          </p:cNvSpPr>
          <p:nvPr/>
        </p:nvSpPr>
        <p:spPr bwMode="auto">
          <a:xfrm>
            <a:off x="7415213" y="1912938"/>
            <a:ext cx="514350" cy="677862"/>
          </a:xfrm>
          <a:prstGeom prst="curvedLeftArrow">
            <a:avLst>
              <a:gd name="adj1" fmla="val 26358"/>
              <a:gd name="adj2" fmla="val 52716"/>
              <a:gd name="adj3" fmla="val 74236"/>
            </a:avLst>
          </a:prstGeom>
          <a:gradFill rotWithShape="0">
            <a:gsLst>
              <a:gs pos="0">
                <a:srgbClr val="FFFFFF"/>
              </a:gs>
              <a:gs pos="100000">
                <a:srgbClr val="0000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783" name="AutoShape 15"/>
          <p:cNvSpPr>
            <a:spLocks noChangeArrowheads="1"/>
          </p:cNvSpPr>
          <p:nvPr/>
        </p:nvSpPr>
        <p:spPr bwMode="auto">
          <a:xfrm flipH="1" flipV="1">
            <a:off x="5899150" y="1762125"/>
            <a:ext cx="585788" cy="722313"/>
          </a:xfrm>
          <a:prstGeom prst="curvedLeftArrow">
            <a:avLst>
              <a:gd name="adj1" fmla="val 24661"/>
              <a:gd name="adj2" fmla="val 49322"/>
              <a:gd name="adj3" fmla="val 74236"/>
            </a:avLst>
          </a:prstGeom>
          <a:gradFill rotWithShape="0">
            <a:gsLst>
              <a:gs pos="0">
                <a:srgbClr val="FF0000"/>
              </a:gs>
              <a:gs pos="100000">
                <a:schemeClr val="bg1"/>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6784" name="Freeform 16"/>
          <p:cNvSpPr>
            <a:spLocks/>
          </p:cNvSpPr>
          <p:nvPr/>
        </p:nvSpPr>
        <p:spPr bwMode="auto">
          <a:xfrm>
            <a:off x="7170738" y="4073525"/>
            <a:ext cx="231775" cy="1878013"/>
          </a:xfrm>
          <a:custGeom>
            <a:avLst/>
            <a:gdLst>
              <a:gd name="T0" fmla="*/ 146 w 146"/>
              <a:gd name="T1" fmla="*/ 351 h 1183"/>
              <a:gd name="T2" fmla="*/ 91 w 146"/>
              <a:gd name="T3" fmla="*/ 341 h 1183"/>
              <a:gd name="T4" fmla="*/ 45 w 146"/>
              <a:gd name="T5" fmla="*/ 140 h 1183"/>
              <a:gd name="T6" fmla="*/ 0 w 146"/>
              <a:gd name="T7" fmla="*/ 1183 h 1183"/>
            </a:gdLst>
            <a:ahLst/>
            <a:cxnLst>
              <a:cxn ang="0">
                <a:pos x="T0" y="T1"/>
              </a:cxn>
              <a:cxn ang="0">
                <a:pos x="T2" y="T3"/>
              </a:cxn>
              <a:cxn ang="0">
                <a:pos x="T4" y="T5"/>
              </a:cxn>
              <a:cxn ang="0">
                <a:pos x="T6" y="T7"/>
              </a:cxn>
            </a:cxnLst>
            <a:rect l="0" t="0" r="r" b="b"/>
            <a:pathLst>
              <a:path w="146" h="1183">
                <a:moveTo>
                  <a:pt x="146" y="351"/>
                </a:moveTo>
                <a:cubicBezTo>
                  <a:pt x="137" y="349"/>
                  <a:pt x="108" y="376"/>
                  <a:pt x="91" y="341"/>
                </a:cubicBezTo>
                <a:cubicBezTo>
                  <a:pt x="74" y="306"/>
                  <a:pt x="60" y="0"/>
                  <a:pt x="45" y="140"/>
                </a:cubicBezTo>
                <a:cubicBezTo>
                  <a:pt x="30" y="280"/>
                  <a:pt x="9" y="966"/>
                  <a:pt x="0" y="1183"/>
                </a:cubicBezTo>
              </a:path>
            </a:pathLst>
          </a:custGeom>
          <a:noFill/>
          <a:ln w="38100" cap="flat" cmpd="sng">
            <a:solidFill>
              <a:srgbClr val="FF99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6785" name="Freeform 17"/>
          <p:cNvSpPr>
            <a:spLocks/>
          </p:cNvSpPr>
          <p:nvPr/>
        </p:nvSpPr>
        <p:spPr bwMode="auto">
          <a:xfrm>
            <a:off x="7480300" y="3846513"/>
            <a:ext cx="342900" cy="2074862"/>
          </a:xfrm>
          <a:custGeom>
            <a:avLst/>
            <a:gdLst>
              <a:gd name="T0" fmla="*/ 0 w 216"/>
              <a:gd name="T1" fmla="*/ 482 h 1307"/>
              <a:gd name="T2" fmla="*/ 42 w 216"/>
              <a:gd name="T3" fmla="*/ 430 h 1307"/>
              <a:gd name="T4" fmla="*/ 115 w 216"/>
              <a:gd name="T5" fmla="*/ 146 h 1307"/>
              <a:gd name="T6" fmla="*/ 216 w 216"/>
              <a:gd name="T7" fmla="*/ 1307 h 1307"/>
            </a:gdLst>
            <a:ahLst/>
            <a:cxnLst>
              <a:cxn ang="0">
                <a:pos x="T0" y="T1"/>
              </a:cxn>
              <a:cxn ang="0">
                <a:pos x="T2" y="T3"/>
              </a:cxn>
              <a:cxn ang="0">
                <a:pos x="T4" y="T5"/>
              </a:cxn>
              <a:cxn ang="0">
                <a:pos x="T6" y="T7"/>
              </a:cxn>
            </a:cxnLst>
            <a:rect l="0" t="0" r="r" b="b"/>
            <a:pathLst>
              <a:path w="216" h="1307">
                <a:moveTo>
                  <a:pt x="0" y="482"/>
                </a:moveTo>
                <a:cubicBezTo>
                  <a:pt x="7" y="473"/>
                  <a:pt x="23" y="486"/>
                  <a:pt x="42" y="430"/>
                </a:cubicBezTo>
                <a:cubicBezTo>
                  <a:pt x="61" y="374"/>
                  <a:pt x="86" y="0"/>
                  <a:pt x="115" y="146"/>
                </a:cubicBezTo>
                <a:cubicBezTo>
                  <a:pt x="144" y="292"/>
                  <a:pt x="195" y="1065"/>
                  <a:pt x="216" y="1307"/>
                </a:cubicBezTo>
              </a:path>
            </a:pathLst>
          </a:custGeom>
          <a:noFill/>
          <a:ln w="38100" cap="flat" cmpd="sng">
            <a:solidFill>
              <a:srgbClr val="99C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6786" name="Text Box 18"/>
          <p:cNvSpPr txBox="1">
            <a:spLocks noChangeArrowheads="1"/>
          </p:cNvSpPr>
          <p:nvPr/>
        </p:nvSpPr>
        <p:spPr bwMode="auto">
          <a:xfrm rot="-5400000">
            <a:off x="4072732" y="4468019"/>
            <a:ext cx="2351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006600"/>
                </a:solidFill>
              </a:rPr>
              <a:t>flux</a:t>
            </a:r>
          </a:p>
        </p:txBody>
      </p:sp>
      <p:sp>
        <p:nvSpPr>
          <p:cNvPr id="416787" name="Rectangle 19"/>
          <p:cNvSpPr>
            <a:spLocks noChangeArrowheads="1"/>
          </p:cNvSpPr>
          <p:nvPr/>
        </p:nvSpPr>
        <p:spPr bwMode="auto">
          <a:xfrm>
            <a:off x="8012113" y="1944688"/>
            <a:ext cx="463550" cy="261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416788" name="Rectangle 20"/>
          <p:cNvSpPr>
            <a:spLocks noGrp="1" noChangeArrowheads="1"/>
          </p:cNvSpPr>
          <p:nvPr>
            <p:ph type="body" sz="half" idx="1"/>
          </p:nvPr>
        </p:nvSpPr>
        <p:spPr>
          <a:xfrm>
            <a:off x="406400" y="1422400"/>
            <a:ext cx="4065588" cy="5168900"/>
          </a:xfrm>
          <a:noFill/>
          <a:ln/>
          <a:extLst>
            <a:ext uri="{91240B29-F687-4f45-9708-019B960494DF}">
              <a14:hiddenLine xmlns:a14="http://schemas.microsoft.com/office/drawing/2010/main" w="9525">
                <a:solidFill>
                  <a:srgbClr val="006600"/>
                </a:solidFill>
                <a:miter lim="800000"/>
                <a:headEnd/>
                <a:tailEnd/>
              </a14:hiddenLine>
            </a:ext>
          </a:extLst>
        </p:spPr>
        <p:txBody>
          <a:bodyPr/>
          <a:lstStyle/>
          <a:p>
            <a:pPr>
              <a:lnSpc>
                <a:spcPct val="90000"/>
              </a:lnSpc>
            </a:pPr>
            <a:r>
              <a:rPr lang="en-GB" sz="2400" dirty="0">
                <a:solidFill>
                  <a:srgbClr val="006600"/>
                </a:solidFill>
              </a:rPr>
              <a:t>Relativistic effects (special and general) affect all emission </a:t>
            </a:r>
            <a:r>
              <a:rPr lang="en-GB" sz="1600" dirty="0">
                <a:solidFill>
                  <a:srgbClr val="006600"/>
                </a:solidFill>
              </a:rPr>
              <a:t>(Cunningham 1975)</a:t>
            </a:r>
          </a:p>
          <a:p>
            <a:pPr>
              <a:lnSpc>
                <a:spcPct val="90000"/>
              </a:lnSpc>
            </a:pPr>
            <a:r>
              <a:rPr lang="en-GB" sz="2400" dirty="0">
                <a:solidFill>
                  <a:srgbClr val="006600"/>
                </a:solidFill>
              </a:rPr>
              <a:t>Emission from the side of the disc coming towards us is </a:t>
            </a:r>
            <a:r>
              <a:rPr lang="en-GB" sz="2400" dirty="0" err="1">
                <a:solidFill>
                  <a:srgbClr val="006600"/>
                </a:solidFill>
              </a:rPr>
              <a:t>blueshifted</a:t>
            </a:r>
            <a:r>
              <a:rPr lang="en-GB" sz="2400" dirty="0">
                <a:solidFill>
                  <a:srgbClr val="006600"/>
                </a:solidFill>
              </a:rPr>
              <a:t> and boosted by Doppler effects, while opposite side is </a:t>
            </a:r>
            <a:r>
              <a:rPr lang="en-GB" sz="2400" dirty="0" err="1">
                <a:solidFill>
                  <a:srgbClr val="006600"/>
                </a:solidFill>
              </a:rPr>
              <a:t>redshifted</a:t>
            </a:r>
            <a:r>
              <a:rPr lang="en-GB" sz="2400" dirty="0">
                <a:solidFill>
                  <a:srgbClr val="006600"/>
                </a:solidFill>
              </a:rPr>
              <a:t> and suppressed. </a:t>
            </a:r>
          </a:p>
          <a:p>
            <a:pPr>
              <a:lnSpc>
                <a:spcPct val="90000"/>
              </a:lnSpc>
            </a:pPr>
            <a:r>
              <a:rPr lang="en-GB" sz="2400" dirty="0">
                <a:solidFill>
                  <a:srgbClr val="006600"/>
                </a:solidFill>
              </a:rPr>
              <a:t>Also time dilation and gravitational redshift </a:t>
            </a:r>
          </a:p>
          <a:p>
            <a:pPr>
              <a:lnSpc>
                <a:spcPct val="90000"/>
              </a:lnSpc>
            </a:pPr>
            <a:r>
              <a:rPr lang="en-GB" sz="2400" dirty="0">
                <a:solidFill>
                  <a:srgbClr val="006600"/>
                </a:solidFill>
              </a:rPr>
              <a:t>Broadens spectrum at a give radius from a narrow blackbody</a:t>
            </a:r>
          </a:p>
          <a:p>
            <a:pPr>
              <a:lnSpc>
                <a:spcPct val="90000"/>
              </a:lnSpc>
            </a:pPr>
            <a:endParaRPr lang="en-GB" sz="2400" dirty="0">
              <a:solidFill>
                <a:srgbClr val="006600"/>
              </a:solidFill>
            </a:endParaRPr>
          </a:p>
        </p:txBody>
      </p:sp>
    </p:spTree>
    <p:extLst>
      <p:ext uri="{BB962C8B-B14F-4D97-AF65-F5344CB8AC3E}">
        <p14:creationId xmlns:p14="http://schemas.microsoft.com/office/powerpoint/2010/main" val="23417988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758442" y="1752600"/>
            <a:ext cx="5678905" cy="4411909"/>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GB" b="1" dirty="0" err="1" smtClean="0">
                <a:solidFill>
                  <a:srgbClr val="006600"/>
                </a:solidFill>
              </a:rPr>
              <a:t>Optxconv</a:t>
            </a:r>
            <a:r>
              <a:rPr lang="en-GB" b="1" dirty="0" smtClean="0">
                <a:solidFill>
                  <a:srgbClr val="006600"/>
                </a:solidFill>
              </a:rPr>
              <a:t>:</a:t>
            </a:r>
            <a:r>
              <a:rPr lang="en-GB" b="1" dirty="0">
                <a:solidFill>
                  <a:srgbClr val="006600"/>
                </a:solidFill>
              </a:rPr>
              <a:t> </a:t>
            </a:r>
            <a:r>
              <a:rPr lang="en-GB" b="1" dirty="0" smtClean="0">
                <a:solidFill>
                  <a:srgbClr val="006600"/>
                </a:solidFill>
              </a:rPr>
              <a:t>spin PG1244+026</a:t>
            </a:r>
            <a:endParaRPr lang="en-GB" b="1" dirty="0">
              <a:solidFill>
                <a:srgbClr val="006600"/>
              </a:solidFill>
            </a:endParaRPr>
          </a:p>
        </p:txBody>
      </p:sp>
      <p:sp>
        <p:nvSpPr>
          <p:cNvPr id="9" name="Text Box 5"/>
          <p:cNvSpPr txBox="1">
            <a:spLocks noChangeArrowheads="1"/>
          </p:cNvSpPr>
          <p:nvPr/>
        </p:nvSpPr>
        <p:spPr bwMode="auto">
          <a:xfrm>
            <a:off x="4698124" y="6094317"/>
            <a:ext cx="34305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algn="l" eaLnBrk="1" hangingPunct="1">
              <a:spcBef>
                <a:spcPct val="50000"/>
              </a:spcBef>
            </a:pPr>
            <a:r>
              <a:rPr lang="en-GB" sz="1600" i="0" dirty="0">
                <a:solidFill>
                  <a:srgbClr val="006600"/>
                </a:solidFill>
              </a:rPr>
              <a:t>Done</a:t>
            </a:r>
            <a:r>
              <a:rPr lang="en-GB" sz="1600" i="0" dirty="0" smtClean="0">
                <a:solidFill>
                  <a:srgbClr val="006600"/>
                </a:solidFill>
              </a:rPr>
              <a:t>, </a:t>
            </a:r>
            <a:r>
              <a:rPr lang="en-GB" sz="1600" i="0" dirty="0">
                <a:solidFill>
                  <a:srgbClr val="006600"/>
                </a:solidFill>
              </a:rPr>
              <a:t>Jin, </a:t>
            </a:r>
            <a:r>
              <a:rPr lang="en-GB" sz="1600" i="0" dirty="0" smtClean="0">
                <a:solidFill>
                  <a:srgbClr val="006600"/>
                </a:solidFill>
              </a:rPr>
              <a:t>Middleton </a:t>
            </a:r>
            <a:r>
              <a:rPr lang="en-GB" sz="1600" i="0" dirty="0">
                <a:solidFill>
                  <a:srgbClr val="006600"/>
                </a:solidFill>
              </a:rPr>
              <a:t>Ward </a:t>
            </a:r>
            <a:r>
              <a:rPr lang="en-GB" sz="1600" i="0" dirty="0" smtClean="0">
                <a:solidFill>
                  <a:srgbClr val="006600"/>
                </a:solidFill>
              </a:rPr>
              <a:t>2013</a:t>
            </a:r>
            <a:endParaRPr lang="en-US" sz="1600" i="0" dirty="0">
              <a:solidFill>
                <a:srgbClr val="006600"/>
              </a:solidFill>
            </a:endParaRPr>
          </a:p>
        </p:txBody>
      </p:sp>
      <p:sp>
        <p:nvSpPr>
          <p:cNvPr id="11" name="Rectangle 2"/>
          <p:cNvSpPr>
            <a:spLocks noChangeArrowheads="1"/>
          </p:cNvSpPr>
          <p:nvPr/>
        </p:nvSpPr>
        <p:spPr bwMode="auto">
          <a:xfrm>
            <a:off x="104774" y="2664372"/>
            <a:ext cx="3490195" cy="370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006600"/>
                </a:solidFill>
              </a:rPr>
              <a:t>‘Simple’ NLS1</a:t>
            </a:r>
          </a:p>
          <a:p>
            <a:pPr marL="342900" indent="-342900" algn="l">
              <a:lnSpc>
                <a:spcPct val="90000"/>
              </a:lnSpc>
              <a:spcBef>
                <a:spcPct val="20000"/>
              </a:spcBef>
              <a:buFontTx/>
              <a:buChar char="•"/>
            </a:pPr>
            <a:r>
              <a:rPr lang="en-GB" sz="2800" dirty="0" smtClean="0">
                <a:solidFill>
                  <a:srgbClr val="006600"/>
                </a:solidFill>
              </a:rPr>
              <a:t>Dominated by disc</a:t>
            </a:r>
          </a:p>
          <a:p>
            <a:pPr marL="342900" indent="-342900" algn="l">
              <a:lnSpc>
                <a:spcPct val="90000"/>
              </a:lnSpc>
              <a:spcBef>
                <a:spcPct val="20000"/>
              </a:spcBef>
              <a:buFontTx/>
              <a:buChar char="•"/>
            </a:pPr>
            <a:r>
              <a:rPr lang="en-GB" sz="2800" dirty="0" smtClean="0">
                <a:solidFill>
                  <a:srgbClr val="006600"/>
                </a:solidFill>
              </a:rPr>
              <a:t>So can get spin! </a:t>
            </a:r>
          </a:p>
          <a:p>
            <a:pPr marL="342900" indent="-342900" algn="l">
              <a:lnSpc>
                <a:spcPct val="90000"/>
              </a:lnSpc>
              <a:spcBef>
                <a:spcPct val="20000"/>
              </a:spcBef>
              <a:buFontTx/>
              <a:buChar char="•"/>
            </a:pPr>
            <a:r>
              <a:rPr lang="en-GB" sz="2800" dirty="0" smtClean="0">
                <a:solidFill>
                  <a:srgbClr val="006600"/>
                </a:solidFill>
              </a:rPr>
              <a:t>M: 0.2 - 2×10</a:t>
            </a:r>
            <a:r>
              <a:rPr lang="en-GB" sz="2800" baseline="30000" dirty="0" smtClean="0">
                <a:solidFill>
                  <a:srgbClr val="006600"/>
                </a:solidFill>
              </a:rPr>
              <a:t>7</a:t>
            </a:r>
            <a:r>
              <a:rPr lang="en-GB" sz="2800" dirty="0">
                <a:solidFill>
                  <a:srgbClr val="006600"/>
                </a:solidFill>
              </a:rPr>
              <a:t> </a:t>
            </a:r>
            <a:endParaRPr lang="en-GB" sz="2800" dirty="0" smtClean="0">
              <a:solidFill>
                <a:srgbClr val="006600"/>
              </a:solidFill>
            </a:endParaRPr>
          </a:p>
          <a:p>
            <a:pPr marL="342900" indent="-342900" algn="l">
              <a:lnSpc>
                <a:spcPct val="90000"/>
              </a:lnSpc>
              <a:spcBef>
                <a:spcPct val="20000"/>
              </a:spcBef>
              <a:buFontTx/>
              <a:buChar char="•"/>
            </a:pPr>
            <a:r>
              <a:rPr lang="en-GB" sz="2800" dirty="0" smtClean="0">
                <a:solidFill>
                  <a:srgbClr val="006600"/>
                </a:solidFill>
              </a:rPr>
              <a:t>Inclination 0-60</a:t>
            </a:r>
          </a:p>
          <a:p>
            <a:pPr marL="342900" indent="-342900" algn="l">
              <a:lnSpc>
                <a:spcPct val="90000"/>
              </a:lnSpc>
              <a:spcBef>
                <a:spcPct val="20000"/>
              </a:spcBef>
              <a:buFontTx/>
              <a:buChar char="•"/>
            </a:pPr>
            <a:r>
              <a:rPr lang="en-GB" sz="2800" dirty="0" smtClean="0">
                <a:solidFill>
                  <a:srgbClr val="006600"/>
                </a:solidFill>
              </a:rPr>
              <a:t>But low spin a&lt;0.8</a:t>
            </a:r>
            <a:endParaRPr lang="en-GB" sz="2800" dirty="0">
              <a:solidFill>
                <a:srgbClr val="006600"/>
              </a:solidFill>
            </a:endParaRPr>
          </a:p>
          <a:p>
            <a:pPr algn="l">
              <a:lnSpc>
                <a:spcPct val="90000"/>
              </a:lnSpc>
              <a:spcBef>
                <a:spcPct val="20000"/>
              </a:spcBef>
            </a:pPr>
            <a:endParaRPr lang="en-GB" sz="2800" dirty="0">
              <a:solidFill>
                <a:srgbClr val="006600"/>
              </a:solidFill>
            </a:endParaRPr>
          </a:p>
          <a:p>
            <a:pPr marL="342900" indent="-342900" algn="l">
              <a:lnSpc>
                <a:spcPct val="90000"/>
              </a:lnSpc>
              <a:spcBef>
                <a:spcPct val="20000"/>
              </a:spcBef>
              <a:buFontTx/>
              <a:buChar char="•"/>
            </a:pPr>
            <a:endParaRPr lang="en-GB" sz="2800" dirty="0">
              <a:solidFill>
                <a:srgbClr val="006600"/>
              </a:solidFill>
            </a:endParaRPr>
          </a:p>
        </p:txBody>
      </p:sp>
      <p:sp>
        <p:nvSpPr>
          <p:cNvPr id="4" name="Rectangle 3"/>
          <p:cNvSpPr/>
          <p:nvPr/>
        </p:nvSpPr>
        <p:spPr bwMode="auto">
          <a:xfrm>
            <a:off x="4382814" y="2664372"/>
            <a:ext cx="630620" cy="299545"/>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6" name="Picture 5"/>
          <p:cNvPicPr>
            <a:picLocks noChangeAspect="1"/>
          </p:cNvPicPr>
          <p:nvPr/>
        </p:nvPicPr>
        <p:blipFill rotWithShape="1">
          <a:blip r:embed="rId2"/>
          <a:srcRect b="32075"/>
          <a:stretch/>
        </p:blipFill>
        <p:spPr>
          <a:xfrm>
            <a:off x="4382814" y="2014697"/>
            <a:ext cx="3864600" cy="3396548"/>
          </a:xfrm>
          <a:prstGeom prst="rect">
            <a:avLst/>
          </a:prstGeom>
        </p:spPr>
      </p:pic>
      <p:pic>
        <p:nvPicPr>
          <p:cNvPr id="10" name="Picture 9"/>
          <p:cNvPicPr>
            <a:picLocks noChangeAspect="1"/>
          </p:cNvPicPr>
          <p:nvPr/>
        </p:nvPicPr>
        <p:blipFill rotWithShape="1">
          <a:blip r:embed="rId2"/>
          <a:srcRect t="89176"/>
          <a:stretch/>
        </p:blipFill>
        <p:spPr>
          <a:xfrm>
            <a:off x="4382814" y="5398719"/>
            <a:ext cx="3864600" cy="541243"/>
          </a:xfrm>
          <a:prstGeom prst="rect">
            <a:avLst/>
          </a:prstGeom>
        </p:spPr>
      </p:pic>
    </p:spTree>
    <p:extLst>
      <p:ext uri="{BB962C8B-B14F-4D97-AF65-F5344CB8AC3E}">
        <p14:creationId xmlns:p14="http://schemas.microsoft.com/office/powerpoint/2010/main" val="31954854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04775" y="174625"/>
            <a:ext cx="8897938" cy="1143000"/>
          </a:xfrm>
        </p:spPr>
        <p:txBody>
          <a:bodyPr/>
          <a:lstStyle/>
          <a:p>
            <a:r>
              <a:rPr lang="en-GB" b="1" dirty="0" smtClean="0">
                <a:solidFill>
                  <a:srgbClr val="006600"/>
                </a:solidFill>
              </a:rPr>
              <a:t>Nearest FSRQ – 3C273</a:t>
            </a:r>
            <a:endParaRPr lang="en-GB" b="1" dirty="0" smtClean="0">
              <a:solidFill>
                <a:srgbClr val="006600"/>
              </a:solidFill>
              <a:latin typeface="Symbol" panose="05050102010706020507" pitchFamily="18" charset="2"/>
            </a:endParaRPr>
          </a:p>
        </p:txBody>
      </p:sp>
      <p:sp>
        <p:nvSpPr>
          <p:cNvPr id="18438" name="Rectangle 2"/>
          <p:cNvSpPr>
            <a:spLocks noChangeArrowheads="1"/>
          </p:cNvSpPr>
          <p:nvPr/>
        </p:nvSpPr>
        <p:spPr bwMode="auto">
          <a:xfrm>
            <a:off x="723900" y="2328863"/>
            <a:ext cx="6915150" cy="3328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solidFill>
                <a:srgbClr val="000000"/>
              </a:solidFill>
            </a:endParaRPr>
          </a:p>
        </p:txBody>
      </p:sp>
      <p:sp>
        <p:nvSpPr>
          <p:cNvPr id="11" name="Rectangle 2"/>
          <p:cNvSpPr>
            <a:spLocks noChangeArrowheads="1"/>
          </p:cNvSpPr>
          <p:nvPr/>
        </p:nvSpPr>
        <p:spPr bwMode="auto">
          <a:xfrm>
            <a:off x="104776" y="1193243"/>
            <a:ext cx="2915002" cy="50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defRPr/>
            </a:pPr>
            <a:r>
              <a:rPr lang="en-GB" sz="2800" dirty="0" smtClean="0">
                <a:solidFill>
                  <a:srgbClr val="006600"/>
                </a:solidFill>
              </a:rPr>
              <a:t>Dec 1990 Astro-1 (Shuttle) mission UV</a:t>
            </a:r>
            <a:r>
              <a:rPr lang="en-GB" sz="2800" dirty="0">
                <a:solidFill>
                  <a:srgbClr val="006600"/>
                </a:solidFill>
              </a:rPr>
              <a:t> </a:t>
            </a:r>
            <a:r>
              <a:rPr lang="en-GB" sz="2800" dirty="0" smtClean="0">
                <a:solidFill>
                  <a:srgbClr val="006600"/>
                </a:solidFill>
              </a:rPr>
              <a:t>and X-ray with simultaneous optical + soft and hard X-rays </a:t>
            </a:r>
          </a:p>
          <a:p>
            <a:pPr marL="342900" indent="-342900" algn="l">
              <a:lnSpc>
                <a:spcPct val="90000"/>
              </a:lnSpc>
              <a:spcBef>
                <a:spcPct val="20000"/>
              </a:spcBef>
              <a:buFontTx/>
              <a:buChar char="•"/>
              <a:defRPr/>
            </a:pPr>
            <a:r>
              <a:rPr lang="en-GB" sz="2800" dirty="0" smtClean="0">
                <a:solidFill>
                  <a:srgbClr val="006600"/>
                </a:solidFill>
              </a:rPr>
              <a:t>Very low </a:t>
            </a:r>
            <a:r>
              <a:rPr lang="en-GB" sz="2800" dirty="0" err="1" smtClean="0">
                <a:solidFill>
                  <a:srgbClr val="006600"/>
                </a:solidFill>
              </a:rPr>
              <a:t>Nh</a:t>
            </a:r>
            <a:r>
              <a:rPr lang="en-GB" sz="2800" dirty="0" smtClean="0">
                <a:solidFill>
                  <a:srgbClr val="006600"/>
                </a:solidFill>
              </a:rPr>
              <a:t> and E(B-V) so see peak of disc</a:t>
            </a:r>
            <a:r>
              <a:rPr lang="en-GB" sz="2800" dirty="0">
                <a:solidFill>
                  <a:srgbClr val="006600"/>
                </a:solidFill>
              </a:rPr>
              <a:t> (</a:t>
            </a:r>
            <a:r>
              <a:rPr lang="en-GB" sz="2800" dirty="0" err="1">
                <a:solidFill>
                  <a:srgbClr val="006600"/>
                </a:solidFill>
              </a:rPr>
              <a:t>Sembach</a:t>
            </a:r>
            <a:r>
              <a:rPr lang="en-GB" sz="2800" dirty="0">
                <a:solidFill>
                  <a:srgbClr val="006600"/>
                </a:solidFill>
              </a:rPr>
              <a:t> et al 2000) </a:t>
            </a:r>
            <a:endParaRPr lang="en-GB" sz="2800" dirty="0" smtClean="0">
              <a:solidFill>
                <a:srgbClr val="006600"/>
              </a:solidFill>
            </a:endParaRPr>
          </a:p>
        </p:txBody>
      </p:sp>
      <p:sp>
        <p:nvSpPr>
          <p:cNvPr id="14" name="Isosceles Triangle 13"/>
          <p:cNvSpPr/>
          <p:nvPr/>
        </p:nvSpPr>
        <p:spPr bwMode="auto">
          <a:xfrm>
            <a:off x="5686425" y="3467100"/>
            <a:ext cx="971550" cy="1524000"/>
          </a:xfrm>
          <a:prstGeom prst="triangle">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6213880" y="4810124"/>
            <a:ext cx="852083" cy="352425"/>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6134100" y="4514850"/>
            <a:ext cx="514350" cy="466725"/>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5888" r="24163"/>
          <a:stretch/>
        </p:blipFill>
        <p:spPr>
          <a:xfrm>
            <a:off x="5687568" y="1652954"/>
            <a:ext cx="3085983" cy="4086225"/>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r="88850"/>
          <a:stretch/>
        </p:blipFill>
        <p:spPr>
          <a:xfrm>
            <a:off x="4826743" y="1652954"/>
            <a:ext cx="861280" cy="4086225"/>
          </a:xfrm>
          <a:prstGeom prst="rect">
            <a:avLst/>
          </a:prstGeom>
        </p:spPr>
      </p:pic>
      <p:cxnSp>
        <p:nvCxnSpPr>
          <p:cNvPr id="9" name="Straight Connector 8"/>
          <p:cNvCxnSpPr/>
          <p:nvPr/>
        </p:nvCxnSpPr>
        <p:spPr bwMode="auto">
          <a:xfrm>
            <a:off x="7846846" y="1986358"/>
            <a:ext cx="0" cy="3071446"/>
          </a:xfrm>
          <a:prstGeom prst="line">
            <a:avLst/>
          </a:prstGeom>
          <a:noFill/>
          <a:ln w="254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p:cNvPicPr>
            <a:picLocks noChangeAspect="1"/>
          </p:cNvPicPr>
          <p:nvPr/>
        </p:nvPicPr>
        <p:blipFill>
          <a:blip r:embed="rId3"/>
          <a:stretch>
            <a:fillRect/>
          </a:stretch>
        </p:blipFill>
        <p:spPr>
          <a:xfrm>
            <a:off x="2931696" y="1317625"/>
            <a:ext cx="6404808" cy="4808142"/>
          </a:xfrm>
          <a:prstGeom prst="rect">
            <a:avLst/>
          </a:prstGeom>
        </p:spPr>
      </p:pic>
      <p:sp>
        <p:nvSpPr>
          <p:cNvPr id="3" name="TextBox 2"/>
          <p:cNvSpPr txBox="1"/>
          <p:nvPr/>
        </p:nvSpPr>
        <p:spPr>
          <a:xfrm>
            <a:off x="6648450" y="6255657"/>
            <a:ext cx="2427111" cy="461665"/>
          </a:xfrm>
          <a:prstGeom prst="rect">
            <a:avLst/>
          </a:prstGeom>
          <a:noFill/>
        </p:spPr>
        <p:txBody>
          <a:bodyPr wrap="square" rtlCol="0">
            <a:spAutoFit/>
          </a:bodyPr>
          <a:lstStyle/>
          <a:p>
            <a:r>
              <a:rPr lang="en-US" dirty="0" err="1" smtClean="0"/>
              <a:t>Kriss</a:t>
            </a:r>
            <a:r>
              <a:rPr lang="en-US" dirty="0" smtClean="0"/>
              <a:t> 2000</a:t>
            </a:r>
            <a:endParaRPr lang="en-US" dirty="0"/>
          </a:p>
        </p:txBody>
      </p:sp>
      <p:sp>
        <p:nvSpPr>
          <p:cNvPr id="4" name="Rectangle 3"/>
          <p:cNvSpPr/>
          <p:nvPr/>
        </p:nvSpPr>
        <p:spPr bwMode="auto">
          <a:xfrm>
            <a:off x="5164667" y="2906889"/>
            <a:ext cx="1368777" cy="2084211"/>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591021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04775" y="174625"/>
            <a:ext cx="8897938" cy="1143000"/>
          </a:xfrm>
        </p:spPr>
        <p:txBody>
          <a:bodyPr/>
          <a:lstStyle/>
          <a:p>
            <a:r>
              <a:rPr lang="en-GB" b="1" dirty="0" smtClean="0">
                <a:solidFill>
                  <a:srgbClr val="006600"/>
                </a:solidFill>
              </a:rPr>
              <a:t>3C273: Amazing data</a:t>
            </a:r>
            <a:endParaRPr lang="en-GB" b="1" dirty="0" smtClean="0">
              <a:solidFill>
                <a:srgbClr val="006600"/>
              </a:solidFill>
              <a:latin typeface="Symbol" panose="05050102010706020507" pitchFamily="18" charset="2"/>
            </a:endParaRPr>
          </a:p>
        </p:txBody>
      </p:sp>
      <p:sp>
        <p:nvSpPr>
          <p:cNvPr id="18438" name="Rectangle 2"/>
          <p:cNvSpPr>
            <a:spLocks noChangeArrowheads="1"/>
          </p:cNvSpPr>
          <p:nvPr/>
        </p:nvSpPr>
        <p:spPr bwMode="auto">
          <a:xfrm>
            <a:off x="723900" y="2328863"/>
            <a:ext cx="6915150" cy="3328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solidFill>
                <a:srgbClr val="000000"/>
              </a:solidFill>
            </a:endParaRPr>
          </a:p>
        </p:txBody>
      </p:sp>
      <p:sp>
        <p:nvSpPr>
          <p:cNvPr id="11" name="Rectangle 2"/>
          <p:cNvSpPr>
            <a:spLocks noChangeArrowheads="1"/>
          </p:cNvSpPr>
          <p:nvPr/>
        </p:nvSpPr>
        <p:spPr bwMode="auto">
          <a:xfrm>
            <a:off x="104775" y="1528276"/>
            <a:ext cx="3530298" cy="44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defRPr/>
            </a:pPr>
            <a:r>
              <a:rPr lang="en-GB" sz="2800" dirty="0" smtClean="0">
                <a:solidFill>
                  <a:srgbClr val="006600"/>
                </a:solidFill>
              </a:rPr>
              <a:t>Is it disc dominated?</a:t>
            </a:r>
          </a:p>
          <a:p>
            <a:pPr marL="342900" indent="-342900" algn="l">
              <a:lnSpc>
                <a:spcPct val="90000"/>
              </a:lnSpc>
              <a:spcBef>
                <a:spcPct val="20000"/>
              </a:spcBef>
              <a:buFontTx/>
              <a:buChar char="•"/>
              <a:defRPr/>
            </a:pPr>
            <a:r>
              <a:rPr lang="en-GB" sz="2800" dirty="0" smtClean="0">
                <a:solidFill>
                  <a:srgbClr val="006600"/>
                </a:solidFill>
              </a:rPr>
              <a:t>Reverb</a:t>
            </a:r>
            <a:r>
              <a:rPr lang="en-GB" sz="2800" dirty="0">
                <a:solidFill>
                  <a:srgbClr val="006600"/>
                </a:solidFill>
              </a:rPr>
              <a:t>. mass </a:t>
            </a:r>
            <a:r>
              <a:rPr lang="en-GB" sz="2800" dirty="0" smtClean="0">
                <a:solidFill>
                  <a:srgbClr val="006600"/>
                </a:solidFill>
              </a:rPr>
              <a:t>8.9±1.9 x10</a:t>
            </a:r>
            <a:r>
              <a:rPr lang="en-GB" sz="2800" baseline="30000" dirty="0" smtClean="0">
                <a:solidFill>
                  <a:srgbClr val="006600"/>
                </a:solidFill>
              </a:rPr>
              <a:t>8</a:t>
            </a:r>
            <a:r>
              <a:rPr lang="en-GB" sz="2800" dirty="0" smtClean="0">
                <a:solidFill>
                  <a:srgbClr val="006600"/>
                </a:solidFill>
              </a:rPr>
              <a:t> M  (</a:t>
            </a:r>
            <a:r>
              <a:rPr lang="en-GB" sz="2800" dirty="0">
                <a:solidFill>
                  <a:srgbClr val="006600"/>
                </a:solidFill>
              </a:rPr>
              <a:t>Peterson et al 2004)</a:t>
            </a:r>
            <a:endParaRPr lang="en-GB" sz="2800" baseline="30000" dirty="0">
              <a:solidFill>
                <a:srgbClr val="006600"/>
              </a:solidFill>
            </a:endParaRPr>
          </a:p>
          <a:p>
            <a:pPr marL="342900" indent="-342900" algn="l">
              <a:lnSpc>
                <a:spcPct val="90000"/>
              </a:lnSpc>
              <a:spcBef>
                <a:spcPct val="20000"/>
              </a:spcBef>
              <a:buFontTx/>
              <a:buChar char="•"/>
              <a:defRPr/>
            </a:pPr>
            <a:r>
              <a:rPr lang="en-GB" sz="2800" dirty="0" err="1" smtClean="0">
                <a:solidFill>
                  <a:srgbClr val="006600"/>
                </a:solidFill>
              </a:rPr>
              <a:t>i</a:t>
            </a:r>
            <a:r>
              <a:rPr lang="en-GB" sz="2800" dirty="0" smtClean="0">
                <a:solidFill>
                  <a:srgbClr val="006600"/>
                </a:solidFill>
              </a:rPr>
              <a:t>=</a:t>
            </a:r>
            <a:r>
              <a:rPr lang="en-GB" sz="2800" dirty="0">
                <a:solidFill>
                  <a:srgbClr val="006600"/>
                </a:solidFill>
              </a:rPr>
              <a:t>6±1 </a:t>
            </a:r>
            <a:r>
              <a:rPr lang="en-GB" sz="2800" dirty="0" smtClean="0">
                <a:solidFill>
                  <a:srgbClr val="006600"/>
                </a:solidFill>
              </a:rPr>
              <a:t>from jet </a:t>
            </a:r>
            <a:r>
              <a:rPr lang="en-GB" sz="2800" dirty="0">
                <a:solidFill>
                  <a:srgbClr val="006600"/>
                </a:solidFill>
              </a:rPr>
              <a:t>VLBA (</a:t>
            </a:r>
            <a:r>
              <a:rPr lang="en-GB" sz="2800" dirty="0" err="1">
                <a:solidFill>
                  <a:srgbClr val="006600"/>
                </a:solidFill>
              </a:rPr>
              <a:t>Jorstad</a:t>
            </a:r>
            <a:r>
              <a:rPr lang="en-GB" sz="2800" dirty="0">
                <a:solidFill>
                  <a:srgbClr val="006600"/>
                </a:solidFill>
              </a:rPr>
              <a:t> et al 2005)</a:t>
            </a:r>
          </a:p>
          <a:p>
            <a:pPr marL="342900" indent="-342900" algn="l">
              <a:lnSpc>
                <a:spcPct val="90000"/>
              </a:lnSpc>
              <a:spcBef>
                <a:spcPct val="20000"/>
              </a:spcBef>
              <a:buFontTx/>
              <a:buChar char="•"/>
              <a:defRPr/>
            </a:pPr>
            <a:r>
              <a:rPr lang="en-GB" sz="2800" dirty="0" smtClean="0">
                <a:solidFill>
                  <a:srgbClr val="0000FF"/>
                </a:solidFill>
              </a:rPr>
              <a:t>a*=0: </a:t>
            </a:r>
            <a:r>
              <a:rPr lang="en-GB" sz="2800" dirty="0" err="1" smtClean="0">
                <a:solidFill>
                  <a:srgbClr val="0000FF"/>
                </a:solidFill>
              </a:rPr>
              <a:t>rcor</a:t>
            </a:r>
            <a:r>
              <a:rPr lang="en-GB" sz="2800" dirty="0" smtClean="0">
                <a:solidFill>
                  <a:srgbClr val="0000FF"/>
                </a:solidFill>
              </a:rPr>
              <a:t>=6, plus </a:t>
            </a:r>
            <a:r>
              <a:rPr lang="en-GB" sz="2800" dirty="0" smtClean="0">
                <a:solidFill>
                  <a:srgbClr val="008000"/>
                </a:solidFill>
              </a:rPr>
              <a:t>broad</a:t>
            </a:r>
            <a:r>
              <a:rPr lang="en-GB" sz="2800" dirty="0">
                <a:solidFill>
                  <a:srgbClr val="0000FF"/>
                </a:solidFill>
              </a:rPr>
              <a:t> </a:t>
            </a:r>
            <a:r>
              <a:rPr lang="en-GB" sz="2800" dirty="0" smtClean="0">
                <a:solidFill>
                  <a:srgbClr val="0000FF"/>
                </a:solidFill>
              </a:rPr>
              <a:t>and </a:t>
            </a:r>
            <a:r>
              <a:rPr lang="en-GB" sz="2800" dirty="0" smtClean="0">
                <a:solidFill>
                  <a:srgbClr val="FF00FF"/>
                </a:solidFill>
              </a:rPr>
              <a:t>narrow</a:t>
            </a:r>
            <a:r>
              <a:rPr lang="en-GB" sz="2800" dirty="0" smtClean="0">
                <a:solidFill>
                  <a:srgbClr val="0000FF"/>
                </a:solidFill>
              </a:rPr>
              <a:t> lines and </a:t>
            </a:r>
            <a:r>
              <a:rPr lang="en-GB" sz="2800" dirty="0" err="1" smtClean="0">
                <a:solidFill>
                  <a:srgbClr val="FF0000"/>
                </a:solidFill>
              </a:rPr>
              <a:t>FeII</a:t>
            </a:r>
            <a:r>
              <a:rPr lang="en-GB" sz="2800" dirty="0" smtClean="0">
                <a:solidFill>
                  <a:srgbClr val="0000FF"/>
                </a:solidFill>
              </a:rPr>
              <a:t> and </a:t>
            </a:r>
            <a:r>
              <a:rPr lang="en-GB" sz="2800" dirty="0" err="1" smtClean="0">
                <a:solidFill>
                  <a:srgbClr val="FF0000"/>
                </a:solidFill>
              </a:rPr>
              <a:t>Balmer</a:t>
            </a:r>
            <a:r>
              <a:rPr lang="en-GB" sz="2800" dirty="0" smtClean="0">
                <a:solidFill>
                  <a:srgbClr val="FF0000"/>
                </a:solidFill>
              </a:rPr>
              <a:t> continuum….</a:t>
            </a:r>
          </a:p>
        </p:txBody>
      </p:sp>
      <p:sp>
        <p:nvSpPr>
          <p:cNvPr id="14" name="Isosceles Triangle 13"/>
          <p:cNvSpPr/>
          <p:nvPr/>
        </p:nvSpPr>
        <p:spPr bwMode="auto">
          <a:xfrm>
            <a:off x="5686425" y="3467100"/>
            <a:ext cx="971550" cy="1524000"/>
          </a:xfrm>
          <a:prstGeom prst="triangle">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6213880" y="4810124"/>
            <a:ext cx="852083" cy="352425"/>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6134100" y="4514850"/>
            <a:ext cx="514350" cy="466725"/>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5" name="Picture 4"/>
          <p:cNvPicPr>
            <a:picLocks noChangeAspect="1"/>
          </p:cNvPicPr>
          <p:nvPr/>
        </p:nvPicPr>
        <p:blipFill rotWithShape="1">
          <a:blip r:embed="rId2"/>
          <a:srcRect t="9749" r="8679"/>
          <a:stretch/>
        </p:blipFill>
        <p:spPr>
          <a:xfrm>
            <a:off x="3635074" y="1778530"/>
            <a:ext cx="5508926" cy="4180542"/>
          </a:xfrm>
          <a:prstGeom prst="rect">
            <a:avLst/>
          </a:prstGeom>
        </p:spPr>
      </p:pic>
      <p:sp>
        <p:nvSpPr>
          <p:cNvPr id="6" name="Freeform 5"/>
          <p:cNvSpPr/>
          <p:nvPr/>
        </p:nvSpPr>
        <p:spPr>
          <a:xfrm>
            <a:off x="4289778" y="2554111"/>
            <a:ext cx="4670778" cy="1453445"/>
          </a:xfrm>
          <a:custGeom>
            <a:avLst/>
            <a:gdLst>
              <a:gd name="connsiteX0" fmla="*/ 0 w 4670778"/>
              <a:gd name="connsiteY0" fmla="*/ 1453445 h 1453445"/>
              <a:gd name="connsiteX1" fmla="*/ 860778 w 4670778"/>
              <a:gd name="connsiteY1" fmla="*/ 931333 h 1453445"/>
              <a:gd name="connsiteX2" fmla="*/ 2187222 w 4670778"/>
              <a:gd name="connsiteY2" fmla="*/ 324556 h 1453445"/>
              <a:gd name="connsiteX3" fmla="*/ 3273778 w 4670778"/>
              <a:gd name="connsiteY3" fmla="*/ 56445 h 1453445"/>
              <a:gd name="connsiteX4" fmla="*/ 4205111 w 4670778"/>
              <a:gd name="connsiteY4" fmla="*/ 0 h 1453445"/>
              <a:gd name="connsiteX5" fmla="*/ 4670778 w 4670778"/>
              <a:gd name="connsiteY5" fmla="*/ 14111 h 145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0778" h="1453445">
                <a:moveTo>
                  <a:pt x="0" y="1453445"/>
                </a:moveTo>
                <a:cubicBezTo>
                  <a:pt x="248120" y="1286463"/>
                  <a:pt x="496241" y="1119481"/>
                  <a:pt x="860778" y="931333"/>
                </a:cubicBezTo>
                <a:cubicBezTo>
                  <a:pt x="1225315" y="743185"/>
                  <a:pt x="1785055" y="470371"/>
                  <a:pt x="2187222" y="324556"/>
                </a:cubicBezTo>
                <a:cubicBezTo>
                  <a:pt x="2589389" y="178741"/>
                  <a:pt x="2937463" y="110538"/>
                  <a:pt x="3273778" y="56445"/>
                </a:cubicBezTo>
                <a:cubicBezTo>
                  <a:pt x="3610093" y="2352"/>
                  <a:pt x="3972278" y="7056"/>
                  <a:pt x="4205111" y="0"/>
                </a:cubicBezTo>
                <a:lnTo>
                  <a:pt x="4670778" y="14111"/>
                </a:lnTo>
              </a:path>
            </a:pathLst>
          </a:custGeom>
          <a:ln w="25400">
            <a:solidFill>
              <a:srgbClr val="0000FF"/>
            </a:solidFill>
          </a:ln>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66063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04775" y="174625"/>
            <a:ext cx="8897938" cy="1143000"/>
          </a:xfrm>
        </p:spPr>
        <p:txBody>
          <a:bodyPr/>
          <a:lstStyle/>
          <a:p>
            <a:r>
              <a:rPr lang="en-GB" b="1" dirty="0" smtClean="0">
                <a:solidFill>
                  <a:srgbClr val="006600"/>
                </a:solidFill>
              </a:rPr>
              <a:t>3C273: Amazing data</a:t>
            </a:r>
            <a:endParaRPr lang="en-GB" b="1" dirty="0" smtClean="0">
              <a:solidFill>
                <a:srgbClr val="006600"/>
              </a:solidFill>
              <a:latin typeface="Symbol" panose="05050102010706020507" pitchFamily="18" charset="2"/>
            </a:endParaRPr>
          </a:p>
        </p:txBody>
      </p:sp>
      <p:sp>
        <p:nvSpPr>
          <p:cNvPr id="18438" name="Rectangle 2"/>
          <p:cNvSpPr>
            <a:spLocks noChangeArrowheads="1"/>
          </p:cNvSpPr>
          <p:nvPr/>
        </p:nvSpPr>
        <p:spPr bwMode="auto">
          <a:xfrm>
            <a:off x="723900" y="2328863"/>
            <a:ext cx="6915150" cy="3328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solidFill>
                <a:srgbClr val="000000"/>
              </a:solidFill>
            </a:endParaRPr>
          </a:p>
        </p:txBody>
      </p:sp>
      <p:sp>
        <p:nvSpPr>
          <p:cNvPr id="11" name="Rectangle 2"/>
          <p:cNvSpPr>
            <a:spLocks noChangeArrowheads="1"/>
          </p:cNvSpPr>
          <p:nvPr/>
        </p:nvSpPr>
        <p:spPr bwMode="auto">
          <a:xfrm>
            <a:off x="104775" y="1528276"/>
            <a:ext cx="3530298" cy="44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defRPr/>
            </a:pPr>
            <a:r>
              <a:rPr lang="en-GB" sz="2800" dirty="0">
                <a:solidFill>
                  <a:srgbClr val="006600"/>
                </a:solidFill>
              </a:rPr>
              <a:t>Is it disc dominated?</a:t>
            </a:r>
          </a:p>
          <a:p>
            <a:pPr marL="342900" indent="-342900" algn="l">
              <a:lnSpc>
                <a:spcPct val="90000"/>
              </a:lnSpc>
              <a:spcBef>
                <a:spcPct val="20000"/>
              </a:spcBef>
              <a:buFontTx/>
              <a:buChar char="•"/>
              <a:defRPr/>
            </a:pPr>
            <a:r>
              <a:rPr lang="en-GB" sz="2800" dirty="0" smtClean="0">
                <a:solidFill>
                  <a:srgbClr val="006600"/>
                </a:solidFill>
              </a:rPr>
              <a:t>Reverb</a:t>
            </a:r>
            <a:r>
              <a:rPr lang="en-GB" sz="2800" dirty="0">
                <a:solidFill>
                  <a:srgbClr val="006600"/>
                </a:solidFill>
              </a:rPr>
              <a:t>. mass </a:t>
            </a:r>
            <a:r>
              <a:rPr lang="en-GB" sz="2800" dirty="0" smtClean="0">
                <a:solidFill>
                  <a:srgbClr val="006600"/>
                </a:solidFill>
              </a:rPr>
              <a:t>8.9±1.9 x10</a:t>
            </a:r>
            <a:r>
              <a:rPr lang="en-GB" sz="2800" baseline="30000" dirty="0" smtClean="0">
                <a:solidFill>
                  <a:srgbClr val="006600"/>
                </a:solidFill>
              </a:rPr>
              <a:t>8</a:t>
            </a:r>
            <a:r>
              <a:rPr lang="en-GB" sz="2800" dirty="0" smtClean="0">
                <a:solidFill>
                  <a:srgbClr val="006600"/>
                </a:solidFill>
              </a:rPr>
              <a:t> M  (</a:t>
            </a:r>
            <a:r>
              <a:rPr lang="en-GB" sz="2800" dirty="0">
                <a:solidFill>
                  <a:srgbClr val="006600"/>
                </a:solidFill>
              </a:rPr>
              <a:t>Peterson et al 2004)</a:t>
            </a:r>
            <a:endParaRPr lang="en-GB" sz="2800" baseline="30000" dirty="0">
              <a:solidFill>
                <a:srgbClr val="006600"/>
              </a:solidFill>
            </a:endParaRPr>
          </a:p>
          <a:p>
            <a:pPr marL="342900" indent="-342900" algn="l">
              <a:lnSpc>
                <a:spcPct val="90000"/>
              </a:lnSpc>
              <a:spcBef>
                <a:spcPct val="20000"/>
              </a:spcBef>
              <a:buFontTx/>
              <a:buChar char="•"/>
              <a:defRPr/>
            </a:pPr>
            <a:r>
              <a:rPr lang="en-GB" sz="2800" dirty="0" err="1" smtClean="0">
                <a:solidFill>
                  <a:srgbClr val="006600"/>
                </a:solidFill>
              </a:rPr>
              <a:t>i</a:t>
            </a:r>
            <a:r>
              <a:rPr lang="en-GB" sz="2800" dirty="0" smtClean="0">
                <a:solidFill>
                  <a:srgbClr val="006600"/>
                </a:solidFill>
              </a:rPr>
              <a:t>=</a:t>
            </a:r>
            <a:r>
              <a:rPr lang="en-GB" sz="2800" dirty="0">
                <a:solidFill>
                  <a:srgbClr val="006600"/>
                </a:solidFill>
              </a:rPr>
              <a:t>6±1 </a:t>
            </a:r>
            <a:r>
              <a:rPr lang="en-GB" sz="2800" dirty="0" smtClean="0">
                <a:solidFill>
                  <a:srgbClr val="006600"/>
                </a:solidFill>
              </a:rPr>
              <a:t>from jet </a:t>
            </a:r>
            <a:r>
              <a:rPr lang="en-GB" sz="2800" dirty="0">
                <a:solidFill>
                  <a:srgbClr val="006600"/>
                </a:solidFill>
              </a:rPr>
              <a:t>VLBA (</a:t>
            </a:r>
            <a:r>
              <a:rPr lang="en-GB" sz="2800" dirty="0" err="1">
                <a:solidFill>
                  <a:srgbClr val="006600"/>
                </a:solidFill>
              </a:rPr>
              <a:t>Jorstad</a:t>
            </a:r>
            <a:r>
              <a:rPr lang="en-GB" sz="2800" dirty="0">
                <a:solidFill>
                  <a:srgbClr val="006600"/>
                </a:solidFill>
              </a:rPr>
              <a:t> et al 2005)</a:t>
            </a:r>
          </a:p>
          <a:p>
            <a:pPr marL="342900" indent="-342900" algn="l">
              <a:lnSpc>
                <a:spcPct val="90000"/>
              </a:lnSpc>
              <a:spcBef>
                <a:spcPct val="20000"/>
              </a:spcBef>
              <a:buFontTx/>
              <a:buChar char="•"/>
              <a:defRPr/>
            </a:pPr>
            <a:r>
              <a:rPr lang="en-GB" sz="2800" dirty="0" smtClean="0">
                <a:solidFill>
                  <a:srgbClr val="0000FF"/>
                </a:solidFill>
              </a:rPr>
              <a:t>a*=0: </a:t>
            </a:r>
            <a:r>
              <a:rPr lang="en-GB" sz="2800" dirty="0" err="1" smtClean="0">
                <a:solidFill>
                  <a:srgbClr val="0000FF"/>
                </a:solidFill>
              </a:rPr>
              <a:t>rcor</a:t>
            </a:r>
            <a:r>
              <a:rPr lang="en-GB" sz="2800" dirty="0" smtClean="0">
                <a:solidFill>
                  <a:srgbClr val="0000FF"/>
                </a:solidFill>
              </a:rPr>
              <a:t>=6, plus </a:t>
            </a:r>
            <a:r>
              <a:rPr lang="en-GB" sz="2800" dirty="0" smtClean="0">
                <a:solidFill>
                  <a:srgbClr val="008000"/>
                </a:solidFill>
              </a:rPr>
              <a:t>broad</a:t>
            </a:r>
            <a:r>
              <a:rPr lang="en-GB" sz="2800" dirty="0">
                <a:solidFill>
                  <a:srgbClr val="0000FF"/>
                </a:solidFill>
              </a:rPr>
              <a:t> </a:t>
            </a:r>
            <a:r>
              <a:rPr lang="en-GB" sz="2800" dirty="0" smtClean="0">
                <a:solidFill>
                  <a:srgbClr val="0000FF"/>
                </a:solidFill>
              </a:rPr>
              <a:t>and </a:t>
            </a:r>
            <a:r>
              <a:rPr lang="en-GB" sz="2800" dirty="0" smtClean="0">
                <a:solidFill>
                  <a:srgbClr val="FF00FF"/>
                </a:solidFill>
              </a:rPr>
              <a:t>narrow</a:t>
            </a:r>
            <a:r>
              <a:rPr lang="en-GB" sz="2800" dirty="0" smtClean="0">
                <a:solidFill>
                  <a:srgbClr val="0000FF"/>
                </a:solidFill>
              </a:rPr>
              <a:t> lines and </a:t>
            </a:r>
            <a:r>
              <a:rPr lang="en-GB" sz="2800" dirty="0" err="1" smtClean="0">
                <a:solidFill>
                  <a:srgbClr val="FF0000"/>
                </a:solidFill>
              </a:rPr>
              <a:t>FeII</a:t>
            </a:r>
            <a:r>
              <a:rPr lang="en-GB" sz="2800" dirty="0" smtClean="0">
                <a:solidFill>
                  <a:srgbClr val="0000FF"/>
                </a:solidFill>
              </a:rPr>
              <a:t> and </a:t>
            </a:r>
            <a:r>
              <a:rPr lang="en-GB" sz="2800" dirty="0" err="1" smtClean="0">
                <a:solidFill>
                  <a:srgbClr val="FF0000"/>
                </a:solidFill>
              </a:rPr>
              <a:t>Balmer</a:t>
            </a:r>
            <a:r>
              <a:rPr lang="en-GB" sz="2800" dirty="0" smtClean="0">
                <a:solidFill>
                  <a:srgbClr val="FF0000"/>
                </a:solidFill>
              </a:rPr>
              <a:t> continuum….</a:t>
            </a:r>
          </a:p>
        </p:txBody>
      </p:sp>
      <p:sp>
        <p:nvSpPr>
          <p:cNvPr id="14" name="Isosceles Triangle 13"/>
          <p:cNvSpPr/>
          <p:nvPr/>
        </p:nvSpPr>
        <p:spPr bwMode="auto">
          <a:xfrm>
            <a:off x="5686425" y="3467100"/>
            <a:ext cx="971550" cy="1524000"/>
          </a:xfrm>
          <a:prstGeom prst="triangle">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6213880" y="4810124"/>
            <a:ext cx="852083" cy="352425"/>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6134100" y="4514850"/>
            <a:ext cx="514350" cy="466725"/>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5" name="Picture 4"/>
          <p:cNvPicPr>
            <a:picLocks noChangeAspect="1"/>
          </p:cNvPicPr>
          <p:nvPr/>
        </p:nvPicPr>
        <p:blipFill rotWithShape="1">
          <a:blip r:embed="rId2"/>
          <a:srcRect t="9749" r="8679"/>
          <a:stretch/>
        </p:blipFill>
        <p:spPr>
          <a:xfrm>
            <a:off x="3635074" y="1778530"/>
            <a:ext cx="5508926" cy="4180542"/>
          </a:xfrm>
          <a:prstGeom prst="rect">
            <a:avLst/>
          </a:prstGeom>
        </p:spPr>
      </p:pic>
      <p:sp>
        <p:nvSpPr>
          <p:cNvPr id="6" name="Freeform 5"/>
          <p:cNvSpPr/>
          <p:nvPr/>
        </p:nvSpPr>
        <p:spPr>
          <a:xfrm>
            <a:off x="4289778" y="2554111"/>
            <a:ext cx="4670778" cy="1453445"/>
          </a:xfrm>
          <a:custGeom>
            <a:avLst/>
            <a:gdLst>
              <a:gd name="connsiteX0" fmla="*/ 0 w 4670778"/>
              <a:gd name="connsiteY0" fmla="*/ 1453445 h 1453445"/>
              <a:gd name="connsiteX1" fmla="*/ 860778 w 4670778"/>
              <a:gd name="connsiteY1" fmla="*/ 931333 h 1453445"/>
              <a:gd name="connsiteX2" fmla="*/ 2187222 w 4670778"/>
              <a:gd name="connsiteY2" fmla="*/ 324556 h 1453445"/>
              <a:gd name="connsiteX3" fmla="*/ 3273778 w 4670778"/>
              <a:gd name="connsiteY3" fmla="*/ 56445 h 1453445"/>
              <a:gd name="connsiteX4" fmla="*/ 4205111 w 4670778"/>
              <a:gd name="connsiteY4" fmla="*/ 0 h 1453445"/>
              <a:gd name="connsiteX5" fmla="*/ 4670778 w 4670778"/>
              <a:gd name="connsiteY5" fmla="*/ 14111 h 145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0778" h="1453445">
                <a:moveTo>
                  <a:pt x="0" y="1453445"/>
                </a:moveTo>
                <a:cubicBezTo>
                  <a:pt x="248120" y="1286463"/>
                  <a:pt x="496241" y="1119481"/>
                  <a:pt x="860778" y="931333"/>
                </a:cubicBezTo>
                <a:cubicBezTo>
                  <a:pt x="1225315" y="743185"/>
                  <a:pt x="1785055" y="470371"/>
                  <a:pt x="2187222" y="324556"/>
                </a:cubicBezTo>
                <a:cubicBezTo>
                  <a:pt x="2589389" y="178741"/>
                  <a:pt x="2937463" y="110538"/>
                  <a:pt x="3273778" y="56445"/>
                </a:cubicBezTo>
                <a:cubicBezTo>
                  <a:pt x="3610093" y="2352"/>
                  <a:pt x="3972278" y="7056"/>
                  <a:pt x="4205111" y="0"/>
                </a:cubicBezTo>
                <a:lnTo>
                  <a:pt x="4670778" y="14111"/>
                </a:lnTo>
              </a:path>
            </a:pathLst>
          </a:custGeom>
          <a:ln w="25400">
            <a:solidFill>
              <a:srgbClr val="0000FF"/>
            </a:solidFill>
          </a:ln>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Donut 1"/>
          <p:cNvSpPr/>
          <p:nvPr/>
        </p:nvSpPr>
        <p:spPr bwMode="auto">
          <a:xfrm>
            <a:off x="7639051" y="1933223"/>
            <a:ext cx="1561396" cy="1143000"/>
          </a:xfrm>
          <a:prstGeom prst="donut">
            <a:avLst>
              <a:gd name="adj" fmla="val 5228"/>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659875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04775" y="174625"/>
            <a:ext cx="8897938" cy="1143000"/>
          </a:xfrm>
        </p:spPr>
        <p:txBody>
          <a:bodyPr/>
          <a:lstStyle/>
          <a:p>
            <a:r>
              <a:rPr lang="en-GB" b="1" dirty="0" smtClean="0">
                <a:solidFill>
                  <a:srgbClr val="006600"/>
                </a:solidFill>
              </a:rPr>
              <a:t>3C273: Amazing data</a:t>
            </a:r>
            <a:endParaRPr lang="en-GB" b="1" dirty="0" smtClean="0">
              <a:solidFill>
                <a:srgbClr val="006600"/>
              </a:solidFill>
              <a:latin typeface="Symbol" panose="05050102010706020507" pitchFamily="18" charset="2"/>
            </a:endParaRPr>
          </a:p>
        </p:txBody>
      </p:sp>
      <p:sp>
        <p:nvSpPr>
          <p:cNvPr id="18438" name="Rectangle 2"/>
          <p:cNvSpPr>
            <a:spLocks noChangeArrowheads="1"/>
          </p:cNvSpPr>
          <p:nvPr/>
        </p:nvSpPr>
        <p:spPr bwMode="auto">
          <a:xfrm>
            <a:off x="723900" y="2328863"/>
            <a:ext cx="6915150" cy="3328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solidFill>
                <a:srgbClr val="000000"/>
              </a:solidFill>
            </a:endParaRPr>
          </a:p>
        </p:txBody>
      </p:sp>
      <p:sp>
        <p:nvSpPr>
          <p:cNvPr id="11" name="Rectangle 2"/>
          <p:cNvSpPr>
            <a:spLocks noChangeArrowheads="1"/>
          </p:cNvSpPr>
          <p:nvPr/>
        </p:nvSpPr>
        <p:spPr bwMode="auto">
          <a:xfrm>
            <a:off x="104775" y="1256163"/>
            <a:ext cx="3267781" cy="558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defRPr/>
            </a:pPr>
            <a:r>
              <a:rPr lang="en-GB" sz="2800" dirty="0" smtClean="0">
                <a:solidFill>
                  <a:srgbClr val="006600"/>
                </a:solidFill>
              </a:rPr>
              <a:t>disc dominated as need </a:t>
            </a:r>
            <a:r>
              <a:rPr lang="en-GB" sz="2800" dirty="0" err="1" smtClean="0">
                <a:solidFill>
                  <a:srgbClr val="006600"/>
                </a:solidFill>
              </a:rPr>
              <a:t>Rcor</a:t>
            </a:r>
            <a:r>
              <a:rPr lang="en-GB" sz="2800" dirty="0" smtClean="0">
                <a:solidFill>
                  <a:srgbClr val="006600"/>
                </a:solidFill>
              </a:rPr>
              <a:t>&lt;6Rg to get through FUV data</a:t>
            </a:r>
            <a:endParaRPr lang="en-GB" sz="2800" dirty="0">
              <a:solidFill>
                <a:srgbClr val="006600"/>
              </a:solidFill>
            </a:endParaRPr>
          </a:p>
          <a:p>
            <a:pPr marL="342900" indent="-342900" algn="l">
              <a:lnSpc>
                <a:spcPct val="90000"/>
              </a:lnSpc>
              <a:spcBef>
                <a:spcPct val="20000"/>
              </a:spcBef>
              <a:buFontTx/>
              <a:buChar char="•"/>
              <a:defRPr/>
            </a:pPr>
            <a:r>
              <a:rPr lang="en-GB" sz="2800" dirty="0" err="1" smtClean="0">
                <a:solidFill>
                  <a:srgbClr val="FF0000"/>
                </a:solidFill>
              </a:rPr>
              <a:t>Hubeny</a:t>
            </a:r>
            <a:r>
              <a:rPr lang="en-GB" sz="2800" dirty="0" smtClean="0">
                <a:solidFill>
                  <a:srgbClr val="FF0000"/>
                </a:solidFill>
              </a:rPr>
              <a:t> – full disk models </a:t>
            </a:r>
          </a:p>
          <a:p>
            <a:pPr marL="342900" indent="-342900" algn="l">
              <a:lnSpc>
                <a:spcPct val="90000"/>
              </a:lnSpc>
              <a:spcBef>
                <a:spcPct val="20000"/>
              </a:spcBef>
              <a:buFontTx/>
              <a:buChar char="•"/>
              <a:defRPr/>
            </a:pPr>
            <a:r>
              <a:rPr lang="en-GB" sz="2800" dirty="0" smtClean="0">
                <a:solidFill>
                  <a:srgbClr val="FF0000"/>
                </a:solidFill>
              </a:rPr>
              <a:t>a</a:t>
            </a:r>
            <a:r>
              <a:rPr lang="en-GB" sz="2800" dirty="0">
                <a:solidFill>
                  <a:srgbClr val="FF0000"/>
                </a:solidFill>
              </a:rPr>
              <a:t>*=</a:t>
            </a:r>
            <a:r>
              <a:rPr lang="en-GB" sz="2800" dirty="0" smtClean="0">
                <a:solidFill>
                  <a:srgbClr val="FF0000"/>
                </a:solidFill>
              </a:rPr>
              <a:t>0</a:t>
            </a:r>
          </a:p>
          <a:p>
            <a:pPr marL="342900" indent="-342900" algn="l">
              <a:lnSpc>
                <a:spcPct val="90000"/>
              </a:lnSpc>
              <a:spcBef>
                <a:spcPct val="20000"/>
              </a:spcBef>
              <a:buFontTx/>
              <a:buChar char="•"/>
              <a:defRPr/>
            </a:pPr>
            <a:r>
              <a:rPr lang="en-GB" sz="2800" dirty="0" err="1" smtClean="0">
                <a:solidFill>
                  <a:srgbClr val="FF0000"/>
                </a:solidFill>
              </a:rPr>
              <a:t>Underpredicts</a:t>
            </a:r>
            <a:r>
              <a:rPr lang="en-GB" sz="2800" dirty="0" smtClean="0">
                <a:solidFill>
                  <a:srgbClr val="FF0000"/>
                </a:solidFill>
              </a:rPr>
              <a:t> FUV</a:t>
            </a:r>
          </a:p>
          <a:p>
            <a:pPr marL="342900" indent="-342900" algn="l">
              <a:lnSpc>
                <a:spcPct val="90000"/>
              </a:lnSpc>
              <a:spcBef>
                <a:spcPct val="20000"/>
              </a:spcBef>
              <a:buFontTx/>
              <a:buChar char="•"/>
              <a:defRPr/>
            </a:pPr>
            <a:r>
              <a:rPr lang="en-GB" sz="2800" dirty="0" smtClean="0">
                <a:solidFill>
                  <a:srgbClr val="0000FF"/>
                </a:solidFill>
              </a:rPr>
              <a:t>a*=0.9 better</a:t>
            </a:r>
          </a:p>
          <a:p>
            <a:pPr marL="342900" indent="-342900" algn="l">
              <a:lnSpc>
                <a:spcPct val="90000"/>
              </a:lnSpc>
              <a:spcBef>
                <a:spcPct val="20000"/>
              </a:spcBef>
              <a:buFontTx/>
              <a:buChar char="•"/>
              <a:defRPr/>
            </a:pPr>
            <a:r>
              <a:rPr lang="en-GB" sz="2800" dirty="0" smtClean="0">
                <a:solidFill>
                  <a:srgbClr val="006600"/>
                </a:solidFill>
              </a:rPr>
              <a:t>Need </a:t>
            </a:r>
            <a:r>
              <a:rPr lang="en-GB" sz="2800" dirty="0" err="1" smtClean="0">
                <a:solidFill>
                  <a:srgbClr val="006600"/>
                </a:solidFill>
              </a:rPr>
              <a:t>mdot</a:t>
            </a:r>
            <a:r>
              <a:rPr lang="en-GB" sz="2800" dirty="0" smtClean="0">
                <a:solidFill>
                  <a:srgbClr val="006600"/>
                </a:solidFill>
              </a:rPr>
              <a:t> constant from R&lt;6-100 </a:t>
            </a:r>
            <a:r>
              <a:rPr lang="en-GB" sz="2800" dirty="0" err="1" smtClean="0">
                <a:solidFill>
                  <a:srgbClr val="006600"/>
                </a:solidFill>
              </a:rPr>
              <a:t>Rg</a:t>
            </a:r>
            <a:endParaRPr lang="en-GB" sz="2800" dirty="0" smtClean="0">
              <a:solidFill>
                <a:srgbClr val="006600"/>
              </a:solidFill>
            </a:endParaRPr>
          </a:p>
          <a:p>
            <a:pPr marL="342900" indent="-342900" algn="l">
              <a:lnSpc>
                <a:spcPct val="90000"/>
              </a:lnSpc>
              <a:spcBef>
                <a:spcPct val="20000"/>
              </a:spcBef>
              <a:buFontTx/>
              <a:buChar char="•"/>
              <a:defRPr/>
            </a:pPr>
            <a:endParaRPr lang="en-GB" sz="2800" dirty="0"/>
          </a:p>
          <a:p>
            <a:pPr marL="342900" indent="-342900" algn="l">
              <a:lnSpc>
                <a:spcPct val="90000"/>
              </a:lnSpc>
              <a:spcBef>
                <a:spcPct val="20000"/>
              </a:spcBef>
              <a:buFontTx/>
              <a:buChar char="•"/>
              <a:defRPr/>
            </a:pPr>
            <a:endParaRPr lang="en-GB" sz="2800" dirty="0">
              <a:solidFill>
                <a:srgbClr val="0000FF"/>
              </a:solidFill>
            </a:endParaRPr>
          </a:p>
          <a:p>
            <a:pPr marL="342900" indent="-342900" algn="l">
              <a:lnSpc>
                <a:spcPct val="90000"/>
              </a:lnSpc>
              <a:spcBef>
                <a:spcPct val="20000"/>
              </a:spcBef>
              <a:buFontTx/>
              <a:buChar char="•"/>
              <a:defRPr/>
            </a:pPr>
            <a:endParaRPr lang="en-GB" sz="2800" dirty="0" smtClean="0">
              <a:solidFill>
                <a:srgbClr val="0000FF"/>
              </a:solidFill>
            </a:endParaRPr>
          </a:p>
        </p:txBody>
      </p:sp>
      <p:sp>
        <p:nvSpPr>
          <p:cNvPr id="14" name="Isosceles Triangle 13"/>
          <p:cNvSpPr/>
          <p:nvPr/>
        </p:nvSpPr>
        <p:spPr bwMode="auto">
          <a:xfrm>
            <a:off x="5686425" y="3467100"/>
            <a:ext cx="971550" cy="1524000"/>
          </a:xfrm>
          <a:prstGeom prst="triangle">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6213880" y="4810124"/>
            <a:ext cx="852083" cy="352425"/>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6134100" y="4514850"/>
            <a:ext cx="514350" cy="466725"/>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5" name="Picture 4"/>
          <p:cNvPicPr>
            <a:picLocks noChangeAspect="1"/>
          </p:cNvPicPr>
          <p:nvPr/>
        </p:nvPicPr>
        <p:blipFill>
          <a:blip r:embed="rId2"/>
          <a:stretch>
            <a:fillRect/>
          </a:stretch>
        </p:blipFill>
        <p:spPr>
          <a:xfrm>
            <a:off x="3197630" y="1425222"/>
            <a:ext cx="6032500" cy="4632098"/>
          </a:xfrm>
          <a:prstGeom prst="rect">
            <a:avLst/>
          </a:prstGeom>
        </p:spPr>
      </p:pic>
      <p:pic>
        <p:nvPicPr>
          <p:cNvPr id="3" name="Picture 2"/>
          <p:cNvPicPr>
            <a:picLocks noChangeAspect="1"/>
          </p:cNvPicPr>
          <p:nvPr/>
        </p:nvPicPr>
        <p:blipFill>
          <a:blip r:embed="rId3"/>
          <a:stretch>
            <a:fillRect/>
          </a:stretch>
        </p:blipFill>
        <p:spPr>
          <a:xfrm>
            <a:off x="3187519" y="1372431"/>
            <a:ext cx="6084592" cy="4684889"/>
          </a:xfrm>
          <a:prstGeom prst="rect">
            <a:avLst/>
          </a:prstGeom>
        </p:spPr>
      </p:pic>
    </p:spTree>
    <p:extLst>
      <p:ext uri="{BB962C8B-B14F-4D97-AF65-F5344CB8AC3E}">
        <p14:creationId xmlns:p14="http://schemas.microsoft.com/office/powerpoint/2010/main" val="861289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04775" y="174625"/>
            <a:ext cx="8897938" cy="1143000"/>
          </a:xfrm>
        </p:spPr>
        <p:txBody>
          <a:bodyPr/>
          <a:lstStyle/>
          <a:p>
            <a:r>
              <a:rPr lang="en-GB" b="1" dirty="0" smtClean="0">
                <a:solidFill>
                  <a:srgbClr val="006600"/>
                </a:solidFill>
              </a:rPr>
              <a:t>3C273: Amazing data</a:t>
            </a:r>
            <a:endParaRPr lang="en-GB" b="1" dirty="0" smtClean="0">
              <a:solidFill>
                <a:srgbClr val="006600"/>
              </a:solidFill>
              <a:latin typeface="Symbol" panose="05050102010706020507" pitchFamily="18" charset="2"/>
            </a:endParaRPr>
          </a:p>
        </p:txBody>
      </p:sp>
      <p:sp>
        <p:nvSpPr>
          <p:cNvPr id="18438" name="Rectangle 2"/>
          <p:cNvSpPr>
            <a:spLocks noChangeArrowheads="1"/>
          </p:cNvSpPr>
          <p:nvPr/>
        </p:nvSpPr>
        <p:spPr bwMode="auto">
          <a:xfrm>
            <a:off x="723900" y="2328863"/>
            <a:ext cx="6915150" cy="3328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solidFill>
                <a:srgbClr val="000000"/>
              </a:solidFill>
            </a:endParaRPr>
          </a:p>
        </p:txBody>
      </p:sp>
      <p:sp>
        <p:nvSpPr>
          <p:cNvPr id="14" name="Isosceles Triangle 13"/>
          <p:cNvSpPr/>
          <p:nvPr/>
        </p:nvSpPr>
        <p:spPr bwMode="auto">
          <a:xfrm>
            <a:off x="5686425" y="3467100"/>
            <a:ext cx="971550" cy="1524000"/>
          </a:xfrm>
          <a:prstGeom prst="triangle">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6213880" y="4810124"/>
            <a:ext cx="852083" cy="352425"/>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6134100" y="4514850"/>
            <a:ext cx="514350" cy="466725"/>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5" name="Picture 4"/>
          <p:cNvPicPr>
            <a:picLocks noChangeAspect="1"/>
          </p:cNvPicPr>
          <p:nvPr/>
        </p:nvPicPr>
        <p:blipFill>
          <a:blip r:embed="rId2"/>
          <a:stretch>
            <a:fillRect/>
          </a:stretch>
        </p:blipFill>
        <p:spPr>
          <a:xfrm>
            <a:off x="3197630" y="1425222"/>
            <a:ext cx="6032500" cy="4632098"/>
          </a:xfrm>
          <a:prstGeom prst="rect">
            <a:avLst/>
          </a:prstGeom>
        </p:spPr>
      </p:pic>
      <p:pic>
        <p:nvPicPr>
          <p:cNvPr id="2" name="Picture 1"/>
          <p:cNvPicPr>
            <a:picLocks noChangeAspect="1"/>
          </p:cNvPicPr>
          <p:nvPr/>
        </p:nvPicPr>
        <p:blipFill>
          <a:blip r:embed="rId3"/>
          <a:stretch>
            <a:fillRect/>
          </a:stretch>
        </p:blipFill>
        <p:spPr>
          <a:xfrm>
            <a:off x="3181262" y="1418292"/>
            <a:ext cx="6083565" cy="4639028"/>
          </a:xfrm>
          <a:prstGeom prst="rect">
            <a:avLst/>
          </a:prstGeom>
        </p:spPr>
      </p:pic>
      <p:sp>
        <p:nvSpPr>
          <p:cNvPr id="12" name="Rectangle 2"/>
          <p:cNvSpPr>
            <a:spLocks noChangeArrowheads="1"/>
          </p:cNvSpPr>
          <p:nvPr/>
        </p:nvSpPr>
        <p:spPr bwMode="auto">
          <a:xfrm>
            <a:off x="104775" y="1425222"/>
            <a:ext cx="3092855" cy="49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defRPr/>
            </a:pPr>
            <a:r>
              <a:rPr lang="en-GB" sz="2800" dirty="0" smtClean="0">
                <a:solidFill>
                  <a:srgbClr val="006600"/>
                </a:solidFill>
              </a:rPr>
              <a:t>But </a:t>
            </a:r>
            <a:r>
              <a:rPr lang="en-GB" sz="2800" dirty="0" err="1" smtClean="0">
                <a:solidFill>
                  <a:srgbClr val="006600"/>
                </a:solidFill>
              </a:rPr>
              <a:t>Rcor</a:t>
            </a:r>
            <a:r>
              <a:rPr lang="en-GB" sz="2800" dirty="0" smtClean="0">
                <a:solidFill>
                  <a:srgbClr val="006600"/>
                </a:solidFill>
              </a:rPr>
              <a:t>&gt;</a:t>
            </a:r>
            <a:r>
              <a:rPr lang="en-GB" sz="2800" dirty="0" err="1" smtClean="0">
                <a:solidFill>
                  <a:srgbClr val="006600"/>
                </a:solidFill>
              </a:rPr>
              <a:t>Rmsco</a:t>
            </a:r>
            <a:r>
              <a:rPr lang="en-GB" sz="2800" dirty="0" smtClean="0">
                <a:solidFill>
                  <a:srgbClr val="006600"/>
                </a:solidFill>
              </a:rPr>
              <a:t> to make Lx</a:t>
            </a:r>
          </a:p>
          <a:p>
            <a:pPr marL="342900" indent="-342900" algn="l">
              <a:lnSpc>
                <a:spcPct val="90000"/>
              </a:lnSpc>
              <a:spcBef>
                <a:spcPct val="20000"/>
              </a:spcBef>
              <a:buFontTx/>
              <a:buChar char="•"/>
              <a:defRPr/>
            </a:pPr>
            <a:r>
              <a:rPr lang="en-GB" sz="2800" dirty="0" err="1" smtClean="0">
                <a:solidFill>
                  <a:srgbClr val="0000FF"/>
                </a:solidFill>
              </a:rPr>
              <a:t>Mdot</a:t>
            </a:r>
            <a:r>
              <a:rPr lang="en-GB" sz="2800" dirty="0" smtClean="0">
                <a:solidFill>
                  <a:srgbClr val="0000FF"/>
                </a:solidFill>
              </a:rPr>
              <a:t> </a:t>
            </a:r>
            <a:r>
              <a:rPr lang="en-GB" sz="2800" dirty="0">
                <a:solidFill>
                  <a:srgbClr val="0000FF"/>
                </a:solidFill>
              </a:rPr>
              <a:t>= 9e26 though outer disc</a:t>
            </a:r>
          </a:p>
          <a:p>
            <a:pPr marL="342900" indent="-342900" algn="l">
              <a:lnSpc>
                <a:spcPct val="90000"/>
              </a:lnSpc>
              <a:spcBef>
                <a:spcPct val="20000"/>
              </a:spcBef>
              <a:buFontTx/>
              <a:buChar char="•"/>
              <a:defRPr/>
            </a:pPr>
            <a:r>
              <a:rPr lang="en-GB" sz="2800" dirty="0" smtClean="0">
                <a:solidFill>
                  <a:srgbClr val="0000FF"/>
                </a:solidFill>
              </a:rPr>
              <a:t>L</a:t>
            </a:r>
            <a:r>
              <a:rPr lang="en-GB" sz="2800" dirty="0">
                <a:solidFill>
                  <a:srgbClr val="0000FF"/>
                </a:solidFill>
              </a:rPr>
              <a:t>=</a:t>
            </a:r>
            <a:r>
              <a:rPr lang="en-GB" sz="2800" dirty="0" err="1">
                <a:solidFill>
                  <a:srgbClr val="0000FF"/>
                </a:solidFill>
                <a:latin typeface="Symbol" charset="2"/>
                <a:cs typeface="Symbol" charset="2"/>
              </a:rPr>
              <a:t>h</a:t>
            </a:r>
            <a:r>
              <a:rPr lang="en-GB" sz="2800" dirty="0" err="1">
                <a:solidFill>
                  <a:srgbClr val="0000FF"/>
                </a:solidFill>
              </a:rPr>
              <a:t>Mdot</a:t>
            </a:r>
            <a:r>
              <a:rPr lang="en-GB" sz="2800" dirty="0">
                <a:solidFill>
                  <a:srgbClr val="0000FF"/>
                </a:solidFill>
              </a:rPr>
              <a:t> c</a:t>
            </a:r>
            <a:r>
              <a:rPr lang="en-GB" sz="2800" baseline="30000" dirty="0">
                <a:solidFill>
                  <a:srgbClr val="0000FF"/>
                </a:solidFill>
              </a:rPr>
              <a:t>2</a:t>
            </a:r>
          </a:p>
          <a:p>
            <a:pPr marL="342900" indent="-342900" algn="l">
              <a:lnSpc>
                <a:spcPct val="90000"/>
              </a:lnSpc>
              <a:spcBef>
                <a:spcPct val="20000"/>
              </a:spcBef>
              <a:buFontTx/>
              <a:buChar char="•"/>
              <a:defRPr/>
            </a:pPr>
            <a:r>
              <a:rPr lang="en-GB" sz="2800" dirty="0" err="1" smtClean="0">
                <a:solidFill>
                  <a:srgbClr val="FF0000"/>
                </a:solidFill>
              </a:rPr>
              <a:t>L_opt-UV+L_x</a:t>
            </a:r>
            <a:r>
              <a:rPr lang="en-GB" sz="2800" dirty="0">
                <a:solidFill>
                  <a:srgbClr val="FF0000"/>
                </a:solidFill>
              </a:rPr>
              <a:t> </a:t>
            </a:r>
            <a:r>
              <a:rPr lang="en-GB" sz="2800" dirty="0" smtClean="0">
                <a:solidFill>
                  <a:srgbClr val="FF0000"/>
                </a:solidFill>
              </a:rPr>
              <a:t>=6-8e46 requires a*=0.7 (</a:t>
            </a:r>
            <a:r>
              <a:rPr lang="en-GB" sz="2800" dirty="0" smtClean="0">
                <a:solidFill>
                  <a:srgbClr val="FF0000"/>
                </a:solidFill>
                <a:latin typeface="Symbol" charset="2"/>
                <a:cs typeface="Symbol" charset="2"/>
              </a:rPr>
              <a:t>h=0.1)</a:t>
            </a:r>
            <a:r>
              <a:rPr lang="en-GB" sz="2800" dirty="0" smtClean="0">
                <a:solidFill>
                  <a:srgbClr val="0000FF"/>
                </a:solidFill>
                <a:latin typeface="Symbol" charset="2"/>
                <a:cs typeface="Symbol" charset="2"/>
              </a:rPr>
              <a:t> </a:t>
            </a:r>
            <a:endParaRPr lang="en-GB" sz="2800" dirty="0" smtClean="0">
              <a:solidFill>
                <a:srgbClr val="FF0000"/>
              </a:solidFill>
            </a:endParaRPr>
          </a:p>
          <a:p>
            <a:pPr marL="342900" indent="-342900" algn="l">
              <a:lnSpc>
                <a:spcPct val="90000"/>
              </a:lnSpc>
              <a:spcBef>
                <a:spcPct val="20000"/>
              </a:spcBef>
              <a:buFontTx/>
              <a:buChar char="•"/>
              <a:defRPr/>
            </a:pPr>
            <a:r>
              <a:rPr lang="en-GB" sz="2800" dirty="0" smtClean="0"/>
              <a:t>Black hole is spinning!! As expected from jet</a:t>
            </a:r>
            <a:endParaRPr lang="en-GB" sz="2800" dirty="0"/>
          </a:p>
          <a:p>
            <a:pPr marL="342900" indent="-342900" algn="l">
              <a:lnSpc>
                <a:spcPct val="90000"/>
              </a:lnSpc>
              <a:spcBef>
                <a:spcPct val="20000"/>
              </a:spcBef>
              <a:buFontTx/>
              <a:buChar char="•"/>
              <a:defRPr/>
            </a:pPr>
            <a:endParaRPr lang="en-GB" sz="2800" dirty="0">
              <a:solidFill>
                <a:srgbClr val="0000FF"/>
              </a:solidFill>
            </a:endParaRPr>
          </a:p>
          <a:p>
            <a:pPr algn="l">
              <a:lnSpc>
                <a:spcPct val="90000"/>
              </a:lnSpc>
              <a:spcBef>
                <a:spcPct val="20000"/>
              </a:spcBef>
              <a:defRPr/>
            </a:pPr>
            <a:endParaRPr lang="en-GB" sz="2800" dirty="0" smtClean="0">
              <a:solidFill>
                <a:srgbClr val="0000FF"/>
              </a:solidFill>
            </a:endParaRPr>
          </a:p>
        </p:txBody>
      </p:sp>
      <p:cxnSp>
        <p:nvCxnSpPr>
          <p:cNvPr id="6" name="Straight Connector 5"/>
          <p:cNvCxnSpPr/>
          <p:nvPr/>
        </p:nvCxnSpPr>
        <p:spPr bwMode="auto">
          <a:xfrm flipH="1">
            <a:off x="7065963" y="4205111"/>
            <a:ext cx="1527704" cy="1270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35084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75" name="Picture 23" descr="3c296_20cm_op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6550" y="2159000"/>
            <a:ext cx="4100513" cy="4845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7180" name="Rectangle 28"/>
          <p:cNvSpPr>
            <a:spLocks noChangeArrowheads="1"/>
          </p:cNvSpPr>
          <p:nvPr/>
        </p:nvSpPr>
        <p:spPr bwMode="auto">
          <a:xfrm>
            <a:off x="685800" y="-61913"/>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dirty="0">
                <a:solidFill>
                  <a:srgbClr val="006600"/>
                </a:solidFill>
              </a:rPr>
              <a:t> AGN/QSO Zoo!!! Radio loud</a:t>
            </a:r>
          </a:p>
        </p:txBody>
      </p:sp>
      <p:pic>
        <p:nvPicPr>
          <p:cNvPr id="177181" name="Picture 29" descr="3c219lonopt_large_fr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08563" y="2171700"/>
            <a:ext cx="3900487" cy="476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7184" name="Rectangle 32"/>
          <p:cNvSpPr>
            <a:spLocks noChangeArrowheads="1"/>
          </p:cNvSpPr>
          <p:nvPr/>
        </p:nvSpPr>
        <p:spPr bwMode="auto">
          <a:xfrm>
            <a:off x="304800" y="971550"/>
            <a:ext cx="88392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sz="2800" dirty="0">
                <a:solidFill>
                  <a:srgbClr val="006600"/>
                </a:solidFill>
              </a:rPr>
              <a:t>E</a:t>
            </a:r>
            <a:r>
              <a:rPr lang="en-GB" sz="2800" dirty="0" smtClean="0">
                <a:solidFill>
                  <a:srgbClr val="006600"/>
                </a:solidFill>
              </a:rPr>
              <a:t>normous</a:t>
            </a:r>
            <a:r>
              <a:rPr lang="en-GB" sz="2800" dirty="0">
                <a:solidFill>
                  <a:srgbClr val="006600"/>
                </a:solidFill>
              </a:rPr>
              <a:t>, </a:t>
            </a:r>
            <a:r>
              <a:rPr lang="en-GB" sz="2800" dirty="0" smtClean="0">
                <a:solidFill>
                  <a:srgbClr val="006600"/>
                </a:solidFill>
              </a:rPr>
              <a:t>powerful, relativistic </a:t>
            </a:r>
            <a:r>
              <a:rPr lang="en-GB" sz="2800" dirty="0">
                <a:solidFill>
                  <a:srgbClr val="006600"/>
                </a:solidFill>
              </a:rPr>
              <a:t>jets on </a:t>
            </a:r>
            <a:r>
              <a:rPr lang="en-GB" sz="2800" dirty="0" err="1">
                <a:solidFill>
                  <a:srgbClr val="006600"/>
                </a:solidFill>
              </a:rPr>
              <a:t>Mpc</a:t>
            </a:r>
            <a:r>
              <a:rPr lang="en-GB" sz="2800" dirty="0">
                <a:solidFill>
                  <a:srgbClr val="006600"/>
                </a:solidFill>
              </a:rPr>
              <a:t> scales</a:t>
            </a:r>
          </a:p>
          <a:p>
            <a:pPr marL="342900" indent="-342900" algn="l">
              <a:lnSpc>
                <a:spcPct val="90000"/>
              </a:lnSpc>
              <a:spcBef>
                <a:spcPct val="20000"/>
              </a:spcBef>
              <a:buFontTx/>
              <a:buChar char="•"/>
            </a:pPr>
            <a:r>
              <a:rPr lang="en-GB" sz="2800" dirty="0" smtClean="0">
                <a:solidFill>
                  <a:srgbClr val="006600"/>
                </a:solidFill>
              </a:rPr>
              <a:t>FRI </a:t>
            </a:r>
            <a:r>
              <a:rPr lang="en-GB" sz="2800" dirty="0">
                <a:solidFill>
                  <a:srgbClr val="006600"/>
                </a:solidFill>
              </a:rPr>
              <a:t>(</a:t>
            </a:r>
            <a:r>
              <a:rPr lang="en-GB" sz="2800" dirty="0" smtClean="0">
                <a:solidFill>
                  <a:srgbClr val="006600"/>
                </a:solidFill>
              </a:rPr>
              <a:t>fuzzy)  - BL </a:t>
            </a:r>
            <a:r>
              <a:rPr lang="en-GB" sz="2800" dirty="0" err="1" smtClean="0">
                <a:solidFill>
                  <a:srgbClr val="006600"/>
                </a:solidFill>
              </a:rPr>
              <a:t>lacs</a:t>
            </a:r>
            <a:r>
              <a:rPr lang="en-GB" sz="2800" dirty="0" smtClean="0">
                <a:solidFill>
                  <a:srgbClr val="006600"/>
                </a:solidFill>
              </a:rPr>
              <a:t>              FRII (hot spots) – FSRQ</a:t>
            </a:r>
          </a:p>
          <a:p>
            <a:pPr marL="342900" indent="-342900" algn="l">
              <a:lnSpc>
                <a:spcPct val="90000"/>
              </a:lnSpc>
              <a:spcBef>
                <a:spcPct val="20000"/>
              </a:spcBef>
              <a:buFontTx/>
              <a:buChar char="•"/>
            </a:pPr>
            <a:r>
              <a:rPr lang="en-GB" sz="1800" dirty="0" err="1" smtClean="0">
                <a:solidFill>
                  <a:srgbClr val="006600"/>
                </a:solidFill>
              </a:rPr>
              <a:t>Urry</a:t>
            </a:r>
            <a:r>
              <a:rPr lang="en-GB" sz="1800" dirty="0" smtClean="0">
                <a:solidFill>
                  <a:srgbClr val="006600"/>
                </a:solidFill>
              </a:rPr>
              <a:t> &amp; </a:t>
            </a:r>
            <a:r>
              <a:rPr lang="en-GB" sz="1800" dirty="0" err="1" smtClean="0">
                <a:solidFill>
                  <a:srgbClr val="006600"/>
                </a:solidFill>
              </a:rPr>
              <a:t>Padovani</a:t>
            </a:r>
            <a:r>
              <a:rPr lang="en-GB" sz="1800" dirty="0" smtClean="0">
                <a:solidFill>
                  <a:srgbClr val="006600"/>
                </a:solidFill>
              </a:rPr>
              <a:t> 1992; 1995</a:t>
            </a:r>
            <a:endParaRPr lang="en-GB" sz="1800" dirty="0">
              <a:solidFill>
                <a:srgbClr val="006600"/>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6822"/>
            <a:ext cx="7772400" cy="1143000"/>
          </a:xfrm>
        </p:spPr>
        <p:txBody>
          <a:bodyPr/>
          <a:lstStyle/>
          <a:p>
            <a:r>
              <a:rPr lang="en-GB" b="1" dirty="0" smtClean="0">
                <a:solidFill>
                  <a:srgbClr val="006600"/>
                </a:solidFill>
              </a:rPr>
              <a:t>FSRQ jets</a:t>
            </a:r>
            <a:endParaRPr lang="en-GB" b="1" dirty="0">
              <a:solidFill>
                <a:srgbClr val="006600"/>
              </a:solidFill>
            </a:endParaRPr>
          </a:p>
        </p:txBody>
      </p:sp>
      <p:sp>
        <p:nvSpPr>
          <p:cNvPr id="9" name="Text Box 5"/>
          <p:cNvSpPr txBox="1">
            <a:spLocks noChangeArrowheads="1"/>
          </p:cNvSpPr>
          <p:nvPr/>
        </p:nvSpPr>
        <p:spPr bwMode="auto">
          <a:xfrm>
            <a:off x="5984575" y="6220041"/>
            <a:ext cx="343058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algn="l" eaLnBrk="1" hangingPunct="1">
              <a:spcBef>
                <a:spcPct val="50000"/>
              </a:spcBef>
            </a:pPr>
            <a:r>
              <a:rPr lang="en-GB" sz="1600" i="0" dirty="0" err="1" smtClean="0">
                <a:solidFill>
                  <a:srgbClr val="006600"/>
                </a:solidFill>
              </a:rPr>
              <a:t>Ghisellini</a:t>
            </a:r>
            <a:r>
              <a:rPr lang="en-GB" sz="1600" i="0" dirty="0" smtClean="0">
                <a:solidFill>
                  <a:srgbClr val="006600"/>
                </a:solidFill>
              </a:rPr>
              <a:t> &amp; </a:t>
            </a:r>
            <a:r>
              <a:rPr lang="en-GB" sz="1600" i="0" dirty="0" err="1" smtClean="0">
                <a:solidFill>
                  <a:srgbClr val="006600"/>
                </a:solidFill>
              </a:rPr>
              <a:t>Tavecchio</a:t>
            </a:r>
            <a:r>
              <a:rPr lang="en-GB" sz="1600" i="0" dirty="0" smtClean="0">
                <a:solidFill>
                  <a:srgbClr val="006600"/>
                </a:solidFill>
              </a:rPr>
              <a:t> 2009</a:t>
            </a:r>
            <a:endParaRPr lang="en-US" sz="1600" i="0" dirty="0">
              <a:solidFill>
                <a:srgbClr val="006600"/>
              </a:solidFill>
            </a:endParaRPr>
          </a:p>
        </p:txBody>
      </p:sp>
      <p:sp>
        <p:nvSpPr>
          <p:cNvPr id="11" name="Rectangle 2"/>
          <p:cNvSpPr>
            <a:spLocks noChangeArrowheads="1"/>
          </p:cNvSpPr>
          <p:nvPr/>
        </p:nvSpPr>
        <p:spPr bwMode="auto">
          <a:xfrm>
            <a:off x="104774" y="1293956"/>
            <a:ext cx="5328004" cy="486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006600"/>
                </a:solidFill>
              </a:rPr>
              <a:t>Add a jet!! Standard FSRQ from </a:t>
            </a:r>
            <a:r>
              <a:rPr lang="en-GB" sz="2800" dirty="0" err="1" smtClean="0">
                <a:solidFill>
                  <a:srgbClr val="006600"/>
                </a:solidFill>
              </a:rPr>
              <a:t>Ghisellini</a:t>
            </a:r>
            <a:r>
              <a:rPr lang="en-GB" sz="2800" dirty="0" smtClean="0">
                <a:solidFill>
                  <a:srgbClr val="006600"/>
                </a:solidFill>
              </a:rPr>
              <a:t> et al 2010</a:t>
            </a:r>
          </a:p>
          <a:p>
            <a:pPr marL="342900" indent="-342900" algn="l">
              <a:lnSpc>
                <a:spcPct val="90000"/>
              </a:lnSpc>
              <a:spcBef>
                <a:spcPct val="20000"/>
              </a:spcBef>
              <a:buFontTx/>
              <a:buChar char="•"/>
            </a:pPr>
            <a:r>
              <a:rPr lang="en-GB" sz="2800" dirty="0" smtClean="0">
                <a:solidFill>
                  <a:srgbClr val="006600"/>
                </a:solidFill>
              </a:rPr>
              <a:t>Cooling by Sync, and </a:t>
            </a:r>
            <a:r>
              <a:rPr lang="en-GB" sz="2800" dirty="0">
                <a:solidFill>
                  <a:srgbClr val="006600"/>
                </a:solidFill>
              </a:rPr>
              <a:t>C</a:t>
            </a:r>
            <a:r>
              <a:rPr lang="en-GB" sz="2800" dirty="0" smtClean="0">
                <a:solidFill>
                  <a:srgbClr val="006600"/>
                </a:solidFill>
              </a:rPr>
              <a:t>ompton scattering of sync and BLR photons (and torus) </a:t>
            </a:r>
          </a:p>
          <a:p>
            <a:pPr marL="342900" indent="-342900" algn="l">
              <a:lnSpc>
                <a:spcPct val="90000"/>
              </a:lnSpc>
              <a:spcBef>
                <a:spcPct val="20000"/>
              </a:spcBef>
              <a:buFontTx/>
              <a:buChar char="•"/>
            </a:pPr>
            <a:r>
              <a:rPr lang="en-GB" sz="2800" dirty="0" smtClean="0">
                <a:solidFill>
                  <a:srgbClr val="006600"/>
                </a:solidFill>
              </a:rPr>
              <a:t>make spectrum from self consistent N(</a:t>
            </a:r>
            <a:r>
              <a:rPr lang="en-GB" sz="2800" dirty="0" smtClean="0">
                <a:solidFill>
                  <a:srgbClr val="006600"/>
                </a:solidFill>
                <a:latin typeface="Symbol" charset="2"/>
                <a:cs typeface="Symbol" charset="2"/>
              </a:rPr>
              <a:t>g</a:t>
            </a:r>
            <a:r>
              <a:rPr lang="en-GB" sz="2800" dirty="0" smtClean="0">
                <a:solidFill>
                  <a:srgbClr val="006600"/>
                </a:solidFill>
              </a:rPr>
              <a:t>) after cooling</a:t>
            </a:r>
          </a:p>
          <a:p>
            <a:pPr marL="342900" indent="-342900" algn="l">
              <a:lnSpc>
                <a:spcPct val="90000"/>
              </a:lnSpc>
              <a:spcBef>
                <a:spcPct val="20000"/>
              </a:spcBef>
              <a:buFontTx/>
              <a:buChar char="•"/>
            </a:pPr>
            <a:r>
              <a:rPr lang="en-GB" sz="2800" dirty="0" smtClean="0">
                <a:solidFill>
                  <a:srgbClr val="006600"/>
                </a:solidFill>
                <a:latin typeface="Symbol" charset="2"/>
                <a:cs typeface="Symbol" charset="2"/>
              </a:rPr>
              <a:t>G=10</a:t>
            </a:r>
            <a:r>
              <a:rPr lang="en-GB" sz="2800" dirty="0" smtClean="0">
                <a:solidFill>
                  <a:srgbClr val="006600"/>
                </a:solidFill>
              </a:rPr>
              <a:t>±</a:t>
            </a:r>
            <a:r>
              <a:rPr lang="en-GB" sz="2800" dirty="0">
                <a:solidFill>
                  <a:srgbClr val="006600"/>
                </a:solidFill>
                <a:latin typeface="Symbol" charset="2"/>
                <a:cs typeface="Symbol" charset="2"/>
              </a:rPr>
              <a:t>2</a:t>
            </a:r>
            <a:r>
              <a:rPr lang="en-GB" sz="2800" dirty="0" smtClean="0">
                <a:solidFill>
                  <a:srgbClr val="006600"/>
                </a:solidFill>
                <a:latin typeface="Symbol" charset="2"/>
                <a:cs typeface="Symbol" charset="2"/>
              </a:rPr>
              <a:t> </a:t>
            </a:r>
            <a:r>
              <a:rPr lang="en-GB" sz="2800" dirty="0" smtClean="0">
                <a:solidFill>
                  <a:srgbClr val="006600"/>
                </a:solidFill>
                <a:latin typeface="+mn-lt"/>
                <a:cs typeface="Symbol" charset="2"/>
              </a:rPr>
              <a:t>from VLBA</a:t>
            </a:r>
            <a:endParaRPr lang="en-GB" sz="2800" dirty="0" smtClean="0">
              <a:solidFill>
                <a:srgbClr val="006600"/>
              </a:solidFill>
              <a:latin typeface="Symbol" charset="2"/>
              <a:cs typeface="Symbol" charset="2"/>
            </a:endParaRPr>
          </a:p>
          <a:p>
            <a:pPr algn="l">
              <a:lnSpc>
                <a:spcPct val="90000"/>
              </a:lnSpc>
              <a:spcBef>
                <a:spcPct val="20000"/>
              </a:spcBef>
            </a:pPr>
            <a:endParaRPr lang="en-GB" sz="2800" dirty="0" smtClean="0">
              <a:solidFill>
                <a:srgbClr val="006600"/>
              </a:solidFill>
            </a:endParaRPr>
          </a:p>
          <a:p>
            <a:pPr marL="342900" indent="-342900" algn="l">
              <a:lnSpc>
                <a:spcPct val="90000"/>
              </a:lnSpc>
              <a:spcBef>
                <a:spcPct val="20000"/>
              </a:spcBef>
              <a:buFontTx/>
              <a:buChar char="•"/>
            </a:pPr>
            <a:endParaRPr lang="en-GB" sz="2800" dirty="0" smtClean="0">
              <a:solidFill>
                <a:srgbClr val="006600"/>
              </a:solidFill>
            </a:endParaRPr>
          </a:p>
          <a:p>
            <a:pPr marL="342900" indent="-342900" algn="l">
              <a:lnSpc>
                <a:spcPct val="90000"/>
              </a:lnSpc>
              <a:spcBef>
                <a:spcPct val="20000"/>
              </a:spcBef>
              <a:buFontTx/>
              <a:buChar char="•"/>
            </a:pPr>
            <a:endParaRPr lang="en-GB" sz="2800" dirty="0" smtClean="0">
              <a:solidFill>
                <a:srgbClr val="006600"/>
              </a:solidFill>
            </a:endParaRPr>
          </a:p>
          <a:p>
            <a:pPr marL="342900" indent="-342900" algn="l">
              <a:lnSpc>
                <a:spcPct val="90000"/>
              </a:lnSpc>
              <a:spcBef>
                <a:spcPct val="20000"/>
              </a:spcBef>
              <a:buFontTx/>
              <a:buChar char="•"/>
            </a:pPr>
            <a:endParaRPr lang="en-GB" sz="2800" dirty="0" smtClean="0">
              <a:solidFill>
                <a:srgbClr val="006600"/>
              </a:solidFill>
            </a:endParaRPr>
          </a:p>
          <a:p>
            <a:pPr marL="342900" indent="-342900" algn="l">
              <a:lnSpc>
                <a:spcPct val="90000"/>
              </a:lnSpc>
              <a:spcBef>
                <a:spcPct val="20000"/>
              </a:spcBef>
              <a:buFontTx/>
              <a:buChar char="•"/>
            </a:pPr>
            <a:endParaRPr lang="en-GB" sz="2800" dirty="0" smtClean="0">
              <a:solidFill>
                <a:srgbClr val="006600"/>
              </a:solidFill>
            </a:endParaRPr>
          </a:p>
          <a:p>
            <a:pPr marL="342900" indent="-342900" algn="l">
              <a:lnSpc>
                <a:spcPct val="90000"/>
              </a:lnSpc>
              <a:spcBef>
                <a:spcPct val="20000"/>
              </a:spcBef>
              <a:buFontTx/>
              <a:buChar char="•"/>
            </a:pPr>
            <a:endParaRPr lang="en-GB" sz="2800" dirty="0">
              <a:solidFill>
                <a:srgbClr val="006600"/>
              </a:solidFill>
            </a:endParaRPr>
          </a:p>
          <a:p>
            <a:pPr marL="342900" indent="-342900" algn="l">
              <a:lnSpc>
                <a:spcPct val="90000"/>
              </a:lnSpc>
              <a:spcBef>
                <a:spcPct val="20000"/>
              </a:spcBef>
              <a:buFontTx/>
              <a:buChar char="•"/>
            </a:pPr>
            <a:endParaRPr lang="en-GB" sz="2800" dirty="0">
              <a:solidFill>
                <a:srgbClr val="006600"/>
              </a:solidFill>
            </a:endParaRPr>
          </a:p>
        </p:txBody>
      </p:sp>
      <p:sp>
        <p:nvSpPr>
          <p:cNvPr id="4" name="Rectangle 3"/>
          <p:cNvSpPr/>
          <p:nvPr/>
        </p:nvSpPr>
        <p:spPr bwMode="auto">
          <a:xfrm>
            <a:off x="4382814" y="2664372"/>
            <a:ext cx="630620" cy="299545"/>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8" name="Picture 7"/>
          <p:cNvPicPr>
            <a:picLocks noChangeAspect="1"/>
          </p:cNvPicPr>
          <p:nvPr/>
        </p:nvPicPr>
        <p:blipFill rotWithShape="1">
          <a:blip r:embed="rId2"/>
          <a:srcRect r="23526"/>
          <a:stretch/>
        </p:blipFill>
        <p:spPr>
          <a:xfrm>
            <a:off x="5970464" y="1752600"/>
            <a:ext cx="2808209" cy="4409495"/>
          </a:xfrm>
          <a:prstGeom prst="rect">
            <a:avLst/>
          </a:prstGeom>
        </p:spPr>
      </p:pic>
      <p:sp>
        <p:nvSpPr>
          <p:cNvPr id="12" name="Rectangle 11"/>
          <p:cNvSpPr/>
          <p:nvPr/>
        </p:nvSpPr>
        <p:spPr bwMode="auto">
          <a:xfrm>
            <a:off x="7944550" y="3725334"/>
            <a:ext cx="1470613" cy="818444"/>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433728" y="2861734"/>
            <a:ext cx="1470613" cy="818444"/>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rot="20554118">
            <a:off x="7219240" y="2325705"/>
            <a:ext cx="1470613" cy="818444"/>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8330966" y="4106333"/>
            <a:ext cx="367355" cy="463846"/>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r>
              <a:rPr lang="en-GB" dirty="0">
                <a:solidFill>
                  <a:srgbClr val="CC00CC"/>
                </a:solidFill>
                <a:latin typeface="Symbol" charset="2"/>
                <a:cs typeface="Symbol" charset="2"/>
              </a:rPr>
              <a:t>G</a:t>
            </a:r>
            <a:endParaRPr kumimoji="0" lang="en-US" sz="2400" b="0" i="0" u="none" strike="noStrike" cap="none" normalizeH="0" baseline="0" dirty="0" smtClean="0">
              <a:ln>
                <a:noFill/>
              </a:ln>
              <a:solidFill>
                <a:srgbClr val="CC00CC"/>
              </a:solidFill>
              <a:effectLst/>
            </a:endParaRPr>
          </a:p>
        </p:txBody>
      </p:sp>
      <p:sp>
        <p:nvSpPr>
          <p:cNvPr id="16" name="Rectangle 15"/>
          <p:cNvSpPr/>
          <p:nvPr/>
        </p:nvSpPr>
        <p:spPr bwMode="auto">
          <a:xfrm>
            <a:off x="6522584" y="4967111"/>
            <a:ext cx="181758" cy="463846"/>
          </a:xfrm>
          <a:prstGeom prst="rect">
            <a:avLst/>
          </a:prstGeom>
          <a:solidFill>
            <a:srgbClr val="FFFF00"/>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imes New Roman" pitchFamily="18" charset="0"/>
            </a:endParaRPr>
          </a:p>
        </p:txBody>
      </p:sp>
      <p:sp>
        <p:nvSpPr>
          <p:cNvPr id="17" name="Rectangle 16"/>
          <p:cNvSpPr/>
          <p:nvPr/>
        </p:nvSpPr>
        <p:spPr bwMode="auto">
          <a:xfrm rot="2277302">
            <a:off x="6443421" y="2776994"/>
            <a:ext cx="653399" cy="125699"/>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Oval 17"/>
          <p:cNvSpPr>
            <a:spLocks noChangeAspect="1"/>
          </p:cNvSpPr>
          <p:nvPr/>
        </p:nvSpPr>
        <p:spPr bwMode="auto">
          <a:xfrm>
            <a:off x="6956773" y="3355624"/>
            <a:ext cx="750709" cy="750709"/>
          </a:xfrm>
          <a:prstGeom prst="ellipse">
            <a:avLst/>
          </a:prstGeom>
          <a:blipFill rotWithShape="1">
            <a:blip r:embed="rId3">
              <a:extLst>
                <a:ext uri="{BEBA8EAE-BF5A-486C-A8C5-ECC9F3942E4B}">
                  <a14:imgProps xmlns:a14="http://schemas.microsoft.com/office/drawing/2010/main">
                    <a14:imgLayer r:embed="rId4">
                      <a14:imgEffect>
                        <a14:artisticWatercolorSponge/>
                      </a14:imgEffect>
                    </a14:imgLayer>
                  </a14:imgProps>
                </a:ext>
              </a:extLst>
            </a:blip>
            <a:tile tx="0" ty="0" sx="100000" sy="100000" flip="none" algn="tl"/>
          </a:blip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7707482" y="3334326"/>
            <a:ext cx="1678159" cy="818444"/>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rot="1928206">
            <a:off x="6160940" y="2187110"/>
            <a:ext cx="357794" cy="463846"/>
          </a:xfrm>
          <a:prstGeom prst="rect">
            <a:avLst/>
          </a:prstGeom>
          <a:solidFill>
            <a:srgbClr val="FFFF00"/>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imes New Roman" pitchFamily="18" charset="0"/>
            </a:endParaRPr>
          </a:p>
        </p:txBody>
      </p:sp>
      <p:sp>
        <p:nvSpPr>
          <p:cNvPr id="21" name="Right Arrow 20"/>
          <p:cNvSpPr/>
          <p:nvPr/>
        </p:nvSpPr>
        <p:spPr bwMode="auto">
          <a:xfrm>
            <a:off x="7707482" y="3680178"/>
            <a:ext cx="1196859" cy="666044"/>
          </a:xfrm>
          <a:prstGeom prst="rightArrow">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ight Arrow 21"/>
          <p:cNvSpPr/>
          <p:nvPr/>
        </p:nvSpPr>
        <p:spPr bwMode="auto">
          <a:xfrm>
            <a:off x="7763926" y="3443443"/>
            <a:ext cx="750718" cy="586357"/>
          </a:xfrm>
          <a:prstGeom prst="rightArrow">
            <a:avLst/>
          </a:prstGeom>
          <a:gradFill flip="none" rotWithShape="1">
            <a:gsLst>
              <a:gs pos="0">
                <a:srgbClr val="650FA8"/>
              </a:gs>
              <a:gs pos="100000">
                <a:srgbClr val="FFFFFF"/>
              </a:gs>
            </a:gsLst>
            <a:lin ang="10800000" scaled="0"/>
            <a:tileRect/>
          </a:gra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rot="19771790">
            <a:off x="7087980" y="4618518"/>
            <a:ext cx="1042269" cy="818444"/>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970082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571500" y="2133600"/>
            <a:ext cx="7296150" cy="371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a:solidFill>
                <a:srgbClr val="000000"/>
              </a:solidFill>
            </a:endParaRPr>
          </a:p>
        </p:txBody>
      </p:sp>
      <p:sp>
        <p:nvSpPr>
          <p:cNvPr id="18435" name="Title 1"/>
          <p:cNvSpPr>
            <a:spLocks noGrp="1"/>
          </p:cNvSpPr>
          <p:nvPr>
            <p:ph type="title"/>
          </p:nvPr>
        </p:nvSpPr>
        <p:spPr>
          <a:xfrm>
            <a:off x="104775" y="174625"/>
            <a:ext cx="8897938" cy="1143000"/>
          </a:xfrm>
        </p:spPr>
        <p:txBody>
          <a:bodyPr/>
          <a:lstStyle/>
          <a:p>
            <a:r>
              <a:rPr lang="en-GB" b="1" dirty="0" smtClean="0">
                <a:solidFill>
                  <a:srgbClr val="006600"/>
                </a:solidFill>
              </a:rPr>
              <a:t>Amazing data (&gt;20 years)</a:t>
            </a:r>
            <a:endParaRPr lang="en-GB" b="1" dirty="0" smtClean="0">
              <a:solidFill>
                <a:srgbClr val="006600"/>
              </a:solidFill>
              <a:latin typeface="Symbol" panose="05050102010706020507" pitchFamily="18" charset="2"/>
            </a:endParaRPr>
          </a:p>
        </p:txBody>
      </p:sp>
      <p:sp>
        <p:nvSpPr>
          <p:cNvPr id="18438" name="Rectangle 2"/>
          <p:cNvSpPr>
            <a:spLocks noChangeArrowheads="1"/>
          </p:cNvSpPr>
          <p:nvPr/>
        </p:nvSpPr>
        <p:spPr bwMode="auto">
          <a:xfrm>
            <a:off x="723900" y="2328863"/>
            <a:ext cx="6915150" cy="3328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solidFill>
                <a:srgbClr val="000000"/>
              </a:solidFill>
            </a:endParaRPr>
          </a:p>
        </p:txBody>
      </p:sp>
      <p:sp>
        <p:nvSpPr>
          <p:cNvPr id="11" name="Rectangle 2"/>
          <p:cNvSpPr>
            <a:spLocks noChangeArrowheads="1"/>
          </p:cNvSpPr>
          <p:nvPr/>
        </p:nvSpPr>
        <p:spPr bwMode="auto">
          <a:xfrm>
            <a:off x="104775" y="1652954"/>
            <a:ext cx="4527186" cy="50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defRPr/>
            </a:pPr>
            <a:r>
              <a:rPr lang="en-GB" sz="2800" dirty="0" smtClean="0">
                <a:solidFill>
                  <a:srgbClr val="006600"/>
                </a:solidFill>
              </a:rPr>
              <a:t>interpolate on other wavelengths – comes out very close to mean level</a:t>
            </a:r>
          </a:p>
          <a:p>
            <a:pPr marL="342900" indent="-342900" algn="l">
              <a:lnSpc>
                <a:spcPct val="90000"/>
              </a:lnSpc>
              <a:spcBef>
                <a:spcPct val="20000"/>
              </a:spcBef>
              <a:buFontTx/>
              <a:buChar char="•"/>
              <a:defRPr/>
            </a:pPr>
            <a:endParaRPr lang="en-GB" sz="2800" dirty="0">
              <a:solidFill>
                <a:srgbClr val="006600"/>
              </a:solidFill>
            </a:endParaRPr>
          </a:p>
          <a:p>
            <a:pPr marL="342900" indent="-342900" algn="l">
              <a:lnSpc>
                <a:spcPct val="90000"/>
              </a:lnSpc>
              <a:spcBef>
                <a:spcPct val="20000"/>
              </a:spcBef>
              <a:buFontTx/>
              <a:buChar char="•"/>
              <a:defRPr/>
            </a:pPr>
            <a:endParaRPr lang="en-GB" sz="2800" dirty="0" smtClean="0">
              <a:solidFill>
                <a:srgbClr val="006600"/>
              </a:solidFill>
            </a:endParaRPr>
          </a:p>
          <a:p>
            <a:pPr marL="342900" indent="-342900" algn="l">
              <a:lnSpc>
                <a:spcPct val="90000"/>
              </a:lnSpc>
              <a:spcBef>
                <a:spcPct val="20000"/>
              </a:spcBef>
              <a:buFontTx/>
              <a:buChar char="•"/>
              <a:defRPr/>
            </a:pPr>
            <a:endParaRPr lang="en-GB" sz="2800" dirty="0" smtClean="0">
              <a:solidFill>
                <a:srgbClr val="006600"/>
              </a:solidFill>
            </a:endParaRPr>
          </a:p>
        </p:txBody>
      </p:sp>
      <p:sp>
        <p:nvSpPr>
          <p:cNvPr id="14" name="Isosceles Triangle 13"/>
          <p:cNvSpPr/>
          <p:nvPr/>
        </p:nvSpPr>
        <p:spPr bwMode="auto">
          <a:xfrm>
            <a:off x="5686425" y="3467100"/>
            <a:ext cx="971550" cy="1524000"/>
          </a:xfrm>
          <a:prstGeom prst="triangle">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6213880" y="4810124"/>
            <a:ext cx="852083" cy="352425"/>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6134100" y="4514850"/>
            <a:ext cx="514350" cy="466725"/>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236" y="1321286"/>
            <a:ext cx="3633933" cy="5396035"/>
          </a:xfrm>
          <a:prstGeom prst="rect">
            <a:avLst/>
          </a:prstGeom>
        </p:spPr>
      </p:pic>
      <p:cxnSp>
        <p:nvCxnSpPr>
          <p:cNvPr id="10" name="Straight Connector 9"/>
          <p:cNvCxnSpPr/>
          <p:nvPr/>
        </p:nvCxnSpPr>
        <p:spPr bwMode="auto">
          <a:xfrm>
            <a:off x="6213880" y="1321286"/>
            <a:ext cx="19879" cy="5186832"/>
          </a:xfrm>
          <a:prstGeom prst="line">
            <a:avLst/>
          </a:prstGeom>
          <a:noFill/>
          <a:ln w="25400" cap="flat" cmpd="sng" algn="ctr">
            <a:solidFill>
              <a:schemeClr val="accent2"/>
            </a:solidFill>
            <a:prstDash val="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7452929" y="5812780"/>
            <a:ext cx="1158281" cy="461665"/>
          </a:xfrm>
          <a:prstGeom prst="rect">
            <a:avLst/>
          </a:prstGeom>
          <a:noFill/>
        </p:spPr>
        <p:txBody>
          <a:bodyPr wrap="square" rtlCol="0">
            <a:spAutoFit/>
          </a:bodyPr>
          <a:lstStyle/>
          <a:p>
            <a:r>
              <a:rPr lang="en-GB" dirty="0" smtClean="0"/>
              <a:t>Hard X</a:t>
            </a:r>
            <a:endParaRPr lang="en-GB" dirty="0"/>
          </a:p>
        </p:txBody>
      </p:sp>
      <p:sp>
        <p:nvSpPr>
          <p:cNvPr id="13" name="TextBox 12"/>
          <p:cNvSpPr txBox="1"/>
          <p:nvPr/>
        </p:nvSpPr>
        <p:spPr>
          <a:xfrm>
            <a:off x="7452929" y="1280956"/>
            <a:ext cx="1158281" cy="461665"/>
          </a:xfrm>
          <a:prstGeom prst="rect">
            <a:avLst/>
          </a:prstGeom>
          <a:noFill/>
        </p:spPr>
        <p:txBody>
          <a:bodyPr wrap="square" rtlCol="0">
            <a:spAutoFit/>
          </a:bodyPr>
          <a:lstStyle/>
          <a:p>
            <a:r>
              <a:rPr lang="en-GB" dirty="0"/>
              <a:t>R</a:t>
            </a:r>
            <a:r>
              <a:rPr lang="en-GB" dirty="0" smtClean="0"/>
              <a:t>adio</a:t>
            </a:r>
            <a:endParaRPr lang="en-GB" dirty="0"/>
          </a:p>
        </p:txBody>
      </p:sp>
      <p:sp>
        <p:nvSpPr>
          <p:cNvPr id="2" name="TextBox 1"/>
          <p:cNvSpPr txBox="1"/>
          <p:nvPr/>
        </p:nvSpPr>
        <p:spPr>
          <a:xfrm rot="16200000">
            <a:off x="7506542" y="4931717"/>
            <a:ext cx="2737556" cy="461665"/>
          </a:xfrm>
          <a:prstGeom prst="rect">
            <a:avLst/>
          </a:prstGeom>
          <a:noFill/>
        </p:spPr>
        <p:txBody>
          <a:bodyPr wrap="square" rtlCol="0">
            <a:spAutoFit/>
          </a:bodyPr>
          <a:lstStyle/>
          <a:p>
            <a:r>
              <a:rPr lang="en-US" dirty="0" err="1" smtClean="0"/>
              <a:t>Soldi</a:t>
            </a:r>
            <a:r>
              <a:rPr lang="en-US" dirty="0" smtClean="0"/>
              <a:t> et al 2008</a:t>
            </a:r>
            <a:endParaRPr lang="en-US" dirty="0"/>
          </a:p>
        </p:txBody>
      </p:sp>
    </p:spTree>
    <p:extLst>
      <p:ext uri="{BB962C8B-B14F-4D97-AF65-F5344CB8AC3E}">
        <p14:creationId xmlns:p14="http://schemas.microsoft.com/office/powerpoint/2010/main" val="35615519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6600"/>
                </a:solidFill>
              </a:rPr>
              <a:t>3C273: radio-</a:t>
            </a:r>
            <a:r>
              <a:rPr lang="en-GB" b="1" dirty="0" err="1" smtClean="0">
                <a:solidFill>
                  <a:srgbClr val="006600"/>
                </a:solidFill>
              </a:rPr>
              <a:t>TeV</a:t>
            </a:r>
            <a:r>
              <a:rPr lang="en-GB" b="1" dirty="0" smtClean="0">
                <a:solidFill>
                  <a:srgbClr val="006600"/>
                </a:solidFill>
              </a:rPr>
              <a:t>!</a:t>
            </a:r>
            <a:endParaRPr lang="en-GB" b="1" dirty="0">
              <a:solidFill>
                <a:srgbClr val="006600"/>
              </a:solidFill>
            </a:endParaRPr>
          </a:p>
        </p:txBody>
      </p:sp>
      <p:sp>
        <p:nvSpPr>
          <p:cNvPr id="9" name="Text Box 5"/>
          <p:cNvSpPr txBox="1">
            <a:spLocks noChangeArrowheads="1"/>
          </p:cNvSpPr>
          <p:nvPr/>
        </p:nvSpPr>
        <p:spPr bwMode="auto">
          <a:xfrm>
            <a:off x="4698124" y="6094317"/>
            <a:ext cx="34305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algn="l" eaLnBrk="1" hangingPunct="1">
              <a:spcBef>
                <a:spcPct val="50000"/>
              </a:spcBef>
            </a:pPr>
            <a:r>
              <a:rPr lang="en-GB" sz="1600" i="0" dirty="0">
                <a:solidFill>
                  <a:srgbClr val="006600"/>
                </a:solidFill>
              </a:rPr>
              <a:t>Done</a:t>
            </a:r>
            <a:r>
              <a:rPr lang="en-GB" sz="1600" i="0" dirty="0" smtClean="0">
                <a:solidFill>
                  <a:srgbClr val="006600"/>
                </a:solidFill>
              </a:rPr>
              <a:t>, </a:t>
            </a:r>
            <a:r>
              <a:rPr lang="en-GB" sz="1600" i="0" dirty="0">
                <a:solidFill>
                  <a:srgbClr val="006600"/>
                </a:solidFill>
              </a:rPr>
              <a:t>Jin, </a:t>
            </a:r>
            <a:r>
              <a:rPr lang="en-GB" sz="1600" i="0" dirty="0" smtClean="0">
                <a:solidFill>
                  <a:srgbClr val="006600"/>
                </a:solidFill>
              </a:rPr>
              <a:t>Middleton </a:t>
            </a:r>
            <a:r>
              <a:rPr lang="en-GB" sz="1600" i="0" dirty="0">
                <a:solidFill>
                  <a:srgbClr val="006600"/>
                </a:solidFill>
              </a:rPr>
              <a:t>Ward </a:t>
            </a:r>
            <a:r>
              <a:rPr lang="en-GB" sz="1600" i="0" dirty="0" smtClean="0">
                <a:solidFill>
                  <a:srgbClr val="006600"/>
                </a:solidFill>
              </a:rPr>
              <a:t>2013</a:t>
            </a:r>
            <a:endParaRPr lang="en-US" sz="1600" i="0" dirty="0">
              <a:solidFill>
                <a:srgbClr val="006600"/>
              </a:solidFill>
            </a:endParaRPr>
          </a:p>
        </p:txBody>
      </p:sp>
      <p:sp>
        <p:nvSpPr>
          <p:cNvPr id="11" name="Rectangle 2"/>
          <p:cNvSpPr>
            <a:spLocks noChangeArrowheads="1"/>
          </p:cNvSpPr>
          <p:nvPr/>
        </p:nvSpPr>
        <p:spPr bwMode="auto">
          <a:xfrm>
            <a:off x="104774" y="1888262"/>
            <a:ext cx="3507670" cy="449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006600"/>
                </a:solidFill>
              </a:rPr>
              <a:t>Add a jet EC+SSC</a:t>
            </a:r>
          </a:p>
          <a:p>
            <a:pPr marL="342900" indent="-342900" algn="l">
              <a:lnSpc>
                <a:spcPct val="90000"/>
              </a:lnSpc>
              <a:spcBef>
                <a:spcPct val="20000"/>
              </a:spcBef>
              <a:buFontTx/>
              <a:buChar char="•"/>
            </a:pPr>
            <a:r>
              <a:rPr lang="en-GB" sz="2800" dirty="0" err="1">
                <a:solidFill>
                  <a:srgbClr val="006600"/>
                </a:solidFill>
              </a:rPr>
              <a:t>L</a:t>
            </a:r>
            <a:r>
              <a:rPr lang="en-GB" sz="2800" dirty="0" err="1" smtClean="0">
                <a:solidFill>
                  <a:srgbClr val="006600"/>
                </a:solidFill>
              </a:rPr>
              <a:t>jet</a:t>
            </a:r>
            <a:r>
              <a:rPr lang="en-GB" sz="2800" dirty="0" smtClean="0">
                <a:solidFill>
                  <a:srgbClr val="006600"/>
                </a:solidFill>
              </a:rPr>
              <a:t>&gt;3x10</a:t>
            </a:r>
            <a:r>
              <a:rPr lang="en-GB" sz="2800" baseline="30000" dirty="0" smtClean="0">
                <a:solidFill>
                  <a:srgbClr val="006600"/>
                </a:solidFill>
              </a:rPr>
              <a:t>46 </a:t>
            </a:r>
            <a:r>
              <a:rPr lang="en-GB" sz="2800" dirty="0" smtClean="0">
                <a:solidFill>
                  <a:srgbClr val="006600"/>
                </a:solidFill>
              </a:rPr>
              <a:t>ergs/s</a:t>
            </a:r>
            <a:endParaRPr lang="en-GB" sz="2800" baseline="30000" dirty="0" smtClean="0">
              <a:solidFill>
                <a:srgbClr val="006600"/>
              </a:solidFill>
            </a:endParaRPr>
          </a:p>
          <a:p>
            <a:pPr marL="342900" indent="-342900" algn="l">
              <a:lnSpc>
                <a:spcPct val="90000"/>
              </a:lnSpc>
              <a:spcBef>
                <a:spcPct val="20000"/>
              </a:spcBef>
              <a:buFontTx/>
              <a:buChar char="•"/>
            </a:pPr>
            <a:r>
              <a:rPr lang="en-GB" sz="2800" dirty="0" err="1" smtClean="0">
                <a:solidFill>
                  <a:srgbClr val="006600"/>
                </a:solidFill>
              </a:rPr>
              <a:t>Ltot</a:t>
            </a:r>
            <a:r>
              <a:rPr lang="en-GB" sz="2800" dirty="0" smtClean="0">
                <a:solidFill>
                  <a:srgbClr val="006600"/>
                </a:solidFill>
              </a:rPr>
              <a:t>=1.1x10</a:t>
            </a:r>
            <a:r>
              <a:rPr lang="en-GB" sz="2800" baseline="30000" dirty="0" smtClean="0">
                <a:solidFill>
                  <a:srgbClr val="006600"/>
                </a:solidFill>
              </a:rPr>
              <a:t>47</a:t>
            </a:r>
          </a:p>
          <a:p>
            <a:pPr algn="l">
              <a:lnSpc>
                <a:spcPct val="90000"/>
              </a:lnSpc>
              <a:spcBef>
                <a:spcPct val="20000"/>
              </a:spcBef>
            </a:pPr>
            <a:r>
              <a:rPr lang="en-GB" sz="2800" baseline="30000" dirty="0">
                <a:solidFill>
                  <a:srgbClr val="006600"/>
                </a:solidFill>
              </a:rPr>
              <a:t> </a:t>
            </a:r>
            <a:r>
              <a:rPr lang="en-GB" sz="2800" dirty="0" smtClean="0">
                <a:solidFill>
                  <a:srgbClr val="006600"/>
                </a:solidFill>
              </a:rPr>
              <a:t>          =</a:t>
            </a:r>
            <a:r>
              <a:rPr lang="en-GB" sz="2800" dirty="0" err="1">
                <a:solidFill>
                  <a:srgbClr val="006600"/>
                </a:solidFill>
                <a:latin typeface="Symbol" charset="2"/>
                <a:cs typeface="Symbol" charset="2"/>
              </a:rPr>
              <a:t>h</a:t>
            </a:r>
            <a:r>
              <a:rPr lang="en-GB" sz="2800" dirty="0" err="1">
                <a:solidFill>
                  <a:srgbClr val="006600"/>
                </a:solidFill>
              </a:rPr>
              <a:t>Mdot</a:t>
            </a:r>
            <a:r>
              <a:rPr lang="en-GB" sz="2800" dirty="0">
                <a:solidFill>
                  <a:srgbClr val="006600"/>
                </a:solidFill>
              </a:rPr>
              <a:t> </a:t>
            </a:r>
            <a:r>
              <a:rPr lang="en-GB" sz="2800" dirty="0" smtClean="0">
                <a:solidFill>
                  <a:srgbClr val="006600"/>
                </a:solidFill>
              </a:rPr>
              <a:t>c</a:t>
            </a:r>
            <a:r>
              <a:rPr lang="en-GB" sz="2800" baseline="30000" dirty="0" smtClean="0">
                <a:solidFill>
                  <a:srgbClr val="006600"/>
                </a:solidFill>
              </a:rPr>
              <a:t>2</a:t>
            </a:r>
            <a:endParaRPr lang="en-GB" sz="2800" dirty="0" smtClean="0">
              <a:solidFill>
                <a:srgbClr val="006600"/>
              </a:solidFill>
            </a:endParaRPr>
          </a:p>
          <a:p>
            <a:pPr marL="342900" indent="-342900" algn="l">
              <a:lnSpc>
                <a:spcPct val="90000"/>
              </a:lnSpc>
              <a:spcBef>
                <a:spcPct val="20000"/>
              </a:spcBef>
              <a:buFontTx/>
              <a:buChar char="•"/>
            </a:pPr>
            <a:r>
              <a:rPr lang="en-GB" sz="2800" dirty="0" smtClean="0">
                <a:solidFill>
                  <a:srgbClr val="006600"/>
                </a:solidFill>
                <a:latin typeface="Symbol" charset="2"/>
                <a:cs typeface="Symbol" charset="2"/>
              </a:rPr>
              <a:t>h&gt;0.15 </a:t>
            </a:r>
            <a:r>
              <a:rPr lang="en-GB" sz="2800" dirty="0" err="1" smtClean="0">
                <a:solidFill>
                  <a:srgbClr val="006600"/>
                </a:solidFill>
                <a:latin typeface="+mn-lt"/>
                <a:cs typeface="Symbol" charset="2"/>
              </a:rPr>
              <a:t>i.e</a:t>
            </a:r>
            <a:r>
              <a:rPr lang="en-GB" sz="2800" dirty="0" smtClean="0">
                <a:solidFill>
                  <a:srgbClr val="006600"/>
                </a:solidFill>
                <a:latin typeface="Symbol" charset="2"/>
                <a:cs typeface="Symbol" charset="2"/>
              </a:rPr>
              <a:t> </a:t>
            </a:r>
          </a:p>
          <a:p>
            <a:pPr marL="342900" indent="-342900" algn="l">
              <a:lnSpc>
                <a:spcPct val="90000"/>
              </a:lnSpc>
              <a:spcBef>
                <a:spcPct val="20000"/>
              </a:spcBef>
              <a:buFontTx/>
              <a:buChar char="•"/>
            </a:pPr>
            <a:r>
              <a:rPr lang="en-GB" sz="2800" dirty="0" smtClean="0">
                <a:solidFill>
                  <a:srgbClr val="006600"/>
                </a:solidFill>
              </a:rPr>
              <a:t>a</a:t>
            </a:r>
            <a:r>
              <a:rPr lang="en-GB" sz="2800" baseline="-25000" dirty="0" smtClean="0">
                <a:solidFill>
                  <a:srgbClr val="006600"/>
                </a:solidFill>
              </a:rPr>
              <a:t>*</a:t>
            </a:r>
            <a:r>
              <a:rPr lang="en-GB" sz="2800" dirty="0" smtClean="0">
                <a:solidFill>
                  <a:srgbClr val="006600"/>
                </a:solidFill>
              </a:rPr>
              <a:t>&gt;0.9</a:t>
            </a:r>
          </a:p>
          <a:p>
            <a:pPr marL="342900" indent="-342900" algn="l">
              <a:lnSpc>
                <a:spcPct val="90000"/>
              </a:lnSpc>
              <a:spcBef>
                <a:spcPct val="20000"/>
              </a:spcBef>
              <a:buFontTx/>
              <a:buChar char="•"/>
            </a:pPr>
            <a:r>
              <a:rPr lang="en-GB" sz="2800" dirty="0" smtClean="0">
                <a:solidFill>
                  <a:srgbClr val="006600"/>
                </a:solidFill>
              </a:rPr>
              <a:t>Very high spin…</a:t>
            </a:r>
          </a:p>
          <a:p>
            <a:pPr marL="342900" indent="-342900" algn="l">
              <a:lnSpc>
                <a:spcPct val="90000"/>
              </a:lnSpc>
              <a:spcBef>
                <a:spcPct val="20000"/>
              </a:spcBef>
              <a:buFontTx/>
              <a:buChar char="•"/>
            </a:pPr>
            <a:endParaRPr lang="en-GB" sz="2800" dirty="0" smtClean="0">
              <a:solidFill>
                <a:srgbClr val="006600"/>
              </a:solidFill>
            </a:endParaRPr>
          </a:p>
          <a:p>
            <a:pPr marL="342900" indent="-342900" algn="l">
              <a:lnSpc>
                <a:spcPct val="90000"/>
              </a:lnSpc>
              <a:spcBef>
                <a:spcPct val="20000"/>
              </a:spcBef>
              <a:buFontTx/>
              <a:buChar char="•"/>
            </a:pPr>
            <a:endParaRPr lang="en-GB" sz="2800" dirty="0" smtClean="0">
              <a:solidFill>
                <a:srgbClr val="006600"/>
              </a:solidFill>
            </a:endParaRPr>
          </a:p>
          <a:p>
            <a:pPr marL="342900" indent="-342900" algn="l">
              <a:lnSpc>
                <a:spcPct val="90000"/>
              </a:lnSpc>
              <a:spcBef>
                <a:spcPct val="20000"/>
              </a:spcBef>
              <a:buFontTx/>
              <a:buChar char="•"/>
            </a:pPr>
            <a:endParaRPr lang="en-GB" sz="2800" dirty="0" smtClean="0">
              <a:solidFill>
                <a:srgbClr val="006600"/>
              </a:solidFill>
            </a:endParaRPr>
          </a:p>
          <a:p>
            <a:pPr marL="342900" indent="-342900" algn="l">
              <a:lnSpc>
                <a:spcPct val="90000"/>
              </a:lnSpc>
              <a:spcBef>
                <a:spcPct val="20000"/>
              </a:spcBef>
              <a:buFontTx/>
              <a:buChar char="•"/>
            </a:pPr>
            <a:endParaRPr lang="en-GB" sz="2800" dirty="0">
              <a:solidFill>
                <a:srgbClr val="006600"/>
              </a:solidFill>
            </a:endParaRPr>
          </a:p>
          <a:p>
            <a:pPr marL="342900" indent="-342900" algn="l">
              <a:lnSpc>
                <a:spcPct val="90000"/>
              </a:lnSpc>
              <a:spcBef>
                <a:spcPct val="20000"/>
              </a:spcBef>
              <a:buFontTx/>
              <a:buChar char="•"/>
            </a:pPr>
            <a:endParaRPr lang="en-GB" sz="2800" dirty="0">
              <a:solidFill>
                <a:srgbClr val="006600"/>
              </a:solidFill>
            </a:endParaRPr>
          </a:p>
        </p:txBody>
      </p:sp>
      <p:sp>
        <p:nvSpPr>
          <p:cNvPr id="4" name="Rectangle 3"/>
          <p:cNvSpPr/>
          <p:nvPr/>
        </p:nvSpPr>
        <p:spPr bwMode="auto">
          <a:xfrm>
            <a:off x="4382814" y="2664372"/>
            <a:ext cx="630620" cy="299545"/>
          </a:xfrm>
          <a:prstGeom prst="rect">
            <a:avLst/>
          </a:prstGeom>
          <a:solidFill>
            <a:schemeClr val="bg1"/>
          </a:solidFill>
          <a:ln>
            <a:noFill/>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7" name="Picture 6"/>
          <p:cNvPicPr>
            <a:picLocks noChangeAspect="1"/>
          </p:cNvPicPr>
          <p:nvPr/>
        </p:nvPicPr>
        <p:blipFill rotWithShape="1">
          <a:blip r:embed="rId2"/>
          <a:srcRect l="3422" t="11237" r="10176"/>
          <a:stretch/>
        </p:blipFill>
        <p:spPr>
          <a:xfrm>
            <a:off x="3245556" y="1975556"/>
            <a:ext cx="5884331" cy="4659488"/>
          </a:xfrm>
          <a:prstGeom prst="rect">
            <a:avLst/>
          </a:prstGeom>
        </p:spPr>
      </p:pic>
    </p:spTree>
    <p:extLst>
      <p:ext uri="{BB962C8B-B14F-4D97-AF65-F5344CB8AC3E}">
        <p14:creationId xmlns:p14="http://schemas.microsoft.com/office/powerpoint/2010/main" val="7830059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20650"/>
            <a:ext cx="895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Spin-jet </a:t>
            </a:r>
            <a:r>
              <a:rPr lang="en-GB" sz="4400" b="1" dirty="0" err="1" smtClean="0">
                <a:solidFill>
                  <a:srgbClr val="006600"/>
                </a:solidFill>
              </a:rPr>
              <a:t>paradijm</a:t>
            </a:r>
            <a:endParaRPr lang="en-GB" sz="4400" b="1" dirty="0" smtClean="0">
              <a:solidFill>
                <a:srgbClr val="006600"/>
              </a:solidFill>
            </a:endParaRPr>
          </a:p>
        </p:txBody>
      </p:sp>
      <p:sp>
        <p:nvSpPr>
          <p:cNvPr id="29701" name="Text Box 4"/>
          <p:cNvSpPr txBox="1">
            <a:spLocks noChangeArrowheads="1"/>
          </p:cNvSpPr>
          <p:nvPr/>
        </p:nvSpPr>
        <p:spPr bwMode="auto">
          <a:xfrm rot="10800000" flipV="1">
            <a:off x="7061200" y="6464651"/>
            <a:ext cx="204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GB" sz="1600" dirty="0" err="1">
                <a:solidFill>
                  <a:srgbClr val="006600"/>
                </a:solidFill>
              </a:rPr>
              <a:t>Ghisellini</a:t>
            </a:r>
            <a:r>
              <a:rPr lang="en-GB" sz="1600" dirty="0">
                <a:solidFill>
                  <a:srgbClr val="006600"/>
                </a:solidFill>
              </a:rPr>
              <a:t> et al  2010</a:t>
            </a:r>
          </a:p>
        </p:txBody>
      </p:sp>
      <p:sp>
        <p:nvSpPr>
          <p:cNvPr id="35" name="Rectangle 2"/>
          <p:cNvSpPr>
            <a:spLocks noChangeArrowheads="1"/>
          </p:cNvSpPr>
          <p:nvPr/>
        </p:nvSpPr>
        <p:spPr bwMode="auto">
          <a:xfrm>
            <a:off x="387502" y="1552219"/>
            <a:ext cx="3267275" cy="41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err="1" smtClean="0">
                <a:solidFill>
                  <a:srgbClr val="006600"/>
                </a:solidFill>
              </a:rPr>
              <a:t>Ljet</a:t>
            </a:r>
            <a:r>
              <a:rPr lang="en-GB" sz="2800" dirty="0" smtClean="0">
                <a:solidFill>
                  <a:srgbClr val="006600"/>
                </a:solidFill>
              </a:rPr>
              <a:t> </a:t>
            </a:r>
            <a:r>
              <a:rPr lang="en-GB" sz="2800" dirty="0">
                <a:solidFill>
                  <a:srgbClr val="006600"/>
                </a:solidFill>
              </a:rPr>
              <a:t>= </a:t>
            </a:r>
            <a:endParaRPr lang="en-GB" sz="2800" dirty="0" smtClean="0">
              <a:solidFill>
                <a:srgbClr val="006600"/>
              </a:solidFill>
            </a:endParaRPr>
          </a:p>
          <a:p>
            <a:pPr algn="l">
              <a:lnSpc>
                <a:spcPct val="90000"/>
              </a:lnSpc>
              <a:spcBef>
                <a:spcPct val="20000"/>
              </a:spcBef>
            </a:pPr>
            <a:r>
              <a:rPr lang="en-GB" sz="2800" dirty="0" smtClean="0">
                <a:solidFill>
                  <a:srgbClr val="006600"/>
                </a:solidFill>
              </a:rPr>
              <a:t>   </a:t>
            </a:r>
            <a:r>
              <a:rPr lang="en-GB" sz="2800" dirty="0">
                <a:solidFill>
                  <a:srgbClr val="006600"/>
                </a:solidFill>
              </a:rPr>
              <a:t>∑</a:t>
            </a:r>
            <a:r>
              <a:rPr lang="en-GB" sz="2800" baseline="-25000" dirty="0" err="1">
                <a:solidFill>
                  <a:srgbClr val="006600"/>
                </a:solidFill>
              </a:rPr>
              <a:t>i</a:t>
            </a:r>
            <a:r>
              <a:rPr lang="en-GB" sz="2800" dirty="0">
                <a:solidFill>
                  <a:srgbClr val="006600"/>
                </a:solidFill>
              </a:rPr>
              <a:t> </a:t>
            </a:r>
            <a:r>
              <a:rPr lang="en-GB" sz="2800" dirty="0">
                <a:solidFill>
                  <a:srgbClr val="006600"/>
                </a:solidFill>
                <a:latin typeface="Symbol" charset="2"/>
                <a:cs typeface="Symbol" charset="2"/>
              </a:rPr>
              <a:t>p</a:t>
            </a:r>
            <a:r>
              <a:rPr lang="en-GB" sz="2800" dirty="0">
                <a:solidFill>
                  <a:srgbClr val="006600"/>
                </a:solidFill>
              </a:rPr>
              <a:t> rdiss</a:t>
            </a:r>
            <a:r>
              <a:rPr lang="en-GB" sz="2800" baseline="30000" dirty="0">
                <a:solidFill>
                  <a:srgbClr val="006600"/>
                </a:solidFill>
              </a:rPr>
              <a:t>2</a:t>
            </a:r>
            <a:r>
              <a:rPr lang="en-GB" sz="2800" dirty="0">
                <a:solidFill>
                  <a:srgbClr val="006600"/>
                </a:solidFill>
              </a:rPr>
              <a:t> </a:t>
            </a:r>
            <a:r>
              <a:rPr lang="en-GB" sz="2800" dirty="0">
                <a:solidFill>
                  <a:srgbClr val="006600"/>
                </a:solidFill>
                <a:latin typeface="Symbol" charset="2"/>
                <a:cs typeface="Symbol" charset="2"/>
              </a:rPr>
              <a:t>G</a:t>
            </a:r>
            <a:r>
              <a:rPr lang="en-GB" sz="2800" baseline="30000" dirty="0">
                <a:solidFill>
                  <a:srgbClr val="006600"/>
                </a:solidFill>
              </a:rPr>
              <a:t>2</a:t>
            </a:r>
            <a:r>
              <a:rPr lang="en-GB" sz="2800" dirty="0">
                <a:solidFill>
                  <a:srgbClr val="006600"/>
                </a:solidFill>
              </a:rPr>
              <a:t> </a:t>
            </a:r>
            <a:r>
              <a:rPr lang="en-GB" sz="2800" dirty="0">
                <a:solidFill>
                  <a:srgbClr val="006600"/>
                </a:solidFill>
                <a:latin typeface="Symbol" charset="2"/>
                <a:cs typeface="Symbol" charset="2"/>
              </a:rPr>
              <a:t>b</a:t>
            </a:r>
            <a:r>
              <a:rPr lang="en-GB" sz="2800" dirty="0">
                <a:solidFill>
                  <a:srgbClr val="006600"/>
                </a:solidFill>
              </a:rPr>
              <a:t> </a:t>
            </a:r>
            <a:r>
              <a:rPr lang="en-GB" sz="2800" dirty="0" err="1">
                <a:solidFill>
                  <a:srgbClr val="006600"/>
                </a:solidFill>
              </a:rPr>
              <a:t>U</a:t>
            </a:r>
            <a:r>
              <a:rPr lang="en-GB" sz="2800" baseline="-25000" dirty="0" err="1">
                <a:solidFill>
                  <a:srgbClr val="006600"/>
                </a:solidFill>
              </a:rPr>
              <a:t>i</a:t>
            </a:r>
            <a:r>
              <a:rPr lang="en-GB" sz="2800" dirty="0">
                <a:solidFill>
                  <a:srgbClr val="006600"/>
                </a:solidFill>
              </a:rPr>
              <a:t>’</a:t>
            </a:r>
          </a:p>
          <a:p>
            <a:pPr marL="342900" indent="-342900" algn="l">
              <a:lnSpc>
                <a:spcPct val="90000"/>
              </a:lnSpc>
              <a:spcBef>
                <a:spcPct val="20000"/>
              </a:spcBef>
              <a:buFontTx/>
              <a:buChar char="•"/>
            </a:pPr>
            <a:r>
              <a:rPr lang="en-GB" sz="2800" dirty="0">
                <a:solidFill>
                  <a:srgbClr val="006600"/>
                </a:solidFill>
              </a:rPr>
              <a:t>Dominated by protons with energy density U</a:t>
            </a:r>
            <a:r>
              <a:rPr lang="en-GB" sz="2800" baseline="-25000" dirty="0">
                <a:solidFill>
                  <a:srgbClr val="006600"/>
                </a:solidFill>
              </a:rPr>
              <a:t>p</a:t>
            </a:r>
            <a:r>
              <a:rPr lang="en-GB" sz="2800" dirty="0">
                <a:solidFill>
                  <a:srgbClr val="006600"/>
                </a:solidFill>
              </a:rPr>
              <a:t>’=m</a:t>
            </a:r>
            <a:r>
              <a:rPr lang="en-GB" sz="2800" baseline="-25000" dirty="0">
                <a:solidFill>
                  <a:srgbClr val="006600"/>
                </a:solidFill>
              </a:rPr>
              <a:t>p</a:t>
            </a:r>
            <a:r>
              <a:rPr lang="en-GB" sz="2800" dirty="0">
                <a:solidFill>
                  <a:srgbClr val="006600"/>
                </a:solidFill>
              </a:rPr>
              <a:t>c</a:t>
            </a:r>
            <a:r>
              <a:rPr lang="en-GB" sz="2800" baseline="30000" dirty="0">
                <a:solidFill>
                  <a:srgbClr val="006600"/>
                </a:solidFill>
              </a:rPr>
              <a:t>2</a:t>
            </a:r>
            <a:r>
              <a:rPr lang="en-GB" sz="2800" dirty="0">
                <a:solidFill>
                  <a:srgbClr val="006600"/>
                </a:solidFill>
              </a:rPr>
              <a:t>∫N(</a:t>
            </a:r>
            <a:r>
              <a:rPr lang="en-GB" sz="2800" dirty="0">
                <a:solidFill>
                  <a:srgbClr val="006600"/>
                </a:solidFill>
                <a:latin typeface="Symbol" charset="2"/>
                <a:cs typeface="Symbol" charset="2"/>
              </a:rPr>
              <a:t>g</a:t>
            </a:r>
            <a:r>
              <a:rPr lang="en-GB" sz="2800" dirty="0">
                <a:solidFill>
                  <a:srgbClr val="006600"/>
                </a:solidFill>
              </a:rPr>
              <a:t>) d</a:t>
            </a:r>
            <a:r>
              <a:rPr lang="en-GB" sz="2800" dirty="0">
                <a:solidFill>
                  <a:srgbClr val="006600"/>
                </a:solidFill>
                <a:latin typeface="Symbol" charset="2"/>
                <a:cs typeface="Symbol" charset="2"/>
              </a:rPr>
              <a:t>g – </a:t>
            </a:r>
            <a:r>
              <a:rPr lang="en-GB" sz="2800" dirty="0">
                <a:solidFill>
                  <a:srgbClr val="006600"/>
                </a:solidFill>
                <a:cs typeface="Symbol" charset="2"/>
              </a:rPr>
              <a:t>depends on </a:t>
            </a:r>
            <a:r>
              <a:rPr lang="en-GB" sz="2800" dirty="0" err="1" smtClean="0">
                <a:solidFill>
                  <a:srgbClr val="006600"/>
                </a:solidFill>
                <a:latin typeface="Symbol" charset="2"/>
                <a:cs typeface="Symbol" charset="2"/>
              </a:rPr>
              <a:t>g</a:t>
            </a:r>
            <a:r>
              <a:rPr lang="en-GB" sz="2800" dirty="0" err="1" smtClean="0">
                <a:solidFill>
                  <a:srgbClr val="006600"/>
                </a:solidFill>
                <a:cs typeface="Symbol" charset="2"/>
              </a:rPr>
              <a:t>min</a:t>
            </a:r>
            <a:endParaRPr lang="en-GB" sz="2800" dirty="0">
              <a:solidFill>
                <a:srgbClr val="006600"/>
              </a:solidFill>
            </a:endParaRPr>
          </a:p>
          <a:p>
            <a:pPr marL="342900" indent="-342900" algn="l">
              <a:lnSpc>
                <a:spcPct val="90000"/>
              </a:lnSpc>
              <a:spcBef>
                <a:spcPct val="20000"/>
              </a:spcBef>
              <a:buFontTx/>
              <a:buChar char="•"/>
            </a:pPr>
            <a:r>
              <a:rPr lang="en-GB" sz="2800" dirty="0" err="1" smtClean="0">
                <a:solidFill>
                  <a:srgbClr val="006600"/>
                </a:solidFill>
              </a:rPr>
              <a:t>Ghisellini</a:t>
            </a:r>
            <a:r>
              <a:rPr lang="en-GB" sz="2800" dirty="0" smtClean="0">
                <a:solidFill>
                  <a:srgbClr val="006600"/>
                </a:solidFill>
              </a:rPr>
              <a:t> </a:t>
            </a:r>
            <a:r>
              <a:rPr lang="en-GB" sz="2800" dirty="0">
                <a:solidFill>
                  <a:srgbClr val="006600"/>
                </a:solidFill>
              </a:rPr>
              <a:t>had </a:t>
            </a:r>
            <a:r>
              <a:rPr lang="en-GB" sz="2800" dirty="0" err="1">
                <a:solidFill>
                  <a:srgbClr val="006600"/>
                </a:solidFill>
              </a:rPr>
              <a:t>Ljet</a:t>
            </a:r>
            <a:r>
              <a:rPr lang="en-GB" sz="2800" dirty="0">
                <a:solidFill>
                  <a:srgbClr val="006600"/>
                </a:solidFill>
              </a:rPr>
              <a:t>=3e47!!</a:t>
            </a:r>
            <a:r>
              <a:rPr lang="en-GB" sz="2800" dirty="0" smtClean="0">
                <a:solidFill>
                  <a:srgbClr val="006600"/>
                </a:solidFill>
              </a:rPr>
              <a:t>!</a:t>
            </a:r>
          </a:p>
          <a:p>
            <a:pPr marL="342900" indent="-342900" algn="l">
              <a:lnSpc>
                <a:spcPct val="90000"/>
              </a:lnSpc>
              <a:spcBef>
                <a:spcPct val="20000"/>
              </a:spcBef>
              <a:buFontTx/>
              <a:buChar char="•"/>
            </a:pPr>
            <a:r>
              <a:rPr lang="en-GB" sz="2800" dirty="0" smtClean="0">
                <a:solidFill>
                  <a:srgbClr val="006600"/>
                </a:solidFill>
              </a:rPr>
              <a:t>10x larger as </a:t>
            </a:r>
            <a:r>
              <a:rPr lang="en-GB" sz="2800" dirty="0" err="1">
                <a:solidFill>
                  <a:srgbClr val="006600"/>
                </a:solidFill>
                <a:latin typeface="Symbol" charset="2"/>
                <a:cs typeface="Symbol" charset="2"/>
              </a:rPr>
              <a:t>g</a:t>
            </a:r>
            <a:r>
              <a:rPr lang="en-GB" sz="2800" dirty="0" err="1">
                <a:solidFill>
                  <a:srgbClr val="006600"/>
                </a:solidFill>
              </a:rPr>
              <a:t>min</a:t>
            </a:r>
            <a:r>
              <a:rPr lang="en-GB" sz="2800" dirty="0">
                <a:solidFill>
                  <a:srgbClr val="006600"/>
                </a:solidFill>
              </a:rPr>
              <a:t> ~ </a:t>
            </a:r>
            <a:r>
              <a:rPr lang="en-GB" sz="2800" dirty="0" smtClean="0">
                <a:solidFill>
                  <a:srgbClr val="006600"/>
                </a:solidFill>
              </a:rPr>
              <a:t>1 (ours 40)</a:t>
            </a:r>
            <a:endParaRPr lang="en-GB" sz="2800" dirty="0">
              <a:solidFill>
                <a:srgbClr val="006600"/>
              </a:solidFill>
            </a:endParaRPr>
          </a:p>
          <a:p>
            <a:pPr marL="457200" indent="-457200" algn="l">
              <a:lnSpc>
                <a:spcPct val="90000"/>
              </a:lnSpc>
              <a:spcBef>
                <a:spcPct val="20000"/>
              </a:spcBef>
              <a:buFont typeface="Arial"/>
              <a:buChar char="•"/>
              <a:defRPr/>
            </a:pPr>
            <a:endParaRPr lang="en-GB" sz="2800" dirty="0" smtClean="0">
              <a:solidFill>
                <a:srgbClr val="006600"/>
              </a:solidFill>
            </a:endParaRPr>
          </a:p>
          <a:p>
            <a:pPr marL="457200" indent="-457200" algn="l">
              <a:lnSpc>
                <a:spcPct val="90000"/>
              </a:lnSpc>
              <a:spcBef>
                <a:spcPct val="20000"/>
              </a:spcBef>
              <a:buFont typeface="Arial"/>
              <a:buChar char="•"/>
              <a:defRPr/>
            </a:pPr>
            <a:endParaRPr lang="en-GB" sz="2800" dirty="0" smtClean="0">
              <a:solidFill>
                <a:srgbClr val="006600"/>
              </a:solidFill>
            </a:endParaRPr>
          </a:p>
        </p:txBody>
      </p:sp>
      <p:pic>
        <p:nvPicPr>
          <p:cNvPr id="2" name="Picture 1"/>
          <p:cNvPicPr>
            <a:picLocks noChangeAspect="1"/>
          </p:cNvPicPr>
          <p:nvPr/>
        </p:nvPicPr>
        <p:blipFill rotWithShape="1">
          <a:blip r:embed="rId2"/>
          <a:srcRect t="3549"/>
          <a:stretch/>
        </p:blipFill>
        <p:spPr>
          <a:xfrm>
            <a:off x="3527831" y="1862667"/>
            <a:ext cx="5425670" cy="4601984"/>
          </a:xfrm>
          <a:prstGeom prst="rect">
            <a:avLst/>
          </a:prstGeom>
        </p:spPr>
      </p:pic>
    </p:spTree>
    <p:extLst>
      <p:ext uri="{BB962C8B-B14F-4D97-AF65-F5344CB8AC3E}">
        <p14:creationId xmlns:p14="http://schemas.microsoft.com/office/powerpoint/2010/main" val="28581309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00013"/>
            <a:ext cx="7772400" cy="1143000"/>
          </a:xfrm>
        </p:spPr>
        <p:txBody>
          <a:bodyPr/>
          <a:lstStyle/>
          <a:p>
            <a:pPr eaLnBrk="1" hangingPunct="1"/>
            <a:r>
              <a:rPr lang="en-GB" b="1" dirty="0" smtClean="0">
                <a:solidFill>
                  <a:srgbClr val="006600"/>
                </a:solidFill>
              </a:rPr>
              <a:t>Conclusions: 3C273</a:t>
            </a:r>
          </a:p>
        </p:txBody>
      </p:sp>
      <p:sp>
        <p:nvSpPr>
          <p:cNvPr id="37891" name="Rectangle 3"/>
          <p:cNvSpPr>
            <a:spLocks noGrp="1" noChangeArrowheads="1"/>
          </p:cNvSpPr>
          <p:nvPr>
            <p:ph type="body" sz="half" idx="1"/>
          </p:nvPr>
        </p:nvSpPr>
        <p:spPr>
          <a:xfrm>
            <a:off x="233362" y="1190625"/>
            <a:ext cx="8910637" cy="5667375"/>
          </a:xfrm>
        </p:spPr>
        <p:txBody>
          <a:bodyPr/>
          <a:lstStyle/>
          <a:p>
            <a:pPr eaLnBrk="1" hangingPunct="1">
              <a:lnSpc>
                <a:spcPct val="90000"/>
              </a:lnSpc>
            </a:pPr>
            <a:r>
              <a:rPr lang="en-GB" sz="2800" dirty="0" smtClean="0">
                <a:solidFill>
                  <a:srgbClr val="006600"/>
                </a:solidFill>
              </a:rPr>
              <a:t>Fermi BL </a:t>
            </a:r>
            <a:r>
              <a:rPr lang="en-GB" sz="2800" dirty="0" err="1" smtClean="0">
                <a:solidFill>
                  <a:srgbClr val="006600"/>
                </a:solidFill>
              </a:rPr>
              <a:t>lacs</a:t>
            </a:r>
            <a:r>
              <a:rPr lang="en-GB" sz="2800" dirty="0" smtClean="0">
                <a:solidFill>
                  <a:srgbClr val="006600"/>
                </a:solidFill>
              </a:rPr>
              <a:t> show </a:t>
            </a:r>
            <a:r>
              <a:rPr lang="en-GB" sz="2800" dirty="0" smtClean="0">
                <a:solidFill>
                  <a:srgbClr val="006600"/>
                </a:solidFill>
                <a:latin typeface="Symbol" charset="2"/>
                <a:cs typeface="Symbol" charset="2"/>
              </a:rPr>
              <a:t>G</a:t>
            </a:r>
            <a:r>
              <a:rPr lang="en-GB" sz="2800" dirty="0" smtClean="0">
                <a:solidFill>
                  <a:srgbClr val="006600"/>
                </a:solidFill>
              </a:rPr>
              <a:t>~15 jets rare</a:t>
            </a:r>
          </a:p>
          <a:p>
            <a:pPr eaLnBrk="1" hangingPunct="1">
              <a:lnSpc>
                <a:spcPct val="90000"/>
              </a:lnSpc>
            </a:pPr>
            <a:r>
              <a:rPr lang="en-GB" sz="2800" dirty="0" smtClean="0">
                <a:solidFill>
                  <a:srgbClr val="006600"/>
                </a:solidFill>
              </a:rPr>
              <a:t>Spin rare, spin common but B flux rare, retrograde rare?</a:t>
            </a:r>
          </a:p>
          <a:p>
            <a:pPr eaLnBrk="1" hangingPunct="1">
              <a:lnSpc>
                <a:spcPct val="90000"/>
              </a:lnSpc>
            </a:pPr>
            <a:r>
              <a:rPr lang="en-GB" sz="2800" dirty="0" smtClean="0">
                <a:solidFill>
                  <a:srgbClr val="006600"/>
                </a:solidFill>
              </a:rPr>
              <a:t>FSRQ Accretion flow – optical gives </a:t>
            </a:r>
            <a:r>
              <a:rPr lang="en-GB" sz="2800" dirty="0" err="1" smtClean="0">
                <a:solidFill>
                  <a:srgbClr val="006600"/>
                </a:solidFill>
              </a:rPr>
              <a:t>Mdot</a:t>
            </a:r>
            <a:r>
              <a:rPr lang="en-GB" sz="2800" dirty="0" smtClean="0">
                <a:solidFill>
                  <a:srgbClr val="006600"/>
                </a:solidFill>
              </a:rPr>
              <a:t> </a:t>
            </a:r>
          </a:p>
          <a:p>
            <a:pPr eaLnBrk="1" hangingPunct="1">
              <a:lnSpc>
                <a:spcPct val="90000"/>
              </a:lnSpc>
            </a:pPr>
            <a:r>
              <a:rPr lang="en-GB" sz="2800" dirty="0" smtClean="0">
                <a:solidFill>
                  <a:srgbClr val="006600"/>
                </a:solidFill>
              </a:rPr>
              <a:t>Total accretion power L=</a:t>
            </a:r>
            <a:r>
              <a:rPr lang="en-GB" sz="2800" dirty="0" err="1">
                <a:solidFill>
                  <a:srgbClr val="006600"/>
                </a:solidFill>
                <a:latin typeface="Symbol" charset="2"/>
                <a:cs typeface="Symbol" charset="2"/>
              </a:rPr>
              <a:t>h</a:t>
            </a:r>
            <a:r>
              <a:rPr lang="en-GB" sz="2800" dirty="0" err="1">
                <a:solidFill>
                  <a:srgbClr val="006600"/>
                </a:solidFill>
              </a:rPr>
              <a:t>Mdot</a:t>
            </a:r>
            <a:r>
              <a:rPr lang="en-GB" sz="2800" dirty="0">
                <a:solidFill>
                  <a:srgbClr val="006600"/>
                </a:solidFill>
              </a:rPr>
              <a:t> </a:t>
            </a:r>
            <a:r>
              <a:rPr lang="en-GB" sz="2800" dirty="0" smtClean="0">
                <a:solidFill>
                  <a:srgbClr val="006600"/>
                </a:solidFill>
              </a:rPr>
              <a:t>c</a:t>
            </a:r>
            <a:r>
              <a:rPr lang="en-GB" sz="2800" baseline="30000" dirty="0" smtClean="0">
                <a:solidFill>
                  <a:srgbClr val="006600"/>
                </a:solidFill>
              </a:rPr>
              <a:t>2 </a:t>
            </a:r>
            <a:r>
              <a:rPr lang="en-GB" sz="2800" dirty="0" smtClean="0">
                <a:solidFill>
                  <a:srgbClr val="006600"/>
                </a:solidFill>
              </a:rPr>
              <a:t>(Davis &amp; </a:t>
            </a:r>
            <a:r>
              <a:rPr lang="en-GB" sz="2800" dirty="0" err="1" smtClean="0">
                <a:solidFill>
                  <a:srgbClr val="006600"/>
                </a:solidFill>
              </a:rPr>
              <a:t>Laor</a:t>
            </a:r>
            <a:r>
              <a:rPr lang="en-GB" sz="2800" dirty="0" smtClean="0">
                <a:solidFill>
                  <a:srgbClr val="006600"/>
                </a:solidFill>
              </a:rPr>
              <a:t> 2009)</a:t>
            </a:r>
          </a:p>
          <a:p>
            <a:pPr eaLnBrk="1" hangingPunct="1">
              <a:lnSpc>
                <a:spcPct val="90000"/>
              </a:lnSpc>
            </a:pPr>
            <a:r>
              <a:rPr lang="en-GB" sz="2800" dirty="0" smtClean="0">
                <a:solidFill>
                  <a:srgbClr val="006600"/>
                </a:solidFill>
              </a:rPr>
              <a:t>Observed </a:t>
            </a:r>
            <a:r>
              <a:rPr lang="en-GB" sz="2800" dirty="0">
                <a:solidFill>
                  <a:srgbClr val="006600"/>
                </a:solidFill>
              </a:rPr>
              <a:t>L(UV+X) </a:t>
            </a:r>
            <a:r>
              <a:rPr lang="en-GB" sz="2800" dirty="0" smtClean="0">
                <a:solidFill>
                  <a:srgbClr val="006600"/>
                </a:solidFill>
              </a:rPr>
              <a:t>already requires a</a:t>
            </a:r>
            <a:r>
              <a:rPr lang="en-GB" sz="2800" baseline="30000" dirty="0" smtClean="0">
                <a:solidFill>
                  <a:srgbClr val="006600"/>
                </a:solidFill>
              </a:rPr>
              <a:t>*</a:t>
            </a:r>
            <a:r>
              <a:rPr lang="en-GB" sz="2800" dirty="0" smtClean="0">
                <a:solidFill>
                  <a:srgbClr val="006600"/>
                </a:solidFill>
              </a:rPr>
              <a:t>&gt;0 </a:t>
            </a:r>
          </a:p>
          <a:p>
            <a:pPr eaLnBrk="1" hangingPunct="1">
              <a:lnSpc>
                <a:spcPct val="90000"/>
              </a:lnSpc>
            </a:pPr>
            <a:r>
              <a:rPr lang="en-GB" sz="2800" dirty="0" smtClean="0">
                <a:solidFill>
                  <a:srgbClr val="006600"/>
                </a:solidFill>
              </a:rPr>
              <a:t>And have L(jet) ≥  </a:t>
            </a:r>
            <a:r>
              <a:rPr lang="en-GB" sz="2800" dirty="0">
                <a:solidFill>
                  <a:srgbClr val="006600"/>
                </a:solidFill>
              </a:rPr>
              <a:t>L(UV+X) </a:t>
            </a:r>
            <a:r>
              <a:rPr lang="en-GB" sz="2800" dirty="0" smtClean="0">
                <a:solidFill>
                  <a:srgbClr val="006600"/>
                </a:solidFill>
              </a:rPr>
              <a:t>- need a</a:t>
            </a:r>
            <a:r>
              <a:rPr lang="en-GB" sz="2800" baseline="-25000" dirty="0" smtClean="0">
                <a:solidFill>
                  <a:srgbClr val="006600"/>
                </a:solidFill>
              </a:rPr>
              <a:t>*</a:t>
            </a:r>
            <a:r>
              <a:rPr lang="en-GB" sz="2800" dirty="0" smtClean="0">
                <a:solidFill>
                  <a:srgbClr val="006600"/>
                </a:solidFill>
              </a:rPr>
              <a:t>&gt;0.9 in order to power both accretion flow radiation and jet (and wind?)</a:t>
            </a:r>
          </a:p>
          <a:p>
            <a:pPr eaLnBrk="1" hangingPunct="1">
              <a:lnSpc>
                <a:spcPct val="90000"/>
              </a:lnSpc>
            </a:pPr>
            <a:r>
              <a:rPr lang="en-GB" sz="2800" dirty="0" smtClean="0">
                <a:solidFill>
                  <a:srgbClr val="006600"/>
                </a:solidFill>
              </a:rPr>
              <a:t>FSRQ 3C273 is high spin, spin-jet </a:t>
            </a:r>
            <a:r>
              <a:rPr lang="en-GB" sz="2800" dirty="0" err="1" smtClean="0">
                <a:solidFill>
                  <a:srgbClr val="006600"/>
                </a:solidFill>
              </a:rPr>
              <a:t>paradijm</a:t>
            </a:r>
            <a:r>
              <a:rPr lang="en-GB" sz="2800" dirty="0" smtClean="0">
                <a:solidFill>
                  <a:srgbClr val="006600"/>
                </a:solidFill>
              </a:rPr>
              <a:t> (not retrograde!) but doesn’t say if B field + spin or just spin</a:t>
            </a:r>
          </a:p>
          <a:p>
            <a:pPr eaLnBrk="1" hangingPunct="1">
              <a:lnSpc>
                <a:spcPct val="90000"/>
              </a:lnSpc>
            </a:pPr>
            <a:r>
              <a:rPr lang="en-GB" sz="2800" dirty="0" smtClean="0">
                <a:solidFill>
                  <a:srgbClr val="006600"/>
                </a:solidFill>
              </a:rPr>
              <a:t>There is actually enough accretion power to power the flow and the jet….</a:t>
            </a:r>
          </a:p>
          <a:p>
            <a:pPr eaLnBrk="1" hangingPunct="1">
              <a:lnSpc>
                <a:spcPct val="90000"/>
              </a:lnSpc>
            </a:pPr>
            <a:r>
              <a:rPr lang="en-GB" sz="2800" dirty="0" smtClean="0">
                <a:solidFill>
                  <a:srgbClr val="006600"/>
                </a:solidFill>
              </a:rPr>
              <a:t>….but the MHD models all tap spin at these high a</a:t>
            </a:r>
            <a:r>
              <a:rPr lang="en-GB" sz="2800" baseline="-25000" dirty="0" smtClean="0">
                <a:solidFill>
                  <a:srgbClr val="006600"/>
                </a:solidFill>
              </a:rPr>
              <a:t>*</a:t>
            </a:r>
          </a:p>
        </p:txBody>
      </p:sp>
    </p:spTree>
    <p:extLst>
      <p:ext uri="{BB962C8B-B14F-4D97-AF65-F5344CB8AC3E}">
        <p14:creationId xmlns:p14="http://schemas.microsoft.com/office/powerpoint/2010/main" val="38411034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648200" y="1273175"/>
            <a:ext cx="4310063" cy="5413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dirty="0">
              <a:solidFill>
                <a:srgbClr val="000000"/>
              </a:solidFill>
            </a:endParaRPr>
          </a:p>
        </p:txBody>
      </p:sp>
      <p:sp>
        <p:nvSpPr>
          <p:cNvPr id="17411" name="Title 1"/>
          <p:cNvSpPr>
            <a:spLocks noGrp="1"/>
          </p:cNvSpPr>
          <p:nvPr>
            <p:ph type="title"/>
          </p:nvPr>
        </p:nvSpPr>
        <p:spPr>
          <a:xfrm>
            <a:off x="104775" y="174625"/>
            <a:ext cx="8897938" cy="1143000"/>
          </a:xfrm>
        </p:spPr>
        <p:txBody>
          <a:bodyPr/>
          <a:lstStyle/>
          <a:p>
            <a:r>
              <a:rPr lang="en-GB" b="1" dirty="0" err="1" smtClean="0">
                <a:solidFill>
                  <a:srgbClr val="006600"/>
                </a:solidFill>
              </a:rPr>
              <a:t>Optxagnf</a:t>
            </a:r>
            <a:r>
              <a:rPr lang="en-GB" b="1" dirty="0" smtClean="0">
                <a:solidFill>
                  <a:srgbClr val="006600"/>
                </a:solidFill>
              </a:rPr>
              <a:t>: conserving energy! </a:t>
            </a:r>
          </a:p>
        </p:txBody>
      </p:sp>
      <p:sp>
        <p:nvSpPr>
          <p:cNvPr id="17414" name="Oval 102"/>
          <p:cNvSpPr>
            <a:spLocks noChangeArrowheads="1"/>
          </p:cNvSpPr>
          <p:nvPr/>
        </p:nvSpPr>
        <p:spPr bwMode="auto">
          <a:xfrm>
            <a:off x="7888287" y="1658938"/>
            <a:ext cx="636588" cy="1111250"/>
          </a:xfrm>
          <a:prstGeom prst="ellipse">
            <a:avLst/>
          </a:prstGeom>
          <a:gradFill rotWithShape="1">
            <a:gsLst>
              <a:gs pos="0">
                <a:srgbClr val="0066FF">
                  <a:alpha val="3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endParaRPr lang="en-US">
              <a:solidFill>
                <a:srgbClr val="000000"/>
              </a:solidFill>
            </a:endParaRPr>
          </a:p>
        </p:txBody>
      </p:sp>
      <p:sp>
        <p:nvSpPr>
          <p:cNvPr id="17415" name="Trapezoid 3"/>
          <p:cNvSpPr>
            <a:spLocks/>
          </p:cNvSpPr>
          <p:nvPr/>
        </p:nvSpPr>
        <p:spPr bwMode="auto">
          <a:xfrm rot="5400000" flipH="1">
            <a:off x="6638131" y="758032"/>
            <a:ext cx="200025" cy="2909888"/>
          </a:xfrm>
          <a:custGeom>
            <a:avLst/>
            <a:gdLst>
              <a:gd name="T0" fmla="*/ 9528 w 360040"/>
              <a:gd name="T1" fmla="*/ 0 h 5040560"/>
              <a:gd name="T2" fmla="*/ 2382 w 360040"/>
              <a:gd name="T3" fmla="*/ 161598 h 5040560"/>
              <a:gd name="T4" fmla="*/ 9528 w 360040"/>
              <a:gd name="T5" fmla="*/ 323196 h 5040560"/>
              <a:gd name="T6" fmla="*/ 16674 w 360040"/>
              <a:gd name="T7" fmla="*/ 161598 h 5040560"/>
              <a:gd name="T8" fmla="*/ 17694720 60000 65536"/>
              <a:gd name="T9" fmla="*/ 11796480 60000 65536"/>
              <a:gd name="T10" fmla="*/ 5898240 60000 65536"/>
              <a:gd name="T11" fmla="*/ 0 60000 65536"/>
              <a:gd name="T12" fmla="*/ 60008 w 360040"/>
              <a:gd name="T13" fmla="*/ 840093 h 5040560"/>
              <a:gd name="T14" fmla="*/ 300032 w 360040"/>
              <a:gd name="T15" fmla="*/ 5040560 h 5040560"/>
            </a:gdLst>
            <a:ahLst/>
            <a:cxnLst>
              <a:cxn ang="T8">
                <a:pos x="T0" y="T1"/>
              </a:cxn>
              <a:cxn ang="T9">
                <a:pos x="T2" y="T3"/>
              </a:cxn>
              <a:cxn ang="T10">
                <a:pos x="T4" y="T5"/>
              </a:cxn>
              <a:cxn ang="T11">
                <a:pos x="T6" y="T7"/>
              </a:cxn>
            </a:cxnLst>
            <a:rect l="T12" t="T13" r="T14" b="T15"/>
            <a:pathLst>
              <a:path w="360040" h="5040560">
                <a:moveTo>
                  <a:pt x="0" y="5040560"/>
                </a:moveTo>
                <a:lnTo>
                  <a:pt x="90010" y="0"/>
                </a:lnTo>
                <a:lnTo>
                  <a:pt x="270030" y="0"/>
                </a:lnTo>
                <a:lnTo>
                  <a:pt x="360040" y="5040560"/>
                </a:lnTo>
                <a:lnTo>
                  <a:pt x="0" y="50405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GB">
              <a:solidFill>
                <a:srgbClr val="000000"/>
              </a:solidFill>
            </a:endParaRPr>
          </a:p>
        </p:txBody>
      </p:sp>
      <p:sp>
        <p:nvSpPr>
          <p:cNvPr id="10" name="Oval 9"/>
          <p:cNvSpPr>
            <a:spLocks noChangeArrowheads="1"/>
          </p:cNvSpPr>
          <p:nvPr/>
        </p:nvSpPr>
        <p:spPr bwMode="auto">
          <a:xfrm flipH="1">
            <a:off x="8275638" y="2073275"/>
            <a:ext cx="249237" cy="239713"/>
          </a:xfrm>
          <a:prstGeom prst="ellipse">
            <a:avLst/>
          </a:prstGeom>
          <a:solidFill>
            <a:schemeClr val="tx1"/>
          </a:solidFill>
          <a:ln w="25400" algn="ctr">
            <a:noFill/>
            <a:round/>
            <a:headEnd/>
            <a:tailEnd/>
          </a:ln>
        </p:spPr>
        <p:txBody>
          <a:bodyPr anchor="ctr"/>
          <a:lstStyle/>
          <a:p>
            <a:pPr fontAlgn="auto">
              <a:spcBef>
                <a:spcPts val="0"/>
              </a:spcBef>
              <a:spcAft>
                <a:spcPts val="0"/>
              </a:spcAft>
              <a:defRPr/>
            </a:pPr>
            <a:endParaRPr lang="en-GB">
              <a:solidFill>
                <a:srgbClr val="FFFFFF"/>
              </a:solidFill>
              <a:latin typeface="Times New Roman"/>
            </a:endParaRPr>
          </a:p>
        </p:txBody>
      </p:sp>
      <p:sp>
        <p:nvSpPr>
          <p:cNvPr id="11" name="Freeform 10"/>
          <p:cNvSpPr/>
          <p:nvPr/>
        </p:nvSpPr>
        <p:spPr>
          <a:xfrm>
            <a:off x="7048500" y="2138363"/>
            <a:ext cx="1144588" cy="144462"/>
          </a:xfrm>
          <a:custGeom>
            <a:avLst/>
            <a:gdLst>
              <a:gd name="connsiteX0" fmla="*/ 1905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62050"/>
              <a:gd name="connsiteY0" fmla="*/ 152400 h 152400"/>
              <a:gd name="connsiteX1" fmla="*/ 28575 w 1162050"/>
              <a:gd name="connsiteY1" fmla="*/ 0 h 152400"/>
              <a:gd name="connsiteX2" fmla="*/ 1152525 w 1162050"/>
              <a:gd name="connsiteY2" fmla="*/ 28575 h 152400"/>
              <a:gd name="connsiteX3" fmla="*/ 1162050 w 1162050"/>
              <a:gd name="connsiteY3" fmla="*/ 123825 h 152400"/>
              <a:gd name="connsiteX0" fmla="*/ 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53446"/>
              <a:gd name="connsiteY0" fmla="*/ 152400 h 152400"/>
              <a:gd name="connsiteX1" fmla="*/ 0 w 1153446"/>
              <a:gd name="connsiteY1" fmla="*/ 0 h 152400"/>
              <a:gd name="connsiteX2" fmla="*/ 1153446 w 1153446"/>
              <a:gd name="connsiteY2" fmla="*/ 28575 h 152400"/>
              <a:gd name="connsiteX3" fmla="*/ 1133475 w 1153446"/>
              <a:gd name="connsiteY3" fmla="*/ 123825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28038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40679 h 152400"/>
              <a:gd name="connsiteX0" fmla="*/ 0 w 1154544"/>
              <a:gd name="connsiteY0" fmla="*/ 143972 h 143972"/>
              <a:gd name="connsiteX1" fmla="*/ 0 w 1154544"/>
              <a:gd name="connsiteY1" fmla="*/ 0 h 143972"/>
              <a:gd name="connsiteX2" fmla="*/ 1153446 w 1154544"/>
              <a:gd name="connsiteY2" fmla="*/ 20147 h 143972"/>
              <a:gd name="connsiteX3" fmla="*/ 1154544 w 1154544"/>
              <a:gd name="connsiteY3" fmla="*/ 132251 h 143972"/>
            </a:gdLst>
            <a:ahLst/>
            <a:cxnLst>
              <a:cxn ang="0">
                <a:pos x="connsiteX0" y="connsiteY0"/>
              </a:cxn>
              <a:cxn ang="0">
                <a:pos x="connsiteX1" y="connsiteY1"/>
              </a:cxn>
              <a:cxn ang="0">
                <a:pos x="connsiteX2" y="connsiteY2"/>
              </a:cxn>
              <a:cxn ang="0">
                <a:pos x="connsiteX3" y="connsiteY3"/>
              </a:cxn>
            </a:cxnLst>
            <a:rect l="l" t="t" r="r" b="b"/>
            <a:pathLst>
              <a:path w="1154544" h="143972">
                <a:moveTo>
                  <a:pt x="0" y="143972"/>
                </a:moveTo>
                <a:lnTo>
                  <a:pt x="0" y="0"/>
                </a:lnTo>
                <a:lnTo>
                  <a:pt x="1153446" y="20147"/>
                </a:lnTo>
                <a:lnTo>
                  <a:pt x="1154544" y="132251"/>
                </a:lnTo>
              </a:path>
            </a:pathLst>
          </a:custGeom>
          <a:solidFill>
            <a:srgbClr val="81FC24"/>
          </a:solidFill>
        </p:spPr>
        <p:style>
          <a:lnRef idx="1">
            <a:schemeClr val="accent1"/>
          </a:lnRef>
          <a:fillRef idx="0">
            <a:schemeClr val="accent1"/>
          </a:fillRef>
          <a:effectRef idx="0">
            <a:schemeClr val="accent1"/>
          </a:effectRef>
          <a:fontRef idx="minor">
            <a:schemeClr val="tx1"/>
          </a:fontRef>
        </p:style>
        <p:txBody>
          <a:bodyPr anchor="ctr"/>
          <a:lstStyle/>
          <a:p>
            <a:pPr>
              <a:defRPr/>
            </a:pPr>
            <a:endParaRPr lang="en-GB">
              <a:solidFill>
                <a:srgbClr val="000000"/>
              </a:solidFill>
            </a:endParaRPr>
          </a:p>
        </p:txBody>
      </p:sp>
      <p:sp>
        <p:nvSpPr>
          <p:cNvPr id="17418" name="TextBox 11"/>
          <p:cNvSpPr txBox="1">
            <a:spLocks noChangeArrowheads="1"/>
          </p:cNvSpPr>
          <p:nvPr/>
        </p:nvSpPr>
        <p:spPr bwMode="auto">
          <a:xfrm>
            <a:off x="6591300" y="1374775"/>
            <a:ext cx="1271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R</a:t>
            </a:r>
            <a:r>
              <a:rPr lang="en-GB" baseline="-25000">
                <a:solidFill>
                  <a:srgbClr val="000000"/>
                </a:solidFill>
              </a:rPr>
              <a:t>corona</a:t>
            </a:r>
          </a:p>
        </p:txBody>
      </p:sp>
      <p:cxnSp>
        <p:nvCxnSpPr>
          <p:cNvPr id="13" name="Straight Connector 12"/>
          <p:cNvCxnSpPr/>
          <p:nvPr/>
        </p:nvCxnSpPr>
        <p:spPr>
          <a:xfrm>
            <a:off x="7048500" y="1774825"/>
            <a:ext cx="0" cy="298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420" name="TextBox 14"/>
          <p:cNvSpPr txBox="1">
            <a:spLocks noChangeArrowheads="1"/>
          </p:cNvSpPr>
          <p:nvPr/>
        </p:nvSpPr>
        <p:spPr bwMode="auto">
          <a:xfrm>
            <a:off x="514985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Mdot</a:t>
            </a:r>
            <a:endParaRPr lang="en-GB" baseline="-25000">
              <a:solidFill>
                <a:srgbClr val="000000"/>
              </a:solidFill>
            </a:endParaRPr>
          </a:p>
        </p:txBody>
      </p:sp>
      <p:sp>
        <p:nvSpPr>
          <p:cNvPr id="17421" name="TextBox 15"/>
          <p:cNvSpPr txBox="1">
            <a:spLocks noChangeArrowheads="1"/>
          </p:cNvSpPr>
          <p:nvPr/>
        </p:nvSpPr>
        <p:spPr bwMode="auto">
          <a:xfrm>
            <a:off x="725170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a:t>
            </a:r>
            <a:endParaRPr lang="en-GB" baseline="-25000">
              <a:solidFill>
                <a:srgbClr val="000000"/>
              </a:solidFill>
            </a:endParaRPr>
          </a:p>
        </p:txBody>
      </p:sp>
      <p:sp>
        <p:nvSpPr>
          <p:cNvPr id="2" name="TextBox 1"/>
          <p:cNvSpPr txBox="1"/>
          <p:nvPr/>
        </p:nvSpPr>
        <p:spPr>
          <a:xfrm>
            <a:off x="5283199" y="6347996"/>
            <a:ext cx="1565275" cy="338554"/>
          </a:xfrm>
          <a:prstGeom prst="rect">
            <a:avLst/>
          </a:prstGeom>
          <a:noFill/>
        </p:spPr>
        <p:txBody>
          <a:bodyPr wrap="square" rtlCol="0">
            <a:spAutoFit/>
          </a:bodyPr>
          <a:lstStyle/>
          <a:p>
            <a:pPr algn="l"/>
            <a:r>
              <a:rPr lang="en-GB" sz="1600" dirty="0" smtClean="0">
                <a:solidFill>
                  <a:srgbClr val="006600"/>
                </a:solidFill>
              </a:rPr>
              <a:t>Done et al 2012</a:t>
            </a:r>
            <a:endParaRPr lang="en-GB" sz="1600" dirty="0">
              <a:solidFill>
                <a:srgbClr val="0066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79" y="2900363"/>
            <a:ext cx="40576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2"/>
          <p:cNvSpPr>
            <a:spLocks noChangeArrowheads="1"/>
          </p:cNvSpPr>
          <p:nvPr/>
        </p:nvSpPr>
        <p:spPr bwMode="auto">
          <a:xfrm>
            <a:off x="200468" y="1569573"/>
            <a:ext cx="4235450"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FF0000"/>
                </a:solidFill>
              </a:rPr>
              <a:t>Outer standard disc with colour temp correction down </a:t>
            </a:r>
            <a:r>
              <a:rPr lang="en-GB" sz="2800" dirty="0">
                <a:solidFill>
                  <a:srgbClr val="FF0000"/>
                </a:solidFill>
              </a:rPr>
              <a:t>to </a:t>
            </a:r>
            <a:r>
              <a:rPr lang="en-GB" sz="2800" dirty="0" err="1">
                <a:solidFill>
                  <a:srgbClr val="FF0000"/>
                </a:solidFill>
              </a:rPr>
              <a:t>R</a:t>
            </a:r>
            <a:r>
              <a:rPr lang="en-GB" sz="2800" baseline="-25000" dirty="0" err="1">
                <a:solidFill>
                  <a:srgbClr val="FF0000"/>
                </a:solidFill>
              </a:rPr>
              <a:t>corona</a:t>
            </a:r>
            <a:r>
              <a:rPr lang="en-GB" sz="2800" dirty="0">
                <a:solidFill>
                  <a:srgbClr val="FF0000"/>
                </a:solidFill>
              </a:rPr>
              <a:t> </a:t>
            </a:r>
            <a:r>
              <a:rPr lang="en-GB" sz="2800" dirty="0" smtClean="0">
                <a:solidFill>
                  <a:srgbClr val="FF0000"/>
                </a:solidFill>
              </a:rPr>
              <a:t>– quick way to model full photosphere results</a:t>
            </a:r>
          </a:p>
          <a:p>
            <a:pPr marL="342900" indent="-342900" algn="l">
              <a:lnSpc>
                <a:spcPct val="90000"/>
              </a:lnSpc>
              <a:spcBef>
                <a:spcPct val="20000"/>
              </a:spcBef>
              <a:buFontTx/>
              <a:buChar char="•"/>
            </a:pPr>
            <a:r>
              <a:rPr lang="en-GB" sz="2800" dirty="0" smtClean="0">
                <a:solidFill>
                  <a:srgbClr val="00CC00"/>
                </a:solidFill>
              </a:rPr>
              <a:t>Then luminosity not completely </a:t>
            </a:r>
            <a:r>
              <a:rPr lang="en-GB" sz="2800" dirty="0" err="1" smtClean="0">
                <a:solidFill>
                  <a:srgbClr val="00CC00"/>
                </a:solidFill>
              </a:rPr>
              <a:t>thermalised</a:t>
            </a:r>
            <a:r>
              <a:rPr lang="en-GB" sz="2800" dirty="0" smtClean="0">
                <a:solidFill>
                  <a:srgbClr val="00CC00"/>
                </a:solidFill>
              </a:rPr>
              <a:t> to make soft X-ray excess ? </a:t>
            </a:r>
          </a:p>
          <a:p>
            <a:pPr marL="342900" indent="-342900" algn="l">
              <a:lnSpc>
                <a:spcPct val="90000"/>
              </a:lnSpc>
              <a:spcBef>
                <a:spcPct val="20000"/>
              </a:spcBef>
              <a:buFontTx/>
              <a:buChar char="•"/>
            </a:pPr>
            <a:r>
              <a:rPr lang="en-GB" sz="2800" dirty="0" smtClean="0">
                <a:solidFill>
                  <a:srgbClr val="0000FF"/>
                </a:solidFill>
              </a:rPr>
              <a:t>Inner corona as in BHB</a:t>
            </a:r>
            <a:endParaRPr lang="en-GB" sz="2800" dirty="0">
              <a:solidFill>
                <a:srgbClr val="0000FF"/>
              </a:solidFill>
            </a:endParaRPr>
          </a:p>
          <a:p>
            <a:pPr marL="342900" indent="-342900" algn="l">
              <a:lnSpc>
                <a:spcPct val="90000"/>
              </a:lnSpc>
              <a:spcBef>
                <a:spcPct val="20000"/>
              </a:spcBef>
              <a:buFontTx/>
              <a:buChar char="•"/>
            </a:pPr>
            <a:r>
              <a:rPr lang="en-GB" sz="2800" dirty="0" smtClean="0">
                <a:solidFill>
                  <a:srgbClr val="006600"/>
                </a:solidFill>
              </a:rPr>
              <a:t>NLS1: </a:t>
            </a:r>
            <a:r>
              <a:rPr lang="en-GB" sz="2800" dirty="0" err="1" smtClean="0">
                <a:solidFill>
                  <a:srgbClr val="006600"/>
                </a:solidFill>
              </a:rPr>
              <a:t>R</a:t>
            </a:r>
            <a:r>
              <a:rPr lang="en-GB" sz="2800" baseline="-25000" dirty="0" err="1" smtClean="0">
                <a:solidFill>
                  <a:srgbClr val="006600"/>
                </a:solidFill>
              </a:rPr>
              <a:t>corona</a:t>
            </a:r>
            <a:r>
              <a:rPr lang="en-GB" sz="2800" dirty="0" smtClean="0">
                <a:solidFill>
                  <a:srgbClr val="006600"/>
                </a:solidFill>
              </a:rPr>
              <a:t> small so disc dominated, and </a:t>
            </a:r>
            <a:r>
              <a:rPr lang="en-GB" sz="2800" dirty="0" smtClean="0">
                <a:solidFill>
                  <a:srgbClr val="006600"/>
                </a:solidFill>
                <a:latin typeface="Symbol" pitchFamily="18" charset="2"/>
              </a:rPr>
              <a:t>G</a:t>
            </a:r>
            <a:r>
              <a:rPr lang="en-GB" sz="2800" dirty="0" smtClean="0">
                <a:solidFill>
                  <a:srgbClr val="006600"/>
                </a:solidFill>
              </a:rPr>
              <a:t> steep</a:t>
            </a:r>
            <a:endParaRPr lang="en-GB" sz="2800" baseline="-25000" dirty="0" smtClean="0">
              <a:solidFill>
                <a:srgbClr val="006600"/>
              </a:solidFill>
            </a:endParaRPr>
          </a:p>
          <a:p>
            <a:pPr marL="342900" indent="-342900" algn="l">
              <a:lnSpc>
                <a:spcPct val="90000"/>
              </a:lnSpc>
              <a:spcBef>
                <a:spcPct val="20000"/>
              </a:spcBef>
              <a:buFontTx/>
              <a:buChar char="•"/>
            </a:pPr>
            <a:endParaRPr lang="en-GB" sz="2800" dirty="0">
              <a:solidFill>
                <a:srgbClr val="006600"/>
              </a:solidFill>
            </a:endParaRPr>
          </a:p>
        </p:txBody>
      </p:sp>
    </p:spTree>
    <p:extLst>
      <p:ext uri="{BB962C8B-B14F-4D97-AF65-F5344CB8AC3E}">
        <p14:creationId xmlns:p14="http://schemas.microsoft.com/office/powerpoint/2010/main" val="29345605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571500" y="2133600"/>
            <a:ext cx="7296150" cy="371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a:solidFill>
                <a:srgbClr val="000000"/>
              </a:solidFill>
            </a:endParaRPr>
          </a:p>
        </p:txBody>
      </p:sp>
      <p:sp>
        <p:nvSpPr>
          <p:cNvPr id="18436" name="Text Box 5"/>
          <p:cNvSpPr txBox="1">
            <a:spLocks noChangeArrowheads="1"/>
          </p:cNvSpPr>
          <p:nvPr/>
        </p:nvSpPr>
        <p:spPr bwMode="auto">
          <a:xfrm>
            <a:off x="6380163" y="5894388"/>
            <a:ext cx="1544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algn="l" eaLnBrk="1" hangingPunct="1">
              <a:spcBef>
                <a:spcPct val="50000"/>
              </a:spcBef>
            </a:pPr>
            <a:r>
              <a:rPr lang="en-GB" sz="1600" i="0" dirty="0">
                <a:solidFill>
                  <a:srgbClr val="006600"/>
                </a:solidFill>
              </a:rPr>
              <a:t>Jin et al </a:t>
            </a:r>
            <a:r>
              <a:rPr lang="en-GB" sz="1600" i="0" dirty="0" smtClean="0">
                <a:solidFill>
                  <a:srgbClr val="006600"/>
                </a:solidFill>
              </a:rPr>
              <a:t>2012</a:t>
            </a:r>
            <a:endParaRPr lang="en-US" sz="1600" i="0" dirty="0">
              <a:solidFill>
                <a:srgbClr val="006600"/>
              </a:solidFill>
            </a:endParaRPr>
          </a:p>
        </p:txBody>
      </p:sp>
      <p:grpSp>
        <p:nvGrpSpPr>
          <p:cNvPr id="18437" name="Group 1"/>
          <p:cNvGrpSpPr>
            <a:grpSpLocks/>
          </p:cNvGrpSpPr>
          <p:nvPr/>
        </p:nvGrpSpPr>
        <p:grpSpPr bwMode="auto">
          <a:xfrm>
            <a:off x="702634" y="2339496"/>
            <a:ext cx="6915150" cy="3328987"/>
            <a:chOff x="723900" y="2328863"/>
            <a:chExt cx="5524500" cy="2466975"/>
          </a:xfrm>
        </p:grpSpPr>
        <p:pic>
          <p:nvPicPr>
            <p:cNvPr id="184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328863"/>
              <a:ext cx="2781300" cy="2466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347912"/>
              <a:ext cx="2743200" cy="242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438" name="Rectangle 2"/>
          <p:cNvSpPr>
            <a:spLocks noChangeArrowheads="1"/>
          </p:cNvSpPr>
          <p:nvPr/>
        </p:nvSpPr>
        <p:spPr bwMode="auto">
          <a:xfrm>
            <a:off x="723900" y="2328863"/>
            <a:ext cx="6915150" cy="3328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solidFill>
                <a:srgbClr val="000000"/>
              </a:solidFill>
            </a:endParaRPr>
          </a:p>
        </p:txBody>
      </p:sp>
      <p:sp>
        <p:nvSpPr>
          <p:cNvPr id="12" name="Title 1"/>
          <p:cNvSpPr txBox="1">
            <a:spLocks/>
          </p:cNvSpPr>
          <p:nvPr/>
        </p:nvSpPr>
        <p:spPr bwMode="auto">
          <a:xfrm>
            <a:off x="104775" y="174625"/>
            <a:ext cx="88979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GB" b="1" kern="0" dirty="0" smtClean="0">
                <a:solidFill>
                  <a:srgbClr val="006600"/>
                </a:solidFill>
              </a:rPr>
              <a:t>Simple NLS1</a:t>
            </a:r>
          </a:p>
        </p:txBody>
      </p:sp>
      <p:sp>
        <p:nvSpPr>
          <p:cNvPr id="13" name="Rectangle 2"/>
          <p:cNvSpPr>
            <a:spLocks noChangeArrowheads="1"/>
          </p:cNvSpPr>
          <p:nvPr/>
        </p:nvSpPr>
        <p:spPr bwMode="auto">
          <a:xfrm>
            <a:off x="104775" y="1214438"/>
            <a:ext cx="87915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defRPr/>
            </a:pPr>
            <a:r>
              <a:rPr lang="en-GB" sz="2800" dirty="0" smtClean="0">
                <a:solidFill>
                  <a:srgbClr val="006600"/>
                </a:solidFill>
              </a:rPr>
              <a:t>Smaller </a:t>
            </a:r>
            <a:r>
              <a:rPr lang="en-GB" sz="2800" dirty="0" err="1" smtClean="0">
                <a:solidFill>
                  <a:srgbClr val="006600"/>
                </a:solidFill>
              </a:rPr>
              <a:t>R</a:t>
            </a:r>
            <a:r>
              <a:rPr lang="en-GB" sz="2800" baseline="-25000" dirty="0" err="1" smtClean="0">
                <a:solidFill>
                  <a:srgbClr val="006600"/>
                </a:solidFill>
              </a:rPr>
              <a:t>corona</a:t>
            </a:r>
            <a:r>
              <a:rPr lang="en-GB" sz="2800" dirty="0" smtClean="0">
                <a:solidFill>
                  <a:srgbClr val="006600"/>
                </a:solidFill>
              </a:rPr>
              <a:t> means spectra are dominated by disc! </a:t>
            </a:r>
          </a:p>
          <a:p>
            <a:pPr marL="342900" indent="-342900" algn="l">
              <a:lnSpc>
                <a:spcPct val="90000"/>
              </a:lnSpc>
              <a:spcBef>
                <a:spcPct val="20000"/>
              </a:spcBef>
              <a:buFontTx/>
              <a:buChar char="•"/>
              <a:defRPr/>
            </a:pPr>
            <a:r>
              <a:rPr lang="en-GB" sz="2800" dirty="0" smtClean="0">
                <a:solidFill>
                  <a:srgbClr val="006600"/>
                </a:solidFill>
              </a:rPr>
              <a:t>NLS1 have small SX and big disc - NOT huge SX</a:t>
            </a:r>
            <a:endParaRPr lang="en-GB" sz="2800" dirty="0">
              <a:solidFill>
                <a:srgbClr val="006600"/>
              </a:solidFill>
            </a:endParaRPr>
          </a:p>
        </p:txBody>
      </p:sp>
    </p:spTree>
    <p:extLst>
      <p:ext uri="{BB962C8B-B14F-4D97-AF65-F5344CB8AC3E}">
        <p14:creationId xmlns:p14="http://schemas.microsoft.com/office/powerpoint/2010/main" val="29633532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648200" y="1273175"/>
            <a:ext cx="4310063" cy="5413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dirty="0">
              <a:solidFill>
                <a:srgbClr val="000000"/>
              </a:solidFill>
            </a:endParaRPr>
          </a:p>
        </p:txBody>
      </p:sp>
      <p:sp>
        <p:nvSpPr>
          <p:cNvPr id="17411" name="Title 1"/>
          <p:cNvSpPr>
            <a:spLocks noGrp="1"/>
          </p:cNvSpPr>
          <p:nvPr>
            <p:ph type="title"/>
          </p:nvPr>
        </p:nvSpPr>
        <p:spPr>
          <a:xfrm>
            <a:off x="104775" y="174625"/>
            <a:ext cx="8897938" cy="1143000"/>
          </a:xfrm>
        </p:spPr>
        <p:txBody>
          <a:bodyPr/>
          <a:lstStyle/>
          <a:p>
            <a:r>
              <a:rPr lang="en-GB" b="1" dirty="0" smtClean="0">
                <a:solidFill>
                  <a:srgbClr val="006600"/>
                </a:solidFill>
              </a:rPr>
              <a:t>Models conserving energy!! </a:t>
            </a:r>
          </a:p>
        </p:txBody>
      </p:sp>
      <p:sp>
        <p:nvSpPr>
          <p:cNvPr id="17412" name="Rectangle 2"/>
          <p:cNvSpPr>
            <a:spLocks noChangeArrowheads="1"/>
          </p:cNvSpPr>
          <p:nvPr/>
        </p:nvSpPr>
        <p:spPr bwMode="auto">
          <a:xfrm>
            <a:off x="200468" y="1992903"/>
            <a:ext cx="4235450"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FF0000"/>
                </a:solidFill>
              </a:rPr>
              <a:t>Outer standard disc with colour temp correction down </a:t>
            </a:r>
            <a:r>
              <a:rPr lang="en-GB" sz="2800" dirty="0">
                <a:solidFill>
                  <a:srgbClr val="FF0000"/>
                </a:solidFill>
              </a:rPr>
              <a:t>to </a:t>
            </a:r>
            <a:r>
              <a:rPr lang="en-GB" sz="2800" dirty="0" err="1">
                <a:solidFill>
                  <a:srgbClr val="FF0000"/>
                </a:solidFill>
              </a:rPr>
              <a:t>R</a:t>
            </a:r>
            <a:r>
              <a:rPr lang="en-GB" sz="2800" baseline="-25000" dirty="0" err="1">
                <a:solidFill>
                  <a:srgbClr val="FF0000"/>
                </a:solidFill>
              </a:rPr>
              <a:t>corona</a:t>
            </a:r>
            <a:r>
              <a:rPr lang="en-GB" sz="2800" dirty="0">
                <a:solidFill>
                  <a:srgbClr val="FF0000"/>
                </a:solidFill>
              </a:rPr>
              <a:t> </a:t>
            </a:r>
            <a:endParaRPr lang="en-GB" sz="2800" dirty="0" smtClean="0">
              <a:solidFill>
                <a:srgbClr val="FF0000"/>
              </a:solidFill>
            </a:endParaRPr>
          </a:p>
          <a:p>
            <a:pPr marL="342900" indent="-342900" algn="l">
              <a:lnSpc>
                <a:spcPct val="90000"/>
              </a:lnSpc>
              <a:spcBef>
                <a:spcPct val="20000"/>
              </a:spcBef>
              <a:buFontTx/>
              <a:buChar char="•"/>
            </a:pPr>
            <a:r>
              <a:rPr lang="en-GB" sz="2800" dirty="0" smtClean="0">
                <a:solidFill>
                  <a:srgbClr val="008000"/>
                </a:solidFill>
              </a:rPr>
              <a:t>Then luminosity not completely </a:t>
            </a:r>
            <a:r>
              <a:rPr lang="en-GB" sz="2800" dirty="0" err="1" smtClean="0">
                <a:solidFill>
                  <a:srgbClr val="008000"/>
                </a:solidFill>
              </a:rPr>
              <a:t>thermalised</a:t>
            </a:r>
            <a:r>
              <a:rPr lang="en-GB" sz="2800" dirty="0" smtClean="0">
                <a:solidFill>
                  <a:srgbClr val="008000"/>
                </a:solidFill>
              </a:rPr>
              <a:t> to make soft X-ray excess ? </a:t>
            </a:r>
          </a:p>
          <a:p>
            <a:pPr marL="342900" indent="-342900" algn="l">
              <a:lnSpc>
                <a:spcPct val="90000"/>
              </a:lnSpc>
              <a:spcBef>
                <a:spcPct val="20000"/>
              </a:spcBef>
              <a:buFontTx/>
              <a:buChar char="•"/>
            </a:pPr>
            <a:r>
              <a:rPr lang="en-GB" sz="2800" dirty="0" smtClean="0">
                <a:solidFill>
                  <a:srgbClr val="0000FF"/>
                </a:solidFill>
              </a:rPr>
              <a:t>Inner corona as in BHB</a:t>
            </a:r>
            <a:endParaRPr lang="en-GB" sz="2800" dirty="0">
              <a:solidFill>
                <a:srgbClr val="0000FF"/>
              </a:solidFill>
            </a:endParaRPr>
          </a:p>
          <a:p>
            <a:pPr marL="342900" indent="-342900" algn="l">
              <a:lnSpc>
                <a:spcPct val="90000"/>
              </a:lnSpc>
              <a:spcBef>
                <a:spcPct val="20000"/>
              </a:spcBef>
              <a:buFontTx/>
              <a:buChar char="•"/>
            </a:pPr>
            <a:r>
              <a:rPr lang="en-GB" sz="2800" dirty="0" smtClean="0">
                <a:solidFill>
                  <a:srgbClr val="006600"/>
                </a:solidFill>
              </a:rPr>
              <a:t>difference is </a:t>
            </a:r>
            <a:r>
              <a:rPr lang="en-GB" sz="2800" dirty="0" err="1">
                <a:solidFill>
                  <a:srgbClr val="006600"/>
                </a:solidFill>
              </a:rPr>
              <a:t>R</a:t>
            </a:r>
            <a:r>
              <a:rPr lang="en-GB" sz="2800" baseline="-25000" dirty="0" err="1">
                <a:solidFill>
                  <a:srgbClr val="006600"/>
                </a:solidFill>
              </a:rPr>
              <a:t>corona</a:t>
            </a:r>
            <a:r>
              <a:rPr lang="en-GB" sz="2800" dirty="0">
                <a:solidFill>
                  <a:srgbClr val="006600"/>
                </a:solidFill>
              </a:rPr>
              <a:t> </a:t>
            </a:r>
            <a:r>
              <a:rPr lang="en-GB" sz="2800" dirty="0" smtClean="0">
                <a:solidFill>
                  <a:srgbClr val="006600"/>
                </a:solidFill>
              </a:rPr>
              <a:t>larger and </a:t>
            </a:r>
            <a:r>
              <a:rPr lang="en-GB" sz="2800" dirty="0">
                <a:solidFill>
                  <a:srgbClr val="006600"/>
                </a:solidFill>
                <a:latin typeface="Symbol" pitchFamily="18" charset="2"/>
              </a:rPr>
              <a:t>G</a:t>
            </a:r>
            <a:r>
              <a:rPr lang="en-GB" sz="2800" dirty="0">
                <a:solidFill>
                  <a:srgbClr val="006600"/>
                </a:solidFill>
              </a:rPr>
              <a:t> </a:t>
            </a:r>
            <a:r>
              <a:rPr lang="en-GB" sz="2800" dirty="0" smtClean="0">
                <a:solidFill>
                  <a:srgbClr val="006600"/>
                </a:solidFill>
              </a:rPr>
              <a:t>flat</a:t>
            </a:r>
            <a:endParaRPr lang="en-GB" sz="2800" baseline="-25000" dirty="0">
              <a:solidFill>
                <a:srgbClr val="006600"/>
              </a:solidFill>
            </a:endParaRPr>
          </a:p>
          <a:p>
            <a:pPr marL="342900" indent="-342900" algn="l">
              <a:lnSpc>
                <a:spcPct val="90000"/>
              </a:lnSpc>
              <a:spcBef>
                <a:spcPct val="20000"/>
              </a:spcBef>
              <a:buFontTx/>
              <a:buChar char="•"/>
            </a:pPr>
            <a:endParaRPr lang="en-GB" sz="2800" dirty="0">
              <a:solidFill>
                <a:srgbClr val="006600"/>
              </a:solidFill>
            </a:endParaRPr>
          </a:p>
        </p:txBody>
      </p:sp>
      <p:sp>
        <p:nvSpPr>
          <p:cNvPr id="17414" name="Oval 102"/>
          <p:cNvSpPr>
            <a:spLocks noChangeArrowheads="1"/>
          </p:cNvSpPr>
          <p:nvPr/>
        </p:nvSpPr>
        <p:spPr bwMode="auto">
          <a:xfrm>
            <a:off x="7888287" y="1658938"/>
            <a:ext cx="636588" cy="1111250"/>
          </a:xfrm>
          <a:prstGeom prst="ellipse">
            <a:avLst/>
          </a:prstGeom>
          <a:gradFill rotWithShape="1">
            <a:gsLst>
              <a:gs pos="0">
                <a:srgbClr val="0066FF">
                  <a:alpha val="3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endParaRPr lang="en-US">
              <a:solidFill>
                <a:srgbClr val="000000"/>
              </a:solidFill>
            </a:endParaRPr>
          </a:p>
        </p:txBody>
      </p:sp>
      <p:sp>
        <p:nvSpPr>
          <p:cNvPr id="17415" name="Trapezoid 3"/>
          <p:cNvSpPr>
            <a:spLocks/>
          </p:cNvSpPr>
          <p:nvPr/>
        </p:nvSpPr>
        <p:spPr bwMode="auto">
          <a:xfrm rot="5400000" flipH="1">
            <a:off x="6485732" y="910432"/>
            <a:ext cx="200024" cy="2605087"/>
          </a:xfrm>
          <a:custGeom>
            <a:avLst/>
            <a:gdLst>
              <a:gd name="T0" fmla="*/ 9528 w 360040"/>
              <a:gd name="T1" fmla="*/ 0 h 5040560"/>
              <a:gd name="T2" fmla="*/ 2382 w 360040"/>
              <a:gd name="T3" fmla="*/ 161598 h 5040560"/>
              <a:gd name="T4" fmla="*/ 9528 w 360040"/>
              <a:gd name="T5" fmla="*/ 323196 h 5040560"/>
              <a:gd name="T6" fmla="*/ 16674 w 360040"/>
              <a:gd name="T7" fmla="*/ 161598 h 5040560"/>
              <a:gd name="T8" fmla="*/ 17694720 60000 65536"/>
              <a:gd name="T9" fmla="*/ 11796480 60000 65536"/>
              <a:gd name="T10" fmla="*/ 5898240 60000 65536"/>
              <a:gd name="T11" fmla="*/ 0 60000 65536"/>
              <a:gd name="T12" fmla="*/ 60008 w 360040"/>
              <a:gd name="T13" fmla="*/ 840093 h 5040560"/>
              <a:gd name="T14" fmla="*/ 300032 w 360040"/>
              <a:gd name="T15" fmla="*/ 5040560 h 5040560"/>
            </a:gdLst>
            <a:ahLst/>
            <a:cxnLst>
              <a:cxn ang="T8">
                <a:pos x="T0" y="T1"/>
              </a:cxn>
              <a:cxn ang="T9">
                <a:pos x="T2" y="T3"/>
              </a:cxn>
              <a:cxn ang="T10">
                <a:pos x="T4" y="T5"/>
              </a:cxn>
              <a:cxn ang="T11">
                <a:pos x="T6" y="T7"/>
              </a:cxn>
            </a:cxnLst>
            <a:rect l="T12" t="T13" r="T14" b="T15"/>
            <a:pathLst>
              <a:path w="360040" h="5040560">
                <a:moveTo>
                  <a:pt x="0" y="5040560"/>
                </a:moveTo>
                <a:lnTo>
                  <a:pt x="90010" y="0"/>
                </a:lnTo>
                <a:lnTo>
                  <a:pt x="270030" y="0"/>
                </a:lnTo>
                <a:lnTo>
                  <a:pt x="360040" y="5040560"/>
                </a:lnTo>
                <a:lnTo>
                  <a:pt x="0" y="50405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GB">
              <a:solidFill>
                <a:srgbClr val="000000"/>
              </a:solidFill>
            </a:endParaRPr>
          </a:p>
        </p:txBody>
      </p:sp>
      <p:sp>
        <p:nvSpPr>
          <p:cNvPr id="10" name="Oval 9"/>
          <p:cNvSpPr>
            <a:spLocks noChangeArrowheads="1"/>
          </p:cNvSpPr>
          <p:nvPr/>
        </p:nvSpPr>
        <p:spPr bwMode="auto">
          <a:xfrm flipH="1">
            <a:off x="8275638" y="2073275"/>
            <a:ext cx="249237" cy="239713"/>
          </a:xfrm>
          <a:prstGeom prst="ellipse">
            <a:avLst/>
          </a:prstGeom>
          <a:solidFill>
            <a:schemeClr val="tx1"/>
          </a:solidFill>
          <a:ln w="25400" algn="ctr">
            <a:noFill/>
            <a:round/>
            <a:headEnd/>
            <a:tailEnd/>
          </a:ln>
        </p:spPr>
        <p:txBody>
          <a:bodyPr anchor="ctr"/>
          <a:lstStyle/>
          <a:p>
            <a:pPr fontAlgn="auto">
              <a:spcBef>
                <a:spcPts val="0"/>
              </a:spcBef>
              <a:spcAft>
                <a:spcPts val="0"/>
              </a:spcAft>
              <a:defRPr/>
            </a:pPr>
            <a:endParaRPr lang="en-GB">
              <a:solidFill>
                <a:srgbClr val="FFFFFF"/>
              </a:solidFill>
              <a:latin typeface="Times New Roman"/>
            </a:endParaRPr>
          </a:p>
        </p:txBody>
      </p:sp>
      <p:sp>
        <p:nvSpPr>
          <p:cNvPr id="11" name="Freeform 10"/>
          <p:cNvSpPr/>
          <p:nvPr/>
        </p:nvSpPr>
        <p:spPr>
          <a:xfrm>
            <a:off x="5791200" y="2119311"/>
            <a:ext cx="2097087" cy="203201"/>
          </a:xfrm>
          <a:custGeom>
            <a:avLst/>
            <a:gdLst>
              <a:gd name="connsiteX0" fmla="*/ 1905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62050"/>
              <a:gd name="connsiteY0" fmla="*/ 152400 h 152400"/>
              <a:gd name="connsiteX1" fmla="*/ 28575 w 1162050"/>
              <a:gd name="connsiteY1" fmla="*/ 0 h 152400"/>
              <a:gd name="connsiteX2" fmla="*/ 1152525 w 1162050"/>
              <a:gd name="connsiteY2" fmla="*/ 28575 h 152400"/>
              <a:gd name="connsiteX3" fmla="*/ 1162050 w 1162050"/>
              <a:gd name="connsiteY3" fmla="*/ 123825 h 152400"/>
              <a:gd name="connsiteX0" fmla="*/ 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53446"/>
              <a:gd name="connsiteY0" fmla="*/ 152400 h 152400"/>
              <a:gd name="connsiteX1" fmla="*/ 0 w 1153446"/>
              <a:gd name="connsiteY1" fmla="*/ 0 h 152400"/>
              <a:gd name="connsiteX2" fmla="*/ 1153446 w 1153446"/>
              <a:gd name="connsiteY2" fmla="*/ 28575 h 152400"/>
              <a:gd name="connsiteX3" fmla="*/ 1133475 w 1153446"/>
              <a:gd name="connsiteY3" fmla="*/ 123825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28038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40679 h 152400"/>
              <a:gd name="connsiteX0" fmla="*/ 0 w 1154544"/>
              <a:gd name="connsiteY0" fmla="*/ 143972 h 143972"/>
              <a:gd name="connsiteX1" fmla="*/ 0 w 1154544"/>
              <a:gd name="connsiteY1" fmla="*/ 0 h 143972"/>
              <a:gd name="connsiteX2" fmla="*/ 1153446 w 1154544"/>
              <a:gd name="connsiteY2" fmla="*/ 20147 h 143972"/>
              <a:gd name="connsiteX3" fmla="*/ 1154544 w 1154544"/>
              <a:gd name="connsiteY3" fmla="*/ 132251 h 143972"/>
            </a:gdLst>
            <a:ahLst/>
            <a:cxnLst>
              <a:cxn ang="0">
                <a:pos x="connsiteX0" y="connsiteY0"/>
              </a:cxn>
              <a:cxn ang="0">
                <a:pos x="connsiteX1" y="connsiteY1"/>
              </a:cxn>
              <a:cxn ang="0">
                <a:pos x="connsiteX2" y="connsiteY2"/>
              </a:cxn>
              <a:cxn ang="0">
                <a:pos x="connsiteX3" y="connsiteY3"/>
              </a:cxn>
            </a:cxnLst>
            <a:rect l="l" t="t" r="r" b="b"/>
            <a:pathLst>
              <a:path w="1154544" h="143972">
                <a:moveTo>
                  <a:pt x="0" y="143972"/>
                </a:moveTo>
                <a:lnTo>
                  <a:pt x="0" y="0"/>
                </a:lnTo>
                <a:lnTo>
                  <a:pt x="1153446" y="20147"/>
                </a:lnTo>
                <a:lnTo>
                  <a:pt x="1154544" y="132251"/>
                </a:lnTo>
              </a:path>
            </a:pathLst>
          </a:custGeom>
          <a:solidFill>
            <a:srgbClr val="81FC24"/>
          </a:solidFill>
        </p:spPr>
        <p:style>
          <a:lnRef idx="1">
            <a:schemeClr val="accent1"/>
          </a:lnRef>
          <a:fillRef idx="0">
            <a:schemeClr val="accent1"/>
          </a:fillRef>
          <a:effectRef idx="0">
            <a:schemeClr val="accent1"/>
          </a:effectRef>
          <a:fontRef idx="minor">
            <a:schemeClr val="tx1"/>
          </a:fontRef>
        </p:style>
        <p:txBody>
          <a:bodyPr anchor="ctr"/>
          <a:lstStyle/>
          <a:p>
            <a:pPr>
              <a:defRPr/>
            </a:pPr>
            <a:endParaRPr lang="en-GB">
              <a:solidFill>
                <a:srgbClr val="000000"/>
              </a:solidFill>
            </a:endParaRPr>
          </a:p>
        </p:txBody>
      </p:sp>
      <p:sp>
        <p:nvSpPr>
          <p:cNvPr id="17418" name="TextBox 11"/>
          <p:cNvSpPr txBox="1">
            <a:spLocks noChangeArrowheads="1"/>
          </p:cNvSpPr>
          <p:nvPr/>
        </p:nvSpPr>
        <p:spPr bwMode="auto">
          <a:xfrm>
            <a:off x="5314950" y="1374775"/>
            <a:ext cx="1271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dirty="0" err="1">
                <a:solidFill>
                  <a:srgbClr val="000000"/>
                </a:solidFill>
              </a:rPr>
              <a:t>R</a:t>
            </a:r>
            <a:r>
              <a:rPr lang="en-GB" baseline="-25000" dirty="0" err="1">
                <a:solidFill>
                  <a:srgbClr val="000000"/>
                </a:solidFill>
              </a:rPr>
              <a:t>corona</a:t>
            </a:r>
            <a:endParaRPr lang="en-GB" baseline="-25000" dirty="0">
              <a:solidFill>
                <a:srgbClr val="000000"/>
              </a:solidFill>
            </a:endParaRPr>
          </a:p>
        </p:txBody>
      </p:sp>
      <p:cxnSp>
        <p:nvCxnSpPr>
          <p:cNvPr id="13" name="Straight Connector 12"/>
          <p:cNvCxnSpPr/>
          <p:nvPr/>
        </p:nvCxnSpPr>
        <p:spPr>
          <a:xfrm>
            <a:off x="5772150" y="1774825"/>
            <a:ext cx="0" cy="298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420" name="TextBox 14"/>
          <p:cNvSpPr txBox="1">
            <a:spLocks noChangeArrowheads="1"/>
          </p:cNvSpPr>
          <p:nvPr/>
        </p:nvSpPr>
        <p:spPr bwMode="auto">
          <a:xfrm>
            <a:off x="514985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Mdot</a:t>
            </a:r>
            <a:endParaRPr lang="en-GB" baseline="-25000">
              <a:solidFill>
                <a:srgbClr val="000000"/>
              </a:solidFill>
            </a:endParaRPr>
          </a:p>
        </p:txBody>
      </p:sp>
      <p:sp>
        <p:nvSpPr>
          <p:cNvPr id="17421" name="TextBox 15"/>
          <p:cNvSpPr txBox="1">
            <a:spLocks noChangeArrowheads="1"/>
          </p:cNvSpPr>
          <p:nvPr/>
        </p:nvSpPr>
        <p:spPr bwMode="auto">
          <a:xfrm>
            <a:off x="725170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a:t>
            </a:r>
            <a:endParaRPr lang="en-GB" baseline="-25000">
              <a:solidFill>
                <a:srgbClr val="000000"/>
              </a:solidFill>
            </a:endParaRPr>
          </a:p>
        </p:txBody>
      </p:sp>
      <p:sp>
        <p:nvSpPr>
          <p:cNvPr id="2" name="TextBox 1"/>
          <p:cNvSpPr txBox="1"/>
          <p:nvPr/>
        </p:nvSpPr>
        <p:spPr>
          <a:xfrm>
            <a:off x="4665716" y="6347996"/>
            <a:ext cx="1565275" cy="338554"/>
          </a:xfrm>
          <a:prstGeom prst="rect">
            <a:avLst/>
          </a:prstGeom>
          <a:noFill/>
        </p:spPr>
        <p:txBody>
          <a:bodyPr wrap="square" rtlCol="0">
            <a:spAutoFit/>
          </a:bodyPr>
          <a:lstStyle/>
          <a:p>
            <a:pPr algn="l"/>
            <a:r>
              <a:rPr lang="en-GB" sz="1600" dirty="0" smtClean="0">
                <a:solidFill>
                  <a:srgbClr val="006600"/>
                </a:solidFill>
              </a:rPr>
              <a:t>Done et al 2012</a:t>
            </a:r>
            <a:endParaRPr lang="en-GB" sz="1600" dirty="0">
              <a:solidFill>
                <a:srgbClr val="0066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404" y="2852321"/>
            <a:ext cx="404812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7293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648200" y="1273175"/>
            <a:ext cx="4310063" cy="5413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dirty="0">
              <a:solidFill>
                <a:srgbClr val="000000"/>
              </a:solidFill>
            </a:endParaRPr>
          </a:p>
        </p:txBody>
      </p:sp>
      <p:sp>
        <p:nvSpPr>
          <p:cNvPr id="17411" name="Title 1"/>
          <p:cNvSpPr>
            <a:spLocks noGrp="1"/>
          </p:cNvSpPr>
          <p:nvPr>
            <p:ph type="title"/>
          </p:nvPr>
        </p:nvSpPr>
        <p:spPr>
          <a:xfrm>
            <a:off x="104775" y="174625"/>
            <a:ext cx="8897938" cy="1143000"/>
          </a:xfrm>
        </p:spPr>
        <p:txBody>
          <a:bodyPr/>
          <a:lstStyle/>
          <a:p>
            <a:r>
              <a:rPr lang="en-GB" b="1" dirty="0" err="1" smtClean="0">
                <a:solidFill>
                  <a:srgbClr val="006600"/>
                </a:solidFill>
              </a:rPr>
              <a:t>Optxagnf</a:t>
            </a:r>
            <a:r>
              <a:rPr lang="en-GB" b="1" dirty="0" smtClean="0">
                <a:solidFill>
                  <a:srgbClr val="006600"/>
                </a:solidFill>
              </a:rPr>
              <a:t>: conserving energy! </a:t>
            </a:r>
          </a:p>
        </p:txBody>
      </p:sp>
      <p:sp>
        <p:nvSpPr>
          <p:cNvPr id="17414" name="Oval 102"/>
          <p:cNvSpPr>
            <a:spLocks noChangeArrowheads="1"/>
          </p:cNvSpPr>
          <p:nvPr/>
        </p:nvSpPr>
        <p:spPr bwMode="auto">
          <a:xfrm>
            <a:off x="7888287" y="1658938"/>
            <a:ext cx="636588" cy="1111250"/>
          </a:xfrm>
          <a:prstGeom prst="ellipse">
            <a:avLst/>
          </a:prstGeom>
          <a:gradFill rotWithShape="1">
            <a:gsLst>
              <a:gs pos="0">
                <a:srgbClr val="0066FF">
                  <a:alpha val="3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endParaRPr lang="en-US">
              <a:solidFill>
                <a:srgbClr val="000000"/>
              </a:solidFill>
            </a:endParaRPr>
          </a:p>
        </p:txBody>
      </p:sp>
      <p:sp>
        <p:nvSpPr>
          <p:cNvPr id="17415" name="Trapezoid 3"/>
          <p:cNvSpPr>
            <a:spLocks/>
          </p:cNvSpPr>
          <p:nvPr/>
        </p:nvSpPr>
        <p:spPr bwMode="auto">
          <a:xfrm rot="5400000" flipH="1">
            <a:off x="6638131" y="758032"/>
            <a:ext cx="200025" cy="2909888"/>
          </a:xfrm>
          <a:custGeom>
            <a:avLst/>
            <a:gdLst>
              <a:gd name="T0" fmla="*/ 9528 w 360040"/>
              <a:gd name="T1" fmla="*/ 0 h 5040560"/>
              <a:gd name="T2" fmla="*/ 2382 w 360040"/>
              <a:gd name="T3" fmla="*/ 161598 h 5040560"/>
              <a:gd name="T4" fmla="*/ 9528 w 360040"/>
              <a:gd name="T5" fmla="*/ 323196 h 5040560"/>
              <a:gd name="T6" fmla="*/ 16674 w 360040"/>
              <a:gd name="T7" fmla="*/ 161598 h 5040560"/>
              <a:gd name="T8" fmla="*/ 17694720 60000 65536"/>
              <a:gd name="T9" fmla="*/ 11796480 60000 65536"/>
              <a:gd name="T10" fmla="*/ 5898240 60000 65536"/>
              <a:gd name="T11" fmla="*/ 0 60000 65536"/>
              <a:gd name="T12" fmla="*/ 60008 w 360040"/>
              <a:gd name="T13" fmla="*/ 840093 h 5040560"/>
              <a:gd name="T14" fmla="*/ 300032 w 360040"/>
              <a:gd name="T15" fmla="*/ 5040560 h 5040560"/>
            </a:gdLst>
            <a:ahLst/>
            <a:cxnLst>
              <a:cxn ang="T8">
                <a:pos x="T0" y="T1"/>
              </a:cxn>
              <a:cxn ang="T9">
                <a:pos x="T2" y="T3"/>
              </a:cxn>
              <a:cxn ang="T10">
                <a:pos x="T4" y="T5"/>
              </a:cxn>
              <a:cxn ang="T11">
                <a:pos x="T6" y="T7"/>
              </a:cxn>
            </a:cxnLst>
            <a:rect l="T12" t="T13" r="T14" b="T15"/>
            <a:pathLst>
              <a:path w="360040" h="5040560">
                <a:moveTo>
                  <a:pt x="0" y="5040560"/>
                </a:moveTo>
                <a:lnTo>
                  <a:pt x="90010" y="0"/>
                </a:lnTo>
                <a:lnTo>
                  <a:pt x="270030" y="0"/>
                </a:lnTo>
                <a:lnTo>
                  <a:pt x="360040" y="5040560"/>
                </a:lnTo>
                <a:lnTo>
                  <a:pt x="0" y="50405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GB">
              <a:solidFill>
                <a:srgbClr val="000000"/>
              </a:solidFill>
            </a:endParaRPr>
          </a:p>
        </p:txBody>
      </p:sp>
      <p:sp>
        <p:nvSpPr>
          <p:cNvPr id="10" name="Oval 9"/>
          <p:cNvSpPr>
            <a:spLocks noChangeArrowheads="1"/>
          </p:cNvSpPr>
          <p:nvPr/>
        </p:nvSpPr>
        <p:spPr bwMode="auto">
          <a:xfrm flipH="1">
            <a:off x="8275638" y="2073275"/>
            <a:ext cx="249237" cy="239713"/>
          </a:xfrm>
          <a:prstGeom prst="ellipse">
            <a:avLst/>
          </a:prstGeom>
          <a:solidFill>
            <a:schemeClr val="tx1"/>
          </a:solidFill>
          <a:ln w="25400" algn="ctr">
            <a:noFill/>
            <a:round/>
            <a:headEnd/>
            <a:tailEnd/>
          </a:ln>
        </p:spPr>
        <p:txBody>
          <a:bodyPr anchor="ctr"/>
          <a:lstStyle/>
          <a:p>
            <a:pPr fontAlgn="auto">
              <a:spcBef>
                <a:spcPts val="0"/>
              </a:spcBef>
              <a:spcAft>
                <a:spcPts val="0"/>
              </a:spcAft>
              <a:defRPr/>
            </a:pPr>
            <a:endParaRPr lang="en-GB">
              <a:solidFill>
                <a:srgbClr val="FFFFFF"/>
              </a:solidFill>
              <a:latin typeface="Times New Roman"/>
            </a:endParaRPr>
          </a:p>
        </p:txBody>
      </p:sp>
      <p:sp>
        <p:nvSpPr>
          <p:cNvPr id="11" name="Freeform 10"/>
          <p:cNvSpPr/>
          <p:nvPr/>
        </p:nvSpPr>
        <p:spPr>
          <a:xfrm>
            <a:off x="7048500" y="2138363"/>
            <a:ext cx="1144588" cy="144462"/>
          </a:xfrm>
          <a:custGeom>
            <a:avLst/>
            <a:gdLst>
              <a:gd name="connsiteX0" fmla="*/ 1905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62050"/>
              <a:gd name="connsiteY0" fmla="*/ 152400 h 152400"/>
              <a:gd name="connsiteX1" fmla="*/ 28575 w 1162050"/>
              <a:gd name="connsiteY1" fmla="*/ 0 h 152400"/>
              <a:gd name="connsiteX2" fmla="*/ 1152525 w 1162050"/>
              <a:gd name="connsiteY2" fmla="*/ 28575 h 152400"/>
              <a:gd name="connsiteX3" fmla="*/ 1162050 w 1162050"/>
              <a:gd name="connsiteY3" fmla="*/ 123825 h 152400"/>
              <a:gd name="connsiteX0" fmla="*/ 0 w 1133475"/>
              <a:gd name="connsiteY0" fmla="*/ 152400 h 152400"/>
              <a:gd name="connsiteX1" fmla="*/ 0 w 1133475"/>
              <a:gd name="connsiteY1" fmla="*/ 0 h 152400"/>
              <a:gd name="connsiteX2" fmla="*/ 1123950 w 1133475"/>
              <a:gd name="connsiteY2" fmla="*/ 28575 h 152400"/>
              <a:gd name="connsiteX3" fmla="*/ 1133475 w 1133475"/>
              <a:gd name="connsiteY3" fmla="*/ 123825 h 152400"/>
              <a:gd name="connsiteX0" fmla="*/ 0 w 1153446"/>
              <a:gd name="connsiteY0" fmla="*/ 152400 h 152400"/>
              <a:gd name="connsiteX1" fmla="*/ 0 w 1153446"/>
              <a:gd name="connsiteY1" fmla="*/ 0 h 152400"/>
              <a:gd name="connsiteX2" fmla="*/ 1153446 w 1153446"/>
              <a:gd name="connsiteY2" fmla="*/ 28575 h 152400"/>
              <a:gd name="connsiteX3" fmla="*/ 1133475 w 1153446"/>
              <a:gd name="connsiteY3" fmla="*/ 123825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28038 h 152400"/>
              <a:gd name="connsiteX0" fmla="*/ 0 w 1154544"/>
              <a:gd name="connsiteY0" fmla="*/ 152400 h 152400"/>
              <a:gd name="connsiteX1" fmla="*/ 0 w 1154544"/>
              <a:gd name="connsiteY1" fmla="*/ 0 h 152400"/>
              <a:gd name="connsiteX2" fmla="*/ 1153446 w 1154544"/>
              <a:gd name="connsiteY2" fmla="*/ 28575 h 152400"/>
              <a:gd name="connsiteX3" fmla="*/ 1154544 w 1154544"/>
              <a:gd name="connsiteY3" fmla="*/ 140679 h 152400"/>
              <a:gd name="connsiteX0" fmla="*/ 0 w 1154544"/>
              <a:gd name="connsiteY0" fmla="*/ 143972 h 143972"/>
              <a:gd name="connsiteX1" fmla="*/ 0 w 1154544"/>
              <a:gd name="connsiteY1" fmla="*/ 0 h 143972"/>
              <a:gd name="connsiteX2" fmla="*/ 1153446 w 1154544"/>
              <a:gd name="connsiteY2" fmla="*/ 20147 h 143972"/>
              <a:gd name="connsiteX3" fmla="*/ 1154544 w 1154544"/>
              <a:gd name="connsiteY3" fmla="*/ 132251 h 143972"/>
            </a:gdLst>
            <a:ahLst/>
            <a:cxnLst>
              <a:cxn ang="0">
                <a:pos x="connsiteX0" y="connsiteY0"/>
              </a:cxn>
              <a:cxn ang="0">
                <a:pos x="connsiteX1" y="connsiteY1"/>
              </a:cxn>
              <a:cxn ang="0">
                <a:pos x="connsiteX2" y="connsiteY2"/>
              </a:cxn>
              <a:cxn ang="0">
                <a:pos x="connsiteX3" y="connsiteY3"/>
              </a:cxn>
            </a:cxnLst>
            <a:rect l="l" t="t" r="r" b="b"/>
            <a:pathLst>
              <a:path w="1154544" h="143972">
                <a:moveTo>
                  <a:pt x="0" y="143972"/>
                </a:moveTo>
                <a:lnTo>
                  <a:pt x="0" y="0"/>
                </a:lnTo>
                <a:lnTo>
                  <a:pt x="1153446" y="20147"/>
                </a:lnTo>
                <a:lnTo>
                  <a:pt x="1154544" y="132251"/>
                </a:lnTo>
              </a:path>
            </a:pathLst>
          </a:custGeom>
          <a:solidFill>
            <a:srgbClr val="81FC24"/>
          </a:solidFill>
        </p:spPr>
        <p:style>
          <a:lnRef idx="1">
            <a:schemeClr val="accent1"/>
          </a:lnRef>
          <a:fillRef idx="0">
            <a:schemeClr val="accent1"/>
          </a:fillRef>
          <a:effectRef idx="0">
            <a:schemeClr val="accent1"/>
          </a:effectRef>
          <a:fontRef idx="minor">
            <a:schemeClr val="tx1"/>
          </a:fontRef>
        </p:style>
        <p:txBody>
          <a:bodyPr anchor="ctr"/>
          <a:lstStyle/>
          <a:p>
            <a:pPr>
              <a:defRPr/>
            </a:pPr>
            <a:endParaRPr lang="en-GB">
              <a:solidFill>
                <a:srgbClr val="000000"/>
              </a:solidFill>
            </a:endParaRPr>
          </a:p>
        </p:txBody>
      </p:sp>
      <p:sp>
        <p:nvSpPr>
          <p:cNvPr id="17418" name="TextBox 11"/>
          <p:cNvSpPr txBox="1">
            <a:spLocks noChangeArrowheads="1"/>
          </p:cNvSpPr>
          <p:nvPr/>
        </p:nvSpPr>
        <p:spPr bwMode="auto">
          <a:xfrm>
            <a:off x="6591300" y="1374775"/>
            <a:ext cx="1271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R</a:t>
            </a:r>
            <a:r>
              <a:rPr lang="en-GB" baseline="-25000">
                <a:solidFill>
                  <a:srgbClr val="000000"/>
                </a:solidFill>
              </a:rPr>
              <a:t>corona</a:t>
            </a:r>
          </a:p>
        </p:txBody>
      </p:sp>
      <p:cxnSp>
        <p:nvCxnSpPr>
          <p:cNvPr id="13" name="Straight Connector 12"/>
          <p:cNvCxnSpPr/>
          <p:nvPr/>
        </p:nvCxnSpPr>
        <p:spPr>
          <a:xfrm>
            <a:off x="7048500" y="1774825"/>
            <a:ext cx="0" cy="298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420" name="TextBox 14"/>
          <p:cNvSpPr txBox="1">
            <a:spLocks noChangeArrowheads="1"/>
          </p:cNvSpPr>
          <p:nvPr/>
        </p:nvSpPr>
        <p:spPr bwMode="auto">
          <a:xfrm>
            <a:off x="514985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Mdot</a:t>
            </a:r>
            <a:endParaRPr lang="en-GB" baseline="-25000">
              <a:solidFill>
                <a:srgbClr val="000000"/>
              </a:solidFill>
            </a:endParaRPr>
          </a:p>
        </p:txBody>
      </p:sp>
      <p:sp>
        <p:nvSpPr>
          <p:cNvPr id="17421" name="TextBox 15"/>
          <p:cNvSpPr txBox="1">
            <a:spLocks noChangeArrowheads="1"/>
          </p:cNvSpPr>
          <p:nvPr/>
        </p:nvSpPr>
        <p:spPr bwMode="auto">
          <a:xfrm>
            <a:off x="7251700" y="2322513"/>
            <a:ext cx="127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eaLnBrk="1" hangingPunct="1"/>
            <a:r>
              <a:rPr lang="en-GB">
                <a:solidFill>
                  <a:srgbClr val="000000"/>
                </a:solidFill>
              </a:rPr>
              <a:t>M</a:t>
            </a:r>
            <a:endParaRPr lang="en-GB" baseline="-25000">
              <a:solidFill>
                <a:srgbClr val="000000"/>
              </a:solidFill>
            </a:endParaRPr>
          </a:p>
        </p:txBody>
      </p:sp>
      <p:sp>
        <p:nvSpPr>
          <p:cNvPr id="2" name="TextBox 1"/>
          <p:cNvSpPr txBox="1"/>
          <p:nvPr/>
        </p:nvSpPr>
        <p:spPr>
          <a:xfrm>
            <a:off x="5283199" y="6347996"/>
            <a:ext cx="1565275" cy="338554"/>
          </a:xfrm>
          <a:prstGeom prst="rect">
            <a:avLst/>
          </a:prstGeom>
          <a:noFill/>
        </p:spPr>
        <p:txBody>
          <a:bodyPr wrap="square" rtlCol="0">
            <a:spAutoFit/>
          </a:bodyPr>
          <a:lstStyle/>
          <a:p>
            <a:pPr algn="l"/>
            <a:r>
              <a:rPr lang="en-GB" sz="1600" dirty="0" smtClean="0">
                <a:solidFill>
                  <a:srgbClr val="006600"/>
                </a:solidFill>
              </a:rPr>
              <a:t>Done et al 2012</a:t>
            </a:r>
            <a:endParaRPr lang="en-GB" sz="1600" dirty="0">
              <a:solidFill>
                <a:srgbClr val="0066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79" y="2900363"/>
            <a:ext cx="40576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2"/>
          <p:cNvSpPr>
            <a:spLocks noChangeArrowheads="1"/>
          </p:cNvSpPr>
          <p:nvPr/>
        </p:nvSpPr>
        <p:spPr bwMode="auto">
          <a:xfrm>
            <a:off x="200468" y="1569573"/>
            <a:ext cx="4235450"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dirty="0" smtClean="0">
                <a:solidFill>
                  <a:srgbClr val="FF0000"/>
                </a:solidFill>
              </a:rPr>
              <a:t>Outer standard disc with colour temp correction down </a:t>
            </a:r>
            <a:r>
              <a:rPr lang="en-GB" sz="2800" dirty="0">
                <a:solidFill>
                  <a:srgbClr val="FF0000"/>
                </a:solidFill>
              </a:rPr>
              <a:t>to </a:t>
            </a:r>
            <a:r>
              <a:rPr lang="en-GB" sz="2800" dirty="0" err="1">
                <a:solidFill>
                  <a:srgbClr val="FF0000"/>
                </a:solidFill>
              </a:rPr>
              <a:t>R</a:t>
            </a:r>
            <a:r>
              <a:rPr lang="en-GB" sz="2800" baseline="-25000" dirty="0" err="1">
                <a:solidFill>
                  <a:srgbClr val="FF0000"/>
                </a:solidFill>
              </a:rPr>
              <a:t>corona</a:t>
            </a:r>
            <a:r>
              <a:rPr lang="en-GB" sz="2800" dirty="0">
                <a:solidFill>
                  <a:srgbClr val="FF0000"/>
                </a:solidFill>
              </a:rPr>
              <a:t> </a:t>
            </a:r>
            <a:r>
              <a:rPr lang="en-GB" sz="2800" dirty="0" smtClean="0">
                <a:solidFill>
                  <a:srgbClr val="FF0000"/>
                </a:solidFill>
              </a:rPr>
              <a:t>– quick way to model full photosphere results</a:t>
            </a:r>
          </a:p>
          <a:p>
            <a:pPr marL="342900" indent="-342900" algn="l">
              <a:lnSpc>
                <a:spcPct val="90000"/>
              </a:lnSpc>
              <a:spcBef>
                <a:spcPct val="20000"/>
              </a:spcBef>
              <a:buFontTx/>
              <a:buChar char="•"/>
            </a:pPr>
            <a:r>
              <a:rPr lang="en-GB" sz="2800" dirty="0" smtClean="0">
                <a:solidFill>
                  <a:srgbClr val="00CC00"/>
                </a:solidFill>
              </a:rPr>
              <a:t>Then luminosity not completely </a:t>
            </a:r>
            <a:r>
              <a:rPr lang="en-GB" sz="2800" dirty="0" err="1" smtClean="0">
                <a:solidFill>
                  <a:srgbClr val="00CC00"/>
                </a:solidFill>
              </a:rPr>
              <a:t>thermalised</a:t>
            </a:r>
            <a:r>
              <a:rPr lang="en-GB" sz="2800" dirty="0" smtClean="0">
                <a:solidFill>
                  <a:srgbClr val="00CC00"/>
                </a:solidFill>
              </a:rPr>
              <a:t> to make soft X-ray excess ? </a:t>
            </a:r>
          </a:p>
          <a:p>
            <a:pPr marL="342900" indent="-342900" algn="l">
              <a:lnSpc>
                <a:spcPct val="90000"/>
              </a:lnSpc>
              <a:spcBef>
                <a:spcPct val="20000"/>
              </a:spcBef>
              <a:buFontTx/>
              <a:buChar char="•"/>
            </a:pPr>
            <a:r>
              <a:rPr lang="en-GB" sz="2800" dirty="0" smtClean="0">
                <a:solidFill>
                  <a:srgbClr val="0000FF"/>
                </a:solidFill>
              </a:rPr>
              <a:t>Inner corona as in BHB</a:t>
            </a:r>
            <a:endParaRPr lang="en-GB" sz="2800" dirty="0">
              <a:solidFill>
                <a:srgbClr val="0000FF"/>
              </a:solidFill>
            </a:endParaRPr>
          </a:p>
          <a:p>
            <a:pPr marL="342900" indent="-342900" algn="l">
              <a:lnSpc>
                <a:spcPct val="90000"/>
              </a:lnSpc>
              <a:spcBef>
                <a:spcPct val="20000"/>
              </a:spcBef>
              <a:buFontTx/>
              <a:buChar char="•"/>
            </a:pPr>
            <a:r>
              <a:rPr lang="en-GB" sz="2800" dirty="0" smtClean="0">
                <a:solidFill>
                  <a:srgbClr val="006600"/>
                </a:solidFill>
              </a:rPr>
              <a:t>NLS1: </a:t>
            </a:r>
            <a:r>
              <a:rPr lang="en-GB" sz="2800" dirty="0" err="1" smtClean="0">
                <a:solidFill>
                  <a:srgbClr val="006600"/>
                </a:solidFill>
              </a:rPr>
              <a:t>R</a:t>
            </a:r>
            <a:r>
              <a:rPr lang="en-GB" sz="2800" baseline="-25000" dirty="0" err="1" smtClean="0">
                <a:solidFill>
                  <a:srgbClr val="006600"/>
                </a:solidFill>
              </a:rPr>
              <a:t>corona</a:t>
            </a:r>
            <a:r>
              <a:rPr lang="en-GB" sz="2800" dirty="0" smtClean="0">
                <a:solidFill>
                  <a:srgbClr val="006600"/>
                </a:solidFill>
              </a:rPr>
              <a:t> small so disc dominated, and </a:t>
            </a:r>
            <a:r>
              <a:rPr lang="en-GB" sz="2800" dirty="0" smtClean="0">
                <a:solidFill>
                  <a:srgbClr val="006600"/>
                </a:solidFill>
                <a:latin typeface="Symbol" pitchFamily="18" charset="2"/>
              </a:rPr>
              <a:t>G</a:t>
            </a:r>
            <a:r>
              <a:rPr lang="en-GB" sz="2800" dirty="0" smtClean="0">
                <a:solidFill>
                  <a:srgbClr val="006600"/>
                </a:solidFill>
              </a:rPr>
              <a:t> steep</a:t>
            </a:r>
            <a:endParaRPr lang="en-GB" sz="2800" baseline="-25000" dirty="0" smtClean="0">
              <a:solidFill>
                <a:srgbClr val="006600"/>
              </a:solidFill>
            </a:endParaRPr>
          </a:p>
          <a:p>
            <a:pPr marL="342900" indent="-342900" algn="l">
              <a:lnSpc>
                <a:spcPct val="90000"/>
              </a:lnSpc>
              <a:spcBef>
                <a:spcPct val="20000"/>
              </a:spcBef>
              <a:buFontTx/>
              <a:buChar char="•"/>
            </a:pPr>
            <a:endParaRPr lang="en-GB" sz="2800" dirty="0">
              <a:solidFill>
                <a:srgbClr val="006600"/>
              </a:solidFill>
            </a:endParaRPr>
          </a:p>
        </p:txBody>
      </p:sp>
    </p:spTree>
    <p:extLst>
      <p:ext uri="{BB962C8B-B14F-4D97-AF65-F5344CB8AC3E}">
        <p14:creationId xmlns:p14="http://schemas.microsoft.com/office/powerpoint/2010/main" val="29345605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571500" y="2133600"/>
            <a:ext cx="7296150" cy="371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a:solidFill>
                <a:srgbClr val="000000"/>
              </a:solidFill>
            </a:endParaRPr>
          </a:p>
        </p:txBody>
      </p:sp>
      <p:pic>
        <p:nvPicPr>
          <p:cNvPr id="19463" name="Picture 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220" y="2328235"/>
            <a:ext cx="3322501" cy="33296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4" y="2410977"/>
            <a:ext cx="3243590" cy="32468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5"/>
          <p:cNvSpPr txBox="1">
            <a:spLocks noChangeArrowheads="1"/>
          </p:cNvSpPr>
          <p:nvPr/>
        </p:nvSpPr>
        <p:spPr bwMode="auto">
          <a:xfrm>
            <a:off x="6380164" y="5894388"/>
            <a:ext cx="1443626"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algn="r" eaLnBrk="0" fontAlgn="base" hangingPunct="0">
              <a:spcBef>
                <a:spcPct val="0"/>
              </a:spcBef>
              <a:spcAft>
                <a:spcPct val="0"/>
              </a:spcAft>
              <a:defRPr sz="2400" i="1">
                <a:solidFill>
                  <a:schemeClr val="tx1"/>
                </a:solidFill>
                <a:latin typeface="Times New Roman" pitchFamily="18" charset="0"/>
              </a:defRPr>
            </a:lvl6pPr>
            <a:lvl7pPr marL="2971800" indent="-228600" algn="r" eaLnBrk="0" fontAlgn="base" hangingPunct="0">
              <a:spcBef>
                <a:spcPct val="0"/>
              </a:spcBef>
              <a:spcAft>
                <a:spcPct val="0"/>
              </a:spcAft>
              <a:defRPr sz="2400" i="1">
                <a:solidFill>
                  <a:schemeClr val="tx1"/>
                </a:solidFill>
                <a:latin typeface="Times New Roman" pitchFamily="18" charset="0"/>
              </a:defRPr>
            </a:lvl7pPr>
            <a:lvl8pPr marL="3429000" indent="-228600" algn="r" eaLnBrk="0" fontAlgn="base" hangingPunct="0">
              <a:spcBef>
                <a:spcPct val="0"/>
              </a:spcBef>
              <a:spcAft>
                <a:spcPct val="0"/>
              </a:spcAft>
              <a:defRPr sz="2400" i="1">
                <a:solidFill>
                  <a:schemeClr val="tx1"/>
                </a:solidFill>
                <a:latin typeface="Times New Roman" pitchFamily="18" charset="0"/>
              </a:defRPr>
            </a:lvl8pPr>
            <a:lvl9pPr marL="3886200" indent="-228600" algn="r" eaLnBrk="0" fontAlgn="base" hangingPunct="0">
              <a:spcBef>
                <a:spcPct val="0"/>
              </a:spcBef>
              <a:spcAft>
                <a:spcPct val="0"/>
              </a:spcAft>
              <a:defRPr sz="2400" i="1">
                <a:solidFill>
                  <a:schemeClr val="tx1"/>
                </a:solidFill>
                <a:latin typeface="Times New Roman" pitchFamily="18" charset="0"/>
              </a:defRPr>
            </a:lvl9pPr>
          </a:lstStyle>
          <a:p>
            <a:pPr algn="l" eaLnBrk="1" hangingPunct="1">
              <a:spcBef>
                <a:spcPct val="50000"/>
              </a:spcBef>
            </a:pPr>
            <a:r>
              <a:rPr lang="en-GB" sz="1600" i="0" dirty="0">
                <a:solidFill>
                  <a:srgbClr val="008000"/>
                </a:solidFill>
              </a:rPr>
              <a:t>Jin et al </a:t>
            </a:r>
            <a:r>
              <a:rPr lang="en-GB" sz="1600" i="0" dirty="0" smtClean="0">
                <a:solidFill>
                  <a:srgbClr val="008000"/>
                </a:solidFill>
              </a:rPr>
              <a:t>2012</a:t>
            </a:r>
            <a:endParaRPr lang="en-US" sz="1600" i="0" dirty="0">
              <a:solidFill>
                <a:srgbClr val="008000"/>
              </a:solidFill>
            </a:endParaRPr>
          </a:p>
        </p:txBody>
      </p:sp>
      <p:sp>
        <p:nvSpPr>
          <p:cNvPr id="19461" name="Title 1"/>
          <p:cNvSpPr>
            <a:spLocks noGrp="1"/>
          </p:cNvSpPr>
          <p:nvPr>
            <p:ph type="title"/>
          </p:nvPr>
        </p:nvSpPr>
        <p:spPr>
          <a:xfrm>
            <a:off x="104775" y="174625"/>
            <a:ext cx="8897938" cy="1143000"/>
          </a:xfrm>
        </p:spPr>
        <p:txBody>
          <a:bodyPr/>
          <a:lstStyle/>
          <a:p>
            <a:r>
              <a:rPr lang="en-GB" b="1" dirty="0" smtClean="0">
                <a:solidFill>
                  <a:srgbClr val="006600"/>
                </a:solidFill>
              </a:rPr>
              <a:t>So what do AGN look like?</a:t>
            </a:r>
          </a:p>
        </p:txBody>
      </p:sp>
      <p:sp>
        <p:nvSpPr>
          <p:cNvPr id="8" name="Rectangle 2"/>
          <p:cNvSpPr>
            <a:spLocks noChangeArrowheads="1"/>
          </p:cNvSpPr>
          <p:nvPr/>
        </p:nvSpPr>
        <p:spPr bwMode="auto">
          <a:xfrm>
            <a:off x="104775" y="1214438"/>
            <a:ext cx="87915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defRPr/>
            </a:pPr>
            <a:r>
              <a:rPr lang="en-GB" sz="2800" dirty="0" smtClean="0">
                <a:solidFill>
                  <a:srgbClr val="006600"/>
                </a:solidFill>
              </a:rPr>
              <a:t>More standard BLS1/QSO &lt;M&gt;~10</a:t>
            </a:r>
            <a:r>
              <a:rPr lang="en-GB" sz="2800" baseline="30000" dirty="0" smtClean="0">
                <a:solidFill>
                  <a:srgbClr val="006600"/>
                </a:solidFill>
              </a:rPr>
              <a:t>8</a:t>
            </a:r>
            <a:r>
              <a:rPr lang="en-GB" sz="2800" dirty="0" smtClean="0">
                <a:solidFill>
                  <a:srgbClr val="006600"/>
                </a:solidFill>
              </a:rPr>
              <a:t>, &lt;L/</a:t>
            </a:r>
            <a:r>
              <a:rPr lang="en-GB" sz="2800" dirty="0" err="1" smtClean="0">
                <a:solidFill>
                  <a:srgbClr val="006600"/>
                </a:solidFill>
              </a:rPr>
              <a:t>LEdd</a:t>
            </a:r>
            <a:r>
              <a:rPr lang="en-GB" sz="2800" dirty="0" smtClean="0">
                <a:solidFill>
                  <a:srgbClr val="006600"/>
                </a:solidFill>
              </a:rPr>
              <a:t>&gt;~0.1</a:t>
            </a:r>
          </a:p>
          <a:p>
            <a:pPr marL="342900" indent="-342900" algn="l">
              <a:lnSpc>
                <a:spcPct val="90000"/>
              </a:lnSpc>
              <a:spcBef>
                <a:spcPct val="20000"/>
              </a:spcBef>
              <a:buFontTx/>
              <a:buChar char="•"/>
              <a:defRPr/>
            </a:pPr>
            <a:r>
              <a:rPr lang="en-GB" sz="2800" dirty="0" smtClean="0">
                <a:solidFill>
                  <a:srgbClr val="006600"/>
                </a:solidFill>
              </a:rPr>
              <a:t>Not disc dominated so can’t use to get BH spin</a:t>
            </a:r>
          </a:p>
        </p:txBody>
      </p:sp>
    </p:spTree>
    <p:extLst>
      <p:ext uri="{BB962C8B-B14F-4D97-AF65-F5344CB8AC3E}">
        <p14:creationId xmlns:p14="http://schemas.microsoft.com/office/powerpoint/2010/main" val="30017133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20650"/>
            <a:ext cx="895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FRI is top of ADAF branch </a:t>
            </a:r>
          </a:p>
          <a:p>
            <a:r>
              <a:rPr lang="en-GB" sz="4400" b="1" dirty="0" smtClean="0">
                <a:solidFill>
                  <a:srgbClr val="006600"/>
                </a:solidFill>
              </a:rPr>
              <a:t>(low/hard state BHB) but </a:t>
            </a:r>
            <a:r>
              <a:rPr lang="en-GB" sz="4400" b="1" dirty="0" smtClean="0">
                <a:solidFill>
                  <a:srgbClr val="006600"/>
                </a:solidFill>
                <a:latin typeface="Symbol" panose="05050102010706020507" pitchFamily="18" charset="2"/>
              </a:rPr>
              <a:t>G</a:t>
            </a:r>
            <a:r>
              <a:rPr lang="en-GB" sz="4400" b="1" dirty="0" smtClean="0">
                <a:solidFill>
                  <a:srgbClr val="006600"/>
                </a:solidFill>
              </a:rPr>
              <a:t>=15!</a:t>
            </a:r>
            <a:endParaRPr lang="en-GB" sz="4400" b="1" dirty="0">
              <a:solidFill>
                <a:srgbClr val="006600"/>
              </a:solidFill>
            </a:endParaRPr>
          </a:p>
        </p:txBody>
      </p:sp>
      <p:sp>
        <p:nvSpPr>
          <p:cNvPr id="29701" name="Text Box 4"/>
          <p:cNvSpPr txBox="1">
            <a:spLocks noChangeArrowheads="1"/>
          </p:cNvSpPr>
          <p:nvPr/>
        </p:nvSpPr>
        <p:spPr bwMode="auto">
          <a:xfrm rot="10800000" flipV="1">
            <a:off x="7061200" y="6238875"/>
            <a:ext cx="204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GB" sz="1600" dirty="0" err="1">
                <a:solidFill>
                  <a:srgbClr val="006600"/>
                </a:solidFill>
              </a:rPr>
              <a:t>Ghisellini</a:t>
            </a:r>
            <a:r>
              <a:rPr lang="en-GB" sz="1600" dirty="0">
                <a:solidFill>
                  <a:srgbClr val="006600"/>
                </a:solidFill>
              </a:rPr>
              <a:t> et al  2010</a:t>
            </a:r>
          </a:p>
        </p:txBody>
      </p:sp>
      <p:pic>
        <p:nvPicPr>
          <p:cNvPr id="6" name="Picture 14" descr="trans_tdsvhs"/>
          <p:cNvPicPr>
            <a:picLocks noChangeAspect="1" noChangeArrowheads="1"/>
          </p:cNvPicPr>
          <p:nvPr/>
        </p:nvPicPr>
        <p:blipFill>
          <a:blip r:embed="rId2" cstate="print">
            <a:extLst>
              <a:ext uri="{28A0092B-C50C-407E-A947-70E740481C1C}">
                <a14:useLocalDpi xmlns:a14="http://schemas.microsoft.com/office/drawing/2010/main" val="0"/>
              </a:ext>
            </a:extLst>
          </a:blip>
          <a:srcRect l="47798" t="24574" r="16840" b="64972"/>
          <a:stretch>
            <a:fillRect/>
          </a:stretch>
        </p:blipFill>
        <p:spPr bwMode="auto">
          <a:xfrm>
            <a:off x="3339915" y="3419935"/>
            <a:ext cx="2113386" cy="105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trans_lhs"/>
          <p:cNvPicPr>
            <a:picLocks noChangeAspect="1" noChangeArrowheads="1"/>
          </p:cNvPicPr>
          <p:nvPr/>
        </p:nvPicPr>
        <p:blipFill>
          <a:blip r:embed="rId3" cstate="print">
            <a:extLst>
              <a:ext uri="{28A0092B-C50C-407E-A947-70E740481C1C}">
                <a14:useLocalDpi xmlns:a14="http://schemas.microsoft.com/office/drawing/2010/main" val="0"/>
              </a:ext>
            </a:extLst>
          </a:blip>
          <a:srcRect l="12865" t="11783" r="50026" b="66318"/>
          <a:stretch>
            <a:fillRect/>
          </a:stretch>
        </p:blipFill>
        <p:spPr bwMode="auto">
          <a:xfrm>
            <a:off x="3336014" y="4202334"/>
            <a:ext cx="2117287" cy="2129293"/>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3501174" y="2794531"/>
            <a:ext cx="1868746" cy="754880"/>
            <a:chOff x="574675" y="-13009"/>
            <a:chExt cx="4797426" cy="1892300"/>
          </a:xfrm>
        </p:grpSpPr>
        <p:sp>
          <p:nvSpPr>
            <p:cNvPr id="9" name="AutoShape 74"/>
            <p:cNvSpPr>
              <a:spLocks noChangeArrowheads="1"/>
            </p:cNvSpPr>
            <p:nvPr/>
          </p:nvSpPr>
          <p:spPr bwMode="auto">
            <a:xfrm rot="16200000" flipH="1">
              <a:off x="3825082" y="90934"/>
              <a:ext cx="1366838" cy="1727201"/>
            </a:xfrm>
            <a:prstGeom prst="triangle">
              <a:avLst>
                <a:gd name="adj" fmla="val 50000"/>
              </a:avLst>
            </a:prstGeom>
            <a:gradFill rotWithShape="1">
              <a:gsLst>
                <a:gs pos="0">
                  <a:srgbClr val="FF6600"/>
                </a:gs>
                <a:gs pos="100000">
                  <a:srgbClr val="FF6600">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AutoShape 73"/>
            <p:cNvSpPr>
              <a:spLocks noChangeArrowheads="1"/>
            </p:cNvSpPr>
            <p:nvPr/>
          </p:nvSpPr>
          <p:spPr bwMode="auto">
            <a:xfrm rot="5400000">
              <a:off x="754856" y="90933"/>
              <a:ext cx="1366838" cy="1727200"/>
            </a:xfrm>
            <a:prstGeom prst="triangle">
              <a:avLst>
                <a:gd name="adj" fmla="val 50000"/>
              </a:avLst>
            </a:prstGeom>
            <a:gradFill rotWithShape="1">
              <a:gsLst>
                <a:gs pos="0">
                  <a:srgbClr val="FF6600"/>
                </a:gs>
                <a:gs pos="100000">
                  <a:srgbClr val="FF6600">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Oval 28"/>
            <p:cNvSpPr>
              <a:spLocks noChangeArrowheads="1"/>
            </p:cNvSpPr>
            <p:nvPr/>
          </p:nvSpPr>
          <p:spPr bwMode="auto">
            <a:xfrm>
              <a:off x="1995527" y="391804"/>
              <a:ext cx="1803400" cy="1082675"/>
            </a:xfrm>
            <a:prstGeom prst="ellipse">
              <a:avLst/>
            </a:prstGeom>
            <a:gradFill rotWithShape="0">
              <a:gsLst>
                <a:gs pos="0">
                  <a:srgbClr val="F965A4"/>
                </a:gs>
                <a:gs pos="100000">
                  <a:srgbClr val="003399">
                    <a:gamma/>
                    <a:tint val="0"/>
                    <a:invGamma/>
                    <a:alpha val="0"/>
                  </a:srgbClr>
                </a:gs>
              </a:gsLst>
              <a:path path="shape">
                <a:fillToRect l="50000" t="50000" r="50000" b="50000"/>
              </a:path>
            </a:gradFill>
            <a:ln>
              <a:noFill/>
            </a:ln>
            <a:effectLst/>
            <a:extLst/>
          </p:spPr>
          <p:txBody>
            <a:bodyPr anchor="ctr">
              <a:spAutoFit/>
            </a:bodyPr>
            <a:lstStyle/>
            <a:p>
              <a:endParaRPr lang="en-GB"/>
            </a:p>
          </p:txBody>
        </p:sp>
        <p:sp>
          <p:nvSpPr>
            <p:cNvPr id="12" name="Oval 79"/>
            <p:cNvSpPr>
              <a:spLocks noChangeArrowheads="1"/>
            </p:cNvSpPr>
            <p:nvPr/>
          </p:nvSpPr>
          <p:spPr bwMode="auto">
            <a:xfrm>
              <a:off x="1743115" y="663266"/>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3" name="Oval 80"/>
            <p:cNvSpPr>
              <a:spLocks noChangeArrowheads="1"/>
            </p:cNvSpPr>
            <p:nvPr/>
          </p:nvSpPr>
          <p:spPr bwMode="auto">
            <a:xfrm>
              <a:off x="1743115" y="879166"/>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4" name="Oval 81"/>
            <p:cNvSpPr>
              <a:spLocks noChangeArrowheads="1"/>
            </p:cNvSpPr>
            <p:nvPr/>
          </p:nvSpPr>
          <p:spPr bwMode="auto">
            <a:xfrm>
              <a:off x="2030452" y="807729"/>
              <a:ext cx="360363" cy="360362"/>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5" name="Oval 82"/>
            <p:cNvSpPr>
              <a:spLocks noChangeArrowheads="1"/>
            </p:cNvSpPr>
            <p:nvPr/>
          </p:nvSpPr>
          <p:spPr bwMode="auto">
            <a:xfrm>
              <a:off x="1959015" y="736291"/>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6" name="Oval 83"/>
            <p:cNvSpPr>
              <a:spLocks noChangeArrowheads="1"/>
            </p:cNvSpPr>
            <p:nvPr/>
          </p:nvSpPr>
          <p:spPr bwMode="auto">
            <a:xfrm>
              <a:off x="2174915" y="736291"/>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7" name="Oval 84"/>
            <p:cNvSpPr>
              <a:spLocks noChangeArrowheads="1"/>
            </p:cNvSpPr>
            <p:nvPr/>
          </p:nvSpPr>
          <p:spPr bwMode="auto">
            <a:xfrm>
              <a:off x="2319377" y="807729"/>
              <a:ext cx="360363" cy="360362"/>
            </a:xfrm>
            <a:prstGeom prst="ellipse">
              <a:avLst/>
            </a:prstGeom>
            <a:gradFill rotWithShape="0">
              <a:gsLst>
                <a:gs pos="0">
                  <a:srgbClr val="F965A4"/>
                </a:gs>
                <a:gs pos="100000">
                  <a:srgbClr val="0066FF">
                    <a:gamma/>
                    <a:tint val="0"/>
                    <a:invGamma/>
                    <a:alpha val="0"/>
                  </a:srgbClr>
                </a:gs>
              </a:gsLst>
              <a:path path="shape">
                <a:fillToRect l="50000" t="50000" r="50000" b="50000"/>
              </a:path>
            </a:gradFill>
            <a:ln>
              <a:noFill/>
            </a:ln>
            <a:effectLst/>
            <a:extLst/>
          </p:spPr>
          <p:txBody>
            <a:bodyPr anchor="ctr">
              <a:spAutoFit/>
            </a:bodyPr>
            <a:lstStyle/>
            <a:p>
              <a:endParaRPr lang="en-GB"/>
            </a:p>
          </p:txBody>
        </p:sp>
        <p:sp>
          <p:nvSpPr>
            <p:cNvPr id="18" name="Oval 85"/>
            <p:cNvSpPr>
              <a:spLocks noChangeArrowheads="1"/>
            </p:cNvSpPr>
            <p:nvPr/>
          </p:nvSpPr>
          <p:spPr bwMode="auto">
            <a:xfrm>
              <a:off x="3076615" y="755341"/>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9" name="Oval 86"/>
            <p:cNvSpPr>
              <a:spLocks noChangeArrowheads="1"/>
            </p:cNvSpPr>
            <p:nvPr/>
          </p:nvSpPr>
          <p:spPr bwMode="auto">
            <a:xfrm>
              <a:off x="1897102" y="796616"/>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0" name="Oval 87"/>
            <p:cNvSpPr>
              <a:spLocks noChangeArrowheads="1"/>
            </p:cNvSpPr>
            <p:nvPr/>
          </p:nvSpPr>
          <p:spPr bwMode="auto">
            <a:xfrm>
              <a:off x="3256002" y="807729"/>
              <a:ext cx="360363" cy="360362"/>
            </a:xfrm>
            <a:prstGeom prst="ellipse">
              <a:avLst/>
            </a:prstGeom>
            <a:gradFill rotWithShape="0">
              <a:gsLst>
                <a:gs pos="0">
                  <a:srgbClr val="F965A4"/>
                </a:gs>
                <a:gs pos="100000">
                  <a:srgbClr val="0066FF">
                    <a:gamma/>
                    <a:tint val="0"/>
                    <a:invGamma/>
                    <a:alpha val="0"/>
                  </a:srgbClr>
                </a:gs>
              </a:gsLst>
              <a:path path="shape">
                <a:fillToRect l="50000" t="50000" r="50000" b="50000"/>
              </a:path>
            </a:gradFill>
            <a:ln>
              <a:noFill/>
            </a:ln>
            <a:effectLst/>
            <a:extLst/>
          </p:spPr>
          <p:txBody>
            <a:bodyPr anchor="ctr">
              <a:spAutoFit/>
            </a:bodyPr>
            <a:lstStyle/>
            <a:p>
              <a:endParaRPr lang="en-GB"/>
            </a:p>
          </p:txBody>
        </p:sp>
        <p:sp>
          <p:nvSpPr>
            <p:cNvPr id="21" name="Oval 88"/>
            <p:cNvSpPr>
              <a:spLocks noChangeArrowheads="1"/>
            </p:cNvSpPr>
            <p:nvPr/>
          </p:nvSpPr>
          <p:spPr bwMode="auto">
            <a:xfrm>
              <a:off x="3327440" y="734704"/>
              <a:ext cx="360362" cy="360362"/>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2" name="Oval 89"/>
            <p:cNvSpPr>
              <a:spLocks noChangeArrowheads="1"/>
            </p:cNvSpPr>
            <p:nvPr/>
          </p:nvSpPr>
          <p:spPr bwMode="auto">
            <a:xfrm>
              <a:off x="3471902" y="879166"/>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 name="Oval 90"/>
            <p:cNvSpPr>
              <a:spLocks noChangeArrowheads="1"/>
            </p:cNvSpPr>
            <p:nvPr/>
          </p:nvSpPr>
          <p:spPr bwMode="auto">
            <a:xfrm>
              <a:off x="3629065" y="879166"/>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4" name="Oval 91"/>
            <p:cNvSpPr>
              <a:spLocks noChangeArrowheads="1"/>
            </p:cNvSpPr>
            <p:nvPr/>
          </p:nvSpPr>
          <p:spPr bwMode="auto">
            <a:xfrm>
              <a:off x="3830677" y="879166"/>
              <a:ext cx="288925"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5" name="Oval 92"/>
            <p:cNvSpPr>
              <a:spLocks noChangeArrowheads="1"/>
            </p:cNvSpPr>
            <p:nvPr/>
          </p:nvSpPr>
          <p:spPr bwMode="auto">
            <a:xfrm>
              <a:off x="3614777" y="691841"/>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6" name="Oval 93"/>
            <p:cNvSpPr>
              <a:spLocks noChangeArrowheads="1"/>
            </p:cNvSpPr>
            <p:nvPr/>
          </p:nvSpPr>
          <p:spPr bwMode="auto">
            <a:xfrm>
              <a:off x="3903702" y="663266"/>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7" name="Oval 25"/>
            <p:cNvSpPr>
              <a:spLocks noChangeArrowheads="1"/>
            </p:cNvSpPr>
            <p:nvPr/>
          </p:nvSpPr>
          <p:spPr bwMode="auto">
            <a:xfrm>
              <a:off x="2787690" y="831541"/>
              <a:ext cx="223837" cy="2079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AutoShape 26"/>
            <p:cNvSpPr>
              <a:spLocks noChangeArrowheads="1"/>
            </p:cNvSpPr>
            <p:nvPr/>
          </p:nvSpPr>
          <p:spPr bwMode="auto">
            <a:xfrm rot="5400000">
              <a:off x="4118014" y="144154"/>
              <a:ext cx="288925" cy="1581150"/>
            </a:xfrm>
            <a:custGeom>
              <a:avLst/>
              <a:gdLst>
                <a:gd name="G0" fmla="+- 8653 0 0"/>
                <a:gd name="G1" fmla="+- 21600 0 8653"/>
                <a:gd name="G2" fmla="*/ 8653 1 2"/>
                <a:gd name="G3" fmla="+- 21600 0 G2"/>
                <a:gd name="G4" fmla="+/ 8653 21600 2"/>
                <a:gd name="G5" fmla="+/ G1 0 2"/>
                <a:gd name="G6" fmla="*/ 21600 21600 8653"/>
                <a:gd name="G7" fmla="*/ G6 1 2"/>
                <a:gd name="G8" fmla="+- 21600 0 G7"/>
                <a:gd name="G9" fmla="*/ 21600 1 2"/>
                <a:gd name="G10" fmla="+- 8653 0 G9"/>
                <a:gd name="G11" fmla="?: G10 G8 0"/>
                <a:gd name="G12" fmla="?: G10 G7 21600"/>
                <a:gd name="T0" fmla="*/ 17273 w 21600"/>
                <a:gd name="T1" fmla="*/ 10800 h 21600"/>
                <a:gd name="T2" fmla="*/ 10800 w 21600"/>
                <a:gd name="T3" fmla="*/ 21600 h 21600"/>
                <a:gd name="T4" fmla="*/ 4327 w 21600"/>
                <a:gd name="T5" fmla="*/ 10800 h 21600"/>
                <a:gd name="T6" fmla="*/ 10800 w 21600"/>
                <a:gd name="T7" fmla="*/ 0 h 21600"/>
                <a:gd name="T8" fmla="*/ 6127 w 21600"/>
                <a:gd name="T9" fmla="*/ 6127 h 21600"/>
                <a:gd name="T10" fmla="*/ 15473 w 21600"/>
                <a:gd name="T11" fmla="*/ 15473 h 21600"/>
              </a:gdLst>
              <a:ahLst/>
              <a:cxnLst>
                <a:cxn ang="0">
                  <a:pos x="T0" y="T1"/>
                </a:cxn>
                <a:cxn ang="0">
                  <a:pos x="T2" y="T3"/>
                </a:cxn>
                <a:cxn ang="0">
                  <a:pos x="T4" y="T5"/>
                </a:cxn>
                <a:cxn ang="0">
                  <a:pos x="T6" y="T7"/>
                </a:cxn>
              </a:cxnLst>
              <a:rect l="T8" t="T9" r="T10" b="T11"/>
              <a:pathLst>
                <a:path w="21600" h="21600">
                  <a:moveTo>
                    <a:pt x="0" y="0"/>
                  </a:moveTo>
                  <a:lnTo>
                    <a:pt x="8653" y="21600"/>
                  </a:lnTo>
                  <a:lnTo>
                    <a:pt x="12947" y="21600"/>
                  </a:lnTo>
                  <a:lnTo>
                    <a:pt x="21600" y="0"/>
                  </a:lnTo>
                  <a:close/>
                </a:path>
              </a:pathLst>
            </a:custGeom>
            <a:gradFill rotWithShape="0">
              <a:gsLst>
                <a:gs pos="0">
                  <a:srgbClr val="FF9933"/>
                </a:gs>
                <a:gs pos="100000">
                  <a:srgbClr val="9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AutoShape 27"/>
            <p:cNvSpPr>
              <a:spLocks noChangeArrowheads="1"/>
            </p:cNvSpPr>
            <p:nvPr/>
          </p:nvSpPr>
          <p:spPr bwMode="auto">
            <a:xfrm rot="5400000" flipH="1" flipV="1">
              <a:off x="1420852" y="118754"/>
              <a:ext cx="288925" cy="1631950"/>
            </a:xfrm>
            <a:custGeom>
              <a:avLst/>
              <a:gdLst>
                <a:gd name="G0" fmla="+- 8653 0 0"/>
                <a:gd name="G1" fmla="+- 21600 0 8653"/>
                <a:gd name="G2" fmla="*/ 8653 1 2"/>
                <a:gd name="G3" fmla="+- 21600 0 G2"/>
                <a:gd name="G4" fmla="+/ 8653 21600 2"/>
                <a:gd name="G5" fmla="+/ G1 0 2"/>
                <a:gd name="G6" fmla="*/ 21600 21600 8653"/>
                <a:gd name="G7" fmla="*/ G6 1 2"/>
                <a:gd name="G8" fmla="+- 21600 0 G7"/>
                <a:gd name="G9" fmla="*/ 21600 1 2"/>
                <a:gd name="G10" fmla="+- 8653 0 G9"/>
                <a:gd name="G11" fmla="?: G10 G8 0"/>
                <a:gd name="G12" fmla="?: G10 G7 21600"/>
                <a:gd name="T0" fmla="*/ 17273 w 21600"/>
                <a:gd name="T1" fmla="*/ 10800 h 21600"/>
                <a:gd name="T2" fmla="*/ 10800 w 21600"/>
                <a:gd name="T3" fmla="*/ 21600 h 21600"/>
                <a:gd name="T4" fmla="*/ 4327 w 21600"/>
                <a:gd name="T5" fmla="*/ 10800 h 21600"/>
                <a:gd name="T6" fmla="*/ 10800 w 21600"/>
                <a:gd name="T7" fmla="*/ 0 h 21600"/>
                <a:gd name="T8" fmla="*/ 6127 w 21600"/>
                <a:gd name="T9" fmla="*/ 6127 h 21600"/>
                <a:gd name="T10" fmla="*/ 15473 w 21600"/>
                <a:gd name="T11" fmla="*/ 15473 h 21600"/>
              </a:gdLst>
              <a:ahLst/>
              <a:cxnLst>
                <a:cxn ang="0">
                  <a:pos x="T0" y="T1"/>
                </a:cxn>
                <a:cxn ang="0">
                  <a:pos x="T2" y="T3"/>
                </a:cxn>
                <a:cxn ang="0">
                  <a:pos x="T4" y="T5"/>
                </a:cxn>
                <a:cxn ang="0">
                  <a:pos x="T6" y="T7"/>
                </a:cxn>
              </a:cxnLst>
              <a:rect l="T8" t="T9" r="T10" b="T11"/>
              <a:pathLst>
                <a:path w="21600" h="21600">
                  <a:moveTo>
                    <a:pt x="0" y="0"/>
                  </a:moveTo>
                  <a:lnTo>
                    <a:pt x="8653" y="21600"/>
                  </a:lnTo>
                  <a:lnTo>
                    <a:pt x="12947" y="21600"/>
                  </a:lnTo>
                  <a:lnTo>
                    <a:pt x="21600" y="0"/>
                  </a:lnTo>
                  <a:close/>
                </a:path>
              </a:pathLst>
            </a:cu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AutoShape 98"/>
            <p:cNvSpPr>
              <a:spLocks noChangeArrowheads="1"/>
            </p:cNvSpPr>
            <p:nvPr/>
          </p:nvSpPr>
          <p:spPr bwMode="auto">
            <a:xfrm rot="16200000">
              <a:off x="2490827" y="275916"/>
              <a:ext cx="819150" cy="241300"/>
            </a:xfrm>
            <a:prstGeom prst="homePlate">
              <a:avLst>
                <a:gd name="adj" fmla="val 84868"/>
              </a:avLst>
            </a:prstGeom>
            <a:gradFill rotWithShape="1">
              <a:gsLst>
                <a:gs pos="0">
                  <a:srgbClr val="F965A4"/>
                </a:gs>
                <a:gs pos="100000">
                  <a:srgbClr val="0033CC">
                    <a:gamma/>
                    <a:tint val="0"/>
                    <a:invGamma/>
                    <a:alpha val="0"/>
                  </a:srgbClr>
                </a:gs>
              </a:gsLst>
              <a:path path="shape">
                <a:fillToRect l="50000" t="50000" r="50000" b="50000"/>
              </a:path>
            </a:gradFill>
            <a:ln>
              <a:noFill/>
            </a:ln>
            <a:effectLst/>
            <a:extLst/>
          </p:spPr>
          <p:txBody>
            <a:bodyPr wrap="none" anchor="ctr"/>
            <a:lstStyle/>
            <a:p>
              <a:endParaRPr lang="en-GB"/>
            </a:p>
          </p:txBody>
        </p:sp>
        <p:sp>
          <p:nvSpPr>
            <p:cNvPr id="31" name="AutoShape 100"/>
            <p:cNvSpPr>
              <a:spLocks noChangeArrowheads="1"/>
            </p:cNvSpPr>
            <p:nvPr/>
          </p:nvSpPr>
          <p:spPr bwMode="auto">
            <a:xfrm rot="5400000" flipV="1">
              <a:off x="2484477" y="1349066"/>
              <a:ext cx="819150" cy="241300"/>
            </a:xfrm>
            <a:prstGeom prst="homePlate">
              <a:avLst>
                <a:gd name="adj" fmla="val 84868"/>
              </a:avLst>
            </a:prstGeom>
            <a:gradFill rotWithShape="1">
              <a:gsLst>
                <a:gs pos="0">
                  <a:srgbClr val="F965A4"/>
                </a:gs>
                <a:gs pos="100000">
                  <a:srgbClr val="0033CC">
                    <a:gamma/>
                    <a:tint val="0"/>
                    <a:invGamma/>
                    <a:alpha val="0"/>
                  </a:srgbClr>
                </a:gs>
              </a:gsLst>
              <a:path path="shape">
                <a:fillToRect l="50000" t="50000" r="50000" b="50000"/>
              </a:path>
            </a:gradFill>
            <a:ln>
              <a:noFill/>
            </a:ln>
            <a:effectLst/>
            <a:extLst/>
          </p:spPr>
          <p:txBody>
            <a:bodyPr wrap="none" anchor="ctr"/>
            <a:lstStyle/>
            <a:p>
              <a:endParaRPr lang="en-GB"/>
            </a:p>
          </p:txBody>
        </p:sp>
      </p:grpSp>
      <p:pic>
        <p:nvPicPr>
          <p:cNvPr id="29700" name="Picture 3"/>
          <p:cNvPicPr>
            <a:picLocks noChangeAspect="1"/>
          </p:cNvPicPr>
          <p:nvPr/>
        </p:nvPicPr>
        <p:blipFill rotWithShape="1">
          <a:blip r:embed="rId4">
            <a:extLst>
              <a:ext uri="{28A0092B-C50C-407E-A947-70E740481C1C}">
                <a14:useLocalDpi xmlns:a14="http://schemas.microsoft.com/office/drawing/2010/main" val="0"/>
              </a:ext>
            </a:extLst>
          </a:blip>
          <a:srcRect b="44810"/>
          <a:stretch/>
        </p:blipFill>
        <p:spPr bwMode="auto">
          <a:xfrm>
            <a:off x="274614" y="4079637"/>
            <a:ext cx="2693988" cy="268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p:cNvPicPr>
            <a:picLocks noChangeAspect="1"/>
          </p:cNvPicPr>
          <p:nvPr/>
        </p:nvPicPr>
        <p:blipFill rotWithShape="1">
          <a:blip r:embed="rId4">
            <a:extLst>
              <a:ext uri="{28A0092B-C50C-407E-A947-70E740481C1C}">
                <a14:useLocalDpi xmlns:a14="http://schemas.microsoft.com/office/drawing/2010/main" val="0"/>
              </a:ext>
            </a:extLst>
          </a:blip>
          <a:srcRect t="53744"/>
          <a:stretch/>
        </p:blipFill>
        <p:spPr bwMode="auto">
          <a:xfrm>
            <a:off x="274614" y="1843795"/>
            <a:ext cx="2693988" cy="224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p:cNvPicPr>
            <a:picLocks noChangeAspect="1"/>
          </p:cNvPicPr>
          <p:nvPr/>
        </p:nvPicPr>
        <p:blipFill rotWithShape="1">
          <a:blip r:embed="rId5">
            <a:extLst>
              <a:ext uri="{28A0092B-C50C-407E-A947-70E740481C1C}">
                <a14:useLocalDpi xmlns:a14="http://schemas.microsoft.com/office/drawing/2010/main" val="0"/>
              </a:ext>
            </a:extLst>
          </a:blip>
          <a:srcRect l="51917" t="7365" r="10286" b="80122"/>
          <a:stretch/>
        </p:blipFill>
        <p:spPr bwMode="auto">
          <a:xfrm>
            <a:off x="5310698" y="4019892"/>
            <a:ext cx="3858662" cy="165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p:cNvPicPr>
            <a:picLocks noChangeAspect="1"/>
          </p:cNvPicPr>
          <p:nvPr/>
        </p:nvPicPr>
        <p:blipFill rotWithShape="1">
          <a:blip r:embed="rId5">
            <a:extLst>
              <a:ext uri="{28A0092B-C50C-407E-A947-70E740481C1C}">
                <a14:useLocalDpi xmlns:a14="http://schemas.microsoft.com/office/drawing/2010/main" val="0"/>
              </a:ext>
            </a:extLst>
          </a:blip>
          <a:srcRect l="51917" t="31282" r="10286" b="64868"/>
          <a:stretch/>
        </p:blipFill>
        <p:spPr bwMode="auto">
          <a:xfrm>
            <a:off x="5310698" y="5662248"/>
            <a:ext cx="3858662" cy="50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p:cNvPicPr>
            <a:picLocks noChangeAspect="1"/>
          </p:cNvPicPr>
          <p:nvPr/>
        </p:nvPicPr>
        <p:blipFill rotWithShape="1">
          <a:blip r:embed="rId5">
            <a:extLst>
              <a:ext uri="{28A0092B-C50C-407E-A947-70E740481C1C}">
                <a14:useLocalDpi xmlns:a14="http://schemas.microsoft.com/office/drawing/2010/main" val="0"/>
              </a:ext>
            </a:extLst>
          </a:blip>
          <a:srcRect l="51917" t="19970" r="10286" b="68671"/>
          <a:stretch/>
        </p:blipFill>
        <p:spPr bwMode="auto">
          <a:xfrm>
            <a:off x="5314604" y="2657451"/>
            <a:ext cx="3858662" cy="150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16300" y="2195786"/>
            <a:ext cx="834633" cy="461665"/>
          </a:xfrm>
          <a:prstGeom prst="rect">
            <a:avLst/>
          </a:prstGeom>
        </p:spPr>
        <p:txBody>
          <a:bodyPr wrap="none">
            <a:spAutoFit/>
          </a:bodyPr>
          <a:lstStyle/>
          <a:p>
            <a:r>
              <a:rPr lang="en-GB" b="1" dirty="0">
                <a:solidFill>
                  <a:srgbClr val="006600"/>
                </a:solidFill>
              </a:rPr>
              <a:t>BHB</a:t>
            </a:r>
            <a:endParaRPr lang="en-US" dirty="0"/>
          </a:p>
        </p:txBody>
      </p:sp>
      <p:cxnSp>
        <p:nvCxnSpPr>
          <p:cNvPr id="4" name="Straight Connector 3"/>
          <p:cNvCxnSpPr/>
          <p:nvPr/>
        </p:nvCxnSpPr>
        <p:spPr bwMode="auto">
          <a:xfrm flipV="1">
            <a:off x="3090333" y="4158005"/>
            <a:ext cx="2638778" cy="1"/>
          </a:xfrm>
          <a:prstGeom prst="line">
            <a:avLst/>
          </a:prstGeom>
          <a:noFill/>
          <a:ln w="254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V="1">
            <a:off x="3189111" y="2295348"/>
            <a:ext cx="0" cy="4026426"/>
          </a:xfrm>
          <a:prstGeom prst="straightConnector1">
            <a:avLst/>
          </a:prstGeom>
          <a:noFill/>
          <a:ln w="25400" cap="flat" cmpd="sng" algn="ctr">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42"/>
          <p:cNvSpPr/>
          <p:nvPr/>
        </p:nvSpPr>
        <p:spPr>
          <a:xfrm>
            <a:off x="2955026" y="1734121"/>
            <a:ext cx="1228371" cy="461665"/>
          </a:xfrm>
          <a:prstGeom prst="rect">
            <a:avLst/>
          </a:prstGeom>
        </p:spPr>
        <p:txBody>
          <a:bodyPr wrap="none">
            <a:spAutoFit/>
          </a:bodyPr>
          <a:lstStyle/>
          <a:p>
            <a:r>
              <a:rPr lang="en-GB" b="1" dirty="0" smtClean="0"/>
              <a:t>L/</a:t>
            </a:r>
            <a:r>
              <a:rPr lang="en-GB" b="1" dirty="0" err="1" smtClean="0"/>
              <a:t>LEdd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571500" y="2133600"/>
            <a:ext cx="7296150" cy="371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endParaRPr lang="en-US">
              <a:solidFill>
                <a:srgbClr val="000000"/>
              </a:solidFill>
            </a:endParaRPr>
          </a:p>
        </p:txBody>
      </p:sp>
      <p:sp>
        <p:nvSpPr>
          <p:cNvPr id="19461" name="Title 1"/>
          <p:cNvSpPr>
            <a:spLocks noGrp="1"/>
          </p:cNvSpPr>
          <p:nvPr>
            <p:ph type="title"/>
          </p:nvPr>
        </p:nvSpPr>
        <p:spPr>
          <a:xfrm>
            <a:off x="104775" y="174625"/>
            <a:ext cx="8897938" cy="1143000"/>
          </a:xfrm>
        </p:spPr>
        <p:txBody>
          <a:bodyPr/>
          <a:lstStyle/>
          <a:p>
            <a:r>
              <a:rPr lang="en-GB" b="1" dirty="0" smtClean="0">
                <a:solidFill>
                  <a:srgbClr val="006600"/>
                </a:solidFill>
              </a:rPr>
              <a:t>So what do AGN look like?</a:t>
            </a:r>
          </a:p>
        </p:txBody>
      </p:sp>
      <p:pic>
        <p:nvPicPr>
          <p:cNvPr id="9" name="Picture 8"/>
          <p:cNvPicPr>
            <a:picLocks noChangeAspect="1"/>
          </p:cNvPicPr>
          <p:nvPr/>
        </p:nvPicPr>
        <p:blipFill>
          <a:blip r:embed="rId2"/>
          <a:stretch>
            <a:fillRect/>
          </a:stretch>
        </p:blipFill>
        <p:spPr>
          <a:xfrm>
            <a:off x="1010844" y="1090100"/>
            <a:ext cx="7004268" cy="5310699"/>
          </a:xfrm>
          <a:prstGeom prst="rect">
            <a:avLst/>
          </a:prstGeom>
        </p:spPr>
      </p:pic>
    </p:spTree>
    <p:extLst>
      <p:ext uri="{BB962C8B-B14F-4D97-AF65-F5344CB8AC3E}">
        <p14:creationId xmlns:p14="http://schemas.microsoft.com/office/powerpoint/2010/main" val="31732326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26791" y="4182629"/>
            <a:ext cx="2688691" cy="2602833"/>
          </a:xfrm>
          <a:prstGeom prst="rect">
            <a:avLst/>
          </a:prstGeom>
        </p:spPr>
      </p:pic>
      <p:sp>
        <p:nvSpPr>
          <p:cNvPr id="3" name="Rectangle 3"/>
          <p:cNvSpPr>
            <a:spLocks noChangeArrowheads="1"/>
          </p:cNvSpPr>
          <p:nvPr/>
        </p:nvSpPr>
        <p:spPr bwMode="auto">
          <a:xfrm>
            <a:off x="3052" y="-9526"/>
            <a:ext cx="9156777"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3C273 Nearest bright QSO with jet</a:t>
            </a:r>
            <a:endParaRPr lang="en-GB" sz="4400" b="1" dirty="0">
              <a:solidFill>
                <a:srgbClr val="0066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7949"/>
          <a:stretch/>
        </p:blipFill>
        <p:spPr>
          <a:xfrm>
            <a:off x="247424" y="1264038"/>
            <a:ext cx="9167985" cy="288387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576" b="49827"/>
          <a:stretch/>
        </p:blipFill>
        <p:spPr>
          <a:xfrm>
            <a:off x="247424" y="1043353"/>
            <a:ext cx="9167985" cy="2437473"/>
          </a:xfrm>
          <a:prstGeom prst="rect">
            <a:avLst/>
          </a:prstGeom>
        </p:spPr>
      </p:pic>
      <p:sp>
        <p:nvSpPr>
          <p:cNvPr id="8" name="Freeform 7"/>
          <p:cNvSpPr/>
          <p:nvPr/>
        </p:nvSpPr>
        <p:spPr bwMode="auto">
          <a:xfrm>
            <a:off x="5899435" y="2438400"/>
            <a:ext cx="464357" cy="535154"/>
          </a:xfrm>
          <a:custGeom>
            <a:avLst/>
            <a:gdLst>
              <a:gd name="connsiteX0" fmla="*/ 0 w 351693"/>
              <a:gd name="connsiteY0" fmla="*/ 11723 h 535154"/>
              <a:gd name="connsiteX1" fmla="*/ 351693 w 351693"/>
              <a:gd name="connsiteY1" fmla="*/ 0 h 535154"/>
            </a:gdLst>
            <a:ahLst/>
            <a:cxnLst>
              <a:cxn ang="0">
                <a:pos x="connsiteX0" y="connsiteY0"/>
              </a:cxn>
              <a:cxn ang="0">
                <a:pos x="connsiteX1" y="connsiteY1"/>
              </a:cxn>
            </a:cxnLst>
            <a:rect l="l" t="t" r="r" b="b"/>
            <a:pathLst>
              <a:path w="351693" h="535154">
                <a:moveTo>
                  <a:pt x="0" y="11723"/>
                </a:moveTo>
                <a:cubicBezTo>
                  <a:pt x="73269" y="466969"/>
                  <a:pt x="146539" y="922215"/>
                  <a:pt x="351693" y="0"/>
                </a:cubicBezTo>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5" name="Rectangle 2"/>
          <p:cNvSpPr txBox="1">
            <a:spLocks noChangeArrowheads="1"/>
          </p:cNvSpPr>
          <p:nvPr/>
        </p:nvSpPr>
        <p:spPr>
          <a:xfrm>
            <a:off x="247424" y="3725598"/>
            <a:ext cx="4453530" cy="417512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GB" sz="2800" dirty="0">
                <a:solidFill>
                  <a:srgbClr val="0000FF"/>
                </a:solidFill>
              </a:rPr>
              <a:t>Accretion disc</a:t>
            </a:r>
          </a:p>
          <a:p>
            <a:pPr eaLnBrk="1" hangingPunct="1">
              <a:lnSpc>
                <a:spcPct val="90000"/>
              </a:lnSpc>
            </a:pPr>
            <a:r>
              <a:rPr lang="en-GB" sz="2800" dirty="0">
                <a:solidFill>
                  <a:srgbClr val="FF0000"/>
                </a:solidFill>
              </a:rPr>
              <a:t>IR dust</a:t>
            </a:r>
          </a:p>
          <a:p>
            <a:pPr eaLnBrk="1" hangingPunct="1">
              <a:lnSpc>
                <a:spcPct val="90000"/>
              </a:lnSpc>
            </a:pPr>
            <a:endParaRPr lang="en-GB" sz="2800" dirty="0" smtClean="0">
              <a:solidFill>
                <a:srgbClr val="0000FF"/>
              </a:solidFill>
            </a:endParaRPr>
          </a:p>
        </p:txBody>
      </p:sp>
      <p:sp>
        <p:nvSpPr>
          <p:cNvPr id="16" name="Freeform 15"/>
          <p:cNvSpPr/>
          <p:nvPr/>
        </p:nvSpPr>
        <p:spPr bwMode="auto">
          <a:xfrm>
            <a:off x="4754024" y="1698131"/>
            <a:ext cx="681055" cy="904391"/>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815" h="904391">
                <a:moveTo>
                  <a:pt x="0" y="705099"/>
                </a:moveTo>
                <a:cubicBezTo>
                  <a:pt x="4884" y="556606"/>
                  <a:pt x="9769" y="408114"/>
                  <a:pt x="35169" y="306514"/>
                </a:cubicBezTo>
                <a:cubicBezTo>
                  <a:pt x="60569" y="204914"/>
                  <a:pt x="107462" y="144345"/>
                  <a:pt x="152400" y="95499"/>
                </a:cubicBezTo>
                <a:cubicBezTo>
                  <a:pt x="197338" y="46653"/>
                  <a:pt x="250092" y="-31501"/>
                  <a:pt x="304800" y="13437"/>
                </a:cubicBezTo>
                <a:cubicBezTo>
                  <a:pt x="359508" y="58375"/>
                  <a:pt x="445477" y="216638"/>
                  <a:pt x="480646" y="365130"/>
                </a:cubicBezTo>
                <a:cubicBezTo>
                  <a:pt x="515815" y="513622"/>
                  <a:pt x="515815" y="709006"/>
                  <a:pt x="515815" y="904391"/>
                </a:cubicBezTo>
              </a:path>
            </a:pathLst>
          </a:custGeom>
          <a:noFill/>
          <a:ln w="254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3949140" y="1765847"/>
            <a:ext cx="959669" cy="683485"/>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480646"/>
              <a:gd name="connsiteY0" fmla="*/ 306514 h 904391"/>
              <a:gd name="connsiteX1" fmla="*/ 117231 w 480646"/>
              <a:gd name="connsiteY1" fmla="*/ 95499 h 904391"/>
              <a:gd name="connsiteX2" fmla="*/ 269631 w 480646"/>
              <a:gd name="connsiteY2" fmla="*/ 13437 h 904391"/>
              <a:gd name="connsiteX3" fmla="*/ 445477 w 480646"/>
              <a:gd name="connsiteY3" fmla="*/ 365130 h 904391"/>
              <a:gd name="connsiteX4" fmla="*/ 480646 w 480646"/>
              <a:gd name="connsiteY4" fmla="*/ 904391 h 904391"/>
              <a:gd name="connsiteX0" fmla="*/ 0 w 480646"/>
              <a:gd name="connsiteY0" fmla="*/ 293365 h 891242"/>
              <a:gd name="connsiteX1" fmla="*/ 269631 w 480646"/>
              <a:gd name="connsiteY1" fmla="*/ 288 h 891242"/>
              <a:gd name="connsiteX2" fmla="*/ 445477 w 480646"/>
              <a:gd name="connsiteY2" fmla="*/ 351981 h 891242"/>
              <a:gd name="connsiteX3" fmla="*/ 480646 w 480646"/>
              <a:gd name="connsiteY3" fmla="*/ 891242 h 891242"/>
              <a:gd name="connsiteX0" fmla="*/ 0 w 445477"/>
              <a:gd name="connsiteY0" fmla="*/ 578275 h 894798"/>
              <a:gd name="connsiteX1" fmla="*/ 234462 w 445477"/>
              <a:gd name="connsiteY1" fmla="*/ 3844 h 894798"/>
              <a:gd name="connsiteX2" fmla="*/ 410308 w 445477"/>
              <a:gd name="connsiteY2" fmla="*/ 355537 h 894798"/>
              <a:gd name="connsiteX3" fmla="*/ 445477 w 445477"/>
              <a:gd name="connsiteY3" fmla="*/ 894798 h 894798"/>
              <a:gd name="connsiteX0" fmla="*/ 0 w 446032"/>
              <a:gd name="connsiteY0" fmla="*/ 578275 h 894798"/>
              <a:gd name="connsiteX1" fmla="*/ 187570 w 446032"/>
              <a:gd name="connsiteY1" fmla="*/ 3844 h 894798"/>
              <a:gd name="connsiteX2" fmla="*/ 410308 w 446032"/>
              <a:gd name="connsiteY2" fmla="*/ 355537 h 894798"/>
              <a:gd name="connsiteX3" fmla="*/ 445477 w 446032"/>
              <a:gd name="connsiteY3" fmla="*/ 894798 h 894798"/>
              <a:gd name="connsiteX0" fmla="*/ 0 w 445477"/>
              <a:gd name="connsiteY0" fmla="*/ 574813 h 891336"/>
              <a:gd name="connsiteX1" fmla="*/ 187570 w 445477"/>
              <a:gd name="connsiteY1" fmla="*/ 382 h 891336"/>
              <a:gd name="connsiteX2" fmla="*/ 375139 w 445477"/>
              <a:gd name="connsiteY2" fmla="*/ 492751 h 891336"/>
              <a:gd name="connsiteX3" fmla="*/ 445477 w 445477"/>
              <a:gd name="connsiteY3" fmla="*/ 891336 h 891336"/>
              <a:gd name="connsiteX0" fmla="*/ 0 w 375139"/>
              <a:gd name="connsiteY0" fmla="*/ 574813 h 574813"/>
              <a:gd name="connsiteX1" fmla="*/ 187570 w 375139"/>
              <a:gd name="connsiteY1" fmla="*/ 382 h 574813"/>
              <a:gd name="connsiteX2" fmla="*/ 375139 w 375139"/>
              <a:gd name="connsiteY2" fmla="*/ 492751 h 574813"/>
              <a:gd name="connsiteX0" fmla="*/ 0 w 375139"/>
              <a:gd name="connsiteY0" fmla="*/ 575061 h 575061"/>
              <a:gd name="connsiteX1" fmla="*/ 187570 w 375139"/>
              <a:gd name="connsiteY1" fmla="*/ 630 h 575061"/>
              <a:gd name="connsiteX2" fmla="*/ 375139 w 375139"/>
              <a:gd name="connsiteY2" fmla="*/ 492999 h 575061"/>
              <a:gd name="connsiteX0" fmla="*/ 0 w 375139"/>
              <a:gd name="connsiteY0" fmla="*/ 574567 h 574567"/>
              <a:gd name="connsiteX1" fmla="*/ 187570 w 375139"/>
              <a:gd name="connsiteY1" fmla="*/ 136 h 574567"/>
              <a:gd name="connsiteX2" fmla="*/ 375139 w 375139"/>
              <a:gd name="connsiteY2" fmla="*/ 492505 h 574567"/>
              <a:gd name="connsiteX0" fmla="*/ 4578 w 379717"/>
              <a:gd name="connsiteY0" fmla="*/ 601424 h 601424"/>
              <a:gd name="connsiteX1" fmla="*/ 12733 w 379717"/>
              <a:gd name="connsiteY1" fmla="*/ 121568 h 601424"/>
              <a:gd name="connsiteX2" fmla="*/ 192148 w 379717"/>
              <a:gd name="connsiteY2" fmla="*/ 26993 h 601424"/>
              <a:gd name="connsiteX3" fmla="*/ 379717 w 379717"/>
              <a:gd name="connsiteY3" fmla="*/ 519362 h 601424"/>
              <a:gd name="connsiteX0" fmla="*/ 0 w 505622"/>
              <a:gd name="connsiteY0" fmla="*/ 683485 h 683485"/>
              <a:gd name="connsiteX1" fmla="*/ 138638 w 505622"/>
              <a:gd name="connsiteY1" fmla="*/ 121568 h 683485"/>
              <a:gd name="connsiteX2" fmla="*/ 318053 w 505622"/>
              <a:gd name="connsiteY2" fmla="*/ 26993 h 683485"/>
              <a:gd name="connsiteX3" fmla="*/ 505622 w 505622"/>
              <a:gd name="connsiteY3" fmla="*/ 519362 h 683485"/>
            </a:gdLst>
            <a:ahLst/>
            <a:cxnLst>
              <a:cxn ang="0">
                <a:pos x="connsiteX0" y="connsiteY0"/>
              </a:cxn>
              <a:cxn ang="0">
                <a:pos x="connsiteX1" y="connsiteY1"/>
              </a:cxn>
              <a:cxn ang="0">
                <a:pos x="connsiteX2" y="connsiteY2"/>
              </a:cxn>
              <a:cxn ang="0">
                <a:pos x="connsiteX3" y="connsiteY3"/>
              </a:cxn>
            </a:cxnLst>
            <a:rect l="l" t="t" r="r" b="b"/>
            <a:pathLst>
              <a:path w="505622" h="683485">
                <a:moveTo>
                  <a:pt x="0" y="683485"/>
                </a:moveTo>
                <a:cubicBezTo>
                  <a:pt x="14951" y="621094"/>
                  <a:pt x="107376" y="217307"/>
                  <a:pt x="138638" y="121568"/>
                </a:cubicBezTo>
                <a:cubicBezTo>
                  <a:pt x="169900" y="25829"/>
                  <a:pt x="256889" y="-39306"/>
                  <a:pt x="318053" y="26993"/>
                </a:cubicBezTo>
                <a:cubicBezTo>
                  <a:pt x="379217" y="93292"/>
                  <a:pt x="462638" y="370870"/>
                  <a:pt x="505622" y="519362"/>
                </a:cubicBezTo>
              </a:path>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6677853" y="3720964"/>
            <a:ext cx="2737556" cy="461665"/>
          </a:xfrm>
          <a:prstGeom prst="rect">
            <a:avLst/>
          </a:prstGeom>
          <a:noFill/>
        </p:spPr>
        <p:txBody>
          <a:bodyPr wrap="square" rtlCol="0">
            <a:spAutoFit/>
          </a:bodyPr>
          <a:lstStyle/>
          <a:p>
            <a:r>
              <a:rPr lang="en-US" dirty="0" err="1" smtClean="0"/>
              <a:t>Soldi</a:t>
            </a:r>
            <a:r>
              <a:rPr lang="en-US" dirty="0" smtClean="0"/>
              <a:t> et al 2008</a:t>
            </a:r>
            <a:endParaRPr lang="en-US" dirty="0"/>
          </a:p>
        </p:txBody>
      </p:sp>
    </p:spTree>
    <p:extLst>
      <p:ext uri="{BB962C8B-B14F-4D97-AF65-F5344CB8AC3E}">
        <p14:creationId xmlns:p14="http://schemas.microsoft.com/office/powerpoint/2010/main" val="39401659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26791" y="4182629"/>
            <a:ext cx="2688691" cy="2602833"/>
          </a:xfrm>
          <a:prstGeom prst="rect">
            <a:avLst/>
          </a:prstGeom>
        </p:spPr>
      </p:pic>
      <p:sp>
        <p:nvSpPr>
          <p:cNvPr id="3" name="Rectangle 3"/>
          <p:cNvSpPr>
            <a:spLocks noChangeArrowheads="1"/>
          </p:cNvSpPr>
          <p:nvPr/>
        </p:nvSpPr>
        <p:spPr bwMode="auto">
          <a:xfrm>
            <a:off x="3052" y="-9526"/>
            <a:ext cx="9156777"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3C273 Nearest bright QSO with jet</a:t>
            </a:r>
            <a:endParaRPr lang="en-GB" sz="4400" b="1" dirty="0">
              <a:solidFill>
                <a:srgbClr val="0066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7949"/>
          <a:stretch/>
        </p:blipFill>
        <p:spPr>
          <a:xfrm>
            <a:off x="247424" y="1264038"/>
            <a:ext cx="9167985" cy="288387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576" b="49827"/>
          <a:stretch/>
        </p:blipFill>
        <p:spPr>
          <a:xfrm>
            <a:off x="247424" y="1043353"/>
            <a:ext cx="9167985" cy="2437473"/>
          </a:xfrm>
          <a:prstGeom prst="rect">
            <a:avLst/>
          </a:prstGeom>
        </p:spPr>
      </p:pic>
      <p:sp>
        <p:nvSpPr>
          <p:cNvPr id="8" name="Freeform 7"/>
          <p:cNvSpPr/>
          <p:nvPr/>
        </p:nvSpPr>
        <p:spPr bwMode="auto">
          <a:xfrm>
            <a:off x="5899435" y="2438400"/>
            <a:ext cx="464357" cy="535154"/>
          </a:xfrm>
          <a:custGeom>
            <a:avLst/>
            <a:gdLst>
              <a:gd name="connsiteX0" fmla="*/ 0 w 351693"/>
              <a:gd name="connsiteY0" fmla="*/ 11723 h 535154"/>
              <a:gd name="connsiteX1" fmla="*/ 351693 w 351693"/>
              <a:gd name="connsiteY1" fmla="*/ 0 h 535154"/>
            </a:gdLst>
            <a:ahLst/>
            <a:cxnLst>
              <a:cxn ang="0">
                <a:pos x="connsiteX0" y="connsiteY0"/>
              </a:cxn>
              <a:cxn ang="0">
                <a:pos x="connsiteX1" y="connsiteY1"/>
              </a:cxn>
            </a:cxnLst>
            <a:rect l="l" t="t" r="r" b="b"/>
            <a:pathLst>
              <a:path w="351693" h="535154">
                <a:moveTo>
                  <a:pt x="0" y="11723"/>
                </a:moveTo>
                <a:cubicBezTo>
                  <a:pt x="73269" y="466969"/>
                  <a:pt x="146539" y="922215"/>
                  <a:pt x="351693" y="0"/>
                </a:cubicBezTo>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a:off x="3237128" y="1513365"/>
            <a:ext cx="5556792" cy="1792543"/>
          </a:xfrm>
          <a:custGeom>
            <a:avLst/>
            <a:gdLst>
              <a:gd name="connsiteX0" fmla="*/ 5634 w 1857880"/>
              <a:gd name="connsiteY0" fmla="*/ 1236164 h 1236164"/>
              <a:gd name="connsiteX1" fmla="*/ 286988 w 1857880"/>
              <a:gd name="connsiteY1" fmla="*/ 5241 h 1236164"/>
              <a:gd name="connsiteX2" fmla="*/ 1857880 w 1857880"/>
              <a:gd name="connsiteY2" fmla="*/ 696902 h 1236164"/>
              <a:gd name="connsiteX0" fmla="*/ 59931 w 3178270"/>
              <a:gd name="connsiteY0" fmla="*/ 1805354 h 1805354"/>
              <a:gd name="connsiteX1" fmla="*/ 341285 w 3178270"/>
              <a:gd name="connsiteY1" fmla="*/ 574431 h 1805354"/>
              <a:gd name="connsiteX2" fmla="*/ 3178270 w 3178270"/>
              <a:gd name="connsiteY2" fmla="*/ 0 h 1805354"/>
              <a:gd name="connsiteX0" fmla="*/ 5254 w 3123593"/>
              <a:gd name="connsiteY0" fmla="*/ 1805354 h 1805354"/>
              <a:gd name="connsiteX1" fmla="*/ 286608 w 3123593"/>
              <a:gd name="connsiteY1" fmla="*/ 574431 h 1805354"/>
              <a:gd name="connsiteX2" fmla="*/ 1834054 w 3123593"/>
              <a:gd name="connsiteY2" fmla="*/ 656492 h 1805354"/>
              <a:gd name="connsiteX3" fmla="*/ 3123593 w 3123593"/>
              <a:gd name="connsiteY3" fmla="*/ 0 h 1805354"/>
              <a:gd name="connsiteX0" fmla="*/ 1166 w 3119505"/>
              <a:gd name="connsiteY0" fmla="*/ 1805354 h 1805354"/>
              <a:gd name="connsiteX1" fmla="*/ 282520 w 3119505"/>
              <a:gd name="connsiteY1" fmla="*/ 574431 h 1805354"/>
              <a:gd name="connsiteX2" fmla="*/ 1829966 w 3119505"/>
              <a:gd name="connsiteY2" fmla="*/ 656492 h 1805354"/>
              <a:gd name="connsiteX3" fmla="*/ 3119505 w 3119505"/>
              <a:gd name="connsiteY3" fmla="*/ 0 h 1805354"/>
              <a:gd name="connsiteX0" fmla="*/ 0 w 3118339"/>
              <a:gd name="connsiteY0" fmla="*/ 1805354 h 1805354"/>
              <a:gd name="connsiteX1" fmla="*/ 281354 w 3118339"/>
              <a:gd name="connsiteY1" fmla="*/ 574431 h 1805354"/>
              <a:gd name="connsiteX2" fmla="*/ 1828800 w 3118339"/>
              <a:gd name="connsiteY2" fmla="*/ 656492 h 1805354"/>
              <a:gd name="connsiteX3" fmla="*/ 3118339 w 3118339"/>
              <a:gd name="connsiteY3" fmla="*/ 0 h 1805354"/>
              <a:gd name="connsiteX0" fmla="*/ 0 w 3118339"/>
              <a:gd name="connsiteY0" fmla="*/ 1805354 h 1805354"/>
              <a:gd name="connsiteX1" fmla="*/ 281354 w 3118339"/>
              <a:gd name="connsiteY1" fmla="*/ 574431 h 1805354"/>
              <a:gd name="connsiteX2" fmla="*/ 1840523 w 3118339"/>
              <a:gd name="connsiteY2" fmla="*/ 750277 h 1805354"/>
              <a:gd name="connsiteX3" fmla="*/ 3118339 w 3118339"/>
              <a:gd name="connsiteY3" fmla="*/ 0 h 1805354"/>
              <a:gd name="connsiteX0" fmla="*/ 0 w 3118339"/>
              <a:gd name="connsiteY0" fmla="*/ 1805354 h 1805354"/>
              <a:gd name="connsiteX1" fmla="*/ 281354 w 3118339"/>
              <a:gd name="connsiteY1" fmla="*/ 574431 h 1805354"/>
              <a:gd name="connsiteX2" fmla="*/ 1840523 w 3118339"/>
              <a:gd name="connsiteY2" fmla="*/ 750277 h 1805354"/>
              <a:gd name="connsiteX3" fmla="*/ 2625969 w 3118339"/>
              <a:gd name="connsiteY3" fmla="*/ 257908 h 1805354"/>
              <a:gd name="connsiteX4" fmla="*/ 3118339 w 3118339"/>
              <a:gd name="connsiteY4" fmla="*/ 0 h 1805354"/>
              <a:gd name="connsiteX0" fmla="*/ 0 w 4208585"/>
              <a:gd name="connsiteY0" fmla="*/ 1560957 h 1560957"/>
              <a:gd name="connsiteX1" fmla="*/ 281354 w 4208585"/>
              <a:gd name="connsiteY1" fmla="*/ 330034 h 1560957"/>
              <a:gd name="connsiteX2" fmla="*/ 1840523 w 4208585"/>
              <a:gd name="connsiteY2" fmla="*/ 505880 h 1560957"/>
              <a:gd name="connsiteX3" fmla="*/ 2625969 w 4208585"/>
              <a:gd name="connsiteY3" fmla="*/ 13511 h 1560957"/>
              <a:gd name="connsiteX4" fmla="*/ 4208585 w 4208585"/>
              <a:gd name="connsiteY4" fmla="*/ 623110 h 1560957"/>
              <a:gd name="connsiteX0" fmla="*/ 0 w 4208585"/>
              <a:gd name="connsiteY0" fmla="*/ 1792543 h 1792543"/>
              <a:gd name="connsiteX1" fmla="*/ 281354 w 4208585"/>
              <a:gd name="connsiteY1" fmla="*/ 561620 h 1792543"/>
              <a:gd name="connsiteX2" fmla="*/ 1840523 w 4208585"/>
              <a:gd name="connsiteY2" fmla="*/ 737466 h 1792543"/>
              <a:gd name="connsiteX3" fmla="*/ 3001108 w 4208585"/>
              <a:gd name="connsiteY3" fmla="*/ 10635 h 1792543"/>
              <a:gd name="connsiteX4" fmla="*/ 4208585 w 4208585"/>
              <a:gd name="connsiteY4" fmla="*/ 854696 h 179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585" h="1792543">
                <a:moveTo>
                  <a:pt x="0" y="1792543"/>
                </a:moveTo>
                <a:cubicBezTo>
                  <a:pt x="115277" y="1222020"/>
                  <a:pt x="-25400" y="737466"/>
                  <a:pt x="281354" y="561620"/>
                </a:cubicBezTo>
                <a:cubicBezTo>
                  <a:pt x="588108" y="385774"/>
                  <a:pt x="1447800" y="782405"/>
                  <a:pt x="1840523" y="737466"/>
                </a:cubicBezTo>
                <a:cubicBezTo>
                  <a:pt x="2233246" y="692528"/>
                  <a:pt x="2788139" y="135681"/>
                  <a:pt x="3001108" y="10635"/>
                </a:cubicBezTo>
                <a:cubicBezTo>
                  <a:pt x="3214077" y="-114411"/>
                  <a:pt x="4128477" y="905496"/>
                  <a:pt x="4208585" y="854696"/>
                </a:cubicBezTo>
              </a:path>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5" name="Rectangle 2"/>
          <p:cNvSpPr txBox="1">
            <a:spLocks noChangeArrowheads="1"/>
          </p:cNvSpPr>
          <p:nvPr/>
        </p:nvSpPr>
        <p:spPr>
          <a:xfrm>
            <a:off x="247424" y="3725598"/>
            <a:ext cx="4453530" cy="417512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GB" sz="2800" dirty="0">
                <a:solidFill>
                  <a:srgbClr val="0000FF"/>
                </a:solidFill>
              </a:rPr>
              <a:t>Accretion </a:t>
            </a:r>
            <a:r>
              <a:rPr lang="en-GB" sz="2800" dirty="0" smtClean="0">
                <a:solidFill>
                  <a:srgbClr val="0000FF"/>
                </a:solidFill>
              </a:rPr>
              <a:t>disc </a:t>
            </a:r>
          </a:p>
          <a:p>
            <a:pPr eaLnBrk="1" hangingPunct="1">
              <a:lnSpc>
                <a:spcPct val="90000"/>
              </a:lnSpc>
            </a:pPr>
            <a:r>
              <a:rPr lang="en-GB" sz="2800" dirty="0" smtClean="0">
                <a:solidFill>
                  <a:srgbClr val="FF0000"/>
                </a:solidFill>
              </a:rPr>
              <a:t>IR </a:t>
            </a:r>
            <a:r>
              <a:rPr lang="en-GB" sz="2800" dirty="0">
                <a:solidFill>
                  <a:srgbClr val="FF0000"/>
                </a:solidFill>
              </a:rPr>
              <a:t>dust</a:t>
            </a:r>
          </a:p>
          <a:p>
            <a:pPr eaLnBrk="1" hangingPunct="1">
              <a:lnSpc>
                <a:spcPct val="90000"/>
              </a:lnSpc>
            </a:pPr>
            <a:r>
              <a:rPr lang="en-GB" sz="2800" dirty="0" smtClean="0"/>
              <a:t>Base </a:t>
            </a:r>
            <a:r>
              <a:rPr lang="en-GB" sz="2800" dirty="0"/>
              <a:t>of compact jet</a:t>
            </a:r>
          </a:p>
          <a:p>
            <a:pPr eaLnBrk="1" hangingPunct="1">
              <a:lnSpc>
                <a:spcPct val="90000"/>
              </a:lnSpc>
            </a:pPr>
            <a:endParaRPr lang="en-GB" sz="2800" dirty="0" smtClean="0">
              <a:solidFill>
                <a:srgbClr val="0000FF"/>
              </a:solidFill>
            </a:endParaRPr>
          </a:p>
        </p:txBody>
      </p:sp>
      <p:sp>
        <p:nvSpPr>
          <p:cNvPr id="16" name="Freeform 15"/>
          <p:cNvSpPr/>
          <p:nvPr/>
        </p:nvSpPr>
        <p:spPr bwMode="auto">
          <a:xfrm>
            <a:off x="4754024" y="1698131"/>
            <a:ext cx="681055" cy="904391"/>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815" h="904391">
                <a:moveTo>
                  <a:pt x="0" y="705099"/>
                </a:moveTo>
                <a:cubicBezTo>
                  <a:pt x="4884" y="556606"/>
                  <a:pt x="9769" y="408114"/>
                  <a:pt x="35169" y="306514"/>
                </a:cubicBezTo>
                <a:cubicBezTo>
                  <a:pt x="60569" y="204914"/>
                  <a:pt x="107462" y="144345"/>
                  <a:pt x="152400" y="95499"/>
                </a:cubicBezTo>
                <a:cubicBezTo>
                  <a:pt x="197338" y="46653"/>
                  <a:pt x="250092" y="-31501"/>
                  <a:pt x="304800" y="13437"/>
                </a:cubicBezTo>
                <a:cubicBezTo>
                  <a:pt x="359508" y="58375"/>
                  <a:pt x="445477" y="216638"/>
                  <a:pt x="480646" y="365130"/>
                </a:cubicBezTo>
                <a:cubicBezTo>
                  <a:pt x="515815" y="513622"/>
                  <a:pt x="515815" y="709006"/>
                  <a:pt x="515815" y="904391"/>
                </a:cubicBezTo>
              </a:path>
            </a:pathLst>
          </a:custGeom>
          <a:noFill/>
          <a:ln w="254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3949140" y="1765847"/>
            <a:ext cx="959669" cy="683485"/>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480646"/>
              <a:gd name="connsiteY0" fmla="*/ 306514 h 904391"/>
              <a:gd name="connsiteX1" fmla="*/ 117231 w 480646"/>
              <a:gd name="connsiteY1" fmla="*/ 95499 h 904391"/>
              <a:gd name="connsiteX2" fmla="*/ 269631 w 480646"/>
              <a:gd name="connsiteY2" fmla="*/ 13437 h 904391"/>
              <a:gd name="connsiteX3" fmla="*/ 445477 w 480646"/>
              <a:gd name="connsiteY3" fmla="*/ 365130 h 904391"/>
              <a:gd name="connsiteX4" fmla="*/ 480646 w 480646"/>
              <a:gd name="connsiteY4" fmla="*/ 904391 h 904391"/>
              <a:gd name="connsiteX0" fmla="*/ 0 w 480646"/>
              <a:gd name="connsiteY0" fmla="*/ 293365 h 891242"/>
              <a:gd name="connsiteX1" fmla="*/ 269631 w 480646"/>
              <a:gd name="connsiteY1" fmla="*/ 288 h 891242"/>
              <a:gd name="connsiteX2" fmla="*/ 445477 w 480646"/>
              <a:gd name="connsiteY2" fmla="*/ 351981 h 891242"/>
              <a:gd name="connsiteX3" fmla="*/ 480646 w 480646"/>
              <a:gd name="connsiteY3" fmla="*/ 891242 h 891242"/>
              <a:gd name="connsiteX0" fmla="*/ 0 w 445477"/>
              <a:gd name="connsiteY0" fmla="*/ 578275 h 894798"/>
              <a:gd name="connsiteX1" fmla="*/ 234462 w 445477"/>
              <a:gd name="connsiteY1" fmla="*/ 3844 h 894798"/>
              <a:gd name="connsiteX2" fmla="*/ 410308 w 445477"/>
              <a:gd name="connsiteY2" fmla="*/ 355537 h 894798"/>
              <a:gd name="connsiteX3" fmla="*/ 445477 w 445477"/>
              <a:gd name="connsiteY3" fmla="*/ 894798 h 894798"/>
              <a:gd name="connsiteX0" fmla="*/ 0 w 446032"/>
              <a:gd name="connsiteY0" fmla="*/ 578275 h 894798"/>
              <a:gd name="connsiteX1" fmla="*/ 187570 w 446032"/>
              <a:gd name="connsiteY1" fmla="*/ 3844 h 894798"/>
              <a:gd name="connsiteX2" fmla="*/ 410308 w 446032"/>
              <a:gd name="connsiteY2" fmla="*/ 355537 h 894798"/>
              <a:gd name="connsiteX3" fmla="*/ 445477 w 446032"/>
              <a:gd name="connsiteY3" fmla="*/ 894798 h 894798"/>
              <a:gd name="connsiteX0" fmla="*/ 0 w 445477"/>
              <a:gd name="connsiteY0" fmla="*/ 574813 h 891336"/>
              <a:gd name="connsiteX1" fmla="*/ 187570 w 445477"/>
              <a:gd name="connsiteY1" fmla="*/ 382 h 891336"/>
              <a:gd name="connsiteX2" fmla="*/ 375139 w 445477"/>
              <a:gd name="connsiteY2" fmla="*/ 492751 h 891336"/>
              <a:gd name="connsiteX3" fmla="*/ 445477 w 445477"/>
              <a:gd name="connsiteY3" fmla="*/ 891336 h 891336"/>
              <a:gd name="connsiteX0" fmla="*/ 0 w 375139"/>
              <a:gd name="connsiteY0" fmla="*/ 574813 h 574813"/>
              <a:gd name="connsiteX1" fmla="*/ 187570 w 375139"/>
              <a:gd name="connsiteY1" fmla="*/ 382 h 574813"/>
              <a:gd name="connsiteX2" fmla="*/ 375139 w 375139"/>
              <a:gd name="connsiteY2" fmla="*/ 492751 h 574813"/>
              <a:gd name="connsiteX0" fmla="*/ 0 w 375139"/>
              <a:gd name="connsiteY0" fmla="*/ 575061 h 575061"/>
              <a:gd name="connsiteX1" fmla="*/ 187570 w 375139"/>
              <a:gd name="connsiteY1" fmla="*/ 630 h 575061"/>
              <a:gd name="connsiteX2" fmla="*/ 375139 w 375139"/>
              <a:gd name="connsiteY2" fmla="*/ 492999 h 575061"/>
              <a:gd name="connsiteX0" fmla="*/ 0 w 375139"/>
              <a:gd name="connsiteY0" fmla="*/ 574567 h 574567"/>
              <a:gd name="connsiteX1" fmla="*/ 187570 w 375139"/>
              <a:gd name="connsiteY1" fmla="*/ 136 h 574567"/>
              <a:gd name="connsiteX2" fmla="*/ 375139 w 375139"/>
              <a:gd name="connsiteY2" fmla="*/ 492505 h 574567"/>
              <a:gd name="connsiteX0" fmla="*/ 4578 w 379717"/>
              <a:gd name="connsiteY0" fmla="*/ 601424 h 601424"/>
              <a:gd name="connsiteX1" fmla="*/ 12733 w 379717"/>
              <a:gd name="connsiteY1" fmla="*/ 121568 h 601424"/>
              <a:gd name="connsiteX2" fmla="*/ 192148 w 379717"/>
              <a:gd name="connsiteY2" fmla="*/ 26993 h 601424"/>
              <a:gd name="connsiteX3" fmla="*/ 379717 w 379717"/>
              <a:gd name="connsiteY3" fmla="*/ 519362 h 601424"/>
              <a:gd name="connsiteX0" fmla="*/ 0 w 505622"/>
              <a:gd name="connsiteY0" fmla="*/ 683485 h 683485"/>
              <a:gd name="connsiteX1" fmla="*/ 138638 w 505622"/>
              <a:gd name="connsiteY1" fmla="*/ 121568 h 683485"/>
              <a:gd name="connsiteX2" fmla="*/ 318053 w 505622"/>
              <a:gd name="connsiteY2" fmla="*/ 26993 h 683485"/>
              <a:gd name="connsiteX3" fmla="*/ 505622 w 505622"/>
              <a:gd name="connsiteY3" fmla="*/ 519362 h 683485"/>
            </a:gdLst>
            <a:ahLst/>
            <a:cxnLst>
              <a:cxn ang="0">
                <a:pos x="connsiteX0" y="connsiteY0"/>
              </a:cxn>
              <a:cxn ang="0">
                <a:pos x="connsiteX1" y="connsiteY1"/>
              </a:cxn>
              <a:cxn ang="0">
                <a:pos x="connsiteX2" y="connsiteY2"/>
              </a:cxn>
              <a:cxn ang="0">
                <a:pos x="connsiteX3" y="connsiteY3"/>
              </a:cxn>
            </a:cxnLst>
            <a:rect l="l" t="t" r="r" b="b"/>
            <a:pathLst>
              <a:path w="505622" h="683485">
                <a:moveTo>
                  <a:pt x="0" y="683485"/>
                </a:moveTo>
                <a:cubicBezTo>
                  <a:pt x="14951" y="621094"/>
                  <a:pt x="107376" y="217307"/>
                  <a:pt x="138638" y="121568"/>
                </a:cubicBezTo>
                <a:cubicBezTo>
                  <a:pt x="169900" y="25829"/>
                  <a:pt x="256889" y="-39306"/>
                  <a:pt x="318053" y="26993"/>
                </a:cubicBezTo>
                <a:cubicBezTo>
                  <a:pt x="379217" y="93292"/>
                  <a:pt x="462638" y="370870"/>
                  <a:pt x="505622" y="519362"/>
                </a:cubicBezTo>
              </a:path>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6677853" y="3720964"/>
            <a:ext cx="2737556" cy="461665"/>
          </a:xfrm>
          <a:prstGeom prst="rect">
            <a:avLst/>
          </a:prstGeom>
          <a:noFill/>
        </p:spPr>
        <p:txBody>
          <a:bodyPr wrap="square" rtlCol="0">
            <a:spAutoFit/>
          </a:bodyPr>
          <a:lstStyle/>
          <a:p>
            <a:r>
              <a:rPr lang="en-US" dirty="0" err="1" smtClean="0"/>
              <a:t>Soldi</a:t>
            </a:r>
            <a:r>
              <a:rPr lang="en-US" dirty="0" smtClean="0"/>
              <a:t> et al 2008</a:t>
            </a:r>
            <a:endParaRPr lang="en-US" dirty="0"/>
          </a:p>
        </p:txBody>
      </p:sp>
    </p:spTree>
    <p:extLst>
      <p:ext uri="{BB962C8B-B14F-4D97-AF65-F5344CB8AC3E}">
        <p14:creationId xmlns:p14="http://schemas.microsoft.com/office/powerpoint/2010/main" val="36735038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26791" y="4182629"/>
            <a:ext cx="2688691" cy="2602833"/>
          </a:xfrm>
          <a:prstGeom prst="rect">
            <a:avLst/>
          </a:prstGeom>
        </p:spPr>
      </p:pic>
      <p:sp>
        <p:nvSpPr>
          <p:cNvPr id="3" name="Rectangle 3"/>
          <p:cNvSpPr>
            <a:spLocks noChangeArrowheads="1"/>
          </p:cNvSpPr>
          <p:nvPr/>
        </p:nvSpPr>
        <p:spPr bwMode="auto">
          <a:xfrm>
            <a:off x="3052" y="-9526"/>
            <a:ext cx="9156777"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3C273 Nearest bright QSO with jet</a:t>
            </a:r>
            <a:endParaRPr lang="en-GB" sz="4400" b="1" dirty="0">
              <a:solidFill>
                <a:srgbClr val="0066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7949"/>
          <a:stretch/>
        </p:blipFill>
        <p:spPr>
          <a:xfrm>
            <a:off x="247424" y="1264038"/>
            <a:ext cx="9167985" cy="288387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576" b="49827"/>
          <a:stretch/>
        </p:blipFill>
        <p:spPr>
          <a:xfrm>
            <a:off x="247424" y="1043353"/>
            <a:ext cx="9167985" cy="2437473"/>
          </a:xfrm>
          <a:prstGeom prst="rect">
            <a:avLst/>
          </a:prstGeom>
        </p:spPr>
      </p:pic>
      <p:sp>
        <p:nvSpPr>
          <p:cNvPr id="8" name="Freeform 7"/>
          <p:cNvSpPr/>
          <p:nvPr/>
        </p:nvSpPr>
        <p:spPr bwMode="auto">
          <a:xfrm>
            <a:off x="5899435" y="2438400"/>
            <a:ext cx="464357" cy="535154"/>
          </a:xfrm>
          <a:custGeom>
            <a:avLst/>
            <a:gdLst>
              <a:gd name="connsiteX0" fmla="*/ 0 w 351693"/>
              <a:gd name="connsiteY0" fmla="*/ 11723 h 535154"/>
              <a:gd name="connsiteX1" fmla="*/ 351693 w 351693"/>
              <a:gd name="connsiteY1" fmla="*/ 0 h 535154"/>
            </a:gdLst>
            <a:ahLst/>
            <a:cxnLst>
              <a:cxn ang="0">
                <a:pos x="connsiteX0" y="connsiteY0"/>
              </a:cxn>
              <a:cxn ang="0">
                <a:pos x="connsiteX1" y="connsiteY1"/>
              </a:cxn>
            </a:cxnLst>
            <a:rect l="l" t="t" r="r" b="b"/>
            <a:pathLst>
              <a:path w="351693" h="535154">
                <a:moveTo>
                  <a:pt x="0" y="11723"/>
                </a:moveTo>
                <a:cubicBezTo>
                  <a:pt x="73269" y="466969"/>
                  <a:pt x="146539" y="922215"/>
                  <a:pt x="351693" y="0"/>
                </a:cubicBezTo>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a:off x="3237128" y="1513365"/>
            <a:ext cx="5556792" cy="1792543"/>
          </a:xfrm>
          <a:custGeom>
            <a:avLst/>
            <a:gdLst>
              <a:gd name="connsiteX0" fmla="*/ 5634 w 1857880"/>
              <a:gd name="connsiteY0" fmla="*/ 1236164 h 1236164"/>
              <a:gd name="connsiteX1" fmla="*/ 286988 w 1857880"/>
              <a:gd name="connsiteY1" fmla="*/ 5241 h 1236164"/>
              <a:gd name="connsiteX2" fmla="*/ 1857880 w 1857880"/>
              <a:gd name="connsiteY2" fmla="*/ 696902 h 1236164"/>
              <a:gd name="connsiteX0" fmla="*/ 59931 w 3178270"/>
              <a:gd name="connsiteY0" fmla="*/ 1805354 h 1805354"/>
              <a:gd name="connsiteX1" fmla="*/ 341285 w 3178270"/>
              <a:gd name="connsiteY1" fmla="*/ 574431 h 1805354"/>
              <a:gd name="connsiteX2" fmla="*/ 3178270 w 3178270"/>
              <a:gd name="connsiteY2" fmla="*/ 0 h 1805354"/>
              <a:gd name="connsiteX0" fmla="*/ 5254 w 3123593"/>
              <a:gd name="connsiteY0" fmla="*/ 1805354 h 1805354"/>
              <a:gd name="connsiteX1" fmla="*/ 286608 w 3123593"/>
              <a:gd name="connsiteY1" fmla="*/ 574431 h 1805354"/>
              <a:gd name="connsiteX2" fmla="*/ 1834054 w 3123593"/>
              <a:gd name="connsiteY2" fmla="*/ 656492 h 1805354"/>
              <a:gd name="connsiteX3" fmla="*/ 3123593 w 3123593"/>
              <a:gd name="connsiteY3" fmla="*/ 0 h 1805354"/>
              <a:gd name="connsiteX0" fmla="*/ 1166 w 3119505"/>
              <a:gd name="connsiteY0" fmla="*/ 1805354 h 1805354"/>
              <a:gd name="connsiteX1" fmla="*/ 282520 w 3119505"/>
              <a:gd name="connsiteY1" fmla="*/ 574431 h 1805354"/>
              <a:gd name="connsiteX2" fmla="*/ 1829966 w 3119505"/>
              <a:gd name="connsiteY2" fmla="*/ 656492 h 1805354"/>
              <a:gd name="connsiteX3" fmla="*/ 3119505 w 3119505"/>
              <a:gd name="connsiteY3" fmla="*/ 0 h 1805354"/>
              <a:gd name="connsiteX0" fmla="*/ 0 w 3118339"/>
              <a:gd name="connsiteY0" fmla="*/ 1805354 h 1805354"/>
              <a:gd name="connsiteX1" fmla="*/ 281354 w 3118339"/>
              <a:gd name="connsiteY1" fmla="*/ 574431 h 1805354"/>
              <a:gd name="connsiteX2" fmla="*/ 1828800 w 3118339"/>
              <a:gd name="connsiteY2" fmla="*/ 656492 h 1805354"/>
              <a:gd name="connsiteX3" fmla="*/ 3118339 w 3118339"/>
              <a:gd name="connsiteY3" fmla="*/ 0 h 1805354"/>
              <a:gd name="connsiteX0" fmla="*/ 0 w 3118339"/>
              <a:gd name="connsiteY0" fmla="*/ 1805354 h 1805354"/>
              <a:gd name="connsiteX1" fmla="*/ 281354 w 3118339"/>
              <a:gd name="connsiteY1" fmla="*/ 574431 h 1805354"/>
              <a:gd name="connsiteX2" fmla="*/ 1840523 w 3118339"/>
              <a:gd name="connsiteY2" fmla="*/ 750277 h 1805354"/>
              <a:gd name="connsiteX3" fmla="*/ 3118339 w 3118339"/>
              <a:gd name="connsiteY3" fmla="*/ 0 h 1805354"/>
              <a:gd name="connsiteX0" fmla="*/ 0 w 3118339"/>
              <a:gd name="connsiteY0" fmla="*/ 1805354 h 1805354"/>
              <a:gd name="connsiteX1" fmla="*/ 281354 w 3118339"/>
              <a:gd name="connsiteY1" fmla="*/ 574431 h 1805354"/>
              <a:gd name="connsiteX2" fmla="*/ 1840523 w 3118339"/>
              <a:gd name="connsiteY2" fmla="*/ 750277 h 1805354"/>
              <a:gd name="connsiteX3" fmla="*/ 2625969 w 3118339"/>
              <a:gd name="connsiteY3" fmla="*/ 257908 h 1805354"/>
              <a:gd name="connsiteX4" fmla="*/ 3118339 w 3118339"/>
              <a:gd name="connsiteY4" fmla="*/ 0 h 1805354"/>
              <a:gd name="connsiteX0" fmla="*/ 0 w 4208585"/>
              <a:gd name="connsiteY0" fmla="*/ 1560957 h 1560957"/>
              <a:gd name="connsiteX1" fmla="*/ 281354 w 4208585"/>
              <a:gd name="connsiteY1" fmla="*/ 330034 h 1560957"/>
              <a:gd name="connsiteX2" fmla="*/ 1840523 w 4208585"/>
              <a:gd name="connsiteY2" fmla="*/ 505880 h 1560957"/>
              <a:gd name="connsiteX3" fmla="*/ 2625969 w 4208585"/>
              <a:gd name="connsiteY3" fmla="*/ 13511 h 1560957"/>
              <a:gd name="connsiteX4" fmla="*/ 4208585 w 4208585"/>
              <a:gd name="connsiteY4" fmla="*/ 623110 h 1560957"/>
              <a:gd name="connsiteX0" fmla="*/ 0 w 4208585"/>
              <a:gd name="connsiteY0" fmla="*/ 1792543 h 1792543"/>
              <a:gd name="connsiteX1" fmla="*/ 281354 w 4208585"/>
              <a:gd name="connsiteY1" fmla="*/ 561620 h 1792543"/>
              <a:gd name="connsiteX2" fmla="*/ 1840523 w 4208585"/>
              <a:gd name="connsiteY2" fmla="*/ 737466 h 1792543"/>
              <a:gd name="connsiteX3" fmla="*/ 3001108 w 4208585"/>
              <a:gd name="connsiteY3" fmla="*/ 10635 h 1792543"/>
              <a:gd name="connsiteX4" fmla="*/ 4208585 w 4208585"/>
              <a:gd name="connsiteY4" fmla="*/ 854696 h 179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585" h="1792543">
                <a:moveTo>
                  <a:pt x="0" y="1792543"/>
                </a:moveTo>
                <a:cubicBezTo>
                  <a:pt x="115277" y="1222020"/>
                  <a:pt x="-25400" y="737466"/>
                  <a:pt x="281354" y="561620"/>
                </a:cubicBezTo>
                <a:cubicBezTo>
                  <a:pt x="588108" y="385774"/>
                  <a:pt x="1447800" y="782405"/>
                  <a:pt x="1840523" y="737466"/>
                </a:cubicBezTo>
                <a:cubicBezTo>
                  <a:pt x="2233246" y="692528"/>
                  <a:pt x="2788139" y="135681"/>
                  <a:pt x="3001108" y="10635"/>
                </a:cubicBezTo>
                <a:cubicBezTo>
                  <a:pt x="3214077" y="-114411"/>
                  <a:pt x="4128477" y="905496"/>
                  <a:pt x="4208585" y="854696"/>
                </a:cubicBezTo>
              </a:path>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5" name="Rectangle 2"/>
          <p:cNvSpPr txBox="1">
            <a:spLocks noChangeArrowheads="1"/>
          </p:cNvSpPr>
          <p:nvPr/>
        </p:nvSpPr>
        <p:spPr>
          <a:xfrm>
            <a:off x="247424" y="3725598"/>
            <a:ext cx="4453530" cy="417512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GB" sz="2800" dirty="0">
                <a:solidFill>
                  <a:srgbClr val="0000FF"/>
                </a:solidFill>
              </a:rPr>
              <a:t>Accretion </a:t>
            </a:r>
            <a:r>
              <a:rPr lang="en-GB" sz="2800" dirty="0" smtClean="0">
                <a:solidFill>
                  <a:srgbClr val="0000FF"/>
                </a:solidFill>
              </a:rPr>
              <a:t>disc </a:t>
            </a:r>
            <a:r>
              <a:rPr lang="en-GB" sz="2800" dirty="0" smtClean="0">
                <a:solidFill>
                  <a:srgbClr val="19D4E9"/>
                </a:solidFill>
              </a:rPr>
              <a:t>+ flow</a:t>
            </a:r>
            <a:endParaRPr lang="en-GB" sz="2800" dirty="0">
              <a:solidFill>
                <a:srgbClr val="19D4E9"/>
              </a:solidFill>
            </a:endParaRPr>
          </a:p>
          <a:p>
            <a:pPr eaLnBrk="1" hangingPunct="1">
              <a:lnSpc>
                <a:spcPct val="90000"/>
              </a:lnSpc>
            </a:pPr>
            <a:r>
              <a:rPr lang="en-GB" sz="2800" dirty="0">
                <a:solidFill>
                  <a:srgbClr val="FF0000"/>
                </a:solidFill>
              </a:rPr>
              <a:t>IR dust</a:t>
            </a:r>
          </a:p>
          <a:p>
            <a:pPr eaLnBrk="1" hangingPunct="1">
              <a:lnSpc>
                <a:spcPct val="90000"/>
              </a:lnSpc>
            </a:pPr>
            <a:r>
              <a:rPr lang="en-GB" sz="2800" dirty="0" smtClean="0"/>
              <a:t>Base </a:t>
            </a:r>
            <a:r>
              <a:rPr lang="en-GB" sz="2800" dirty="0"/>
              <a:t>of compact jet</a:t>
            </a:r>
          </a:p>
          <a:p>
            <a:pPr eaLnBrk="1" hangingPunct="1">
              <a:lnSpc>
                <a:spcPct val="90000"/>
              </a:lnSpc>
            </a:pPr>
            <a:endParaRPr lang="en-GB" sz="2800" dirty="0" smtClean="0">
              <a:solidFill>
                <a:srgbClr val="0000FF"/>
              </a:solidFill>
            </a:endParaRPr>
          </a:p>
        </p:txBody>
      </p:sp>
      <p:sp>
        <p:nvSpPr>
          <p:cNvPr id="16" name="Freeform 15"/>
          <p:cNvSpPr/>
          <p:nvPr/>
        </p:nvSpPr>
        <p:spPr bwMode="auto">
          <a:xfrm>
            <a:off x="4754024" y="1698131"/>
            <a:ext cx="681055" cy="904391"/>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815" h="904391">
                <a:moveTo>
                  <a:pt x="0" y="705099"/>
                </a:moveTo>
                <a:cubicBezTo>
                  <a:pt x="4884" y="556606"/>
                  <a:pt x="9769" y="408114"/>
                  <a:pt x="35169" y="306514"/>
                </a:cubicBezTo>
                <a:cubicBezTo>
                  <a:pt x="60569" y="204914"/>
                  <a:pt x="107462" y="144345"/>
                  <a:pt x="152400" y="95499"/>
                </a:cubicBezTo>
                <a:cubicBezTo>
                  <a:pt x="197338" y="46653"/>
                  <a:pt x="250092" y="-31501"/>
                  <a:pt x="304800" y="13437"/>
                </a:cubicBezTo>
                <a:cubicBezTo>
                  <a:pt x="359508" y="58375"/>
                  <a:pt x="445477" y="216638"/>
                  <a:pt x="480646" y="365130"/>
                </a:cubicBezTo>
                <a:cubicBezTo>
                  <a:pt x="515815" y="513622"/>
                  <a:pt x="515815" y="709006"/>
                  <a:pt x="515815" y="904391"/>
                </a:cubicBezTo>
              </a:path>
            </a:pathLst>
          </a:custGeom>
          <a:noFill/>
          <a:ln w="254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3949140" y="1765847"/>
            <a:ext cx="959669" cy="683485"/>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480646"/>
              <a:gd name="connsiteY0" fmla="*/ 306514 h 904391"/>
              <a:gd name="connsiteX1" fmla="*/ 117231 w 480646"/>
              <a:gd name="connsiteY1" fmla="*/ 95499 h 904391"/>
              <a:gd name="connsiteX2" fmla="*/ 269631 w 480646"/>
              <a:gd name="connsiteY2" fmla="*/ 13437 h 904391"/>
              <a:gd name="connsiteX3" fmla="*/ 445477 w 480646"/>
              <a:gd name="connsiteY3" fmla="*/ 365130 h 904391"/>
              <a:gd name="connsiteX4" fmla="*/ 480646 w 480646"/>
              <a:gd name="connsiteY4" fmla="*/ 904391 h 904391"/>
              <a:gd name="connsiteX0" fmla="*/ 0 w 480646"/>
              <a:gd name="connsiteY0" fmla="*/ 293365 h 891242"/>
              <a:gd name="connsiteX1" fmla="*/ 269631 w 480646"/>
              <a:gd name="connsiteY1" fmla="*/ 288 h 891242"/>
              <a:gd name="connsiteX2" fmla="*/ 445477 w 480646"/>
              <a:gd name="connsiteY2" fmla="*/ 351981 h 891242"/>
              <a:gd name="connsiteX3" fmla="*/ 480646 w 480646"/>
              <a:gd name="connsiteY3" fmla="*/ 891242 h 891242"/>
              <a:gd name="connsiteX0" fmla="*/ 0 w 445477"/>
              <a:gd name="connsiteY0" fmla="*/ 578275 h 894798"/>
              <a:gd name="connsiteX1" fmla="*/ 234462 w 445477"/>
              <a:gd name="connsiteY1" fmla="*/ 3844 h 894798"/>
              <a:gd name="connsiteX2" fmla="*/ 410308 w 445477"/>
              <a:gd name="connsiteY2" fmla="*/ 355537 h 894798"/>
              <a:gd name="connsiteX3" fmla="*/ 445477 w 445477"/>
              <a:gd name="connsiteY3" fmla="*/ 894798 h 894798"/>
              <a:gd name="connsiteX0" fmla="*/ 0 w 446032"/>
              <a:gd name="connsiteY0" fmla="*/ 578275 h 894798"/>
              <a:gd name="connsiteX1" fmla="*/ 187570 w 446032"/>
              <a:gd name="connsiteY1" fmla="*/ 3844 h 894798"/>
              <a:gd name="connsiteX2" fmla="*/ 410308 w 446032"/>
              <a:gd name="connsiteY2" fmla="*/ 355537 h 894798"/>
              <a:gd name="connsiteX3" fmla="*/ 445477 w 446032"/>
              <a:gd name="connsiteY3" fmla="*/ 894798 h 894798"/>
              <a:gd name="connsiteX0" fmla="*/ 0 w 445477"/>
              <a:gd name="connsiteY0" fmla="*/ 574813 h 891336"/>
              <a:gd name="connsiteX1" fmla="*/ 187570 w 445477"/>
              <a:gd name="connsiteY1" fmla="*/ 382 h 891336"/>
              <a:gd name="connsiteX2" fmla="*/ 375139 w 445477"/>
              <a:gd name="connsiteY2" fmla="*/ 492751 h 891336"/>
              <a:gd name="connsiteX3" fmla="*/ 445477 w 445477"/>
              <a:gd name="connsiteY3" fmla="*/ 891336 h 891336"/>
              <a:gd name="connsiteX0" fmla="*/ 0 w 375139"/>
              <a:gd name="connsiteY0" fmla="*/ 574813 h 574813"/>
              <a:gd name="connsiteX1" fmla="*/ 187570 w 375139"/>
              <a:gd name="connsiteY1" fmla="*/ 382 h 574813"/>
              <a:gd name="connsiteX2" fmla="*/ 375139 w 375139"/>
              <a:gd name="connsiteY2" fmla="*/ 492751 h 574813"/>
              <a:gd name="connsiteX0" fmla="*/ 0 w 375139"/>
              <a:gd name="connsiteY0" fmla="*/ 575061 h 575061"/>
              <a:gd name="connsiteX1" fmla="*/ 187570 w 375139"/>
              <a:gd name="connsiteY1" fmla="*/ 630 h 575061"/>
              <a:gd name="connsiteX2" fmla="*/ 375139 w 375139"/>
              <a:gd name="connsiteY2" fmla="*/ 492999 h 575061"/>
              <a:gd name="connsiteX0" fmla="*/ 0 w 375139"/>
              <a:gd name="connsiteY0" fmla="*/ 574567 h 574567"/>
              <a:gd name="connsiteX1" fmla="*/ 187570 w 375139"/>
              <a:gd name="connsiteY1" fmla="*/ 136 h 574567"/>
              <a:gd name="connsiteX2" fmla="*/ 375139 w 375139"/>
              <a:gd name="connsiteY2" fmla="*/ 492505 h 574567"/>
              <a:gd name="connsiteX0" fmla="*/ 4578 w 379717"/>
              <a:gd name="connsiteY0" fmla="*/ 601424 h 601424"/>
              <a:gd name="connsiteX1" fmla="*/ 12733 w 379717"/>
              <a:gd name="connsiteY1" fmla="*/ 121568 h 601424"/>
              <a:gd name="connsiteX2" fmla="*/ 192148 w 379717"/>
              <a:gd name="connsiteY2" fmla="*/ 26993 h 601424"/>
              <a:gd name="connsiteX3" fmla="*/ 379717 w 379717"/>
              <a:gd name="connsiteY3" fmla="*/ 519362 h 601424"/>
              <a:gd name="connsiteX0" fmla="*/ 0 w 505622"/>
              <a:gd name="connsiteY0" fmla="*/ 683485 h 683485"/>
              <a:gd name="connsiteX1" fmla="*/ 138638 w 505622"/>
              <a:gd name="connsiteY1" fmla="*/ 121568 h 683485"/>
              <a:gd name="connsiteX2" fmla="*/ 318053 w 505622"/>
              <a:gd name="connsiteY2" fmla="*/ 26993 h 683485"/>
              <a:gd name="connsiteX3" fmla="*/ 505622 w 505622"/>
              <a:gd name="connsiteY3" fmla="*/ 519362 h 683485"/>
            </a:gdLst>
            <a:ahLst/>
            <a:cxnLst>
              <a:cxn ang="0">
                <a:pos x="connsiteX0" y="connsiteY0"/>
              </a:cxn>
              <a:cxn ang="0">
                <a:pos x="connsiteX1" y="connsiteY1"/>
              </a:cxn>
              <a:cxn ang="0">
                <a:pos x="connsiteX2" y="connsiteY2"/>
              </a:cxn>
              <a:cxn ang="0">
                <a:pos x="connsiteX3" y="connsiteY3"/>
              </a:cxn>
            </a:cxnLst>
            <a:rect l="l" t="t" r="r" b="b"/>
            <a:pathLst>
              <a:path w="505622" h="683485">
                <a:moveTo>
                  <a:pt x="0" y="683485"/>
                </a:moveTo>
                <a:cubicBezTo>
                  <a:pt x="14951" y="621094"/>
                  <a:pt x="107376" y="217307"/>
                  <a:pt x="138638" y="121568"/>
                </a:cubicBezTo>
                <a:cubicBezTo>
                  <a:pt x="169900" y="25829"/>
                  <a:pt x="256889" y="-39306"/>
                  <a:pt x="318053" y="26993"/>
                </a:cubicBezTo>
                <a:cubicBezTo>
                  <a:pt x="379217" y="93292"/>
                  <a:pt x="462638" y="370870"/>
                  <a:pt x="505622" y="519362"/>
                </a:cubicBezTo>
              </a:path>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3" name="Freeform 12"/>
          <p:cNvSpPr/>
          <p:nvPr/>
        </p:nvSpPr>
        <p:spPr bwMode="auto">
          <a:xfrm>
            <a:off x="5089869" y="1832536"/>
            <a:ext cx="1626499" cy="767164"/>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604774"/>
              <a:gd name="connsiteY0" fmla="*/ 699731 h 899023"/>
              <a:gd name="connsiteX1" fmla="*/ 35169 w 604774"/>
              <a:gd name="connsiteY1" fmla="*/ 301146 h 899023"/>
              <a:gd name="connsiteX2" fmla="*/ 152400 w 604774"/>
              <a:gd name="connsiteY2" fmla="*/ 90131 h 899023"/>
              <a:gd name="connsiteX3" fmla="*/ 304800 w 604774"/>
              <a:gd name="connsiteY3" fmla="*/ 8069 h 899023"/>
              <a:gd name="connsiteX4" fmla="*/ 598208 w 604774"/>
              <a:gd name="connsiteY4" fmla="*/ 275096 h 899023"/>
              <a:gd name="connsiteX5" fmla="*/ 515815 w 604774"/>
              <a:gd name="connsiteY5" fmla="*/ 899023 h 899023"/>
              <a:gd name="connsiteX0" fmla="*/ 0 w 1146372"/>
              <a:gd name="connsiteY0" fmla="*/ 699731 h 699731"/>
              <a:gd name="connsiteX1" fmla="*/ 35169 w 1146372"/>
              <a:gd name="connsiteY1" fmla="*/ 301146 h 699731"/>
              <a:gd name="connsiteX2" fmla="*/ 152400 w 1146372"/>
              <a:gd name="connsiteY2" fmla="*/ 90131 h 699731"/>
              <a:gd name="connsiteX3" fmla="*/ 304800 w 1146372"/>
              <a:gd name="connsiteY3" fmla="*/ 8069 h 699731"/>
              <a:gd name="connsiteX4" fmla="*/ 598208 w 1146372"/>
              <a:gd name="connsiteY4" fmla="*/ 275096 h 699731"/>
              <a:gd name="connsiteX5" fmla="*/ 1146372 w 1146372"/>
              <a:gd name="connsiteY5" fmla="*/ 503912 h 699731"/>
              <a:gd name="connsiteX0" fmla="*/ 0 w 1146372"/>
              <a:gd name="connsiteY0" fmla="*/ 613059 h 613059"/>
              <a:gd name="connsiteX1" fmla="*/ 35169 w 1146372"/>
              <a:gd name="connsiteY1" fmla="*/ 214474 h 613059"/>
              <a:gd name="connsiteX2" fmla="*/ 152400 w 1146372"/>
              <a:gd name="connsiteY2" fmla="*/ 3459 h 613059"/>
              <a:gd name="connsiteX3" fmla="*/ 582673 w 1146372"/>
              <a:gd name="connsiteY3" fmla="*/ 90730 h 613059"/>
              <a:gd name="connsiteX4" fmla="*/ 598208 w 1146372"/>
              <a:gd name="connsiteY4" fmla="*/ 188424 h 613059"/>
              <a:gd name="connsiteX5" fmla="*/ 1146372 w 1146372"/>
              <a:gd name="connsiteY5" fmla="*/ 417240 h 613059"/>
              <a:gd name="connsiteX0" fmla="*/ 2870 w 1149242"/>
              <a:gd name="connsiteY0" fmla="*/ 724204 h 724204"/>
              <a:gd name="connsiteX1" fmla="*/ 38039 w 1149242"/>
              <a:gd name="connsiteY1" fmla="*/ 325619 h 724204"/>
              <a:gd name="connsiteX2" fmla="*/ 358331 w 1149242"/>
              <a:gd name="connsiteY2" fmla="*/ 1715 h 724204"/>
              <a:gd name="connsiteX3" fmla="*/ 585543 w 1149242"/>
              <a:gd name="connsiteY3" fmla="*/ 201875 h 724204"/>
              <a:gd name="connsiteX4" fmla="*/ 601078 w 1149242"/>
              <a:gd name="connsiteY4" fmla="*/ 299569 h 724204"/>
              <a:gd name="connsiteX5" fmla="*/ 1149242 w 1149242"/>
              <a:gd name="connsiteY5" fmla="*/ 528385 h 724204"/>
              <a:gd name="connsiteX0" fmla="*/ 0 w 1146372"/>
              <a:gd name="connsiteY0" fmla="*/ 723045 h 723045"/>
              <a:gd name="connsiteX1" fmla="*/ 238230 w 1146372"/>
              <a:gd name="connsiteY1" fmla="*/ 268016 h 723045"/>
              <a:gd name="connsiteX2" fmla="*/ 355461 w 1146372"/>
              <a:gd name="connsiteY2" fmla="*/ 556 h 723045"/>
              <a:gd name="connsiteX3" fmla="*/ 582673 w 1146372"/>
              <a:gd name="connsiteY3" fmla="*/ 200716 h 723045"/>
              <a:gd name="connsiteX4" fmla="*/ 598208 w 1146372"/>
              <a:gd name="connsiteY4" fmla="*/ 298410 h 723045"/>
              <a:gd name="connsiteX5" fmla="*/ 1146372 w 1146372"/>
              <a:gd name="connsiteY5" fmla="*/ 527226 h 723045"/>
              <a:gd name="connsiteX0" fmla="*/ 0 w 1146372"/>
              <a:gd name="connsiteY0" fmla="*/ 723060 h 723060"/>
              <a:gd name="connsiteX1" fmla="*/ 238230 w 1146372"/>
              <a:gd name="connsiteY1" fmla="*/ 268031 h 723060"/>
              <a:gd name="connsiteX2" fmla="*/ 355461 w 1146372"/>
              <a:gd name="connsiteY2" fmla="*/ 571 h 723060"/>
              <a:gd name="connsiteX3" fmla="*/ 582673 w 1146372"/>
              <a:gd name="connsiteY3" fmla="*/ 200731 h 723060"/>
              <a:gd name="connsiteX4" fmla="*/ 790582 w 1146372"/>
              <a:gd name="connsiteY4" fmla="*/ 326647 h 723060"/>
              <a:gd name="connsiteX5" fmla="*/ 1146372 w 1146372"/>
              <a:gd name="connsiteY5" fmla="*/ 527241 h 723060"/>
              <a:gd name="connsiteX0" fmla="*/ 0 w 1007436"/>
              <a:gd name="connsiteY0" fmla="*/ 723060 h 723060"/>
              <a:gd name="connsiteX1" fmla="*/ 99294 w 1007436"/>
              <a:gd name="connsiteY1" fmla="*/ 268031 h 723060"/>
              <a:gd name="connsiteX2" fmla="*/ 216525 w 1007436"/>
              <a:gd name="connsiteY2" fmla="*/ 571 h 723060"/>
              <a:gd name="connsiteX3" fmla="*/ 443737 w 1007436"/>
              <a:gd name="connsiteY3" fmla="*/ 200731 h 723060"/>
              <a:gd name="connsiteX4" fmla="*/ 651646 w 1007436"/>
              <a:gd name="connsiteY4" fmla="*/ 326647 h 723060"/>
              <a:gd name="connsiteX5" fmla="*/ 1007436 w 1007436"/>
              <a:gd name="connsiteY5" fmla="*/ 527241 h 723060"/>
              <a:gd name="connsiteX0" fmla="*/ 0 w 1007436"/>
              <a:gd name="connsiteY0" fmla="*/ 723094 h 723094"/>
              <a:gd name="connsiteX1" fmla="*/ 99294 w 1007436"/>
              <a:gd name="connsiteY1" fmla="*/ 268065 h 723094"/>
              <a:gd name="connsiteX2" fmla="*/ 216525 w 1007436"/>
              <a:gd name="connsiteY2" fmla="*/ 605 h 723094"/>
              <a:gd name="connsiteX3" fmla="*/ 443737 w 1007436"/>
              <a:gd name="connsiteY3" fmla="*/ 200765 h 723094"/>
              <a:gd name="connsiteX4" fmla="*/ 726458 w 1007436"/>
              <a:gd name="connsiteY4" fmla="*/ 383126 h 723094"/>
              <a:gd name="connsiteX5" fmla="*/ 1007436 w 1007436"/>
              <a:gd name="connsiteY5" fmla="*/ 527275 h 723094"/>
              <a:gd name="connsiteX0" fmla="*/ 0 w 1007436"/>
              <a:gd name="connsiteY0" fmla="*/ 723094 h 723094"/>
              <a:gd name="connsiteX1" fmla="*/ 99294 w 1007436"/>
              <a:gd name="connsiteY1" fmla="*/ 268065 h 723094"/>
              <a:gd name="connsiteX2" fmla="*/ 216525 w 1007436"/>
              <a:gd name="connsiteY2" fmla="*/ 605 h 723094"/>
              <a:gd name="connsiteX3" fmla="*/ 443737 w 1007436"/>
              <a:gd name="connsiteY3" fmla="*/ 200765 h 723094"/>
              <a:gd name="connsiteX4" fmla="*/ 726458 w 1007436"/>
              <a:gd name="connsiteY4" fmla="*/ 383126 h 723094"/>
              <a:gd name="connsiteX5" fmla="*/ 1007436 w 1007436"/>
              <a:gd name="connsiteY5" fmla="*/ 527275 h 723094"/>
              <a:gd name="connsiteX0" fmla="*/ 0 w 1024856"/>
              <a:gd name="connsiteY0" fmla="*/ 723094 h 723094"/>
              <a:gd name="connsiteX1" fmla="*/ 99294 w 1024856"/>
              <a:gd name="connsiteY1" fmla="*/ 268065 h 723094"/>
              <a:gd name="connsiteX2" fmla="*/ 216525 w 1024856"/>
              <a:gd name="connsiteY2" fmla="*/ 605 h 723094"/>
              <a:gd name="connsiteX3" fmla="*/ 443737 w 1024856"/>
              <a:gd name="connsiteY3" fmla="*/ 200765 h 723094"/>
              <a:gd name="connsiteX4" fmla="*/ 726458 w 1024856"/>
              <a:gd name="connsiteY4" fmla="*/ 383126 h 723094"/>
              <a:gd name="connsiteX5" fmla="*/ 1007831 w 1024856"/>
              <a:gd name="connsiteY5" fmla="*/ 340575 h 723094"/>
              <a:gd name="connsiteX6" fmla="*/ 1007436 w 1024856"/>
              <a:gd name="connsiteY6" fmla="*/ 527275 h 723094"/>
              <a:gd name="connsiteX0" fmla="*/ 0 w 1231872"/>
              <a:gd name="connsiteY0" fmla="*/ 723094 h 767164"/>
              <a:gd name="connsiteX1" fmla="*/ 99294 w 1231872"/>
              <a:gd name="connsiteY1" fmla="*/ 268065 h 767164"/>
              <a:gd name="connsiteX2" fmla="*/ 216525 w 1231872"/>
              <a:gd name="connsiteY2" fmla="*/ 605 h 767164"/>
              <a:gd name="connsiteX3" fmla="*/ 443737 w 1231872"/>
              <a:gd name="connsiteY3" fmla="*/ 200765 h 767164"/>
              <a:gd name="connsiteX4" fmla="*/ 726458 w 1231872"/>
              <a:gd name="connsiteY4" fmla="*/ 383126 h 767164"/>
              <a:gd name="connsiteX5" fmla="*/ 1007831 w 1231872"/>
              <a:gd name="connsiteY5" fmla="*/ 340575 h 767164"/>
              <a:gd name="connsiteX6" fmla="*/ 1231872 w 1231872"/>
              <a:gd name="connsiteY6" fmla="*/ 767164 h 767164"/>
              <a:gd name="connsiteX0" fmla="*/ 0 w 1231872"/>
              <a:gd name="connsiteY0" fmla="*/ 723094 h 767164"/>
              <a:gd name="connsiteX1" fmla="*/ 99294 w 1231872"/>
              <a:gd name="connsiteY1" fmla="*/ 268065 h 767164"/>
              <a:gd name="connsiteX2" fmla="*/ 216525 w 1231872"/>
              <a:gd name="connsiteY2" fmla="*/ 605 h 767164"/>
              <a:gd name="connsiteX3" fmla="*/ 443737 w 1231872"/>
              <a:gd name="connsiteY3" fmla="*/ 200765 h 767164"/>
              <a:gd name="connsiteX4" fmla="*/ 726458 w 1231872"/>
              <a:gd name="connsiteY4" fmla="*/ 383126 h 767164"/>
              <a:gd name="connsiteX5" fmla="*/ 1007831 w 1231872"/>
              <a:gd name="connsiteY5" fmla="*/ 439353 h 767164"/>
              <a:gd name="connsiteX6" fmla="*/ 1231872 w 1231872"/>
              <a:gd name="connsiteY6" fmla="*/ 767164 h 76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872" h="767164">
                <a:moveTo>
                  <a:pt x="0" y="723094"/>
                </a:moveTo>
                <a:cubicBezTo>
                  <a:pt x="4884" y="574601"/>
                  <a:pt x="63207" y="388480"/>
                  <a:pt x="99294" y="268065"/>
                </a:cubicBezTo>
                <a:cubicBezTo>
                  <a:pt x="135381" y="147650"/>
                  <a:pt x="159118" y="11822"/>
                  <a:pt x="216525" y="605"/>
                </a:cubicBezTo>
                <a:cubicBezTo>
                  <a:pt x="273932" y="-10612"/>
                  <a:pt x="358748" y="137012"/>
                  <a:pt x="443737" y="200765"/>
                </a:cubicBezTo>
                <a:cubicBezTo>
                  <a:pt x="528726" y="264518"/>
                  <a:pt x="652036" y="345713"/>
                  <a:pt x="726458" y="383126"/>
                </a:cubicBezTo>
                <a:cubicBezTo>
                  <a:pt x="800880" y="420539"/>
                  <a:pt x="961001" y="415328"/>
                  <a:pt x="1007831" y="439353"/>
                </a:cubicBezTo>
                <a:cubicBezTo>
                  <a:pt x="1054661" y="463378"/>
                  <a:pt x="1212344" y="750159"/>
                  <a:pt x="1231872" y="767164"/>
                </a:cubicBezTo>
              </a:path>
            </a:pathLst>
          </a:custGeom>
          <a:noFill/>
          <a:ln w="25400" cap="flat" cmpd="sng" algn="ctr">
            <a:solidFill>
              <a:srgbClr val="19D4E9"/>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6677853" y="3720964"/>
            <a:ext cx="2737556" cy="461665"/>
          </a:xfrm>
          <a:prstGeom prst="rect">
            <a:avLst/>
          </a:prstGeom>
          <a:noFill/>
        </p:spPr>
        <p:txBody>
          <a:bodyPr wrap="square" rtlCol="0">
            <a:spAutoFit/>
          </a:bodyPr>
          <a:lstStyle/>
          <a:p>
            <a:r>
              <a:rPr lang="en-US" dirty="0" err="1" smtClean="0"/>
              <a:t>Soldi</a:t>
            </a:r>
            <a:r>
              <a:rPr lang="en-US" dirty="0" smtClean="0"/>
              <a:t> et al 2008</a:t>
            </a:r>
            <a:endParaRPr lang="en-US" dirty="0"/>
          </a:p>
        </p:txBody>
      </p:sp>
    </p:spTree>
    <p:extLst>
      <p:ext uri="{BB962C8B-B14F-4D97-AF65-F5344CB8AC3E}">
        <p14:creationId xmlns:p14="http://schemas.microsoft.com/office/powerpoint/2010/main" val="255196478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26791" y="4182629"/>
            <a:ext cx="2688691" cy="2602833"/>
          </a:xfrm>
          <a:prstGeom prst="rect">
            <a:avLst/>
          </a:prstGeom>
        </p:spPr>
      </p:pic>
      <p:sp>
        <p:nvSpPr>
          <p:cNvPr id="3" name="Rectangle 3"/>
          <p:cNvSpPr>
            <a:spLocks noChangeArrowheads="1"/>
          </p:cNvSpPr>
          <p:nvPr/>
        </p:nvSpPr>
        <p:spPr bwMode="auto">
          <a:xfrm>
            <a:off x="3052" y="-9526"/>
            <a:ext cx="9156777"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3C273 Nearest bright QSO with jet</a:t>
            </a:r>
            <a:endParaRPr lang="en-GB" sz="4400" b="1" dirty="0">
              <a:solidFill>
                <a:srgbClr val="0066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7949"/>
          <a:stretch/>
        </p:blipFill>
        <p:spPr>
          <a:xfrm>
            <a:off x="247424" y="1264038"/>
            <a:ext cx="9167985" cy="288387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576" b="49827"/>
          <a:stretch/>
        </p:blipFill>
        <p:spPr>
          <a:xfrm>
            <a:off x="247424" y="1043353"/>
            <a:ext cx="9167985" cy="2437473"/>
          </a:xfrm>
          <a:prstGeom prst="rect">
            <a:avLst/>
          </a:prstGeom>
        </p:spPr>
      </p:pic>
      <p:sp>
        <p:nvSpPr>
          <p:cNvPr id="6" name="Freeform 5"/>
          <p:cNvSpPr/>
          <p:nvPr/>
        </p:nvSpPr>
        <p:spPr bwMode="auto">
          <a:xfrm>
            <a:off x="4754024" y="1698131"/>
            <a:ext cx="681055" cy="904391"/>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815" h="904391">
                <a:moveTo>
                  <a:pt x="0" y="705099"/>
                </a:moveTo>
                <a:cubicBezTo>
                  <a:pt x="4884" y="556606"/>
                  <a:pt x="9769" y="408114"/>
                  <a:pt x="35169" y="306514"/>
                </a:cubicBezTo>
                <a:cubicBezTo>
                  <a:pt x="60569" y="204914"/>
                  <a:pt x="107462" y="144345"/>
                  <a:pt x="152400" y="95499"/>
                </a:cubicBezTo>
                <a:cubicBezTo>
                  <a:pt x="197338" y="46653"/>
                  <a:pt x="250092" y="-31501"/>
                  <a:pt x="304800" y="13437"/>
                </a:cubicBezTo>
                <a:cubicBezTo>
                  <a:pt x="359508" y="58375"/>
                  <a:pt x="445477" y="216638"/>
                  <a:pt x="480646" y="365130"/>
                </a:cubicBezTo>
                <a:cubicBezTo>
                  <a:pt x="515815" y="513622"/>
                  <a:pt x="515815" y="709006"/>
                  <a:pt x="515815" y="904391"/>
                </a:cubicBezTo>
              </a:path>
            </a:pathLst>
          </a:custGeom>
          <a:noFill/>
          <a:ln w="254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a:off x="3949140" y="1765847"/>
            <a:ext cx="959669" cy="683485"/>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480646"/>
              <a:gd name="connsiteY0" fmla="*/ 306514 h 904391"/>
              <a:gd name="connsiteX1" fmla="*/ 117231 w 480646"/>
              <a:gd name="connsiteY1" fmla="*/ 95499 h 904391"/>
              <a:gd name="connsiteX2" fmla="*/ 269631 w 480646"/>
              <a:gd name="connsiteY2" fmla="*/ 13437 h 904391"/>
              <a:gd name="connsiteX3" fmla="*/ 445477 w 480646"/>
              <a:gd name="connsiteY3" fmla="*/ 365130 h 904391"/>
              <a:gd name="connsiteX4" fmla="*/ 480646 w 480646"/>
              <a:gd name="connsiteY4" fmla="*/ 904391 h 904391"/>
              <a:gd name="connsiteX0" fmla="*/ 0 w 480646"/>
              <a:gd name="connsiteY0" fmla="*/ 293365 h 891242"/>
              <a:gd name="connsiteX1" fmla="*/ 269631 w 480646"/>
              <a:gd name="connsiteY1" fmla="*/ 288 h 891242"/>
              <a:gd name="connsiteX2" fmla="*/ 445477 w 480646"/>
              <a:gd name="connsiteY2" fmla="*/ 351981 h 891242"/>
              <a:gd name="connsiteX3" fmla="*/ 480646 w 480646"/>
              <a:gd name="connsiteY3" fmla="*/ 891242 h 891242"/>
              <a:gd name="connsiteX0" fmla="*/ 0 w 445477"/>
              <a:gd name="connsiteY0" fmla="*/ 578275 h 894798"/>
              <a:gd name="connsiteX1" fmla="*/ 234462 w 445477"/>
              <a:gd name="connsiteY1" fmla="*/ 3844 h 894798"/>
              <a:gd name="connsiteX2" fmla="*/ 410308 w 445477"/>
              <a:gd name="connsiteY2" fmla="*/ 355537 h 894798"/>
              <a:gd name="connsiteX3" fmla="*/ 445477 w 445477"/>
              <a:gd name="connsiteY3" fmla="*/ 894798 h 894798"/>
              <a:gd name="connsiteX0" fmla="*/ 0 w 446032"/>
              <a:gd name="connsiteY0" fmla="*/ 578275 h 894798"/>
              <a:gd name="connsiteX1" fmla="*/ 187570 w 446032"/>
              <a:gd name="connsiteY1" fmla="*/ 3844 h 894798"/>
              <a:gd name="connsiteX2" fmla="*/ 410308 w 446032"/>
              <a:gd name="connsiteY2" fmla="*/ 355537 h 894798"/>
              <a:gd name="connsiteX3" fmla="*/ 445477 w 446032"/>
              <a:gd name="connsiteY3" fmla="*/ 894798 h 894798"/>
              <a:gd name="connsiteX0" fmla="*/ 0 w 445477"/>
              <a:gd name="connsiteY0" fmla="*/ 574813 h 891336"/>
              <a:gd name="connsiteX1" fmla="*/ 187570 w 445477"/>
              <a:gd name="connsiteY1" fmla="*/ 382 h 891336"/>
              <a:gd name="connsiteX2" fmla="*/ 375139 w 445477"/>
              <a:gd name="connsiteY2" fmla="*/ 492751 h 891336"/>
              <a:gd name="connsiteX3" fmla="*/ 445477 w 445477"/>
              <a:gd name="connsiteY3" fmla="*/ 891336 h 891336"/>
              <a:gd name="connsiteX0" fmla="*/ 0 w 375139"/>
              <a:gd name="connsiteY0" fmla="*/ 574813 h 574813"/>
              <a:gd name="connsiteX1" fmla="*/ 187570 w 375139"/>
              <a:gd name="connsiteY1" fmla="*/ 382 h 574813"/>
              <a:gd name="connsiteX2" fmla="*/ 375139 w 375139"/>
              <a:gd name="connsiteY2" fmla="*/ 492751 h 574813"/>
              <a:gd name="connsiteX0" fmla="*/ 0 w 375139"/>
              <a:gd name="connsiteY0" fmla="*/ 575061 h 575061"/>
              <a:gd name="connsiteX1" fmla="*/ 187570 w 375139"/>
              <a:gd name="connsiteY1" fmla="*/ 630 h 575061"/>
              <a:gd name="connsiteX2" fmla="*/ 375139 w 375139"/>
              <a:gd name="connsiteY2" fmla="*/ 492999 h 575061"/>
              <a:gd name="connsiteX0" fmla="*/ 0 w 375139"/>
              <a:gd name="connsiteY0" fmla="*/ 574567 h 574567"/>
              <a:gd name="connsiteX1" fmla="*/ 187570 w 375139"/>
              <a:gd name="connsiteY1" fmla="*/ 136 h 574567"/>
              <a:gd name="connsiteX2" fmla="*/ 375139 w 375139"/>
              <a:gd name="connsiteY2" fmla="*/ 492505 h 574567"/>
              <a:gd name="connsiteX0" fmla="*/ 4578 w 379717"/>
              <a:gd name="connsiteY0" fmla="*/ 601424 h 601424"/>
              <a:gd name="connsiteX1" fmla="*/ 12733 w 379717"/>
              <a:gd name="connsiteY1" fmla="*/ 121568 h 601424"/>
              <a:gd name="connsiteX2" fmla="*/ 192148 w 379717"/>
              <a:gd name="connsiteY2" fmla="*/ 26993 h 601424"/>
              <a:gd name="connsiteX3" fmla="*/ 379717 w 379717"/>
              <a:gd name="connsiteY3" fmla="*/ 519362 h 601424"/>
              <a:gd name="connsiteX0" fmla="*/ 0 w 505622"/>
              <a:gd name="connsiteY0" fmla="*/ 683485 h 683485"/>
              <a:gd name="connsiteX1" fmla="*/ 138638 w 505622"/>
              <a:gd name="connsiteY1" fmla="*/ 121568 h 683485"/>
              <a:gd name="connsiteX2" fmla="*/ 318053 w 505622"/>
              <a:gd name="connsiteY2" fmla="*/ 26993 h 683485"/>
              <a:gd name="connsiteX3" fmla="*/ 505622 w 505622"/>
              <a:gd name="connsiteY3" fmla="*/ 519362 h 683485"/>
            </a:gdLst>
            <a:ahLst/>
            <a:cxnLst>
              <a:cxn ang="0">
                <a:pos x="connsiteX0" y="connsiteY0"/>
              </a:cxn>
              <a:cxn ang="0">
                <a:pos x="connsiteX1" y="connsiteY1"/>
              </a:cxn>
              <a:cxn ang="0">
                <a:pos x="connsiteX2" y="connsiteY2"/>
              </a:cxn>
              <a:cxn ang="0">
                <a:pos x="connsiteX3" y="connsiteY3"/>
              </a:cxn>
            </a:cxnLst>
            <a:rect l="l" t="t" r="r" b="b"/>
            <a:pathLst>
              <a:path w="505622" h="683485">
                <a:moveTo>
                  <a:pt x="0" y="683485"/>
                </a:moveTo>
                <a:cubicBezTo>
                  <a:pt x="14951" y="621094"/>
                  <a:pt x="107376" y="217307"/>
                  <a:pt x="138638" y="121568"/>
                </a:cubicBezTo>
                <a:cubicBezTo>
                  <a:pt x="169900" y="25829"/>
                  <a:pt x="256889" y="-39306"/>
                  <a:pt x="318053" y="26993"/>
                </a:cubicBezTo>
                <a:cubicBezTo>
                  <a:pt x="379217" y="93292"/>
                  <a:pt x="462638" y="370870"/>
                  <a:pt x="505622" y="519362"/>
                </a:cubicBezTo>
              </a:path>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Freeform 7"/>
          <p:cNvSpPr/>
          <p:nvPr/>
        </p:nvSpPr>
        <p:spPr bwMode="auto">
          <a:xfrm>
            <a:off x="5899435" y="2438400"/>
            <a:ext cx="464357" cy="535154"/>
          </a:xfrm>
          <a:custGeom>
            <a:avLst/>
            <a:gdLst>
              <a:gd name="connsiteX0" fmla="*/ 0 w 351693"/>
              <a:gd name="connsiteY0" fmla="*/ 11723 h 535154"/>
              <a:gd name="connsiteX1" fmla="*/ 351693 w 351693"/>
              <a:gd name="connsiteY1" fmla="*/ 0 h 535154"/>
            </a:gdLst>
            <a:ahLst/>
            <a:cxnLst>
              <a:cxn ang="0">
                <a:pos x="connsiteX0" y="connsiteY0"/>
              </a:cxn>
              <a:cxn ang="0">
                <a:pos x="connsiteX1" y="connsiteY1"/>
              </a:cxn>
            </a:cxnLst>
            <a:rect l="l" t="t" r="r" b="b"/>
            <a:pathLst>
              <a:path w="351693" h="535154">
                <a:moveTo>
                  <a:pt x="0" y="11723"/>
                </a:moveTo>
                <a:cubicBezTo>
                  <a:pt x="73269" y="466969"/>
                  <a:pt x="146539" y="922215"/>
                  <a:pt x="351693" y="0"/>
                </a:cubicBezTo>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a:off x="3237128" y="1513365"/>
            <a:ext cx="5556792" cy="1792543"/>
          </a:xfrm>
          <a:custGeom>
            <a:avLst/>
            <a:gdLst>
              <a:gd name="connsiteX0" fmla="*/ 5634 w 1857880"/>
              <a:gd name="connsiteY0" fmla="*/ 1236164 h 1236164"/>
              <a:gd name="connsiteX1" fmla="*/ 286988 w 1857880"/>
              <a:gd name="connsiteY1" fmla="*/ 5241 h 1236164"/>
              <a:gd name="connsiteX2" fmla="*/ 1857880 w 1857880"/>
              <a:gd name="connsiteY2" fmla="*/ 696902 h 1236164"/>
              <a:gd name="connsiteX0" fmla="*/ 59931 w 3178270"/>
              <a:gd name="connsiteY0" fmla="*/ 1805354 h 1805354"/>
              <a:gd name="connsiteX1" fmla="*/ 341285 w 3178270"/>
              <a:gd name="connsiteY1" fmla="*/ 574431 h 1805354"/>
              <a:gd name="connsiteX2" fmla="*/ 3178270 w 3178270"/>
              <a:gd name="connsiteY2" fmla="*/ 0 h 1805354"/>
              <a:gd name="connsiteX0" fmla="*/ 5254 w 3123593"/>
              <a:gd name="connsiteY0" fmla="*/ 1805354 h 1805354"/>
              <a:gd name="connsiteX1" fmla="*/ 286608 w 3123593"/>
              <a:gd name="connsiteY1" fmla="*/ 574431 h 1805354"/>
              <a:gd name="connsiteX2" fmla="*/ 1834054 w 3123593"/>
              <a:gd name="connsiteY2" fmla="*/ 656492 h 1805354"/>
              <a:gd name="connsiteX3" fmla="*/ 3123593 w 3123593"/>
              <a:gd name="connsiteY3" fmla="*/ 0 h 1805354"/>
              <a:gd name="connsiteX0" fmla="*/ 1166 w 3119505"/>
              <a:gd name="connsiteY0" fmla="*/ 1805354 h 1805354"/>
              <a:gd name="connsiteX1" fmla="*/ 282520 w 3119505"/>
              <a:gd name="connsiteY1" fmla="*/ 574431 h 1805354"/>
              <a:gd name="connsiteX2" fmla="*/ 1829966 w 3119505"/>
              <a:gd name="connsiteY2" fmla="*/ 656492 h 1805354"/>
              <a:gd name="connsiteX3" fmla="*/ 3119505 w 3119505"/>
              <a:gd name="connsiteY3" fmla="*/ 0 h 1805354"/>
              <a:gd name="connsiteX0" fmla="*/ 0 w 3118339"/>
              <a:gd name="connsiteY0" fmla="*/ 1805354 h 1805354"/>
              <a:gd name="connsiteX1" fmla="*/ 281354 w 3118339"/>
              <a:gd name="connsiteY1" fmla="*/ 574431 h 1805354"/>
              <a:gd name="connsiteX2" fmla="*/ 1828800 w 3118339"/>
              <a:gd name="connsiteY2" fmla="*/ 656492 h 1805354"/>
              <a:gd name="connsiteX3" fmla="*/ 3118339 w 3118339"/>
              <a:gd name="connsiteY3" fmla="*/ 0 h 1805354"/>
              <a:gd name="connsiteX0" fmla="*/ 0 w 3118339"/>
              <a:gd name="connsiteY0" fmla="*/ 1805354 h 1805354"/>
              <a:gd name="connsiteX1" fmla="*/ 281354 w 3118339"/>
              <a:gd name="connsiteY1" fmla="*/ 574431 h 1805354"/>
              <a:gd name="connsiteX2" fmla="*/ 1840523 w 3118339"/>
              <a:gd name="connsiteY2" fmla="*/ 750277 h 1805354"/>
              <a:gd name="connsiteX3" fmla="*/ 3118339 w 3118339"/>
              <a:gd name="connsiteY3" fmla="*/ 0 h 1805354"/>
              <a:gd name="connsiteX0" fmla="*/ 0 w 3118339"/>
              <a:gd name="connsiteY0" fmla="*/ 1805354 h 1805354"/>
              <a:gd name="connsiteX1" fmla="*/ 281354 w 3118339"/>
              <a:gd name="connsiteY1" fmla="*/ 574431 h 1805354"/>
              <a:gd name="connsiteX2" fmla="*/ 1840523 w 3118339"/>
              <a:gd name="connsiteY2" fmla="*/ 750277 h 1805354"/>
              <a:gd name="connsiteX3" fmla="*/ 2625969 w 3118339"/>
              <a:gd name="connsiteY3" fmla="*/ 257908 h 1805354"/>
              <a:gd name="connsiteX4" fmla="*/ 3118339 w 3118339"/>
              <a:gd name="connsiteY4" fmla="*/ 0 h 1805354"/>
              <a:gd name="connsiteX0" fmla="*/ 0 w 4208585"/>
              <a:gd name="connsiteY0" fmla="*/ 1560957 h 1560957"/>
              <a:gd name="connsiteX1" fmla="*/ 281354 w 4208585"/>
              <a:gd name="connsiteY1" fmla="*/ 330034 h 1560957"/>
              <a:gd name="connsiteX2" fmla="*/ 1840523 w 4208585"/>
              <a:gd name="connsiteY2" fmla="*/ 505880 h 1560957"/>
              <a:gd name="connsiteX3" fmla="*/ 2625969 w 4208585"/>
              <a:gd name="connsiteY3" fmla="*/ 13511 h 1560957"/>
              <a:gd name="connsiteX4" fmla="*/ 4208585 w 4208585"/>
              <a:gd name="connsiteY4" fmla="*/ 623110 h 1560957"/>
              <a:gd name="connsiteX0" fmla="*/ 0 w 4208585"/>
              <a:gd name="connsiteY0" fmla="*/ 1792543 h 1792543"/>
              <a:gd name="connsiteX1" fmla="*/ 281354 w 4208585"/>
              <a:gd name="connsiteY1" fmla="*/ 561620 h 1792543"/>
              <a:gd name="connsiteX2" fmla="*/ 1840523 w 4208585"/>
              <a:gd name="connsiteY2" fmla="*/ 737466 h 1792543"/>
              <a:gd name="connsiteX3" fmla="*/ 3001108 w 4208585"/>
              <a:gd name="connsiteY3" fmla="*/ 10635 h 1792543"/>
              <a:gd name="connsiteX4" fmla="*/ 4208585 w 4208585"/>
              <a:gd name="connsiteY4" fmla="*/ 854696 h 179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585" h="1792543">
                <a:moveTo>
                  <a:pt x="0" y="1792543"/>
                </a:moveTo>
                <a:cubicBezTo>
                  <a:pt x="115277" y="1222020"/>
                  <a:pt x="-25400" y="737466"/>
                  <a:pt x="281354" y="561620"/>
                </a:cubicBezTo>
                <a:cubicBezTo>
                  <a:pt x="588108" y="385774"/>
                  <a:pt x="1447800" y="782405"/>
                  <a:pt x="1840523" y="737466"/>
                </a:cubicBezTo>
                <a:cubicBezTo>
                  <a:pt x="2233246" y="692528"/>
                  <a:pt x="2788139" y="135681"/>
                  <a:pt x="3001108" y="10635"/>
                </a:cubicBezTo>
                <a:cubicBezTo>
                  <a:pt x="3214077" y="-114411"/>
                  <a:pt x="4128477" y="905496"/>
                  <a:pt x="4208585" y="854696"/>
                </a:cubicBezTo>
              </a:path>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3" name="Freeform 12"/>
          <p:cNvSpPr/>
          <p:nvPr/>
        </p:nvSpPr>
        <p:spPr bwMode="auto">
          <a:xfrm>
            <a:off x="2989473" y="2407789"/>
            <a:ext cx="1625245" cy="956733"/>
          </a:xfrm>
          <a:custGeom>
            <a:avLst/>
            <a:gdLst>
              <a:gd name="connsiteX0" fmla="*/ 47184 w 1313277"/>
              <a:gd name="connsiteY0" fmla="*/ 686913 h 686913"/>
              <a:gd name="connsiteX1" fmla="*/ 152692 w 1313277"/>
              <a:gd name="connsiteY1" fmla="*/ 18697 h 686913"/>
              <a:gd name="connsiteX2" fmla="*/ 1313277 w 1313277"/>
              <a:gd name="connsiteY2" fmla="*/ 171097 h 686913"/>
              <a:gd name="connsiteX3" fmla="*/ 1313277 w 1313277"/>
              <a:gd name="connsiteY3" fmla="*/ 171097 h 686913"/>
              <a:gd name="connsiteX0" fmla="*/ 61597 w 1292520"/>
              <a:gd name="connsiteY0" fmla="*/ 785988 h 785988"/>
              <a:gd name="connsiteX1" fmla="*/ 131935 w 1292520"/>
              <a:gd name="connsiteY1" fmla="*/ 23988 h 785988"/>
              <a:gd name="connsiteX2" fmla="*/ 1292520 w 1292520"/>
              <a:gd name="connsiteY2" fmla="*/ 176388 h 785988"/>
              <a:gd name="connsiteX3" fmla="*/ 1292520 w 1292520"/>
              <a:gd name="connsiteY3" fmla="*/ 176388 h 785988"/>
              <a:gd name="connsiteX0" fmla="*/ 28164 w 1259087"/>
              <a:gd name="connsiteY0" fmla="*/ 785988 h 785988"/>
              <a:gd name="connsiteX1" fmla="*/ 98502 w 1259087"/>
              <a:gd name="connsiteY1" fmla="*/ 23988 h 785988"/>
              <a:gd name="connsiteX2" fmla="*/ 1259087 w 1259087"/>
              <a:gd name="connsiteY2" fmla="*/ 176388 h 785988"/>
              <a:gd name="connsiteX3" fmla="*/ 1259087 w 1259087"/>
              <a:gd name="connsiteY3" fmla="*/ 176388 h 785988"/>
              <a:gd name="connsiteX0" fmla="*/ 0 w 1230923"/>
              <a:gd name="connsiteY0" fmla="*/ 921261 h 921261"/>
              <a:gd name="connsiteX1" fmla="*/ 128954 w 1230923"/>
              <a:gd name="connsiteY1" fmla="*/ 18584 h 921261"/>
              <a:gd name="connsiteX2" fmla="*/ 1230923 w 1230923"/>
              <a:gd name="connsiteY2" fmla="*/ 311661 h 921261"/>
              <a:gd name="connsiteX3" fmla="*/ 1230923 w 1230923"/>
              <a:gd name="connsiteY3" fmla="*/ 311661 h 921261"/>
              <a:gd name="connsiteX0" fmla="*/ 0 w 1230923"/>
              <a:gd name="connsiteY0" fmla="*/ 956733 h 956733"/>
              <a:gd name="connsiteX1" fmla="*/ 128954 w 1230923"/>
              <a:gd name="connsiteY1" fmla="*/ 54056 h 956733"/>
              <a:gd name="connsiteX2" fmla="*/ 1230923 w 1230923"/>
              <a:gd name="connsiteY2" fmla="*/ 347133 h 956733"/>
              <a:gd name="connsiteX3" fmla="*/ 1230923 w 1230923"/>
              <a:gd name="connsiteY3" fmla="*/ 347133 h 956733"/>
            </a:gdLst>
            <a:ahLst/>
            <a:cxnLst>
              <a:cxn ang="0">
                <a:pos x="connsiteX0" y="connsiteY0"/>
              </a:cxn>
              <a:cxn ang="0">
                <a:pos x="connsiteX1" y="connsiteY1"/>
              </a:cxn>
              <a:cxn ang="0">
                <a:pos x="connsiteX2" y="connsiteY2"/>
              </a:cxn>
              <a:cxn ang="0">
                <a:pos x="connsiteX3" y="connsiteY3"/>
              </a:cxn>
            </a:cxnLst>
            <a:rect l="l" t="t" r="r" b="b"/>
            <a:pathLst>
              <a:path w="1230923" h="956733">
                <a:moveTo>
                  <a:pt x="0" y="956733"/>
                </a:moveTo>
                <a:cubicBezTo>
                  <a:pt x="52754" y="689055"/>
                  <a:pt x="41031" y="261164"/>
                  <a:pt x="128954" y="54056"/>
                </a:cubicBezTo>
                <a:cubicBezTo>
                  <a:pt x="216877" y="-153052"/>
                  <a:pt x="1047262" y="298287"/>
                  <a:pt x="1230923" y="347133"/>
                </a:cubicBezTo>
                <a:lnTo>
                  <a:pt x="1230923" y="347133"/>
                </a:lnTo>
              </a:path>
            </a:pathLst>
          </a:custGeom>
          <a:noFill/>
          <a:ln w="2540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648946" y="2804833"/>
            <a:ext cx="1578810" cy="605041"/>
          </a:xfrm>
          <a:custGeom>
            <a:avLst/>
            <a:gdLst>
              <a:gd name="connsiteX0" fmla="*/ 47184 w 1313277"/>
              <a:gd name="connsiteY0" fmla="*/ 686913 h 686913"/>
              <a:gd name="connsiteX1" fmla="*/ 152692 w 1313277"/>
              <a:gd name="connsiteY1" fmla="*/ 18697 h 686913"/>
              <a:gd name="connsiteX2" fmla="*/ 1313277 w 1313277"/>
              <a:gd name="connsiteY2" fmla="*/ 171097 h 686913"/>
              <a:gd name="connsiteX3" fmla="*/ 1313277 w 1313277"/>
              <a:gd name="connsiteY3" fmla="*/ 171097 h 686913"/>
              <a:gd name="connsiteX0" fmla="*/ 61597 w 1292520"/>
              <a:gd name="connsiteY0" fmla="*/ 785988 h 785988"/>
              <a:gd name="connsiteX1" fmla="*/ 131935 w 1292520"/>
              <a:gd name="connsiteY1" fmla="*/ 23988 h 785988"/>
              <a:gd name="connsiteX2" fmla="*/ 1292520 w 1292520"/>
              <a:gd name="connsiteY2" fmla="*/ 176388 h 785988"/>
              <a:gd name="connsiteX3" fmla="*/ 1292520 w 1292520"/>
              <a:gd name="connsiteY3" fmla="*/ 176388 h 785988"/>
              <a:gd name="connsiteX0" fmla="*/ 28164 w 1259087"/>
              <a:gd name="connsiteY0" fmla="*/ 785988 h 785988"/>
              <a:gd name="connsiteX1" fmla="*/ 98502 w 1259087"/>
              <a:gd name="connsiteY1" fmla="*/ 23988 h 785988"/>
              <a:gd name="connsiteX2" fmla="*/ 1259087 w 1259087"/>
              <a:gd name="connsiteY2" fmla="*/ 176388 h 785988"/>
              <a:gd name="connsiteX3" fmla="*/ 1259087 w 1259087"/>
              <a:gd name="connsiteY3" fmla="*/ 176388 h 785988"/>
              <a:gd name="connsiteX0" fmla="*/ 0 w 1230923"/>
              <a:gd name="connsiteY0" fmla="*/ 921261 h 921261"/>
              <a:gd name="connsiteX1" fmla="*/ 128954 w 1230923"/>
              <a:gd name="connsiteY1" fmla="*/ 18584 h 921261"/>
              <a:gd name="connsiteX2" fmla="*/ 1230923 w 1230923"/>
              <a:gd name="connsiteY2" fmla="*/ 311661 h 921261"/>
              <a:gd name="connsiteX3" fmla="*/ 1230923 w 1230923"/>
              <a:gd name="connsiteY3" fmla="*/ 311661 h 921261"/>
              <a:gd name="connsiteX0" fmla="*/ 0 w 1230923"/>
              <a:gd name="connsiteY0" fmla="*/ 956733 h 956733"/>
              <a:gd name="connsiteX1" fmla="*/ 128954 w 1230923"/>
              <a:gd name="connsiteY1" fmla="*/ 54056 h 956733"/>
              <a:gd name="connsiteX2" fmla="*/ 1230923 w 1230923"/>
              <a:gd name="connsiteY2" fmla="*/ 347133 h 956733"/>
              <a:gd name="connsiteX3" fmla="*/ 1230923 w 1230923"/>
              <a:gd name="connsiteY3" fmla="*/ 347133 h 956733"/>
              <a:gd name="connsiteX0" fmla="*/ 10234 w 1205988"/>
              <a:gd name="connsiteY0" fmla="*/ 555354 h 555354"/>
              <a:gd name="connsiteX1" fmla="*/ 104019 w 1205988"/>
              <a:gd name="connsiteY1" fmla="*/ 4369 h 555354"/>
              <a:gd name="connsiteX2" fmla="*/ 1205988 w 1205988"/>
              <a:gd name="connsiteY2" fmla="*/ 297446 h 555354"/>
              <a:gd name="connsiteX3" fmla="*/ 1205988 w 1205988"/>
              <a:gd name="connsiteY3" fmla="*/ 297446 h 555354"/>
              <a:gd name="connsiteX0" fmla="*/ 21664 w 1217418"/>
              <a:gd name="connsiteY0" fmla="*/ 555354 h 555354"/>
              <a:gd name="connsiteX1" fmla="*/ 115449 w 1217418"/>
              <a:gd name="connsiteY1" fmla="*/ 4369 h 555354"/>
              <a:gd name="connsiteX2" fmla="*/ 1217418 w 1217418"/>
              <a:gd name="connsiteY2" fmla="*/ 297446 h 555354"/>
              <a:gd name="connsiteX3" fmla="*/ 1217418 w 1217418"/>
              <a:gd name="connsiteY3" fmla="*/ 297446 h 555354"/>
              <a:gd name="connsiteX0" fmla="*/ 10234 w 1205988"/>
              <a:gd name="connsiteY0" fmla="*/ 555354 h 555354"/>
              <a:gd name="connsiteX1" fmla="*/ 104019 w 1205988"/>
              <a:gd name="connsiteY1" fmla="*/ 4369 h 555354"/>
              <a:gd name="connsiteX2" fmla="*/ 1205988 w 1205988"/>
              <a:gd name="connsiteY2" fmla="*/ 297446 h 555354"/>
              <a:gd name="connsiteX3" fmla="*/ 1205988 w 1205988"/>
              <a:gd name="connsiteY3" fmla="*/ 297446 h 555354"/>
              <a:gd name="connsiteX0" fmla="*/ 0 w 1195754"/>
              <a:gd name="connsiteY0" fmla="*/ 605041 h 605041"/>
              <a:gd name="connsiteX1" fmla="*/ 93785 w 1195754"/>
              <a:gd name="connsiteY1" fmla="*/ 54056 h 605041"/>
              <a:gd name="connsiteX2" fmla="*/ 1195754 w 1195754"/>
              <a:gd name="connsiteY2" fmla="*/ 347133 h 605041"/>
              <a:gd name="connsiteX3" fmla="*/ 1195754 w 1195754"/>
              <a:gd name="connsiteY3" fmla="*/ 347133 h 605041"/>
            </a:gdLst>
            <a:ahLst/>
            <a:cxnLst>
              <a:cxn ang="0">
                <a:pos x="connsiteX0" y="connsiteY0"/>
              </a:cxn>
              <a:cxn ang="0">
                <a:pos x="connsiteX1" y="connsiteY1"/>
              </a:cxn>
              <a:cxn ang="0">
                <a:pos x="connsiteX2" y="connsiteY2"/>
              </a:cxn>
              <a:cxn ang="0">
                <a:pos x="connsiteX3" y="connsiteY3"/>
              </a:cxn>
            </a:cxnLst>
            <a:rect l="l" t="t" r="r" b="b"/>
            <a:pathLst>
              <a:path w="1195754" h="605041">
                <a:moveTo>
                  <a:pt x="0" y="605041"/>
                </a:moveTo>
                <a:cubicBezTo>
                  <a:pt x="52753" y="349086"/>
                  <a:pt x="11724" y="261164"/>
                  <a:pt x="93785" y="54056"/>
                </a:cubicBezTo>
                <a:cubicBezTo>
                  <a:pt x="175846" y="-153052"/>
                  <a:pt x="1012093" y="298287"/>
                  <a:pt x="1195754" y="347133"/>
                </a:cubicBezTo>
                <a:lnTo>
                  <a:pt x="1195754" y="347133"/>
                </a:lnTo>
              </a:path>
            </a:pathLst>
          </a:custGeom>
          <a:noFill/>
          <a:ln w="2540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5" name="Rectangle 2"/>
          <p:cNvSpPr txBox="1">
            <a:spLocks noChangeArrowheads="1"/>
          </p:cNvSpPr>
          <p:nvPr/>
        </p:nvSpPr>
        <p:spPr>
          <a:xfrm>
            <a:off x="247424" y="3725598"/>
            <a:ext cx="4453530" cy="417512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GB" sz="2800" dirty="0">
                <a:solidFill>
                  <a:srgbClr val="0000FF"/>
                </a:solidFill>
              </a:rPr>
              <a:t>Accretion </a:t>
            </a:r>
            <a:r>
              <a:rPr lang="en-GB" sz="2800" dirty="0" smtClean="0">
                <a:solidFill>
                  <a:srgbClr val="0000FF"/>
                </a:solidFill>
              </a:rPr>
              <a:t>disc </a:t>
            </a:r>
            <a:r>
              <a:rPr lang="en-GB" sz="2800" dirty="0" smtClean="0">
                <a:solidFill>
                  <a:srgbClr val="19D4E9"/>
                </a:solidFill>
              </a:rPr>
              <a:t>+ flow</a:t>
            </a:r>
            <a:endParaRPr lang="en-GB" sz="2800" dirty="0">
              <a:solidFill>
                <a:srgbClr val="0000FF"/>
              </a:solidFill>
            </a:endParaRPr>
          </a:p>
          <a:p>
            <a:pPr eaLnBrk="1" hangingPunct="1">
              <a:lnSpc>
                <a:spcPct val="90000"/>
              </a:lnSpc>
            </a:pPr>
            <a:r>
              <a:rPr lang="en-GB" sz="2800" dirty="0">
                <a:solidFill>
                  <a:srgbClr val="FF0000"/>
                </a:solidFill>
              </a:rPr>
              <a:t>IR dust</a:t>
            </a:r>
          </a:p>
          <a:p>
            <a:pPr eaLnBrk="1" hangingPunct="1">
              <a:lnSpc>
                <a:spcPct val="90000"/>
              </a:lnSpc>
            </a:pPr>
            <a:r>
              <a:rPr lang="en-GB" sz="2800" dirty="0" smtClean="0"/>
              <a:t>Base of compact jet</a:t>
            </a:r>
          </a:p>
          <a:p>
            <a:pPr eaLnBrk="1" hangingPunct="1">
              <a:lnSpc>
                <a:spcPct val="90000"/>
              </a:lnSpc>
            </a:pPr>
            <a:r>
              <a:rPr lang="en-GB" sz="2800" dirty="0" smtClean="0">
                <a:solidFill>
                  <a:schemeClr val="bg2">
                    <a:lumMod val="75000"/>
                  </a:schemeClr>
                </a:solidFill>
              </a:rPr>
              <a:t>Conical compact jet</a:t>
            </a:r>
          </a:p>
          <a:p>
            <a:pPr eaLnBrk="1" hangingPunct="1">
              <a:lnSpc>
                <a:spcPct val="90000"/>
              </a:lnSpc>
            </a:pPr>
            <a:endParaRPr lang="en-GB" sz="2800" dirty="0" smtClean="0">
              <a:solidFill>
                <a:srgbClr val="0000FF"/>
              </a:solidFill>
            </a:endParaRPr>
          </a:p>
        </p:txBody>
      </p:sp>
      <p:sp>
        <p:nvSpPr>
          <p:cNvPr id="16" name="Freeform 15"/>
          <p:cNvSpPr/>
          <p:nvPr/>
        </p:nvSpPr>
        <p:spPr bwMode="auto">
          <a:xfrm>
            <a:off x="5089869" y="1832536"/>
            <a:ext cx="1626499" cy="767164"/>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604774"/>
              <a:gd name="connsiteY0" fmla="*/ 699731 h 899023"/>
              <a:gd name="connsiteX1" fmla="*/ 35169 w 604774"/>
              <a:gd name="connsiteY1" fmla="*/ 301146 h 899023"/>
              <a:gd name="connsiteX2" fmla="*/ 152400 w 604774"/>
              <a:gd name="connsiteY2" fmla="*/ 90131 h 899023"/>
              <a:gd name="connsiteX3" fmla="*/ 304800 w 604774"/>
              <a:gd name="connsiteY3" fmla="*/ 8069 h 899023"/>
              <a:gd name="connsiteX4" fmla="*/ 598208 w 604774"/>
              <a:gd name="connsiteY4" fmla="*/ 275096 h 899023"/>
              <a:gd name="connsiteX5" fmla="*/ 515815 w 604774"/>
              <a:gd name="connsiteY5" fmla="*/ 899023 h 899023"/>
              <a:gd name="connsiteX0" fmla="*/ 0 w 1146372"/>
              <a:gd name="connsiteY0" fmla="*/ 699731 h 699731"/>
              <a:gd name="connsiteX1" fmla="*/ 35169 w 1146372"/>
              <a:gd name="connsiteY1" fmla="*/ 301146 h 699731"/>
              <a:gd name="connsiteX2" fmla="*/ 152400 w 1146372"/>
              <a:gd name="connsiteY2" fmla="*/ 90131 h 699731"/>
              <a:gd name="connsiteX3" fmla="*/ 304800 w 1146372"/>
              <a:gd name="connsiteY3" fmla="*/ 8069 h 699731"/>
              <a:gd name="connsiteX4" fmla="*/ 598208 w 1146372"/>
              <a:gd name="connsiteY4" fmla="*/ 275096 h 699731"/>
              <a:gd name="connsiteX5" fmla="*/ 1146372 w 1146372"/>
              <a:gd name="connsiteY5" fmla="*/ 503912 h 699731"/>
              <a:gd name="connsiteX0" fmla="*/ 0 w 1146372"/>
              <a:gd name="connsiteY0" fmla="*/ 613059 h 613059"/>
              <a:gd name="connsiteX1" fmla="*/ 35169 w 1146372"/>
              <a:gd name="connsiteY1" fmla="*/ 214474 h 613059"/>
              <a:gd name="connsiteX2" fmla="*/ 152400 w 1146372"/>
              <a:gd name="connsiteY2" fmla="*/ 3459 h 613059"/>
              <a:gd name="connsiteX3" fmla="*/ 582673 w 1146372"/>
              <a:gd name="connsiteY3" fmla="*/ 90730 h 613059"/>
              <a:gd name="connsiteX4" fmla="*/ 598208 w 1146372"/>
              <a:gd name="connsiteY4" fmla="*/ 188424 h 613059"/>
              <a:gd name="connsiteX5" fmla="*/ 1146372 w 1146372"/>
              <a:gd name="connsiteY5" fmla="*/ 417240 h 613059"/>
              <a:gd name="connsiteX0" fmla="*/ 2870 w 1149242"/>
              <a:gd name="connsiteY0" fmla="*/ 724204 h 724204"/>
              <a:gd name="connsiteX1" fmla="*/ 38039 w 1149242"/>
              <a:gd name="connsiteY1" fmla="*/ 325619 h 724204"/>
              <a:gd name="connsiteX2" fmla="*/ 358331 w 1149242"/>
              <a:gd name="connsiteY2" fmla="*/ 1715 h 724204"/>
              <a:gd name="connsiteX3" fmla="*/ 585543 w 1149242"/>
              <a:gd name="connsiteY3" fmla="*/ 201875 h 724204"/>
              <a:gd name="connsiteX4" fmla="*/ 601078 w 1149242"/>
              <a:gd name="connsiteY4" fmla="*/ 299569 h 724204"/>
              <a:gd name="connsiteX5" fmla="*/ 1149242 w 1149242"/>
              <a:gd name="connsiteY5" fmla="*/ 528385 h 724204"/>
              <a:gd name="connsiteX0" fmla="*/ 0 w 1146372"/>
              <a:gd name="connsiteY0" fmla="*/ 723045 h 723045"/>
              <a:gd name="connsiteX1" fmla="*/ 238230 w 1146372"/>
              <a:gd name="connsiteY1" fmla="*/ 268016 h 723045"/>
              <a:gd name="connsiteX2" fmla="*/ 355461 w 1146372"/>
              <a:gd name="connsiteY2" fmla="*/ 556 h 723045"/>
              <a:gd name="connsiteX3" fmla="*/ 582673 w 1146372"/>
              <a:gd name="connsiteY3" fmla="*/ 200716 h 723045"/>
              <a:gd name="connsiteX4" fmla="*/ 598208 w 1146372"/>
              <a:gd name="connsiteY4" fmla="*/ 298410 h 723045"/>
              <a:gd name="connsiteX5" fmla="*/ 1146372 w 1146372"/>
              <a:gd name="connsiteY5" fmla="*/ 527226 h 723045"/>
              <a:gd name="connsiteX0" fmla="*/ 0 w 1146372"/>
              <a:gd name="connsiteY0" fmla="*/ 723060 h 723060"/>
              <a:gd name="connsiteX1" fmla="*/ 238230 w 1146372"/>
              <a:gd name="connsiteY1" fmla="*/ 268031 h 723060"/>
              <a:gd name="connsiteX2" fmla="*/ 355461 w 1146372"/>
              <a:gd name="connsiteY2" fmla="*/ 571 h 723060"/>
              <a:gd name="connsiteX3" fmla="*/ 582673 w 1146372"/>
              <a:gd name="connsiteY3" fmla="*/ 200731 h 723060"/>
              <a:gd name="connsiteX4" fmla="*/ 790582 w 1146372"/>
              <a:gd name="connsiteY4" fmla="*/ 326647 h 723060"/>
              <a:gd name="connsiteX5" fmla="*/ 1146372 w 1146372"/>
              <a:gd name="connsiteY5" fmla="*/ 527241 h 723060"/>
              <a:gd name="connsiteX0" fmla="*/ 0 w 1007436"/>
              <a:gd name="connsiteY0" fmla="*/ 723060 h 723060"/>
              <a:gd name="connsiteX1" fmla="*/ 99294 w 1007436"/>
              <a:gd name="connsiteY1" fmla="*/ 268031 h 723060"/>
              <a:gd name="connsiteX2" fmla="*/ 216525 w 1007436"/>
              <a:gd name="connsiteY2" fmla="*/ 571 h 723060"/>
              <a:gd name="connsiteX3" fmla="*/ 443737 w 1007436"/>
              <a:gd name="connsiteY3" fmla="*/ 200731 h 723060"/>
              <a:gd name="connsiteX4" fmla="*/ 651646 w 1007436"/>
              <a:gd name="connsiteY4" fmla="*/ 326647 h 723060"/>
              <a:gd name="connsiteX5" fmla="*/ 1007436 w 1007436"/>
              <a:gd name="connsiteY5" fmla="*/ 527241 h 723060"/>
              <a:gd name="connsiteX0" fmla="*/ 0 w 1007436"/>
              <a:gd name="connsiteY0" fmla="*/ 723094 h 723094"/>
              <a:gd name="connsiteX1" fmla="*/ 99294 w 1007436"/>
              <a:gd name="connsiteY1" fmla="*/ 268065 h 723094"/>
              <a:gd name="connsiteX2" fmla="*/ 216525 w 1007436"/>
              <a:gd name="connsiteY2" fmla="*/ 605 h 723094"/>
              <a:gd name="connsiteX3" fmla="*/ 443737 w 1007436"/>
              <a:gd name="connsiteY3" fmla="*/ 200765 h 723094"/>
              <a:gd name="connsiteX4" fmla="*/ 726458 w 1007436"/>
              <a:gd name="connsiteY4" fmla="*/ 383126 h 723094"/>
              <a:gd name="connsiteX5" fmla="*/ 1007436 w 1007436"/>
              <a:gd name="connsiteY5" fmla="*/ 527275 h 723094"/>
              <a:gd name="connsiteX0" fmla="*/ 0 w 1007436"/>
              <a:gd name="connsiteY0" fmla="*/ 723094 h 723094"/>
              <a:gd name="connsiteX1" fmla="*/ 99294 w 1007436"/>
              <a:gd name="connsiteY1" fmla="*/ 268065 h 723094"/>
              <a:gd name="connsiteX2" fmla="*/ 216525 w 1007436"/>
              <a:gd name="connsiteY2" fmla="*/ 605 h 723094"/>
              <a:gd name="connsiteX3" fmla="*/ 443737 w 1007436"/>
              <a:gd name="connsiteY3" fmla="*/ 200765 h 723094"/>
              <a:gd name="connsiteX4" fmla="*/ 726458 w 1007436"/>
              <a:gd name="connsiteY4" fmla="*/ 383126 h 723094"/>
              <a:gd name="connsiteX5" fmla="*/ 1007436 w 1007436"/>
              <a:gd name="connsiteY5" fmla="*/ 527275 h 723094"/>
              <a:gd name="connsiteX0" fmla="*/ 0 w 1024856"/>
              <a:gd name="connsiteY0" fmla="*/ 723094 h 723094"/>
              <a:gd name="connsiteX1" fmla="*/ 99294 w 1024856"/>
              <a:gd name="connsiteY1" fmla="*/ 268065 h 723094"/>
              <a:gd name="connsiteX2" fmla="*/ 216525 w 1024856"/>
              <a:gd name="connsiteY2" fmla="*/ 605 h 723094"/>
              <a:gd name="connsiteX3" fmla="*/ 443737 w 1024856"/>
              <a:gd name="connsiteY3" fmla="*/ 200765 h 723094"/>
              <a:gd name="connsiteX4" fmla="*/ 726458 w 1024856"/>
              <a:gd name="connsiteY4" fmla="*/ 383126 h 723094"/>
              <a:gd name="connsiteX5" fmla="*/ 1007831 w 1024856"/>
              <a:gd name="connsiteY5" fmla="*/ 340575 h 723094"/>
              <a:gd name="connsiteX6" fmla="*/ 1007436 w 1024856"/>
              <a:gd name="connsiteY6" fmla="*/ 527275 h 723094"/>
              <a:gd name="connsiteX0" fmla="*/ 0 w 1231872"/>
              <a:gd name="connsiteY0" fmla="*/ 723094 h 767164"/>
              <a:gd name="connsiteX1" fmla="*/ 99294 w 1231872"/>
              <a:gd name="connsiteY1" fmla="*/ 268065 h 767164"/>
              <a:gd name="connsiteX2" fmla="*/ 216525 w 1231872"/>
              <a:gd name="connsiteY2" fmla="*/ 605 h 767164"/>
              <a:gd name="connsiteX3" fmla="*/ 443737 w 1231872"/>
              <a:gd name="connsiteY3" fmla="*/ 200765 h 767164"/>
              <a:gd name="connsiteX4" fmla="*/ 726458 w 1231872"/>
              <a:gd name="connsiteY4" fmla="*/ 383126 h 767164"/>
              <a:gd name="connsiteX5" fmla="*/ 1007831 w 1231872"/>
              <a:gd name="connsiteY5" fmla="*/ 340575 h 767164"/>
              <a:gd name="connsiteX6" fmla="*/ 1231872 w 1231872"/>
              <a:gd name="connsiteY6" fmla="*/ 767164 h 767164"/>
              <a:gd name="connsiteX0" fmla="*/ 0 w 1231872"/>
              <a:gd name="connsiteY0" fmla="*/ 723094 h 767164"/>
              <a:gd name="connsiteX1" fmla="*/ 99294 w 1231872"/>
              <a:gd name="connsiteY1" fmla="*/ 268065 h 767164"/>
              <a:gd name="connsiteX2" fmla="*/ 216525 w 1231872"/>
              <a:gd name="connsiteY2" fmla="*/ 605 h 767164"/>
              <a:gd name="connsiteX3" fmla="*/ 443737 w 1231872"/>
              <a:gd name="connsiteY3" fmla="*/ 200765 h 767164"/>
              <a:gd name="connsiteX4" fmla="*/ 726458 w 1231872"/>
              <a:gd name="connsiteY4" fmla="*/ 383126 h 767164"/>
              <a:gd name="connsiteX5" fmla="*/ 1007831 w 1231872"/>
              <a:gd name="connsiteY5" fmla="*/ 439353 h 767164"/>
              <a:gd name="connsiteX6" fmla="*/ 1231872 w 1231872"/>
              <a:gd name="connsiteY6" fmla="*/ 767164 h 76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872" h="767164">
                <a:moveTo>
                  <a:pt x="0" y="723094"/>
                </a:moveTo>
                <a:cubicBezTo>
                  <a:pt x="4884" y="574601"/>
                  <a:pt x="63207" y="388480"/>
                  <a:pt x="99294" y="268065"/>
                </a:cubicBezTo>
                <a:cubicBezTo>
                  <a:pt x="135381" y="147650"/>
                  <a:pt x="159118" y="11822"/>
                  <a:pt x="216525" y="605"/>
                </a:cubicBezTo>
                <a:cubicBezTo>
                  <a:pt x="273932" y="-10612"/>
                  <a:pt x="358748" y="137012"/>
                  <a:pt x="443737" y="200765"/>
                </a:cubicBezTo>
                <a:cubicBezTo>
                  <a:pt x="528726" y="264518"/>
                  <a:pt x="652036" y="345713"/>
                  <a:pt x="726458" y="383126"/>
                </a:cubicBezTo>
                <a:cubicBezTo>
                  <a:pt x="800880" y="420539"/>
                  <a:pt x="961001" y="415328"/>
                  <a:pt x="1007831" y="439353"/>
                </a:cubicBezTo>
                <a:cubicBezTo>
                  <a:pt x="1054661" y="463378"/>
                  <a:pt x="1212344" y="750159"/>
                  <a:pt x="1231872" y="767164"/>
                </a:cubicBezTo>
              </a:path>
            </a:pathLst>
          </a:custGeom>
          <a:noFill/>
          <a:ln w="25400" cap="flat" cmpd="sng" algn="ctr">
            <a:solidFill>
              <a:srgbClr val="19D4E9"/>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6677853" y="3720964"/>
            <a:ext cx="2737556" cy="461665"/>
          </a:xfrm>
          <a:prstGeom prst="rect">
            <a:avLst/>
          </a:prstGeom>
          <a:noFill/>
        </p:spPr>
        <p:txBody>
          <a:bodyPr wrap="square" rtlCol="0">
            <a:spAutoFit/>
          </a:bodyPr>
          <a:lstStyle/>
          <a:p>
            <a:r>
              <a:rPr lang="en-US" dirty="0" err="1" smtClean="0"/>
              <a:t>Soldi</a:t>
            </a:r>
            <a:r>
              <a:rPr lang="en-US" dirty="0" smtClean="0"/>
              <a:t> et al 2008</a:t>
            </a:r>
            <a:endParaRPr lang="en-US" dirty="0"/>
          </a:p>
        </p:txBody>
      </p:sp>
    </p:spTree>
    <p:extLst>
      <p:ext uri="{BB962C8B-B14F-4D97-AF65-F5344CB8AC3E}">
        <p14:creationId xmlns:p14="http://schemas.microsoft.com/office/powerpoint/2010/main" val="5338639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26791" y="4182629"/>
            <a:ext cx="2688691" cy="2602833"/>
          </a:xfrm>
          <a:prstGeom prst="rect">
            <a:avLst/>
          </a:prstGeom>
        </p:spPr>
      </p:pic>
      <p:sp>
        <p:nvSpPr>
          <p:cNvPr id="3" name="Rectangle 3"/>
          <p:cNvSpPr>
            <a:spLocks noChangeArrowheads="1"/>
          </p:cNvSpPr>
          <p:nvPr/>
        </p:nvSpPr>
        <p:spPr bwMode="auto">
          <a:xfrm>
            <a:off x="3052" y="-9526"/>
            <a:ext cx="9156777"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3C273 Nearest bright QSO with jet</a:t>
            </a:r>
            <a:endParaRPr lang="en-GB" sz="4400" b="1" dirty="0">
              <a:solidFill>
                <a:srgbClr val="0066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7949"/>
          <a:stretch/>
        </p:blipFill>
        <p:spPr>
          <a:xfrm>
            <a:off x="247424" y="1264038"/>
            <a:ext cx="9167985" cy="288387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576" b="49827"/>
          <a:stretch/>
        </p:blipFill>
        <p:spPr>
          <a:xfrm>
            <a:off x="247424" y="1043353"/>
            <a:ext cx="9167985" cy="2437473"/>
          </a:xfrm>
          <a:prstGeom prst="rect">
            <a:avLst/>
          </a:prstGeom>
        </p:spPr>
      </p:pic>
      <p:sp>
        <p:nvSpPr>
          <p:cNvPr id="6" name="Freeform 5"/>
          <p:cNvSpPr/>
          <p:nvPr/>
        </p:nvSpPr>
        <p:spPr bwMode="auto">
          <a:xfrm>
            <a:off x="4754024" y="1698131"/>
            <a:ext cx="681055" cy="904391"/>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815" h="904391">
                <a:moveTo>
                  <a:pt x="0" y="705099"/>
                </a:moveTo>
                <a:cubicBezTo>
                  <a:pt x="4884" y="556606"/>
                  <a:pt x="9769" y="408114"/>
                  <a:pt x="35169" y="306514"/>
                </a:cubicBezTo>
                <a:cubicBezTo>
                  <a:pt x="60569" y="204914"/>
                  <a:pt x="107462" y="144345"/>
                  <a:pt x="152400" y="95499"/>
                </a:cubicBezTo>
                <a:cubicBezTo>
                  <a:pt x="197338" y="46653"/>
                  <a:pt x="250092" y="-31501"/>
                  <a:pt x="304800" y="13437"/>
                </a:cubicBezTo>
                <a:cubicBezTo>
                  <a:pt x="359508" y="58375"/>
                  <a:pt x="445477" y="216638"/>
                  <a:pt x="480646" y="365130"/>
                </a:cubicBezTo>
                <a:cubicBezTo>
                  <a:pt x="515815" y="513622"/>
                  <a:pt x="515815" y="709006"/>
                  <a:pt x="515815" y="904391"/>
                </a:cubicBezTo>
              </a:path>
            </a:pathLst>
          </a:custGeom>
          <a:noFill/>
          <a:ln w="254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a:off x="3949140" y="1765847"/>
            <a:ext cx="959669" cy="683485"/>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480646"/>
              <a:gd name="connsiteY0" fmla="*/ 306514 h 904391"/>
              <a:gd name="connsiteX1" fmla="*/ 117231 w 480646"/>
              <a:gd name="connsiteY1" fmla="*/ 95499 h 904391"/>
              <a:gd name="connsiteX2" fmla="*/ 269631 w 480646"/>
              <a:gd name="connsiteY2" fmla="*/ 13437 h 904391"/>
              <a:gd name="connsiteX3" fmla="*/ 445477 w 480646"/>
              <a:gd name="connsiteY3" fmla="*/ 365130 h 904391"/>
              <a:gd name="connsiteX4" fmla="*/ 480646 w 480646"/>
              <a:gd name="connsiteY4" fmla="*/ 904391 h 904391"/>
              <a:gd name="connsiteX0" fmla="*/ 0 w 480646"/>
              <a:gd name="connsiteY0" fmla="*/ 293365 h 891242"/>
              <a:gd name="connsiteX1" fmla="*/ 269631 w 480646"/>
              <a:gd name="connsiteY1" fmla="*/ 288 h 891242"/>
              <a:gd name="connsiteX2" fmla="*/ 445477 w 480646"/>
              <a:gd name="connsiteY2" fmla="*/ 351981 h 891242"/>
              <a:gd name="connsiteX3" fmla="*/ 480646 w 480646"/>
              <a:gd name="connsiteY3" fmla="*/ 891242 h 891242"/>
              <a:gd name="connsiteX0" fmla="*/ 0 w 445477"/>
              <a:gd name="connsiteY0" fmla="*/ 578275 h 894798"/>
              <a:gd name="connsiteX1" fmla="*/ 234462 w 445477"/>
              <a:gd name="connsiteY1" fmla="*/ 3844 h 894798"/>
              <a:gd name="connsiteX2" fmla="*/ 410308 w 445477"/>
              <a:gd name="connsiteY2" fmla="*/ 355537 h 894798"/>
              <a:gd name="connsiteX3" fmla="*/ 445477 w 445477"/>
              <a:gd name="connsiteY3" fmla="*/ 894798 h 894798"/>
              <a:gd name="connsiteX0" fmla="*/ 0 w 446032"/>
              <a:gd name="connsiteY0" fmla="*/ 578275 h 894798"/>
              <a:gd name="connsiteX1" fmla="*/ 187570 w 446032"/>
              <a:gd name="connsiteY1" fmla="*/ 3844 h 894798"/>
              <a:gd name="connsiteX2" fmla="*/ 410308 w 446032"/>
              <a:gd name="connsiteY2" fmla="*/ 355537 h 894798"/>
              <a:gd name="connsiteX3" fmla="*/ 445477 w 446032"/>
              <a:gd name="connsiteY3" fmla="*/ 894798 h 894798"/>
              <a:gd name="connsiteX0" fmla="*/ 0 w 445477"/>
              <a:gd name="connsiteY0" fmla="*/ 574813 h 891336"/>
              <a:gd name="connsiteX1" fmla="*/ 187570 w 445477"/>
              <a:gd name="connsiteY1" fmla="*/ 382 h 891336"/>
              <a:gd name="connsiteX2" fmla="*/ 375139 w 445477"/>
              <a:gd name="connsiteY2" fmla="*/ 492751 h 891336"/>
              <a:gd name="connsiteX3" fmla="*/ 445477 w 445477"/>
              <a:gd name="connsiteY3" fmla="*/ 891336 h 891336"/>
              <a:gd name="connsiteX0" fmla="*/ 0 w 375139"/>
              <a:gd name="connsiteY0" fmla="*/ 574813 h 574813"/>
              <a:gd name="connsiteX1" fmla="*/ 187570 w 375139"/>
              <a:gd name="connsiteY1" fmla="*/ 382 h 574813"/>
              <a:gd name="connsiteX2" fmla="*/ 375139 w 375139"/>
              <a:gd name="connsiteY2" fmla="*/ 492751 h 574813"/>
              <a:gd name="connsiteX0" fmla="*/ 0 w 375139"/>
              <a:gd name="connsiteY0" fmla="*/ 575061 h 575061"/>
              <a:gd name="connsiteX1" fmla="*/ 187570 w 375139"/>
              <a:gd name="connsiteY1" fmla="*/ 630 h 575061"/>
              <a:gd name="connsiteX2" fmla="*/ 375139 w 375139"/>
              <a:gd name="connsiteY2" fmla="*/ 492999 h 575061"/>
              <a:gd name="connsiteX0" fmla="*/ 0 w 375139"/>
              <a:gd name="connsiteY0" fmla="*/ 574567 h 574567"/>
              <a:gd name="connsiteX1" fmla="*/ 187570 w 375139"/>
              <a:gd name="connsiteY1" fmla="*/ 136 h 574567"/>
              <a:gd name="connsiteX2" fmla="*/ 375139 w 375139"/>
              <a:gd name="connsiteY2" fmla="*/ 492505 h 574567"/>
              <a:gd name="connsiteX0" fmla="*/ 4578 w 379717"/>
              <a:gd name="connsiteY0" fmla="*/ 601424 h 601424"/>
              <a:gd name="connsiteX1" fmla="*/ 12733 w 379717"/>
              <a:gd name="connsiteY1" fmla="*/ 121568 h 601424"/>
              <a:gd name="connsiteX2" fmla="*/ 192148 w 379717"/>
              <a:gd name="connsiteY2" fmla="*/ 26993 h 601424"/>
              <a:gd name="connsiteX3" fmla="*/ 379717 w 379717"/>
              <a:gd name="connsiteY3" fmla="*/ 519362 h 601424"/>
              <a:gd name="connsiteX0" fmla="*/ 0 w 505622"/>
              <a:gd name="connsiteY0" fmla="*/ 683485 h 683485"/>
              <a:gd name="connsiteX1" fmla="*/ 138638 w 505622"/>
              <a:gd name="connsiteY1" fmla="*/ 121568 h 683485"/>
              <a:gd name="connsiteX2" fmla="*/ 318053 w 505622"/>
              <a:gd name="connsiteY2" fmla="*/ 26993 h 683485"/>
              <a:gd name="connsiteX3" fmla="*/ 505622 w 505622"/>
              <a:gd name="connsiteY3" fmla="*/ 519362 h 683485"/>
            </a:gdLst>
            <a:ahLst/>
            <a:cxnLst>
              <a:cxn ang="0">
                <a:pos x="connsiteX0" y="connsiteY0"/>
              </a:cxn>
              <a:cxn ang="0">
                <a:pos x="connsiteX1" y="connsiteY1"/>
              </a:cxn>
              <a:cxn ang="0">
                <a:pos x="connsiteX2" y="connsiteY2"/>
              </a:cxn>
              <a:cxn ang="0">
                <a:pos x="connsiteX3" y="connsiteY3"/>
              </a:cxn>
            </a:cxnLst>
            <a:rect l="l" t="t" r="r" b="b"/>
            <a:pathLst>
              <a:path w="505622" h="683485">
                <a:moveTo>
                  <a:pt x="0" y="683485"/>
                </a:moveTo>
                <a:cubicBezTo>
                  <a:pt x="14951" y="621094"/>
                  <a:pt x="107376" y="217307"/>
                  <a:pt x="138638" y="121568"/>
                </a:cubicBezTo>
                <a:cubicBezTo>
                  <a:pt x="169900" y="25829"/>
                  <a:pt x="256889" y="-39306"/>
                  <a:pt x="318053" y="26993"/>
                </a:cubicBezTo>
                <a:cubicBezTo>
                  <a:pt x="379217" y="93292"/>
                  <a:pt x="462638" y="370870"/>
                  <a:pt x="505622" y="519362"/>
                </a:cubicBezTo>
              </a:path>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8" name="Freeform 7"/>
          <p:cNvSpPr/>
          <p:nvPr/>
        </p:nvSpPr>
        <p:spPr bwMode="auto">
          <a:xfrm>
            <a:off x="5899435" y="2438400"/>
            <a:ext cx="464357" cy="535154"/>
          </a:xfrm>
          <a:custGeom>
            <a:avLst/>
            <a:gdLst>
              <a:gd name="connsiteX0" fmla="*/ 0 w 351693"/>
              <a:gd name="connsiteY0" fmla="*/ 11723 h 535154"/>
              <a:gd name="connsiteX1" fmla="*/ 351693 w 351693"/>
              <a:gd name="connsiteY1" fmla="*/ 0 h 535154"/>
            </a:gdLst>
            <a:ahLst/>
            <a:cxnLst>
              <a:cxn ang="0">
                <a:pos x="connsiteX0" y="connsiteY0"/>
              </a:cxn>
              <a:cxn ang="0">
                <a:pos x="connsiteX1" y="connsiteY1"/>
              </a:cxn>
            </a:cxnLst>
            <a:rect l="l" t="t" r="r" b="b"/>
            <a:pathLst>
              <a:path w="351693" h="535154">
                <a:moveTo>
                  <a:pt x="0" y="11723"/>
                </a:moveTo>
                <a:cubicBezTo>
                  <a:pt x="73269" y="466969"/>
                  <a:pt x="146539" y="922215"/>
                  <a:pt x="351693" y="0"/>
                </a:cubicBezTo>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0" name="Freeform 9"/>
          <p:cNvSpPr/>
          <p:nvPr/>
        </p:nvSpPr>
        <p:spPr bwMode="auto">
          <a:xfrm>
            <a:off x="4506367" y="2214733"/>
            <a:ext cx="495314" cy="574567"/>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480646"/>
              <a:gd name="connsiteY0" fmla="*/ 306514 h 904391"/>
              <a:gd name="connsiteX1" fmla="*/ 117231 w 480646"/>
              <a:gd name="connsiteY1" fmla="*/ 95499 h 904391"/>
              <a:gd name="connsiteX2" fmla="*/ 269631 w 480646"/>
              <a:gd name="connsiteY2" fmla="*/ 13437 h 904391"/>
              <a:gd name="connsiteX3" fmla="*/ 445477 w 480646"/>
              <a:gd name="connsiteY3" fmla="*/ 365130 h 904391"/>
              <a:gd name="connsiteX4" fmla="*/ 480646 w 480646"/>
              <a:gd name="connsiteY4" fmla="*/ 904391 h 904391"/>
              <a:gd name="connsiteX0" fmla="*/ 0 w 480646"/>
              <a:gd name="connsiteY0" fmla="*/ 293365 h 891242"/>
              <a:gd name="connsiteX1" fmla="*/ 269631 w 480646"/>
              <a:gd name="connsiteY1" fmla="*/ 288 h 891242"/>
              <a:gd name="connsiteX2" fmla="*/ 445477 w 480646"/>
              <a:gd name="connsiteY2" fmla="*/ 351981 h 891242"/>
              <a:gd name="connsiteX3" fmla="*/ 480646 w 480646"/>
              <a:gd name="connsiteY3" fmla="*/ 891242 h 891242"/>
              <a:gd name="connsiteX0" fmla="*/ 0 w 445477"/>
              <a:gd name="connsiteY0" fmla="*/ 578275 h 894798"/>
              <a:gd name="connsiteX1" fmla="*/ 234462 w 445477"/>
              <a:gd name="connsiteY1" fmla="*/ 3844 h 894798"/>
              <a:gd name="connsiteX2" fmla="*/ 410308 w 445477"/>
              <a:gd name="connsiteY2" fmla="*/ 355537 h 894798"/>
              <a:gd name="connsiteX3" fmla="*/ 445477 w 445477"/>
              <a:gd name="connsiteY3" fmla="*/ 894798 h 894798"/>
              <a:gd name="connsiteX0" fmla="*/ 0 w 446032"/>
              <a:gd name="connsiteY0" fmla="*/ 578275 h 894798"/>
              <a:gd name="connsiteX1" fmla="*/ 187570 w 446032"/>
              <a:gd name="connsiteY1" fmla="*/ 3844 h 894798"/>
              <a:gd name="connsiteX2" fmla="*/ 410308 w 446032"/>
              <a:gd name="connsiteY2" fmla="*/ 355537 h 894798"/>
              <a:gd name="connsiteX3" fmla="*/ 445477 w 446032"/>
              <a:gd name="connsiteY3" fmla="*/ 894798 h 894798"/>
              <a:gd name="connsiteX0" fmla="*/ 0 w 445477"/>
              <a:gd name="connsiteY0" fmla="*/ 574813 h 891336"/>
              <a:gd name="connsiteX1" fmla="*/ 187570 w 445477"/>
              <a:gd name="connsiteY1" fmla="*/ 382 h 891336"/>
              <a:gd name="connsiteX2" fmla="*/ 375139 w 445477"/>
              <a:gd name="connsiteY2" fmla="*/ 492751 h 891336"/>
              <a:gd name="connsiteX3" fmla="*/ 445477 w 445477"/>
              <a:gd name="connsiteY3" fmla="*/ 891336 h 891336"/>
              <a:gd name="connsiteX0" fmla="*/ 0 w 375139"/>
              <a:gd name="connsiteY0" fmla="*/ 574813 h 574813"/>
              <a:gd name="connsiteX1" fmla="*/ 187570 w 375139"/>
              <a:gd name="connsiteY1" fmla="*/ 382 h 574813"/>
              <a:gd name="connsiteX2" fmla="*/ 375139 w 375139"/>
              <a:gd name="connsiteY2" fmla="*/ 492751 h 574813"/>
              <a:gd name="connsiteX0" fmla="*/ 0 w 375139"/>
              <a:gd name="connsiteY0" fmla="*/ 575061 h 575061"/>
              <a:gd name="connsiteX1" fmla="*/ 187570 w 375139"/>
              <a:gd name="connsiteY1" fmla="*/ 630 h 575061"/>
              <a:gd name="connsiteX2" fmla="*/ 375139 w 375139"/>
              <a:gd name="connsiteY2" fmla="*/ 492999 h 575061"/>
              <a:gd name="connsiteX0" fmla="*/ 0 w 375139"/>
              <a:gd name="connsiteY0" fmla="*/ 574567 h 574567"/>
              <a:gd name="connsiteX1" fmla="*/ 187570 w 375139"/>
              <a:gd name="connsiteY1" fmla="*/ 136 h 574567"/>
              <a:gd name="connsiteX2" fmla="*/ 375139 w 375139"/>
              <a:gd name="connsiteY2" fmla="*/ 492505 h 574567"/>
            </a:gdLst>
            <a:ahLst/>
            <a:cxnLst>
              <a:cxn ang="0">
                <a:pos x="connsiteX0" y="connsiteY0"/>
              </a:cxn>
              <a:cxn ang="0">
                <a:pos x="connsiteX1" y="connsiteY1"/>
              </a:cxn>
              <a:cxn ang="0">
                <a:pos x="connsiteX2" y="connsiteY2"/>
              </a:cxn>
            </a:cxnLst>
            <a:rect l="l" t="t" r="r" b="b"/>
            <a:pathLst>
              <a:path w="375139" h="574567">
                <a:moveTo>
                  <a:pt x="0" y="574567"/>
                </a:moveTo>
                <a:cubicBezTo>
                  <a:pt x="56173" y="513509"/>
                  <a:pt x="113324" y="-9633"/>
                  <a:pt x="187570" y="136"/>
                </a:cubicBezTo>
                <a:cubicBezTo>
                  <a:pt x="261816" y="9905"/>
                  <a:pt x="332155" y="344013"/>
                  <a:pt x="375139" y="492505"/>
                </a:cubicBezTo>
              </a:path>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1" name="Freeform 10"/>
          <p:cNvSpPr/>
          <p:nvPr/>
        </p:nvSpPr>
        <p:spPr bwMode="auto">
          <a:xfrm>
            <a:off x="1890495" y="2848694"/>
            <a:ext cx="4086333" cy="586167"/>
          </a:xfrm>
          <a:custGeom>
            <a:avLst/>
            <a:gdLst>
              <a:gd name="connsiteX0" fmla="*/ 0 w 3094893"/>
              <a:gd name="connsiteY0" fmla="*/ 586167 h 586167"/>
              <a:gd name="connsiteX1" fmla="*/ 480647 w 3094893"/>
              <a:gd name="connsiteY1" fmla="*/ 304813 h 586167"/>
              <a:gd name="connsiteX2" fmla="*/ 1899139 w 3094893"/>
              <a:gd name="connsiteY2" fmla="*/ 13 h 586167"/>
              <a:gd name="connsiteX3" fmla="*/ 2145323 w 3094893"/>
              <a:gd name="connsiteY3" fmla="*/ 316536 h 586167"/>
              <a:gd name="connsiteX4" fmla="*/ 2297723 w 3094893"/>
              <a:gd name="connsiteY4" fmla="*/ 445490 h 586167"/>
              <a:gd name="connsiteX5" fmla="*/ 3094893 w 3094893"/>
              <a:gd name="connsiteY5" fmla="*/ 246198 h 58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893" h="586167">
                <a:moveTo>
                  <a:pt x="0" y="586167"/>
                </a:moveTo>
                <a:cubicBezTo>
                  <a:pt x="82062" y="494336"/>
                  <a:pt x="164124" y="402505"/>
                  <a:pt x="480647" y="304813"/>
                </a:cubicBezTo>
                <a:cubicBezTo>
                  <a:pt x="797170" y="207121"/>
                  <a:pt x="1621693" y="-1941"/>
                  <a:pt x="1899139" y="13"/>
                </a:cubicBezTo>
                <a:cubicBezTo>
                  <a:pt x="2176585" y="1967"/>
                  <a:pt x="2078892" y="242290"/>
                  <a:pt x="2145323" y="316536"/>
                </a:cubicBezTo>
                <a:cubicBezTo>
                  <a:pt x="2211754" y="390782"/>
                  <a:pt x="2139461" y="457213"/>
                  <a:pt x="2297723" y="445490"/>
                </a:cubicBezTo>
                <a:cubicBezTo>
                  <a:pt x="2455985" y="433767"/>
                  <a:pt x="2775439" y="339982"/>
                  <a:pt x="3094893" y="246198"/>
                </a:cubicBezTo>
              </a:path>
            </a:pathLst>
          </a:custGeom>
          <a:noFill/>
          <a:ln w="25400" cap="flat" cmpd="sng" algn="ctr">
            <a:solidFill>
              <a:srgbClr val="00CC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a:off x="3237128" y="1513365"/>
            <a:ext cx="5556792" cy="1792543"/>
          </a:xfrm>
          <a:custGeom>
            <a:avLst/>
            <a:gdLst>
              <a:gd name="connsiteX0" fmla="*/ 5634 w 1857880"/>
              <a:gd name="connsiteY0" fmla="*/ 1236164 h 1236164"/>
              <a:gd name="connsiteX1" fmla="*/ 286988 w 1857880"/>
              <a:gd name="connsiteY1" fmla="*/ 5241 h 1236164"/>
              <a:gd name="connsiteX2" fmla="*/ 1857880 w 1857880"/>
              <a:gd name="connsiteY2" fmla="*/ 696902 h 1236164"/>
              <a:gd name="connsiteX0" fmla="*/ 59931 w 3178270"/>
              <a:gd name="connsiteY0" fmla="*/ 1805354 h 1805354"/>
              <a:gd name="connsiteX1" fmla="*/ 341285 w 3178270"/>
              <a:gd name="connsiteY1" fmla="*/ 574431 h 1805354"/>
              <a:gd name="connsiteX2" fmla="*/ 3178270 w 3178270"/>
              <a:gd name="connsiteY2" fmla="*/ 0 h 1805354"/>
              <a:gd name="connsiteX0" fmla="*/ 5254 w 3123593"/>
              <a:gd name="connsiteY0" fmla="*/ 1805354 h 1805354"/>
              <a:gd name="connsiteX1" fmla="*/ 286608 w 3123593"/>
              <a:gd name="connsiteY1" fmla="*/ 574431 h 1805354"/>
              <a:gd name="connsiteX2" fmla="*/ 1834054 w 3123593"/>
              <a:gd name="connsiteY2" fmla="*/ 656492 h 1805354"/>
              <a:gd name="connsiteX3" fmla="*/ 3123593 w 3123593"/>
              <a:gd name="connsiteY3" fmla="*/ 0 h 1805354"/>
              <a:gd name="connsiteX0" fmla="*/ 1166 w 3119505"/>
              <a:gd name="connsiteY0" fmla="*/ 1805354 h 1805354"/>
              <a:gd name="connsiteX1" fmla="*/ 282520 w 3119505"/>
              <a:gd name="connsiteY1" fmla="*/ 574431 h 1805354"/>
              <a:gd name="connsiteX2" fmla="*/ 1829966 w 3119505"/>
              <a:gd name="connsiteY2" fmla="*/ 656492 h 1805354"/>
              <a:gd name="connsiteX3" fmla="*/ 3119505 w 3119505"/>
              <a:gd name="connsiteY3" fmla="*/ 0 h 1805354"/>
              <a:gd name="connsiteX0" fmla="*/ 0 w 3118339"/>
              <a:gd name="connsiteY0" fmla="*/ 1805354 h 1805354"/>
              <a:gd name="connsiteX1" fmla="*/ 281354 w 3118339"/>
              <a:gd name="connsiteY1" fmla="*/ 574431 h 1805354"/>
              <a:gd name="connsiteX2" fmla="*/ 1828800 w 3118339"/>
              <a:gd name="connsiteY2" fmla="*/ 656492 h 1805354"/>
              <a:gd name="connsiteX3" fmla="*/ 3118339 w 3118339"/>
              <a:gd name="connsiteY3" fmla="*/ 0 h 1805354"/>
              <a:gd name="connsiteX0" fmla="*/ 0 w 3118339"/>
              <a:gd name="connsiteY0" fmla="*/ 1805354 h 1805354"/>
              <a:gd name="connsiteX1" fmla="*/ 281354 w 3118339"/>
              <a:gd name="connsiteY1" fmla="*/ 574431 h 1805354"/>
              <a:gd name="connsiteX2" fmla="*/ 1840523 w 3118339"/>
              <a:gd name="connsiteY2" fmla="*/ 750277 h 1805354"/>
              <a:gd name="connsiteX3" fmla="*/ 3118339 w 3118339"/>
              <a:gd name="connsiteY3" fmla="*/ 0 h 1805354"/>
              <a:gd name="connsiteX0" fmla="*/ 0 w 3118339"/>
              <a:gd name="connsiteY0" fmla="*/ 1805354 h 1805354"/>
              <a:gd name="connsiteX1" fmla="*/ 281354 w 3118339"/>
              <a:gd name="connsiteY1" fmla="*/ 574431 h 1805354"/>
              <a:gd name="connsiteX2" fmla="*/ 1840523 w 3118339"/>
              <a:gd name="connsiteY2" fmla="*/ 750277 h 1805354"/>
              <a:gd name="connsiteX3" fmla="*/ 2625969 w 3118339"/>
              <a:gd name="connsiteY3" fmla="*/ 257908 h 1805354"/>
              <a:gd name="connsiteX4" fmla="*/ 3118339 w 3118339"/>
              <a:gd name="connsiteY4" fmla="*/ 0 h 1805354"/>
              <a:gd name="connsiteX0" fmla="*/ 0 w 4208585"/>
              <a:gd name="connsiteY0" fmla="*/ 1560957 h 1560957"/>
              <a:gd name="connsiteX1" fmla="*/ 281354 w 4208585"/>
              <a:gd name="connsiteY1" fmla="*/ 330034 h 1560957"/>
              <a:gd name="connsiteX2" fmla="*/ 1840523 w 4208585"/>
              <a:gd name="connsiteY2" fmla="*/ 505880 h 1560957"/>
              <a:gd name="connsiteX3" fmla="*/ 2625969 w 4208585"/>
              <a:gd name="connsiteY3" fmla="*/ 13511 h 1560957"/>
              <a:gd name="connsiteX4" fmla="*/ 4208585 w 4208585"/>
              <a:gd name="connsiteY4" fmla="*/ 623110 h 1560957"/>
              <a:gd name="connsiteX0" fmla="*/ 0 w 4208585"/>
              <a:gd name="connsiteY0" fmla="*/ 1792543 h 1792543"/>
              <a:gd name="connsiteX1" fmla="*/ 281354 w 4208585"/>
              <a:gd name="connsiteY1" fmla="*/ 561620 h 1792543"/>
              <a:gd name="connsiteX2" fmla="*/ 1840523 w 4208585"/>
              <a:gd name="connsiteY2" fmla="*/ 737466 h 1792543"/>
              <a:gd name="connsiteX3" fmla="*/ 3001108 w 4208585"/>
              <a:gd name="connsiteY3" fmla="*/ 10635 h 1792543"/>
              <a:gd name="connsiteX4" fmla="*/ 4208585 w 4208585"/>
              <a:gd name="connsiteY4" fmla="*/ 854696 h 179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585" h="1792543">
                <a:moveTo>
                  <a:pt x="0" y="1792543"/>
                </a:moveTo>
                <a:cubicBezTo>
                  <a:pt x="115277" y="1222020"/>
                  <a:pt x="-25400" y="737466"/>
                  <a:pt x="281354" y="561620"/>
                </a:cubicBezTo>
                <a:cubicBezTo>
                  <a:pt x="588108" y="385774"/>
                  <a:pt x="1447800" y="782405"/>
                  <a:pt x="1840523" y="737466"/>
                </a:cubicBezTo>
                <a:cubicBezTo>
                  <a:pt x="2233246" y="692528"/>
                  <a:pt x="2788139" y="135681"/>
                  <a:pt x="3001108" y="10635"/>
                </a:cubicBezTo>
                <a:cubicBezTo>
                  <a:pt x="3214077" y="-114411"/>
                  <a:pt x="4128477" y="905496"/>
                  <a:pt x="4208585" y="854696"/>
                </a:cubicBezTo>
              </a:path>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3" name="Freeform 12"/>
          <p:cNvSpPr/>
          <p:nvPr/>
        </p:nvSpPr>
        <p:spPr bwMode="auto">
          <a:xfrm>
            <a:off x="2989473" y="2407789"/>
            <a:ext cx="1625245" cy="956733"/>
          </a:xfrm>
          <a:custGeom>
            <a:avLst/>
            <a:gdLst>
              <a:gd name="connsiteX0" fmla="*/ 47184 w 1313277"/>
              <a:gd name="connsiteY0" fmla="*/ 686913 h 686913"/>
              <a:gd name="connsiteX1" fmla="*/ 152692 w 1313277"/>
              <a:gd name="connsiteY1" fmla="*/ 18697 h 686913"/>
              <a:gd name="connsiteX2" fmla="*/ 1313277 w 1313277"/>
              <a:gd name="connsiteY2" fmla="*/ 171097 h 686913"/>
              <a:gd name="connsiteX3" fmla="*/ 1313277 w 1313277"/>
              <a:gd name="connsiteY3" fmla="*/ 171097 h 686913"/>
              <a:gd name="connsiteX0" fmla="*/ 61597 w 1292520"/>
              <a:gd name="connsiteY0" fmla="*/ 785988 h 785988"/>
              <a:gd name="connsiteX1" fmla="*/ 131935 w 1292520"/>
              <a:gd name="connsiteY1" fmla="*/ 23988 h 785988"/>
              <a:gd name="connsiteX2" fmla="*/ 1292520 w 1292520"/>
              <a:gd name="connsiteY2" fmla="*/ 176388 h 785988"/>
              <a:gd name="connsiteX3" fmla="*/ 1292520 w 1292520"/>
              <a:gd name="connsiteY3" fmla="*/ 176388 h 785988"/>
              <a:gd name="connsiteX0" fmla="*/ 28164 w 1259087"/>
              <a:gd name="connsiteY0" fmla="*/ 785988 h 785988"/>
              <a:gd name="connsiteX1" fmla="*/ 98502 w 1259087"/>
              <a:gd name="connsiteY1" fmla="*/ 23988 h 785988"/>
              <a:gd name="connsiteX2" fmla="*/ 1259087 w 1259087"/>
              <a:gd name="connsiteY2" fmla="*/ 176388 h 785988"/>
              <a:gd name="connsiteX3" fmla="*/ 1259087 w 1259087"/>
              <a:gd name="connsiteY3" fmla="*/ 176388 h 785988"/>
              <a:gd name="connsiteX0" fmla="*/ 0 w 1230923"/>
              <a:gd name="connsiteY0" fmla="*/ 921261 h 921261"/>
              <a:gd name="connsiteX1" fmla="*/ 128954 w 1230923"/>
              <a:gd name="connsiteY1" fmla="*/ 18584 h 921261"/>
              <a:gd name="connsiteX2" fmla="*/ 1230923 w 1230923"/>
              <a:gd name="connsiteY2" fmla="*/ 311661 h 921261"/>
              <a:gd name="connsiteX3" fmla="*/ 1230923 w 1230923"/>
              <a:gd name="connsiteY3" fmla="*/ 311661 h 921261"/>
              <a:gd name="connsiteX0" fmla="*/ 0 w 1230923"/>
              <a:gd name="connsiteY0" fmla="*/ 956733 h 956733"/>
              <a:gd name="connsiteX1" fmla="*/ 128954 w 1230923"/>
              <a:gd name="connsiteY1" fmla="*/ 54056 h 956733"/>
              <a:gd name="connsiteX2" fmla="*/ 1230923 w 1230923"/>
              <a:gd name="connsiteY2" fmla="*/ 347133 h 956733"/>
              <a:gd name="connsiteX3" fmla="*/ 1230923 w 1230923"/>
              <a:gd name="connsiteY3" fmla="*/ 347133 h 956733"/>
            </a:gdLst>
            <a:ahLst/>
            <a:cxnLst>
              <a:cxn ang="0">
                <a:pos x="connsiteX0" y="connsiteY0"/>
              </a:cxn>
              <a:cxn ang="0">
                <a:pos x="connsiteX1" y="connsiteY1"/>
              </a:cxn>
              <a:cxn ang="0">
                <a:pos x="connsiteX2" y="connsiteY2"/>
              </a:cxn>
              <a:cxn ang="0">
                <a:pos x="connsiteX3" y="connsiteY3"/>
              </a:cxn>
            </a:cxnLst>
            <a:rect l="l" t="t" r="r" b="b"/>
            <a:pathLst>
              <a:path w="1230923" h="956733">
                <a:moveTo>
                  <a:pt x="0" y="956733"/>
                </a:moveTo>
                <a:cubicBezTo>
                  <a:pt x="52754" y="689055"/>
                  <a:pt x="41031" y="261164"/>
                  <a:pt x="128954" y="54056"/>
                </a:cubicBezTo>
                <a:cubicBezTo>
                  <a:pt x="216877" y="-153052"/>
                  <a:pt x="1047262" y="298287"/>
                  <a:pt x="1230923" y="347133"/>
                </a:cubicBezTo>
                <a:lnTo>
                  <a:pt x="1230923" y="347133"/>
                </a:lnTo>
              </a:path>
            </a:pathLst>
          </a:custGeom>
          <a:noFill/>
          <a:ln w="2540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648946" y="2804833"/>
            <a:ext cx="1578810" cy="605041"/>
          </a:xfrm>
          <a:custGeom>
            <a:avLst/>
            <a:gdLst>
              <a:gd name="connsiteX0" fmla="*/ 47184 w 1313277"/>
              <a:gd name="connsiteY0" fmla="*/ 686913 h 686913"/>
              <a:gd name="connsiteX1" fmla="*/ 152692 w 1313277"/>
              <a:gd name="connsiteY1" fmla="*/ 18697 h 686913"/>
              <a:gd name="connsiteX2" fmla="*/ 1313277 w 1313277"/>
              <a:gd name="connsiteY2" fmla="*/ 171097 h 686913"/>
              <a:gd name="connsiteX3" fmla="*/ 1313277 w 1313277"/>
              <a:gd name="connsiteY3" fmla="*/ 171097 h 686913"/>
              <a:gd name="connsiteX0" fmla="*/ 61597 w 1292520"/>
              <a:gd name="connsiteY0" fmla="*/ 785988 h 785988"/>
              <a:gd name="connsiteX1" fmla="*/ 131935 w 1292520"/>
              <a:gd name="connsiteY1" fmla="*/ 23988 h 785988"/>
              <a:gd name="connsiteX2" fmla="*/ 1292520 w 1292520"/>
              <a:gd name="connsiteY2" fmla="*/ 176388 h 785988"/>
              <a:gd name="connsiteX3" fmla="*/ 1292520 w 1292520"/>
              <a:gd name="connsiteY3" fmla="*/ 176388 h 785988"/>
              <a:gd name="connsiteX0" fmla="*/ 28164 w 1259087"/>
              <a:gd name="connsiteY0" fmla="*/ 785988 h 785988"/>
              <a:gd name="connsiteX1" fmla="*/ 98502 w 1259087"/>
              <a:gd name="connsiteY1" fmla="*/ 23988 h 785988"/>
              <a:gd name="connsiteX2" fmla="*/ 1259087 w 1259087"/>
              <a:gd name="connsiteY2" fmla="*/ 176388 h 785988"/>
              <a:gd name="connsiteX3" fmla="*/ 1259087 w 1259087"/>
              <a:gd name="connsiteY3" fmla="*/ 176388 h 785988"/>
              <a:gd name="connsiteX0" fmla="*/ 0 w 1230923"/>
              <a:gd name="connsiteY0" fmla="*/ 921261 h 921261"/>
              <a:gd name="connsiteX1" fmla="*/ 128954 w 1230923"/>
              <a:gd name="connsiteY1" fmla="*/ 18584 h 921261"/>
              <a:gd name="connsiteX2" fmla="*/ 1230923 w 1230923"/>
              <a:gd name="connsiteY2" fmla="*/ 311661 h 921261"/>
              <a:gd name="connsiteX3" fmla="*/ 1230923 w 1230923"/>
              <a:gd name="connsiteY3" fmla="*/ 311661 h 921261"/>
              <a:gd name="connsiteX0" fmla="*/ 0 w 1230923"/>
              <a:gd name="connsiteY0" fmla="*/ 956733 h 956733"/>
              <a:gd name="connsiteX1" fmla="*/ 128954 w 1230923"/>
              <a:gd name="connsiteY1" fmla="*/ 54056 h 956733"/>
              <a:gd name="connsiteX2" fmla="*/ 1230923 w 1230923"/>
              <a:gd name="connsiteY2" fmla="*/ 347133 h 956733"/>
              <a:gd name="connsiteX3" fmla="*/ 1230923 w 1230923"/>
              <a:gd name="connsiteY3" fmla="*/ 347133 h 956733"/>
              <a:gd name="connsiteX0" fmla="*/ 10234 w 1205988"/>
              <a:gd name="connsiteY0" fmla="*/ 555354 h 555354"/>
              <a:gd name="connsiteX1" fmla="*/ 104019 w 1205988"/>
              <a:gd name="connsiteY1" fmla="*/ 4369 h 555354"/>
              <a:gd name="connsiteX2" fmla="*/ 1205988 w 1205988"/>
              <a:gd name="connsiteY2" fmla="*/ 297446 h 555354"/>
              <a:gd name="connsiteX3" fmla="*/ 1205988 w 1205988"/>
              <a:gd name="connsiteY3" fmla="*/ 297446 h 555354"/>
              <a:gd name="connsiteX0" fmla="*/ 21664 w 1217418"/>
              <a:gd name="connsiteY0" fmla="*/ 555354 h 555354"/>
              <a:gd name="connsiteX1" fmla="*/ 115449 w 1217418"/>
              <a:gd name="connsiteY1" fmla="*/ 4369 h 555354"/>
              <a:gd name="connsiteX2" fmla="*/ 1217418 w 1217418"/>
              <a:gd name="connsiteY2" fmla="*/ 297446 h 555354"/>
              <a:gd name="connsiteX3" fmla="*/ 1217418 w 1217418"/>
              <a:gd name="connsiteY3" fmla="*/ 297446 h 555354"/>
              <a:gd name="connsiteX0" fmla="*/ 10234 w 1205988"/>
              <a:gd name="connsiteY0" fmla="*/ 555354 h 555354"/>
              <a:gd name="connsiteX1" fmla="*/ 104019 w 1205988"/>
              <a:gd name="connsiteY1" fmla="*/ 4369 h 555354"/>
              <a:gd name="connsiteX2" fmla="*/ 1205988 w 1205988"/>
              <a:gd name="connsiteY2" fmla="*/ 297446 h 555354"/>
              <a:gd name="connsiteX3" fmla="*/ 1205988 w 1205988"/>
              <a:gd name="connsiteY3" fmla="*/ 297446 h 555354"/>
              <a:gd name="connsiteX0" fmla="*/ 0 w 1195754"/>
              <a:gd name="connsiteY0" fmla="*/ 605041 h 605041"/>
              <a:gd name="connsiteX1" fmla="*/ 93785 w 1195754"/>
              <a:gd name="connsiteY1" fmla="*/ 54056 h 605041"/>
              <a:gd name="connsiteX2" fmla="*/ 1195754 w 1195754"/>
              <a:gd name="connsiteY2" fmla="*/ 347133 h 605041"/>
              <a:gd name="connsiteX3" fmla="*/ 1195754 w 1195754"/>
              <a:gd name="connsiteY3" fmla="*/ 347133 h 605041"/>
            </a:gdLst>
            <a:ahLst/>
            <a:cxnLst>
              <a:cxn ang="0">
                <a:pos x="connsiteX0" y="connsiteY0"/>
              </a:cxn>
              <a:cxn ang="0">
                <a:pos x="connsiteX1" y="connsiteY1"/>
              </a:cxn>
              <a:cxn ang="0">
                <a:pos x="connsiteX2" y="connsiteY2"/>
              </a:cxn>
              <a:cxn ang="0">
                <a:pos x="connsiteX3" y="connsiteY3"/>
              </a:cxn>
            </a:cxnLst>
            <a:rect l="l" t="t" r="r" b="b"/>
            <a:pathLst>
              <a:path w="1195754" h="605041">
                <a:moveTo>
                  <a:pt x="0" y="605041"/>
                </a:moveTo>
                <a:cubicBezTo>
                  <a:pt x="52753" y="349086"/>
                  <a:pt x="11724" y="261164"/>
                  <a:pt x="93785" y="54056"/>
                </a:cubicBezTo>
                <a:cubicBezTo>
                  <a:pt x="175846" y="-153052"/>
                  <a:pt x="1012093" y="298287"/>
                  <a:pt x="1195754" y="347133"/>
                </a:cubicBezTo>
                <a:lnTo>
                  <a:pt x="1195754" y="347133"/>
                </a:lnTo>
              </a:path>
            </a:pathLst>
          </a:custGeom>
          <a:noFill/>
          <a:ln w="2540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5" name="Rectangle 2"/>
          <p:cNvSpPr txBox="1">
            <a:spLocks noChangeArrowheads="1"/>
          </p:cNvSpPr>
          <p:nvPr/>
        </p:nvSpPr>
        <p:spPr>
          <a:xfrm>
            <a:off x="247424" y="3725598"/>
            <a:ext cx="4453530" cy="417512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GB" sz="2800" dirty="0" smtClean="0">
                <a:solidFill>
                  <a:srgbClr val="0000FF"/>
                </a:solidFill>
              </a:rPr>
              <a:t>Accretion disc </a:t>
            </a:r>
            <a:r>
              <a:rPr lang="en-GB" sz="2800" dirty="0">
                <a:solidFill>
                  <a:srgbClr val="19D4E9"/>
                </a:solidFill>
              </a:rPr>
              <a:t>+ </a:t>
            </a:r>
            <a:r>
              <a:rPr lang="en-GB" sz="2800" dirty="0" smtClean="0">
                <a:solidFill>
                  <a:srgbClr val="19D4E9"/>
                </a:solidFill>
              </a:rPr>
              <a:t>flow</a:t>
            </a:r>
            <a:endParaRPr lang="en-GB" sz="2800" dirty="0" smtClean="0">
              <a:solidFill>
                <a:srgbClr val="0000FF"/>
              </a:solidFill>
            </a:endParaRPr>
          </a:p>
          <a:p>
            <a:pPr eaLnBrk="1" hangingPunct="1">
              <a:lnSpc>
                <a:spcPct val="90000"/>
              </a:lnSpc>
            </a:pPr>
            <a:r>
              <a:rPr lang="en-GB" sz="2800" dirty="0" smtClean="0">
                <a:solidFill>
                  <a:srgbClr val="FF0000"/>
                </a:solidFill>
              </a:rPr>
              <a:t>IR dust</a:t>
            </a:r>
          </a:p>
          <a:p>
            <a:pPr eaLnBrk="1" hangingPunct="1">
              <a:lnSpc>
                <a:spcPct val="90000"/>
              </a:lnSpc>
            </a:pPr>
            <a:r>
              <a:rPr lang="en-GB" sz="2800" dirty="0"/>
              <a:t>Base of compact jet</a:t>
            </a:r>
          </a:p>
          <a:p>
            <a:pPr eaLnBrk="1" hangingPunct="1">
              <a:lnSpc>
                <a:spcPct val="90000"/>
              </a:lnSpc>
            </a:pPr>
            <a:r>
              <a:rPr lang="en-GB" sz="2800" dirty="0">
                <a:solidFill>
                  <a:schemeClr val="bg2">
                    <a:lumMod val="75000"/>
                  </a:schemeClr>
                </a:solidFill>
              </a:rPr>
              <a:t>Conical compact jet</a:t>
            </a:r>
          </a:p>
          <a:p>
            <a:pPr eaLnBrk="1" hangingPunct="1">
              <a:lnSpc>
                <a:spcPct val="90000"/>
              </a:lnSpc>
            </a:pPr>
            <a:r>
              <a:rPr lang="en-GB" sz="2800" dirty="0" smtClean="0">
                <a:solidFill>
                  <a:srgbClr val="FF6600"/>
                </a:solidFill>
              </a:rPr>
              <a:t>Host </a:t>
            </a:r>
            <a:r>
              <a:rPr lang="en-GB" sz="2800" dirty="0">
                <a:solidFill>
                  <a:srgbClr val="FF6600"/>
                </a:solidFill>
              </a:rPr>
              <a:t>galaxy (E4</a:t>
            </a:r>
            <a:r>
              <a:rPr lang="en-GB" sz="2800" dirty="0" smtClean="0">
                <a:solidFill>
                  <a:srgbClr val="FF6600"/>
                </a:solidFill>
              </a:rPr>
              <a:t>)</a:t>
            </a:r>
            <a:endParaRPr lang="en-GB" sz="2800" dirty="0" smtClean="0">
              <a:solidFill>
                <a:srgbClr val="FF0000"/>
              </a:solidFill>
            </a:endParaRPr>
          </a:p>
          <a:p>
            <a:pPr eaLnBrk="1" hangingPunct="1">
              <a:lnSpc>
                <a:spcPct val="90000"/>
              </a:lnSpc>
            </a:pPr>
            <a:r>
              <a:rPr lang="en-GB" sz="2800" dirty="0" smtClean="0">
                <a:solidFill>
                  <a:srgbClr val="00CC00"/>
                </a:solidFill>
              </a:rPr>
              <a:t>Extended jet </a:t>
            </a:r>
          </a:p>
          <a:p>
            <a:pPr eaLnBrk="1" hangingPunct="1">
              <a:lnSpc>
                <a:spcPct val="90000"/>
              </a:lnSpc>
            </a:pPr>
            <a:endParaRPr lang="en-GB" sz="2800" dirty="0" smtClean="0">
              <a:solidFill>
                <a:srgbClr val="0000FF"/>
              </a:solidFill>
            </a:endParaRPr>
          </a:p>
        </p:txBody>
      </p:sp>
      <p:sp>
        <p:nvSpPr>
          <p:cNvPr id="16" name="Freeform 15"/>
          <p:cNvSpPr/>
          <p:nvPr/>
        </p:nvSpPr>
        <p:spPr bwMode="auto">
          <a:xfrm>
            <a:off x="5089869" y="1832536"/>
            <a:ext cx="1626499" cy="767164"/>
          </a:xfrm>
          <a:custGeom>
            <a:avLst/>
            <a:gdLst>
              <a:gd name="connsiteX0" fmla="*/ 0 w 515815"/>
              <a:gd name="connsiteY0" fmla="*/ 705099 h 904391"/>
              <a:gd name="connsiteX1" fmla="*/ 35169 w 515815"/>
              <a:gd name="connsiteY1" fmla="*/ 306514 h 904391"/>
              <a:gd name="connsiteX2" fmla="*/ 152400 w 515815"/>
              <a:gd name="connsiteY2" fmla="*/ 95499 h 904391"/>
              <a:gd name="connsiteX3" fmla="*/ 304800 w 515815"/>
              <a:gd name="connsiteY3" fmla="*/ 13437 h 904391"/>
              <a:gd name="connsiteX4" fmla="*/ 480646 w 515815"/>
              <a:gd name="connsiteY4" fmla="*/ 365130 h 904391"/>
              <a:gd name="connsiteX5" fmla="*/ 515815 w 515815"/>
              <a:gd name="connsiteY5" fmla="*/ 904391 h 904391"/>
              <a:gd name="connsiteX0" fmla="*/ 0 w 604774"/>
              <a:gd name="connsiteY0" fmla="*/ 699731 h 899023"/>
              <a:gd name="connsiteX1" fmla="*/ 35169 w 604774"/>
              <a:gd name="connsiteY1" fmla="*/ 301146 h 899023"/>
              <a:gd name="connsiteX2" fmla="*/ 152400 w 604774"/>
              <a:gd name="connsiteY2" fmla="*/ 90131 h 899023"/>
              <a:gd name="connsiteX3" fmla="*/ 304800 w 604774"/>
              <a:gd name="connsiteY3" fmla="*/ 8069 h 899023"/>
              <a:gd name="connsiteX4" fmla="*/ 598208 w 604774"/>
              <a:gd name="connsiteY4" fmla="*/ 275096 h 899023"/>
              <a:gd name="connsiteX5" fmla="*/ 515815 w 604774"/>
              <a:gd name="connsiteY5" fmla="*/ 899023 h 899023"/>
              <a:gd name="connsiteX0" fmla="*/ 0 w 1146372"/>
              <a:gd name="connsiteY0" fmla="*/ 699731 h 699731"/>
              <a:gd name="connsiteX1" fmla="*/ 35169 w 1146372"/>
              <a:gd name="connsiteY1" fmla="*/ 301146 h 699731"/>
              <a:gd name="connsiteX2" fmla="*/ 152400 w 1146372"/>
              <a:gd name="connsiteY2" fmla="*/ 90131 h 699731"/>
              <a:gd name="connsiteX3" fmla="*/ 304800 w 1146372"/>
              <a:gd name="connsiteY3" fmla="*/ 8069 h 699731"/>
              <a:gd name="connsiteX4" fmla="*/ 598208 w 1146372"/>
              <a:gd name="connsiteY4" fmla="*/ 275096 h 699731"/>
              <a:gd name="connsiteX5" fmla="*/ 1146372 w 1146372"/>
              <a:gd name="connsiteY5" fmla="*/ 503912 h 699731"/>
              <a:gd name="connsiteX0" fmla="*/ 0 w 1146372"/>
              <a:gd name="connsiteY0" fmla="*/ 613059 h 613059"/>
              <a:gd name="connsiteX1" fmla="*/ 35169 w 1146372"/>
              <a:gd name="connsiteY1" fmla="*/ 214474 h 613059"/>
              <a:gd name="connsiteX2" fmla="*/ 152400 w 1146372"/>
              <a:gd name="connsiteY2" fmla="*/ 3459 h 613059"/>
              <a:gd name="connsiteX3" fmla="*/ 582673 w 1146372"/>
              <a:gd name="connsiteY3" fmla="*/ 90730 h 613059"/>
              <a:gd name="connsiteX4" fmla="*/ 598208 w 1146372"/>
              <a:gd name="connsiteY4" fmla="*/ 188424 h 613059"/>
              <a:gd name="connsiteX5" fmla="*/ 1146372 w 1146372"/>
              <a:gd name="connsiteY5" fmla="*/ 417240 h 613059"/>
              <a:gd name="connsiteX0" fmla="*/ 2870 w 1149242"/>
              <a:gd name="connsiteY0" fmla="*/ 724204 h 724204"/>
              <a:gd name="connsiteX1" fmla="*/ 38039 w 1149242"/>
              <a:gd name="connsiteY1" fmla="*/ 325619 h 724204"/>
              <a:gd name="connsiteX2" fmla="*/ 358331 w 1149242"/>
              <a:gd name="connsiteY2" fmla="*/ 1715 h 724204"/>
              <a:gd name="connsiteX3" fmla="*/ 585543 w 1149242"/>
              <a:gd name="connsiteY3" fmla="*/ 201875 h 724204"/>
              <a:gd name="connsiteX4" fmla="*/ 601078 w 1149242"/>
              <a:gd name="connsiteY4" fmla="*/ 299569 h 724204"/>
              <a:gd name="connsiteX5" fmla="*/ 1149242 w 1149242"/>
              <a:gd name="connsiteY5" fmla="*/ 528385 h 724204"/>
              <a:gd name="connsiteX0" fmla="*/ 0 w 1146372"/>
              <a:gd name="connsiteY0" fmla="*/ 723045 h 723045"/>
              <a:gd name="connsiteX1" fmla="*/ 238230 w 1146372"/>
              <a:gd name="connsiteY1" fmla="*/ 268016 h 723045"/>
              <a:gd name="connsiteX2" fmla="*/ 355461 w 1146372"/>
              <a:gd name="connsiteY2" fmla="*/ 556 h 723045"/>
              <a:gd name="connsiteX3" fmla="*/ 582673 w 1146372"/>
              <a:gd name="connsiteY3" fmla="*/ 200716 h 723045"/>
              <a:gd name="connsiteX4" fmla="*/ 598208 w 1146372"/>
              <a:gd name="connsiteY4" fmla="*/ 298410 h 723045"/>
              <a:gd name="connsiteX5" fmla="*/ 1146372 w 1146372"/>
              <a:gd name="connsiteY5" fmla="*/ 527226 h 723045"/>
              <a:gd name="connsiteX0" fmla="*/ 0 w 1146372"/>
              <a:gd name="connsiteY0" fmla="*/ 723060 h 723060"/>
              <a:gd name="connsiteX1" fmla="*/ 238230 w 1146372"/>
              <a:gd name="connsiteY1" fmla="*/ 268031 h 723060"/>
              <a:gd name="connsiteX2" fmla="*/ 355461 w 1146372"/>
              <a:gd name="connsiteY2" fmla="*/ 571 h 723060"/>
              <a:gd name="connsiteX3" fmla="*/ 582673 w 1146372"/>
              <a:gd name="connsiteY3" fmla="*/ 200731 h 723060"/>
              <a:gd name="connsiteX4" fmla="*/ 790582 w 1146372"/>
              <a:gd name="connsiteY4" fmla="*/ 326647 h 723060"/>
              <a:gd name="connsiteX5" fmla="*/ 1146372 w 1146372"/>
              <a:gd name="connsiteY5" fmla="*/ 527241 h 723060"/>
              <a:gd name="connsiteX0" fmla="*/ 0 w 1007436"/>
              <a:gd name="connsiteY0" fmla="*/ 723060 h 723060"/>
              <a:gd name="connsiteX1" fmla="*/ 99294 w 1007436"/>
              <a:gd name="connsiteY1" fmla="*/ 268031 h 723060"/>
              <a:gd name="connsiteX2" fmla="*/ 216525 w 1007436"/>
              <a:gd name="connsiteY2" fmla="*/ 571 h 723060"/>
              <a:gd name="connsiteX3" fmla="*/ 443737 w 1007436"/>
              <a:gd name="connsiteY3" fmla="*/ 200731 h 723060"/>
              <a:gd name="connsiteX4" fmla="*/ 651646 w 1007436"/>
              <a:gd name="connsiteY4" fmla="*/ 326647 h 723060"/>
              <a:gd name="connsiteX5" fmla="*/ 1007436 w 1007436"/>
              <a:gd name="connsiteY5" fmla="*/ 527241 h 723060"/>
              <a:gd name="connsiteX0" fmla="*/ 0 w 1007436"/>
              <a:gd name="connsiteY0" fmla="*/ 723094 h 723094"/>
              <a:gd name="connsiteX1" fmla="*/ 99294 w 1007436"/>
              <a:gd name="connsiteY1" fmla="*/ 268065 h 723094"/>
              <a:gd name="connsiteX2" fmla="*/ 216525 w 1007436"/>
              <a:gd name="connsiteY2" fmla="*/ 605 h 723094"/>
              <a:gd name="connsiteX3" fmla="*/ 443737 w 1007436"/>
              <a:gd name="connsiteY3" fmla="*/ 200765 h 723094"/>
              <a:gd name="connsiteX4" fmla="*/ 726458 w 1007436"/>
              <a:gd name="connsiteY4" fmla="*/ 383126 h 723094"/>
              <a:gd name="connsiteX5" fmla="*/ 1007436 w 1007436"/>
              <a:gd name="connsiteY5" fmla="*/ 527275 h 723094"/>
              <a:gd name="connsiteX0" fmla="*/ 0 w 1007436"/>
              <a:gd name="connsiteY0" fmla="*/ 723094 h 723094"/>
              <a:gd name="connsiteX1" fmla="*/ 99294 w 1007436"/>
              <a:gd name="connsiteY1" fmla="*/ 268065 h 723094"/>
              <a:gd name="connsiteX2" fmla="*/ 216525 w 1007436"/>
              <a:gd name="connsiteY2" fmla="*/ 605 h 723094"/>
              <a:gd name="connsiteX3" fmla="*/ 443737 w 1007436"/>
              <a:gd name="connsiteY3" fmla="*/ 200765 h 723094"/>
              <a:gd name="connsiteX4" fmla="*/ 726458 w 1007436"/>
              <a:gd name="connsiteY4" fmla="*/ 383126 h 723094"/>
              <a:gd name="connsiteX5" fmla="*/ 1007436 w 1007436"/>
              <a:gd name="connsiteY5" fmla="*/ 527275 h 723094"/>
              <a:gd name="connsiteX0" fmla="*/ 0 w 1024856"/>
              <a:gd name="connsiteY0" fmla="*/ 723094 h 723094"/>
              <a:gd name="connsiteX1" fmla="*/ 99294 w 1024856"/>
              <a:gd name="connsiteY1" fmla="*/ 268065 h 723094"/>
              <a:gd name="connsiteX2" fmla="*/ 216525 w 1024856"/>
              <a:gd name="connsiteY2" fmla="*/ 605 h 723094"/>
              <a:gd name="connsiteX3" fmla="*/ 443737 w 1024856"/>
              <a:gd name="connsiteY3" fmla="*/ 200765 h 723094"/>
              <a:gd name="connsiteX4" fmla="*/ 726458 w 1024856"/>
              <a:gd name="connsiteY4" fmla="*/ 383126 h 723094"/>
              <a:gd name="connsiteX5" fmla="*/ 1007831 w 1024856"/>
              <a:gd name="connsiteY5" fmla="*/ 340575 h 723094"/>
              <a:gd name="connsiteX6" fmla="*/ 1007436 w 1024856"/>
              <a:gd name="connsiteY6" fmla="*/ 527275 h 723094"/>
              <a:gd name="connsiteX0" fmla="*/ 0 w 1231872"/>
              <a:gd name="connsiteY0" fmla="*/ 723094 h 767164"/>
              <a:gd name="connsiteX1" fmla="*/ 99294 w 1231872"/>
              <a:gd name="connsiteY1" fmla="*/ 268065 h 767164"/>
              <a:gd name="connsiteX2" fmla="*/ 216525 w 1231872"/>
              <a:gd name="connsiteY2" fmla="*/ 605 h 767164"/>
              <a:gd name="connsiteX3" fmla="*/ 443737 w 1231872"/>
              <a:gd name="connsiteY3" fmla="*/ 200765 h 767164"/>
              <a:gd name="connsiteX4" fmla="*/ 726458 w 1231872"/>
              <a:gd name="connsiteY4" fmla="*/ 383126 h 767164"/>
              <a:gd name="connsiteX5" fmla="*/ 1007831 w 1231872"/>
              <a:gd name="connsiteY5" fmla="*/ 340575 h 767164"/>
              <a:gd name="connsiteX6" fmla="*/ 1231872 w 1231872"/>
              <a:gd name="connsiteY6" fmla="*/ 767164 h 767164"/>
              <a:gd name="connsiteX0" fmla="*/ 0 w 1231872"/>
              <a:gd name="connsiteY0" fmla="*/ 723094 h 767164"/>
              <a:gd name="connsiteX1" fmla="*/ 99294 w 1231872"/>
              <a:gd name="connsiteY1" fmla="*/ 268065 h 767164"/>
              <a:gd name="connsiteX2" fmla="*/ 216525 w 1231872"/>
              <a:gd name="connsiteY2" fmla="*/ 605 h 767164"/>
              <a:gd name="connsiteX3" fmla="*/ 443737 w 1231872"/>
              <a:gd name="connsiteY3" fmla="*/ 200765 h 767164"/>
              <a:gd name="connsiteX4" fmla="*/ 726458 w 1231872"/>
              <a:gd name="connsiteY4" fmla="*/ 383126 h 767164"/>
              <a:gd name="connsiteX5" fmla="*/ 1007831 w 1231872"/>
              <a:gd name="connsiteY5" fmla="*/ 439353 h 767164"/>
              <a:gd name="connsiteX6" fmla="*/ 1231872 w 1231872"/>
              <a:gd name="connsiteY6" fmla="*/ 767164 h 76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872" h="767164">
                <a:moveTo>
                  <a:pt x="0" y="723094"/>
                </a:moveTo>
                <a:cubicBezTo>
                  <a:pt x="4884" y="574601"/>
                  <a:pt x="63207" y="388480"/>
                  <a:pt x="99294" y="268065"/>
                </a:cubicBezTo>
                <a:cubicBezTo>
                  <a:pt x="135381" y="147650"/>
                  <a:pt x="159118" y="11822"/>
                  <a:pt x="216525" y="605"/>
                </a:cubicBezTo>
                <a:cubicBezTo>
                  <a:pt x="273932" y="-10612"/>
                  <a:pt x="358748" y="137012"/>
                  <a:pt x="443737" y="200765"/>
                </a:cubicBezTo>
                <a:cubicBezTo>
                  <a:pt x="528726" y="264518"/>
                  <a:pt x="652036" y="345713"/>
                  <a:pt x="726458" y="383126"/>
                </a:cubicBezTo>
                <a:cubicBezTo>
                  <a:pt x="800880" y="420539"/>
                  <a:pt x="961001" y="415328"/>
                  <a:pt x="1007831" y="439353"/>
                </a:cubicBezTo>
                <a:cubicBezTo>
                  <a:pt x="1054661" y="463378"/>
                  <a:pt x="1212344" y="750159"/>
                  <a:pt x="1231872" y="767164"/>
                </a:cubicBezTo>
              </a:path>
            </a:pathLst>
          </a:custGeom>
          <a:noFill/>
          <a:ln w="25400" cap="flat" cmpd="sng" algn="ctr">
            <a:solidFill>
              <a:srgbClr val="19D4E9"/>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6677853" y="3720964"/>
            <a:ext cx="2737556" cy="461665"/>
          </a:xfrm>
          <a:prstGeom prst="rect">
            <a:avLst/>
          </a:prstGeom>
          <a:noFill/>
        </p:spPr>
        <p:txBody>
          <a:bodyPr wrap="square" rtlCol="0">
            <a:spAutoFit/>
          </a:bodyPr>
          <a:lstStyle/>
          <a:p>
            <a:r>
              <a:rPr lang="en-US" dirty="0" err="1" smtClean="0"/>
              <a:t>Soldi</a:t>
            </a:r>
            <a:r>
              <a:rPr lang="en-US" dirty="0" smtClean="0"/>
              <a:t> et al 2008</a:t>
            </a:r>
            <a:endParaRPr lang="en-US" dirty="0"/>
          </a:p>
        </p:txBody>
      </p:sp>
    </p:spTree>
    <p:extLst>
      <p:ext uri="{BB962C8B-B14F-4D97-AF65-F5344CB8AC3E}">
        <p14:creationId xmlns:p14="http://schemas.microsoft.com/office/powerpoint/2010/main" val="2504029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20650"/>
            <a:ext cx="895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FRI is top of ADAF branch </a:t>
            </a:r>
          </a:p>
          <a:p>
            <a:r>
              <a:rPr lang="en-GB" sz="4400" b="1" dirty="0" smtClean="0">
                <a:solidFill>
                  <a:srgbClr val="006600"/>
                </a:solidFill>
              </a:rPr>
              <a:t>(low/hard state BHB) but </a:t>
            </a:r>
            <a:r>
              <a:rPr lang="en-GB" sz="4400" b="1" dirty="0" smtClean="0">
                <a:solidFill>
                  <a:srgbClr val="006600"/>
                </a:solidFill>
                <a:latin typeface="Symbol" panose="05050102010706020507" pitchFamily="18" charset="2"/>
              </a:rPr>
              <a:t>G</a:t>
            </a:r>
            <a:r>
              <a:rPr lang="en-GB" sz="4400" b="1" dirty="0" smtClean="0">
                <a:solidFill>
                  <a:srgbClr val="006600"/>
                </a:solidFill>
              </a:rPr>
              <a:t>=15!</a:t>
            </a:r>
            <a:endParaRPr lang="en-GB" sz="4400" b="1" dirty="0">
              <a:solidFill>
                <a:srgbClr val="006600"/>
              </a:solidFill>
            </a:endParaRPr>
          </a:p>
        </p:txBody>
      </p:sp>
      <p:sp>
        <p:nvSpPr>
          <p:cNvPr id="29701" name="Text Box 4"/>
          <p:cNvSpPr txBox="1">
            <a:spLocks noChangeArrowheads="1"/>
          </p:cNvSpPr>
          <p:nvPr/>
        </p:nvSpPr>
        <p:spPr bwMode="auto">
          <a:xfrm rot="10800000" flipV="1">
            <a:off x="7061200" y="6464651"/>
            <a:ext cx="204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GB" sz="1600" dirty="0" err="1">
                <a:solidFill>
                  <a:srgbClr val="006600"/>
                </a:solidFill>
              </a:rPr>
              <a:t>Ghisellini</a:t>
            </a:r>
            <a:r>
              <a:rPr lang="en-GB" sz="1600" dirty="0">
                <a:solidFill>
                  <a:srgbClr val="006600"/>
                </a:solidFill>
              </a:rPr>
              <a:t> et al  2010</a:t>
            </a:r>
          </a:p>
        </p:txBody>
      </p:sp>
      <p:pic>
        <p:nvPicPr>
          <p:cNvPr id="7" name="Picture 15" descr="trans_lh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5" t="17557" r="50026" b="74645"/>
          <a:stretch/>
        </p:blipFill>
        <p:spPr bwMode="auto">
          <a:xfrm>
            <a:off x="387503" y="5422009"/>
            <a:ext cx="3497820" cy="1252545"/>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5923433" y="5350301"/>
            <a:ext cx="2791996" cy="1192855"/>
            <a:chOff x="574675" y="-13009"/>
            <a:chExt cx="4797426" cy="1892300"/>
          </a:xfrm>
        </p:grpSpPr>
        <p:sp>
          <p:nvSpPr>
            <p:cNvPr id="9" name="AutoShape 74"/>
            <p:cNvSpPr>
              <a:spLocks noChangeArrowheads="1"/>
            </p:cNvSpPr>
            <p:nvPr/>
          </p:nvSpPr>
          <p:spPr bwMode="auto">
            <a:xfrm rot="16200000" flipH="1">
              <a:off x="3825082" y="90934"/>
              <a:ext cx="1366838" cy="1727201"/>
            </a:xfrm>
            <a:prstGeom prst="triangle">
              <a:avLst>
                <a:gd name="adj" fmla="val 50000"/>
              </a:avLst>
            </a:prstGeom>
            <a:gradFill rotWithShape="1">
              <a:gsLst>
                <a:gs pos="0">
                  <a:srgbClr val="FF6600"/>
                </a:gs>
                <a:gs pos="100000">
                  <a:srgbClr val="FF6600">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AutoShape 73"/>
            <p:cNvSpPr>
              <a:spLocks noChangeArrowheads="1"/>
            </p:cNvSpPr>
            <p:nvPr/>
          </p:nvSpPr>
          <p:spPr bwMode="auto">
            <a:xfrm rot="5400000">
              <a:off x="754856" y="90933"/>
              <a:ext cx="1366838" cy="1727200"/>
            </a:xfrm>
            <a:prstGeom prst="triangle">
              <a:avLst>
                <a:gd name="adj" fmla="val 50000"/>
              </a:avLst>
            </a:prstGeom>
            <a:gradFill rotWithShape="1">
              <a:gsLst>
                <a:gs pos="0">
                  <a:srgbClr val="FF6600"/>
                </a:gs>
                <a:gs pos="100000">
                  <a:srgbClr val="FF6600">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Oval 28"/>
            <p:cNvSpPr>
              <a:spLocks noChangeArrowheads="1"/>
            </p:cNvSpPr>
            <p:nvPr/>
          </p:nvSpPr>
          <p:spPr bwMode="auto">
            <a:xfrm>
              <a:off x="1995527" y="391804"/>
              <a:ext cx="1803400" cy="1082675"/>
            </a:xfrm>
            <a:prstGeom prst="ellipse">
              <a:avLst/>
            </a:prstGeom>
            <a:gradFill rotWithShape="0">
              <a:gsLst>
                <a:gs pos="0">
                  <a:srgbClr val="F965A4"/>
                </a:gs>
                <a:gs pos="100000">
                  <a:srgbClr val="003399">
                    <a:gamma/>
                    <a:tint val="0"/>
                    <a:invGamma/>
                    <a:alpha val="0"/>
                  </a:srgbClr>
                </a:gs>
              </a:gsLst>
              <a:path path="shape">
                <a:fillToRect l="50000" t="50000" r="50000" b="50000"/>
              </a:path>
            </a:gradFill>
            <a:ln>
              <a:noFill/>
            </a:ln>
            <a:effectLst/>
            <a:extLst/>
          </p:spPr>
          <p:txBody>
            <a:bodyPr anchor="ctr">
              <a:spAutoFit/>
            </a:bodyPr>
            <a:lstStyle/>
            <a:p>
              <a:endParaRPr lang="en-GB"/>
            </a:p>
          </p:txBody>
        </p:sp>
        <p:sp>
          <p:nvSpPr>
            <p:cNvPr id="12" name="Oval 79"/>
            <p:cNvSpPr>
              <a:spLocks noChangeArrowheads="1"/>
            </p:cNvSpPr>
            <p:nvPr/>
          </p:nvSpPr>
          <p:spPr bwMode="auto">
            <a:xfrm>
              <a:off x="1743115" y="663266"/>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3" name="Oval 80"/>
            <p:cNvSpPr>
              <a:spLocks noChangeArrowheads="1"/>
            </p:cNvSpPr>
            <p:nvPr/>
          </p:nvSpPr>
          <p:spPr bwMode="auto">
            <a:xfrm>
              <a:off x="1743115" y="879166"/>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4" name="Oval 81"/>
            <p:cNvSpPr>
              <a:spLocks noChangeArrowheads="1"/>
            </p:cNvSpPr>
            <p:nvPr/>
          </p:nvSpPr>
          <p:spPr bwMode="auto">
            <a:xfrm>
              <a:off x="2030452" y="807729"/>
              <a:ext cx="360363" cy="360362"/>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5" name="Oval 82"/>
            <p:cNvSpPr>
              <a:spLocks noChangeArrowheads="1"/>
            </p:cNvSpPr>
            <p:nvPr/>
          </p:nvSpPr>
          <p:spPr bwMode="auto">
            <a:xfrm>
              <a:off x="1959015" y="736291"/>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6" name="Oval 83"/>
            <p:cNvSpPr>
              <a:spLocks noChangeArrowheads="1"/>
            </p:cNvSpPr>
            <p:nvPr/>
          </p:nvSpPr>
          <p:spPr bwMode="auto">
            <a:xfrm>
              <a:off x="2174915" y="736291"/>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7" name="Oval 84"/>
            <p:cNvSpPr>
              <a:spLocks noChangeArrowheads="1"/>
            </p:cNvSpPr>
            <p:nvPr/>
          </p:nvSpPr>
          <p:spPr bwMode="auto">
            <a:xfrm>
              <a:off x="2319377" y="807729"/>
              <a:ext cx="360363" cy="360362"/>
            </a:xfrm>
            <a:prstGeom prst="ellipse">
              <a:avLst/>
            </a:prstGeom>
            <a:gradFill rotWithShape="0">
              <a:gsLst>
                <a:gs pos="0">
                  <a:srgbClr val="F965A4"/>
                </a:gs>
                <a:gs pos="100000">
                  <a:srgbClr val="0066FF">
                    <a:gamma/>
                    <a:tint val="0"/>
                    <a:invGamma/>
                    <a:alpha val="0"/>
                  </a:srgbClr>
                </a:gs>
              </a:gsLst>
              <a:path path="shape">
                <a:fillToRect l="50000" t="50000" r="50000" b="50000"/>
              </a:path>
            </a:gradFill>
            <a:ln>
              <a:noFill/>
            </a:ln>
            <a:effectLst/>
            <a:extLst/>
          </p:spPr>
          <p:txBody>
            <a:bodyPr anchor="ctr">
              <a:spAutoFit/>
            </a:bodyPr>
            <a:lstStyle/>
            <a:p>
              <a:endParaRPr lang="en-GB"/>
            </a:p>
          </p:txBody>
        </p:sp>
        <p:sp>
          <p:nvSpPr>
            <p:cNvPr id="18" name="Oval 85"/>
            <p:cNvSpPr>
              <a:spLocks noChangeArrowheads="1"/>
            </p:cNvSpPr>
            <p:nvPr/>
          </p:nvSpPr>
          <p:spPr bwMode="auto">
            <a:xfrm>
              <a:off x="3076615" y="755341"/>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9" name="Oval 86"/>
            <p:cNvSpPr>
              <a:spLocks noChangeArrowheads="1"/>
            </p:cNvSpPr>
            <p:nvPr/>
          </p:nvSpPr>
          <p:spPr bwMode="auto">
            <a:xfrm>
              <a:off x="1897102" y="796616"/>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0" name="Oval 87"/>
            <p:cNvSpPr>
              <a:spLocks noChangeArrowheads="1"/>
            </p:cNvSpPr>
            <p:nvPr/>
          </p:nvSpPr>
          <p:spPr bwMode="auto">
            <a:xfrm>
              <a:off x="3256002" y="807729"/>
              <a:ext cx="360363" cy="360362"/>
            </a:xfrm>
            <a:prstGeom prst="ellipse">
              <a:avLst/>
            </a:prstGeom>
            <a:gradFill rotWithShape="0">
              <a:gsLst>
                <a:gs pos="0">
                  <a:srgbClr val="F965A4"/>
                </a:gs>
                <a:gs pos="100000">
                  <a:srgbClr val="0066FF">
                    <a:gamma/>
                    <a:tint val="0"/>
                    <a:invGamma/>
                    <a:alpha val="0"/>
                  </a:srgbClr>
                </a:gs>
              </a:gsLst>
              <a:path path="shape">
                <a:fillToRect l="50000" t="50000" r="50000" b="50000"/>
              </a:path>
            </a:gradFill>
            <a:ln>
              <a:noFill/>
            </a:ln>
            <a:effectLst/>
            <a:extLst/>
          </p:spPr>
          <p:txBody>
            <a:bodyPr anchor="ctr">
              <a:spAutoFit/>
            </a:bodyPr>
            <a:lstStyle/>
            <a:p>
              <a:endParaRPr lang="en-GB"/>
            </a:p>
          </p:txBody>
        </p:sp>
        <p:sp>
          <p:nvSpPr>
            <p:cNvPr id="21" name="Oval 88"/>
            <p:cNvSpPr>
              <a:spLocks noChangeArrowheads="1"/>
            </p:cNvSpPr>
            <p:nvPr/>
          </p:nvSpPr>
          <p:spPr bwMode="auto">
            <a:xfrm>
              <a:off x="3327440" y="734704"/>
              <a:ext cx="360362" cy="360362"/>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2" name="Oval 89"/>
            <p:cNvSpPr>
              <a:spLocks noChangeArrowheads="1"/>
            </p:cNvSpPr>
            <p:nvPr/>
          </p:nvSpPr>
          <p:spPr bwMode="auto">
            <a:xfrm>
              <a:off x="3471902" y="879166"/>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 name="Oval 90"/>
            <p:cNvSpPr>
              <a:spLocks noChangeArrowheads="1"/>
            </p:cNvSpPr>
            <p:nvPr/>
          </p:nvSpPr>
          <p:spPr bwMode="auto">
            <a:xfrm>
              <a:off x="3629065" y="879166"/>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4" name="Oval 91"/>
            <p:cNvSpPr>
              <a:spLocks noChangeArrowheads="1"/>
            </p:cNvSpPr>
            <p:nvPr/>
          </p:nvSpPr>
          <p:spPr bwMode="auto">
            <a:xfrm>
              <a:off x="3830677" y="879166"/>
              <a:ext cx="288925"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5" name="Oval 92"/>
            <p:cNvSpPr>
              <a:spLocks noChangeArrowheads="1"/>
            </p:cNvSpPr>
            <p:nvPr/>
          </p:nvSpPr>
          <p:spPr bwMode="auto">
            <a:xfrm>
              <a:off x="3614777" y="691841"/>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6" name="Oval 93"/>
            <p:cNvSpPr>
              <a:spLocks noChangeArrowheads="1"/>
            </p:cNvSpPr>
            <p:nvPr/>
          </p:nvSpPr>
          <p:spPr bwMode="auto">
            <a:xfrm>
              <a:off x="3903702" y="663266"/>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7" name="Oval 25"/>
            <p:cNvSpPr>
              <a:spLocks noChangeArrowheads="1"/>
            </p:cNvSpPr>
            <p:nvPr/>
          </p:nvSpPr>
          <p:spPr bwMode="auto">
            <a:xfrm>
              <a:off x="2787690" y="831541"/>
              <a:ext cx="223837" cy="2079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AutoShape 26"/>
            <p:cNvSpPr>
              <a:spLocks noChangeArrowheads="1"/>
            </p:cNvSpPr>
            <p:nvPr/>
          </p:nvSpPr>
          <p:spPr bwMode="auto">
            <a:xfrm rot="5400000">
              <a:off x="4118014" y="144154"/>
              <a:ext cx="288925" cy="1581150"/>
            </a:xfrm>
            <a:custGeom>
              <a:avLst/>
              <a:gdLst>
                <a:gd name="G0" fmla="+- 8653 0 0"/>
                <a:gd name="G1" fmla="+- 21600 0 8653"/>
                <a:gd name="G2" fmla="*/ 8653 1 2"/>
                <a:gd name="G3" fmla="+- 21600 0 G2"/>
                <a:gd name="G4" fmla="+/ 8653 21600 2"/>
                <a:gd name="G5" fmla="+/ G1 0 2"/>
                <a:gd name="G6" fmla="*/ 21600 21600 8653"/>
                <a:gd name="G7" fmla="*/ G6 1 2"/>
                <a:gd name="G8" fmla="+- 21600 0 G7"/>
                <a:gd name="G9" fmla="*/ 21600 1 2"/>
                <a:gd name="G10" fmla="+- 8653 0 G9"/>
                <a:gd name="G11" fmla="?: G10 G8 0"/>
                <a:gd name="G12" fmla="?: G10 G7 21600"/>
                <a:gd name="T0" fmla="*/ 17273 w 21600"/>
                <a:gd name="T1" fmla="*/ 10800 h 21600"/>
                <a:gd name="T2" fmla="*/ 10800 w 21600"/>
                <a:gd name="T3" fmla="*/ 21600 h 21600"/>
                <a:gd name="T4" fmla="*/ 4327 w 21600"/>
                <a:gd name="T5" fmla="*/ 10800 h 21600"/>
                <a:gd name="T6" fmla="*/ 10800 w 21600"/>
                <a:gd name="T7" fmla="*/ 0 h 21600"/>
                <a:gd name="T8" fmla="*/ 6127 w 21600"/>
                <a:gd name="T9" fmla="*/ 6127 h 21600"/>
                <a:gd name="T10" fmla="*/ 15473 w 21600"/>
                <a:gd name="T11" fmla="*/ 15473 h 21600"/>
              </a:gdLst>
              <a:ahLst/>
              <a:cxnLst>
                <a:cxn ang="0">
                  <a:pos x="T0" y="T1"/>
                </a:cxn>
                <a:cxn ang="0">
                  <a:pos x="T2" y="T3"/>
                </a:cxn>
                <a:cxn ang="0">
                  <a:pos x="T4" y="T5"/>
                </a:cxn>
                <a:cxn ang="0">
                  <a:pos x="T6" y="T7"/>
                </a:cxn>
              </a:cxnLst>
              <a:rect l="T8" t="T9" r="T10" b="T11"/>
              <a:pathLst>
                <a:path w="21600" h="21600">
                  <a:moveTo>
                    <a:pt x="0" y="0"/>
                  </a:moveTo>
                  <a:lnTo>
                    <a:pt x="8653" y="21600"/>
                  </a:lnTo>
                  <a:lnTo>
                    <a:pt x="12947" y="21600"/>
                  </a:lnTo>
                  <a:lnTo>
                    <a:pt x="21600" y="0"/>
                  </a:lnTo>
                  <a:close/>
                </a:path>
              </a:pathLst>
            </a:custGeom>
            <a:gradFill rotWithShape="0">
              <a:gsLst>
                <a:gs pos="0">
                  <a:srgbClr val="FF9933"/>
                </a:gs>
                <a:gs pos="100000">
                  <a:srgbClr val="9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AutoShape 27"/>
            <p:cNvSpPr>
              <a:spLocks noChangeArrowheads="1"/>
            </p:cNvSpPr>
            <p:nvPr/>
          </p:nvSpPr>
          <p:spPr bwMode="auto">
            <a:xfrm rot="5400000" flipH="1" flipV="1">
              <a:off x="1420852" y="118754"/>
              <a:ext cx="288925" cy="1631950"/>
            </a:xfrm>
            <a:custGeom>
              <a:avLst/>
              <a:gdLst>
                <a:gd name="G0" fmla="+- 8653 0 0"/>
                <a:gd name="G1" fmla="+- 21600 0 8653"/>
                <a:gd name="G2" fmla="*/ 8653 1 2"/>
                <a:gd name="G3" fmla="+- 21600 0 G2"/>
                <a:gd name="G4" fmla="+/ 8653 21600 2"/>
                <a:gd name="G5" fmla="+/ G1 0 2"/>
                <a:gd name="G6" fmla="*/ 21600 21600 8653"/>
                <a:gd name="G7" fmla="*/ G6 1 2"/>
                <a:gd name="G8" fmla="+- 21600 0 G7"/>
                <a:gd name="G9" fmla="*/ 21600 1 2"/>
                <a:gd name="G10" fmla="+- 8653 0 G9"/>
                <a:gd name="G11" fmla="?: G10 G8 0"/>
                <a:gd name="G12" fmla="?: G10 G7 21600"/>
                <a:gd name="T0" fmla="*/ 17273 w 21600"/>
                <a:gd name="T1" fmla="*/ 10800 h 21600"/>
                <a:gd name="T2" fmla="*/ 10800 w 21600"/>
                <a:gd name="T3" fmla="*/ 21600 h 21600"/>
                <a:gd name="T4" fmla="*/ 4327 w 21600"/>
                <a:gd name="T5" fmla="*/ 10800 h 21600"/>
                <a:gd name="T6" fmla="*/ 10800 w 21600"/>
                <a:gd name="T7" fmla="*/ 0 h 21600"/>
                <a:gd name="T8" fmla="*/ 6127 w 21600"/>
                <a:gd name="T9" fmla="*/ 6127 h 21600"/>
                <a:gd name="T10" fmla="*/ 15473 w 21600"/>
                <a:gd name="T11" fmla="*/ 15473 h 21600"/>
              </a:gdLst>
              <a:ahLst/>
              <a:cxnLst>
                <a:cxn ang="0">
                  <a:pos x="T0" y="T1"/>
                </a:cxn>
                <a:cxn ang="0">
                  <a:pos x="T2" y="T3"/>
                </a:cxn>
                <a:cxn ang="0">
                  <a:pos x="T4" y="T5"/>
                </a:cxn>
                <a:cxn ang="0">
                  <a:pos x="T6" y="T7"/>
                </a:cxn>
              </a:cxnLst>
              <a:rect l="T8" t="T9" r="T10" b="T11"/>
              <a:pathLst>
                <a:path w="21600" h="21600">
                  <a:moveTo>
                    <a:pt x="0" y="0"/>
                  </a:moveTo>
                  <a:lnTo>
                    <a:pt x="8653" y="21600"/>
                  </a:lnTo>
                  <a:lnTo>
                    <a:pt x="12947" y="21600"/>
                  </a:lnTo>
                  <a:lnTo>
                    <a:pt x="21600" y="0"/>
                  </a:lnTo>
                  <a:close/>
                </a:path>
              </a:pathLst>
            </a:cu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AutoShape 98"/>
            <p:cNvSpPr>
              <a:spLocks noChangeArrowheads="1"/>
            </p:cNvSpPr>
            <p:nvPr/>
          </p:nvSpPr>
          <p:spPr bwMode="auto">
            <a:xfrm rot="16200000">
              <a:off x="2490827" y="275916"/>
              <a:ext cx="819150" cy="241300"/>
            </a:xfrm>
            <a:prstGeom prst="homePlate">
              <a:avLst>
                <a:gd name="adj" fmla="val 84868"/>
              </a:avLst>
            </a:prstGeom>
            <a:gradFill rotWithShape="1">
              <a:gsLst>
                <a:gs pos="0">
                  <a:srgbClr val="F965A4"/>
                </a:gs>
                <a:gs pos="100000">
                  <a:srgbClr val="0033CC">
                    <a:gamma/>
                    <a:tint val="0"/>
                    <a:invGamma/>
                    <a:alpha val="0"/>
                  </a:srgbClr>
                </a:gs>
              </a:gsLst>
              <a:path path="shape">
                <a:fillToRect l="50000" t="50000" r="50000" b="50000"/>
              </a:path>
            </a:gradFill>
            <a:ln>
              <a:noFill/>
            </a:ln>
            <a:effectLst/>
            <a:extLst/>
          </p:spPr>
          <p:txBody>
            <a:bodyPr wrap="none" anchor="ctr"/>
            <a:lstStyle/>
            <a:p>
              <a:endParaRPr lang="en-GB"/>
            </a:p>
          </p:txBody>
        </p:sp>
        <p:sp>
          <p:nvSpPr>
            <p:cNvPr id="31" name="AutoShape 100"/>
            <p:cNvSpPr>
              <a:spLocks noChangeArrowheads="1"/>
            </p:cNvSpPr>
            <p:nvPr/>
          </p:nvSpPr>
          <p:spPr bwMode="auto">
            <a:xfrm rot="5400000" flipV="1">
              <a:off x="2484477" y="1349066"/>
              <a:ext cx="819150" cy="241300"/>
            </a:xfrm>
            <a:prstGeom prst="homePlate">
              <a:avLst>
                <a:gd name="adj" fmla="val 84868"/>
              </a:avLst>
            </a:prstGeom>
            <a:gradFill rotWithShape="1">
              <a:gsLst>
                <a:gs pos="0">
                  <a:srgbClr val="F965A4"/>
                </a:gs>
                <a:gs pos="100000">
                  <a:srgbClr val="0033CC">
                    <a:gamma/>
                    <a:tint val="0"/>
                    <a:invGamma/>
                    <a:alpha val="0"/>
                  </a:srgbClr>
                </a:gs>
              </a:gsLst>
              <a:path path="shape">
                <a:fillToRect l="50000" t="50000" r="50000" b="50000"/>
              </a:path>
            </a:gradFill>
            <a:ln>
              <a:noFill/>
            </a:ln>
            <a:effectLst/>
            <a:extLst/>
          </p:spPr>
          <p:txBody>
            <a:bodyPr wrap="none" anchor="ctr"/>
            <a:lstStyle/>
            <a:p>
              <a:endParaRPr lang="en-GB"/>
            </a:p>
          </p:txBody>
        </p:sp>
      </p:grpSp>
      <p:pic>
        <p:nvPicPr>
          <p:cNvPr id="40" name="Picture 3"/>
          <p:cNvPicPr>
            <a:picLocks noChangeAspect="1"/>
          </p:cNvPicPr>
          <p:nvPr/>
        </p:nvPicPr>
        <p:blipFill rotWithShape="1">
          <a:blip r:embed="rId3">
            <a:extLst>
              <a:ext uri="{28A0092B-C50C-407E-A947-70E740481C1C}">
                <a14:useLocalDpi xmlns:a14="http://schemas.microsoft.com/office/drawing/2010/main" val="0"/>
              </a:ext>
            </a:extLst>
          </a:blip>
          <a:srcRect l="-1073" t="53744"/>
          <a:stretch/>
        </p:blipFill>
        <p:spPr bwMode="auto">
          <a:xfrm>
            <a:off x="6321778" y="1615750"/>
            <a:ext cx="2722913" cy="224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2"/>
          <p:cNvSpPr>
            <a:spLocks noChangeArrowheads="1"/>
          </p:cNvSpPr>
          <p:nvPr/>
        </p:nvSpPr>
        <p:spPr bwMode="auto">
          <a:xfrm>
            <a:off x="104776" y="4247446"/>
            <a:ext cx="4566002" cy="17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ct val="20000"/>
              </a:spcBef>
              <a:defRPr/>
            </a:pPr>
            <a:r>
              <a:rPr lang="en-GB" sz="2800" dirty="0" smtClean="0">
                <a:solidFill>
                  <a:srgbClr val="006600"/>
                </a:solidFill>
              </a:rPr>
              <a:t>No UV inner disc – no BLR</a:t>
            </a:r>
          </a:p>
          <a:p>
            <a:pPr algn="l">
              <a:lnSpc>
                <a:spcPct val="90000"/>
              </a:lnSpc>
              <a:spcBef>
                <a:spcPct val="20000"/>
              </a:spcBef>
              <a:defRPr/>
            </a:pPr>
            <a:r>
              <a:rPr lang="en-GB" sz="2800" dirty="0" smtClean="0">
                <a:solidFill>
                  <a:srgbClr val="006600"/>
                </a:solidFill>
              </a:rPr>
              <a:t>Sync-self </a:t>
            </a:r>
            <a:r>
              <a:rPr lang="en-GB" sz="2800" dirty="0" err="1" smtClean="0">
                <a:solidFill>
                  <a:srgbClr val="006600"/>
                </a:solidFill>
              </a:rPr>
              <a:t>compton</a:t>
            </a:r>
            <a:r>
              <a:rPr lang="en-GB" sz="2800" dirty="0" smtClean="0">
                <a:solidFill>
                  <a:srgbClr val="006600"/>
                </a:solidFill>
              </a:rPr>
              <a:t> (SSC)</a:t>
            </a:r>
          </a:p>
        </p:txBody>
      </p:sp>
      <p:sp>
        <p:nvSpPr>
          <p:cNvPr id="36" name="Rectangle 2"/>
          <p:cNvSpPr>
            <a:spLocks noChangeArrowheads="1"/>
          </p:cNvSpPr>
          <p:nvPr/>
        </p:nvSpPr>
        <p:spPr bwMode="auto">
          <a:xfrm>
            <a:off x="5357389" y="4219163"/>
            <a:ext cx="3792281" cy="17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ct val="20000"/>
              </a:spcBef>
              <a:defRPr/>
            </a:pPr>
            <a:r>
              <a:rPr lang="en-GB" sz="2800" dirty="0" smtClean="0">
                <a:solidFill>
                  <a:srgbClr val="006600"/>
                </a:solidFill>
              </a:rPr>
              <a:t>UV bright, BLR</a:t>
            </a:r>
          </a:p>
          <a:p>
            <a:pPr algn="l">
              <a:lnSpc>
                <a:spcPct val="90000"/>
              </a:lnSpc>
              <a:spcBef>
                <a:spcPct val="20000"/>
              </a:spcBef>
              <a:defRPr/>
            </a:pPr>
            <a:r>
              <a:rPr lang="en-GB" sz="2800" dirty="0" err="1" smtClean="0">
                <a:solidFill>
                  <a:srgbClr val="006600"/>
                </a:solidFill>
              </a:rPr>
              <a:t>SSC+External</a:t>
            </a:r>
            <a:r>
              <a:rPr lang="en-GB" sz="2800" dirty="0" smtClean="0">
                <a:solidFill>
                  <a:srgbClr val="006600"/>
                </a:solidFill>
              </a:rPr>
              <a:t> </a:t>
            </a:r>
            <a:r>
              <a:rPr lang="en-GB" sz="2800" dirty="0" err="1" smtClean="0">
                <a:solidFill>
                  <a:srgbClr val="006600"/>
                </a:solidFill>
              </a:rPr>
              <a:t>compton</a:t>
            </a:r>
          </a:p>
        </p:txBody>
      </p:sp>
      <p:pic>
        <p:nvPicPr>
          <p:cNvPr id="29700" name="Picture 3"/>
          <p:cNvPicPr>
            <a:picLocks noChangeAspect="1"/>
          </p:cNvPicPr>
          <p:nvPr/>
        </p:nvPicPr>
        <p:blipFill rotWithShape="1">
          <a:blip r:embed="rId3">
            <a:extLst>
              <a:ext uri="{28A0092B-C50C-407E-A947-70E740481C1C}">
                <a14:useLocalDpi xmlns:a14="http://schemas.microsoft.com/office/drawing/2010/main" val="0"/>
              </a:ext>
            </a:extLst>
          </a:blip>
          <a:srcRect l="1" t="6924" r="172" b="44809"/>
          <a:stretch/>
        </p:blipFill>
        <p:spPr bwMode="auto">
          <a:xfrm>
            <a:off x="330432" y="1615750"/>
            <a:ext cx="2689345" cy="234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7720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20650"/>
            <a:ext cx="895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FRI is top of ADAF branch </a:t>
            </a:r>
          </a:p>
          <a:p>
            <a:r>
              <a:rPr lang="en-GB" sz="4400" b="1" dirty="0" smtClean="0">
                <a:solidFill>
                  <a:srgbClr val="006600"/>
                </a:solidFill>
              </a:rPr>
              <a:t>(low/hard state BHB) but </a:t>
            </a:r>
            <a:r>
              <a:rPr lang="en-GB" sz="4400" b="1" dirty="0" smtClean="0">
                <a:solidFill>
                  <a:srgbClr val="006600"/>
                </a:solidFill>
                <a:latin typeface="Symbol" panose="05050102010706020507" pitchFamily="18" charset="2"/>
              </a:rPr>
              <a:t>G</a:t>
            </a:r>
            <a:r>
              <a:rPr lang="en-GB" sz="4400" b="1" dirty="0" smtClean="0">
                <a:solidFill>
                  <a:srgbClr val="006600"/>
                </a:solidFill>
              </a:rPr>
              <a:t>=15!</a:t>
            </a:r>
            <a:endParaRPr lang="en-GB" sz="4400" b="1" dirty="0">
              <a:solidFill>
                <a:srgbClr val="006600"/>
              </a:solidFill>
            </a:endParaRPr>
          </a:p>
        </p:txBody>
      </p:sp>
      <p:sp>
        <p:nvSpPr>
          <p:cNvPr id="29701" name="Text Box 4"/>
          <p:cNvSpPr txBox="1">
            <a:spLocks noChangeArrowheads="1"/>
          </p:cNvSpPr>
          <p:nvPr/>
        </p:nvSpPr>
        <p:spPr bwMode="auto">
          <a:xfrm rot="10800000" flipV="1">
            <a:off x="7061200" y="6464651"/>
            <a:ext cx="204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GB" sz="1600" dirty="0" err="1">
                <a:solidFill>
                  <a:srgbClr val="006600"/>
                </a:solidFill>
              </a:rPr>
              <a:t>Ghisellini</a:t>
            </a:r>
            <a:r>
              <a:rPr lang="en-GB" sz="1600" dirty="0">
                <a:solidFill>
                  <a:srgbClr val="006600"/>
                </a:solidFill>
              </a:rPr>
              <a:t> et al  2010</a:t>
            </a:r>
          </a:p>
        </p:txBody>
      </p:sp>
      <p:pic>
        <p:nvPicPr>
          <p:cNvPr id="7" name="Picture 15" descr="trans_lh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5" t="17557" r="50026" b="74645"/>
          <a:stretch/>
        </p:blipFill>
        <p:spPr bwMode="auto">
          <a:xfrm>
            <a:off x="387503" y="5422009"/>
            <a:ext cx="3497820" cy="1252545"/>
          </a:xfrm>
          <a:prstGeom prst="rect">
            <a:avLst/>
          </a:pr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5923433" y="5350301"/>
            <a:ext cx="2791996" cy="1192855"/>
            <a:chOff x="574675" y="-13009"/>
            <a:chExt cx="4797426" cy="1892300"/>
          </a:xfrm>
        </p:grpSpPr>
        <p:sp>
          <p:nvSpPr>
            <p:cNvPr id="9" name="AutoShape 74"/>
            <p:cNvSpPr>
              <a:spLocks noChangeArrowheads="1"/>
            </p:cNvSpPr>
            <p:nvPr/>
          </p:nvSpPr>
          <p:spPr bwMode="auto">
            <a:xfrm rot="16200000" flipH="1">
              <a:off x="3825082" y="90934"/>
              <a:ext cx="1366838" cy="1727201"/>
            </a:xfrm>
            <a:prstGeom prst="triangle">
              <a:avLst>
                <a:gd name="adj" fmla="val 50000"/>
              </a:avLst>
            </a:prstGeom>
            <a:gradFill rotWithShape="1">
              <a:gsLst>
                <a:gs pos="0">
                  <a:srgbClr val="FF6600"/>
                </a:gs>
                <a:gs pos="100000">
                  <a:srgbClr val="FF6600">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AutoShape 73"/>
            <p:cNvSpPr>
              <a:spLocks noChangeArrowheads="1"/>
            </p:cNvSpPr>
            <p:nvPr/>
          </p:nvSpPr>
          <p:spPr bwMode="auto">
            <a:xfrm rot="5400000">
              <a:off x="754856" y="90933"/>
              <a:ext cx="1366838" cy="1727200"/>
            </a:xfrm>
            <a:prstGeom prst="triangle">
              <a:avLst>
                <a:gd name="adj" fmla="val 50000"/>
              </a:avLst>
            </a:prstGeom>
            <a:gradFill rotWithShape="1">
              <a:gsLst>
                <a:gs pos="0">
                  <a:srgbClr val="FF6600"/>
                </a:gs>
                <a:gs pos="100000">
                  <a:srgbClr val="FF6600">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Oval 28"/>
            <p:cNvSpPr>
              <a:spLocks noChangeArrowheads="1"/>
            </p:cNvSpPr>
            <p:nvPr/>
          </p:nvSpPr>
          <p:spPr bwMode="auto">
            <a:xfrm>
              <a:off x="1995527" y="391804"/>
              <a:ext cx="1803400" cy="1082675"/>
            </a:xfrm>
            <a:prstGeom prst="ellipse">
              <a:avLst/>
            </a:prstGeom>
            <a:gradFill rotWithShape="0">
              <a:gsLst>
                <a:gs pos="0">
                  <a:srgbClr val="F965A4"/>
                </a:gs>
                <a:gs pos="100000">
                  <a:srgbClr val="003399">
                    <a:gamma/>
                    <a:tint val="0"/>
                    <a:invGamma/>
                    <a:alpha val="0"/>
                  </a:srgbClr>
                </a:gs>
              </a:gsLst>
              <a:path path="shape">
                <a:fillToRect l="50000" t="50000" r="50000" b="50000"/>
              </a:path>
            </a:gradFill>
            <a:ln>
              <a:noFill/>
            </a:ln>
            <a:effectLst/>
            <a:extLst/>
          </p:spPr>
          <p:txBody>
            <a:bodyPr anchor="ctr">
              <a:spAutoFit/>
            </a:bodyPr>
            <a:lstStyle/>
            <a:p>
              <a:endParaRPr lang="en-GB"/>
            </a:p>
          </p:txBody>
        </p:sp>
        <p:sp>
          <p:nvSpPr>
            <p:cNvPr id="12" name="Oval 79"/>
            <p:cNvSpPr>
              <a:spLocks noChangeArrowheads="1"/>
            </p:cNvSpPr>
            <p:nvPr/>
          </p:nvSpPr>
          <p:spPr bwMode="auto">
            <a:xfrm>
              <a:off x="1743115" y="663266"/>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3" name="Oval 80"/>
            <p:cNvSpPr>
              <a:spLocks noChangeArrowheads="1"/>
            </p:cNvSpPr>
            <p:nvPr/>
          </p:nvSpPr>
          <p:spPr bwMode="auto">
            <a:xfrm>
              <a:off x="1743115" y="879166"/>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4" name="Oval 81"/>
            <p:cNvSpPr>
              <a:spLocks noChangeArrowheads="1"/>
            </p:cNvSpPr>
            <p:nvPr/>
          </p:nvSpPr>
          <p:spPr bwMode="auto">
            <a:xfrm>
              <a:off x="2030452" y="807729"/>
              <a:ext cx="360363" cy="360362"/>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5" name="Oval 82"/>
            <p:cNvSpPr>
              <a:spLocks noChangeArrowheads="1"/>
            </p:cNvSpPr>
            <p:nvPr/>
          </p:nvSpPr>
          <p:spPr bwMode="auto">
            <a:xfrm>
              <a:off x="1959015" y="736291"/>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6" name="Oval 83"/>
            <p:cNvSpPr>
              <a:spLocks noChangeArrowheads="1"/>
            </p:cNvSpPr>
            <p:nvPr/>
          </p:nvSpPr>
          <p:spPr bwMode="auto">
            <a:xfrm>
              <a:off x="2174915" y="736291"/>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7" name="Oval 84"/>
            <p:cNvSpPr>
              <a:spLocks noChangeArrowheads="1"/>
            </p:cNvSpPr>
            <p:nvPr/>
          </p:nvSpPr>
          <p:spPr bwMode="auto">
            <a:xfrm>
              <a:off x="2319377" y="807729"/>
              <a:ext cx="360363" cy="360362"/>
            </a:xfrm>
            <a:prstGeom prst="ellipse">
              <a:avLst/>
            </a:prstGeom>
            <a:gradFill rotWithShape="0">
              <a:gsLst>
                <a:gs pos="0">
                  <a:srgbClr val="F965A4"/>
                </a:gs>
                <a:gs pos="100000">
                  <a:srgbClr val="0066FF">
                    <a:gamma/>
                    <a:tint val="0"/>
                    <a:invGamma/>
                    <a:alpha val="0"/>
                  </a:srgbClr>
                </a:gs>
              </a:gsLst>
              <a:path path="shape">
                <a:fillToRect l="50000" t="50000" r="50000" b="50000"/>
              </a:path>
            </a:gradFill>
            <a:ln>
              <a:noFill/>
            </a:ln>
            <a:effectLst/>
            <a:extLst/>
          </p:spPr>
          <p:txBody>
            <a:bodyPr anchor="ctr">
              <a:spAutoFit/>
            </a:bodyPr>
            <a:lstStyle/>
            <a:p>
              <a:endParaRPr lang="en-GB"/>
            </a:p>
          </p:txBody>
        </p:sp>
        <p:sp>
          <p:nvSpPr>
            <p:cNvPr id="18" name="Oval 85"/>
            <p:cNvSpPr>
              <a:spLocks noChangeArrowheads="1"/>
            </p:cNvSpPr>
            <p:nvPr/>
          </p:nvSpPr>
          <p:spPr bwMode="auto">
            <a:xfrm>
              <a:off x="3076615" y="755341"/>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9" name="Oval 86"/>
            <p:cNvSpPr>
              <a:spLocks noChangeArrowheads="1"/>
            </p:cNvSpPr>
            <p:nvPr/>
          </p:nvSpPr>
          <p:spPr bwMode="auto">
            <a:xfrm>
              <a:off x="1897102" y="796616"/>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0" name="Oval 87"/>
            <p:cNvSpPr>
              <a:spLocks noChangeArrowheads="1"/>
            </p:cNvSpPr>
            <p:nvPr/>
          </p:nvSpPr>
          <p:spPr bwMode="auto">
            <a:xfrm>
              <a:off x="3256002" y="807729"/>
              <a:ext cx="360363" cy="360362"/>
            </a:xfrm>
            <a:prstGeom prst="ellipse">
              <a:avLst/>
            </a:prstGeom>
            <a:gradFill rotWithShape="0">
              <a:gsLst>
                <a:gs pos="0">
                  <a:srgbClr val="F965A4"/>
                </a:gs>
                <a:gs pos="100000">
                  <a:srgbClr val="0066FF">
                    <a:gamma/>
                    <a:tint val="0"/>
                    <a:invGamma/>
                    <a:alpha val="0"/>
                  </a:srgbClr>
                </a:gs>
              </a:gsLst>
              <a:path path="shape">
                <a:fillToRect l="50000" t="50000" r="50000" b="50000"/>
              </a:path>
            </a:gradFill>
            <a:ln>
              <a:noFill/>
            </a:ln>
            <a:effectLst/>
            <a:extLst/>
          </p:spPr>
          <p:txBody>
            <a:bodyPr anchor="ctr">
              <a:spAutoFit/>
            </a:bodyPr>
            <a:lstStyle/>
            <a:p>
              <a:endParaRPr lang="en-GB"/>
            </a:p>
          </p:txBody>
        </p:sp>
        <p:sp>
          <p:nvSpPr>
            <p:cNvPr id="21" name="Oval 88"/>
            <p:cNvSpPr>
              <a:spLocks noChangeArrowheads="1"/>
            </p:cNvSpPr>
            <p:nvPr/>
          </p:nvSpPr>
          <p:spPr bwMode="auto">
            <a:xfrm>
              <a:off x="3327440" y="734704"/>
              <a:ext cx="360362" cy="360362"/>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2" name="Oval 89"/>
            <p:cNvSpPr>
              <a:spLocks noChangeArrowheads="1"/>
            </p:cNvSpPr>
            <p:nvPr/>
          </p:nvSpPr>
          <p:spPr bwMode="auto">
            <a:xfrm>
              <a:off x="3471902" y="879166"/>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 name="Oval 90"/>
            <p:cNvSpPr>
              <a:spLocks noChangeArrowheads="1"/>
            </p:cNvSpPr>
            <p:nvPr/>
          </p:nvSpPr>
          <p:spPr bwMode="auto">
            <a:xfrm>
              <a:off x="3629065" y="879166"/>
              <a:ext cx="360362"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4" name="Oval 91"/>
            <p:cNvSpPr>
              <a:spLocks noChangeArrowheads="1"/>
            </p:cNvSpPr>
            <p:nvPr/>
          </p:nvSpPr>
          <p:spPr bwMode="auto">
            <a:xfrm>
              <a:off x="3830677" y="879166"/>
              <a:ext cx="288925"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5" name="Oval 92"/>
            <p:cNvSpPr>
              <a:spLocks noChangeArrowheads="1"/>
            </p:cNvSpPr>
            <p:nvPr/>
          </p:nvSpPr>
          <p:spPr bwMode="auto">
            <a:xfrm>
              <a:off x="3614777" y="691841"/>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6" name="Oval 93"/>
            <p:cNvSpPr>
              <a:spLocks noChangeArrowheads="1"/>
            </p:cNvSpPr>
            <p:nvPr/>
          </p:nvSpPr>
          <p:spPr bwMode="auto">
            <a:xfrm>
              <a:off x="3903702" y="663266"/>
              <a:ext cx="360363" cy="360363"/>
            </a:xfrm>
            <a:prstGeom prst="ellipse">
              <a:avLst/>
            </a:prstGeom>
            <a:gradFill rotWithShape="0">
              <a:gsLst>
                <a:gs pos="0">
                  <a:srgbClr val="0066FF"/>
                </a:gs>
                <a:gs pos="100000">
                  <a:srgbClr val="0066FF">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7" name="Oval 25"/>
            <p:cNvSpPr>
              <a:spLocks noChangeArrowheads="1"/>
            </p:cNvSpPr>
            <p:nvPr/>
          </p:nvSpPr>
          <p:spPr bwMode="auto">
            <a:xfrm>
              <a:off x="2787690" y="831541"/>
              <a:ext cx="223837" cy="2079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AutoShape 26"/>
            <p:cNvSpPr>
              <a:spLocks noChangeArrowheads="1"/>
            </p:cNvSpPr>
            <p:nvPr/>
          </p:nvSpPr>
          <p:spPr bwMode="auto">
            <a:xfrm rot="5400000">
              <a:off x="4118014" y="144154"/>
              <a:ext cx="288925" cy="1581150"/>
            </a:xfrm>
            <a:custGeom>
              <a:avLst/>
              <a:gdLst>
                <a:gd name="G0" fmla="+- 8653 0 0"/>
                <a:gd name="G1" fmla="+- 21600 0 8653"/>
                <a:gd name="G2" fmla="*/ 8653 1 2"/>
                <a:gd name="G3" fmla="+- 21600 0 G2"/>
                <a:gd name="G4" fmla="+/ 8653 21600 2"/>
                <a:gd name="G5" fmla="+/ G1 0 2"/>
                <a:gd name="G6" fmla="*/ 21600 21600 8653"/>
                <a:gd name="G7" fmla="*/ G6 1 2"/>
                <a:gd name="G8" fmla="+- 21600 0 G7"/>
                <a:gd name="G9" fmla="*/ 21600 1 2"/>
                <a:gd name="G10" fmla="+- 8653 0 G9"/>
                <a:gd name="G11" fmla="?: G10 G8 0"/>
                <a:gd name="G12" fmla="?: G10 G7 21600"/>
                <a:gd name="T0" fmla="*/ 17273 w 21600"/>
                <a:gd name="T1" fmla="*/ 10800 h 21600"/>
                <a:gd name="T2" fmla="*/ 10800 w 21600"/>
                <a:gd name="T3" fmla="*/ 21600 h 21600"/>
                <a:gd name="T4" fmla="*/ 4327 w 21600"/>
                <a:gd name="T5" fmla="*/ 10800 h 21600"/>
                <a:gd name="T6" fmla="*/ 10800 w 21600"/>
                <a:gd name="T7" fmla="*/ 0 h 21600"/>
                <a:gd name="T8" fmla="*/ 6127 w 21600"/>
                <a:gd name="T9" fmla="*/ 6127 h 21600"/>
                <a:gd name="T10" fmla="*/ 15473 w 21600"/>
                <a:gd name="T11" fmla="*/ 15473 h 21600"/>
              </a:gdLst>
              <a:ahLst/>
              <a:cxnLst>
                <a:cxn ang="0">
                  <a:pos x="T0" y="T1"/>
                </a:cxn>
                <a:cxn ang="0">
                  <a:pos x="T2" y="T3"/>
                </a:cxn>
                <a:cxn ang="0">
                  <a:pos x="T4" y="T5"/>
                </a:cxn>
                <a:cxn ang="0">
                  <a:pos x="T6" y="T7"/>
                </a:cxn>
              </a:cxnLst>
              <a:rect l="T8" t="T9" r="T10" b="T11"/>
              <a:pathLst>
                <a:path w="21600" h="21600">
                  <a:moveTo>
                    <a:pt x="0" y="0"/>
                  </a:moveTo>
                  <a:lnTo>
                    <a:pt x="8653" y="21600"/>
                  </a:lnTo>
                  <a:lnTo>
                    <a:pt x="12947" y="21600"/>
                  </a:lnTo>
                  <a:lnTo>
                    <a:pt x="21600" y="0"/>
                  </a:lnTo>
                  <a:close/>
                </a:path>
              </a:pathLst>
            </a:custGeom>
            <a:gradFill rotWithShape="0">
              <a:gsLst>
                <a:gs pos="0">
                  <a:srgbClr val="FF9933"/>
                </a:gs>
                <a:gs pos="100000">
                  <a:srgbClr val="9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AutoShape 27"/>
            <p:cNvSpPr>
              <a:spLocks noChangeArrowheads="1"/>
            </p:cNvSpPr>
            <p:nvPr/>
          </p:nvSpPr>
          <p:spPr bwMode="auto">
            <a:xfrm rot="5400000" flipH="1" flipV="1">
              <a:off x="1420852" y="118754"/>
              <a:ext cx="288925" cy="1631950"/>
            </a:xfrm>
            <a:custGeom>
              <a:avLst/>
              <a:gdLst>
                <a:gd name="G0" fmla="+- 8653 0 0"/>
                <a:gd name="G1" fmla="+- 21600 0 8653"/>
                <a:gd name="G2" fmla="*/ 8653 1 2"/>
                <a:gd name="G3" fmla="+- 21600 0 G2"/>
                <a:gd name="G4" fmla="+/ 8653 21600 2"/>
                <a:gd name="G5" fmla="+/ G1 0 2"/>
                <a:gd name="G6" fmla="*/ 21600 21600 8653"/>
                <a:gd name="G7" fmla="*/ G6 1 2"/>
                <a:gd name="G8" fmla="+- 21600 0 G7"/>
                <a:gd name="G9" fmla="*/ 21600 1 2"/>
                <a:gd name="G10" fmla="+- 8653 0 G9"/>
                <a:gd name="G11" fmla="?: G10 G8 0"/>
                <a:gd name="G12" fmla="?: G10 G7 21600"/>
                <a:gd name="T0" fmla="*/ 17273 w 21600"/>
                <a:gd name="T1" fmla="*/ 10800 h 21600"/>
                <a:gd name="T2" fmla="*/ 10800 w 21600"/>
                <a:gd name="T3" fmla="*/ 21600 h 21600"/>
                <a:gd name="T4" fmla="*/ 4327 w 21600"/>
                <a:gd name="T5" fmla="*/ 10800 h 21600"/>
                <a:gd name="T6" fmla="*/ 10800 w 21600"/>
                <a:gd name="T7" fmla="*/ 0 h 21600"/>
                <a:gd name="T8" fmla="*/ 6127 w 21600"/>
                <a:gd name="T9" fmla="*/ 6127 h 21600"/>
                <a:gd name="T10" fmla="*/ 15473 w 21600"/>
                <a:gd name="T11" fmla="*/ 15473 h 21600"/>
              </a:gdLst>
              <a:ahLst/>
              <a:cxnLst>
                <a:cxn ang="0">
                  <a:pos x="T0" y="T1"/>
                </a:cxn>
                <a:cxn ang="0">
                  <a:pos x="T2" y="T3"/>
                </a:cxn>
                <a:cxn ang="0">
                  <a:pos x="T4" y="T5"/>
                </a:cxn>
                <a:cxn ang="0">
                  <a:pos x="T6" y="T7"/>
                </a:cxn>
              </a:cxnLst>
              <a:rect l="T8" t="T9" r="T10" b="T11"/>
              <a:pathLst>
                <a:path w="21600" h="21600">
                  <a:moveTo>
                    <a:pt x="0" y="0"/>
                  </a:moveTo>
                  <a:lnTo>
                    <a:pt x="8653" y="21600"/>
                  </a:lnTo>
                  <a:lnTo>
                    <a:pt x="12947" y="21600"/>
                  </a:lnTo>
                  <a:lnTo>
                    <a:pt x="21600" y="0"/>
                  </a:lnTo>
                  <a:close/>
                </a:path>
              </a:pathLst>
            </a:cu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AutoShape 98"/>
            <p:cNvSpPr>
              <a:spLocks noChangeArrowheads="1"/>
            </p:cNvSpPr>
            <p:nvPr/>
          </p:nvSpPr>
          <p:spPr bwMode="auto">
            <a:xfrm rot="16200000">
              <a:off x="2490827" y="275916"/>
              <a:ext cx="819150" cy="241300"/>
            </a:xfrm>
            <a:prstGeom prst="homePlate">
              <a:avLst>
                <a:gd name="adj" fmla="val 84868"/>
              </a:avLst>
            </a:prstGeom>
            <a:gradFill rotWithShape="1">
              <a:gsLst>
                <a:gs pos="0">
                  <a:srgbClr val="F965A4"/>
                </a:gs>
                <a:gs pos="100000">
                  <a:srgbClr val="0033CC">
                    <a:gamma/>
                    <a:tint val="0"/>
                    <a:invGamma/>
                    <a:alpha val="0"/>
                  </a:srgbClr>
                </a:gs>
              </a:gsLst>
              <a:path path="shape">
                <a:fillToRect l="50000" t="50000" r="50000" b="50000"/>
              </a:path>
            </a:gradFill>
            <a:ln>
              <a:noFill/>
            </a:ln>
            <a:effectLst/>
            <a:extLst/>
          </p:spPr>
          <p:txBody>
            <a:bodyPr wrap="none" anchor="ctr"/>
            <a:lstStyle/>
            <a:p>
              <a:endParaRPr lang="en-GB"/>
            </a:p>
          </p:txBody>
        </p:sp>
        <p:sp>
          <p:nvSpPr>
            <p:cNvPr id="31" name="AutoShape 100"/>
            <p:cNvSpPr>
              <a:spLocks noChangeArrowheads="1"/>
            </p:cNvSpPr>
            <p:nvPr/>
          </p:nvSpPr>
          <p:spPr bwMode="auto">
            <a:xfrm rot="5400000" flipV="1">
              <a:off x="2484477" y="1349066"/>
              <a:ext cx="819150" cy="241300"/>
            </a:xfrm>
            <a:prstGeom prst="homePlate">
              <a:avLst>
                <a:gd name="adj" fmla="val 84868"/>
              </a:avLst>
            </a:prstGeom>
            <a:gradFill rotWithShape="1">
              <a:gsLst>
                <a:gs pos="0">
                  <a:srgbClr val="F965A4"/>
                </a:gs>
                <a:gs pos="100000">
                  <a:srgbClr val="0033CC">
                    <a:gamma/>
                    <a:tint val="0"/>
                    <a:invGamma/>
                    <a:alpha val="0"/>
                  </a:srgbClr>
                </a:gs>
              </a:gsLst>
              <a:path path="shape">
                <a:fillToRect l="50000" t="50000" r="50000" b="50000"/>
              </a:path>
            </a:gradFill>
            <a:ln>
              <a:noFill/>
            </a:ln>
            <a:effectLst/>
            <a:extLst/>
          </p:spPr>
          <p:txBody>
            <a:bodyPr wrap="none" anchor="ctr"/>
            <a:lstStyle/>
            <a:p>
              <a:endParaRPr lang="en-GB"/>
            </a:p>
          </p:txBody>
        </p:sp>
      </p:grpSp>
      <p:pic>
        <p:nvPicPr>
          <p:cNvPr id="40" name="Picture 3"/>
          <p:cNvPicPr>
            <a:picLocks noChangeAspect="1"/>
          </p:cNvPicPr>
          <p:nvPr/>
        </p:nvPicPr>
        <p:blipFill rotWithShape="1">
          <a:blip r:embed="rId3">
            <a:extLst>
              <a:ext uri="{28A0092B-C50C-407E-A947-70E740481C1C}">
                <a14:useLocalDpi xmlns:a14="http://schemas.microsoft.com/office/drawing/2010/main" val="0"/>
              </a:ext>
            </a:extLst>
          </a:blip>
          <a:srcRect l="40809" t="53744"/>
          <a:stretch/>
        </p:blipFill>
        <p:spPr bwMode="auto">
          <a:xfrm>
            <a:off x="7450094" y="1615750"/>
            <a:ext cx="1594597" cy="224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t="3515"/>
          <a:stretch/>
        </p:blipFill>
        <p:spPr>
          <a:xfrm>
            <a:off x="1400260" y="1538113"/>
            <a:ext cx="5664200" cy="2904094"/>
          </a:xfrm>
          <a:prstGeom prst="rect">
            <a:avLst/>
          </a:prstGeom>
        </p:spPr>
      </p:pic>
      <p:pic>
        <p:nvPicPr>
          <p:cNvPr id="29700" name="Picture 3"/>
          <p:cNvPicPr>
            <a:picLocks noChangeAspect="1"/>
          </p:cNvPicPr>
          <p:nvPr/>
        </p:nvPicPr>
        <p:blipFill rotWithShape="1">
          <a:blip r:embed="rId3">
            <a:extLst>
              <a:ext uri="{28A0092B-C50C-407E-A947-70E740481C1C}">
                <a14:useLocalDpi xmlns:a14="http://schemas.microsoft.com/office/drawing/2010/main" val="0"/>
              </a:ext>
            </a:extLst>
          </a:blip>
          <a:srcRect t="6924" r="50000" b="44809"/>
          <a:stretch/>
        </p:blipFill>
        <p:spPr bwMode="auto">
          <a:xfrm>
            <a:off x="330433" y="1615750"/>
            <a:ext cx="1346994" cy="234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
          <p:cNvSpPr>
            <a:spLocks noChangeArrowheads="1"/>
          </p:cNvSpPr>
          <p:nvPr/>
        </p:nvSpPr>
        <p:spPr bwMode="auto">
          <a:xfrm>
            <a:off x="104776" y="4247446"/>
            <a:ext cx="4566002" cy="17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ct val="20000"/>
              </a:spcBef>
              <a:defRPr/>
            </a:pPr>
            <a:r>
              <a:rPr lang="en-GB" sz="2800" dirty="0" smtClean="0">
                <a:solidFill>
                  <a:srgbClr val="006600"/>
                </a:solidFill>
              </a:rPr>
              <a:t>No UV inner disc – no BLR</a:t>
            </a:r>
          </a:p>
          <a:p>
            <a:pPr algn="l">
              <a:lnSpc>
                <a:spcPct val="90000"/>
              </a:lnSpc>
              <a:spcBef>
                <a:spcPct val="20000"/>
              </a:spcBef>
              <a:defRPr/>
            </a:pPr>
            <a:r>
              <a:rPr lang="en-GB" sz="2800" dirty="0" smtClean="0">
                <a:solidFill>
                  <a:srgbClr val="006600"/>
                </a:solidFill>
              </a:rPr>
              <a:t>Sync-self </a:t>
            </a:r>
            <a:r>
              <a:rPr lang="en-GB" sz="2800" dirty="0" err="1" smtClean="0">
                <a:solidFill>
                  <a:srgbClr val="006600"/>
                </a:solidFill>
              </a:rPr>
              <a:t>compton</a:t>
            </a:r>
            <a:r>
              <a:rPr lang="en-GB" sz="2800" dirty="0" smtClean="0">
                <a:solidFill>
                  <a:srgbClr val="006600"/>
                </a:solidFill>
              </a:rPr>
              <a:t> (SSC)</a:t>
            </a:r>
          </a:p>
        </p:txBody>
      </p:sp>
      <p:sp>
        <p:nvSpPr>
          <p:cNvPr id="37" name="Rectangle 2"/>
          <p:cNvSpPr>
            <a:spLocks noChangeArrowheads="1"/>
          </p:cNvSpPr>
          <p:nvPr/>
        </p:nvSpPr>
        <p:spPr bwMode="auto">
          <a:xfrm>
            <a:off x="5357389" y="4219163"/>
            <a:ext cx="3792281" cy="17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ct val="20000"/>
              </a:spcBef>
              <a:defRPr/>
            </a:pPr>
            <a:r>
              <a:rPr lang="en-GB" sz="2800" dirty="0" smtClean="0">
                <a:solidFill>
                  <a:srgbClr val="006600"/>
                </a:solidFill>
              </a:rPr>
              <a:t>UV bright, BLR</a:t>
            </a:r>
          </a:p>
          <a:p>
            <a:pPr algn="l">
              <a:lnSpc>
                <a:spcPct val="90000"/>
              </a:lnSpc>
              <a:spcBef>
                <a:spcPct val="20000"/>
              </a:spcBef>
              <a:defRPr/>
            </a:pPr>
            <a:r>
              <a:rPr lang="en-GB" sz="2800" dirty="0" err="1" smtClean="0">
                <a:solidFill>
                  <a:srgbClr val="006600"/>
                </a:solidFill>
              </a:rPr>
              <a:t>SSC+External</a:t>
            </a:r>
            <a:r>
              <a:rPr lang="en-GB" sz="2800" dirty="0" smtClean="0">
                <a:solidFill>
                  <a:srgbClr val="006600"/>
                </a:solidFill>
              </a:rPr>
              <a:t> </a:t>
            </a:r>
            <a:r>
              <a:rPr lang="en-GB" sz="2800" dirty="0" err="1" smtClean="0">
                <a:solidFill>
                  <a:srgbClr val="006600"/>
                </a:solidFill>
              </a:rPr>
              <a:t>compton</a:t>
            </a:r>
          </a:p>
        </p:txBody>
      </p:sp>
    </p:spTree>
    <p:extLst>
      <p:ext uri="{BB962C8B-B14F-4D97-AF65-F5344CB8AC3E}">
        <p14:creationId xmlns:p14="http://schemas.microsoft.com/office/powerpoint/2010/main" val="17972111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20650"/>
            <a:ext cx="895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Spin-jet </a:t>
            </a:r>
            <a:r>
              <a:rPr lang="en-GB" sz="4400" b="1" dirty="0" err="1" smtClean="0">
                <a:solidFill>
                  <a:srgbClr val="006600"/>
                </a:solidFill>
              </a:rPr>
              <a:t>paradijm</a:t>
            </a:r>
            <a:endParaRPr lang="en-GB" sz="4400" b="1" dirty="0" smtClean="0">
              <a:solidFill>
                <a:srgbClr val="006600"/>
              </a:solidFill>
            </a:endParaRPr>
          </a:p>
        </p:txBody>
      </p:sp>
      <p:sp>
        <p:nvSpPr>
          <p:cNvPr id="29701" name="Text Box 4"/>
          <p:cNvSpPr txBox="1">
            <a:spLocks noChangeArrowheads="1"/>
          </p:cNvSpPr>
          <p:nvPr/>
        </p:nvSpPr>
        <p:spPr bwMode="auto">
          <a:xfrm rot="10800000" flipV="1">
            <a:off x="7061200" y="6464651"/>
            <a:ext cx="204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GB" sz="1600" dirty="0" err="1">
                <a:solidFill>
                  <a:srgbClr val="006600"/>
                </a:solidFill>
              </a:rPr>
              <a:t>Ghisellini</a:t>
            </a:r>
            <a:r>
              <a:rPr lang="en-GB" sz="1600" dirty="0">
                <a:solidFill>
                  <a:srgbClr val="006600"/>
                </a:solidFill>
              </a:rPr>
              <a:t> et al  2010</a:t>
            </a:r>
          </a:p>
        </p:txBody>
      </p:sp>
      <p:sp>
        <p:nvSpPr>
          <p:cNvPr id="35" name="Rectangle 2"/>
          <p:cNvSpPr>
            <a:spLocks noChangeArrowheads="1"/>
          </p:cNvSpPr>
          <p:nvPr/>
        </p:nvSpPr>
        <p:spPr bwMode="auto">
          <a:xfrm>
            <a:off x="387502" y="1552219"/>
            <a:ext cx="5144053" cy="41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l">
              <a:lnSpc>
                <a:spcPct val="90000"/>
              </a:lnSpc>
              <a:spcBef>
                <a:spcPct val="20000"/>
              </a:spcBef>
              <a:buFont typeface="Arial"/>
              <a:buChar char="•"/>
              <a:defRPr/>
            </a:pPr>
            <a:r>
              <a:rPr lang="en-GB" sz="2800" dirty="0" smtClean="0">
                <a:solidFill>
                  <a:srgbClr val="006600"/>
                </a:solidFill>
              </a:rPr>
              <a:t>Uncontroversial – very high spin to get </a:t>
            </a:r>
            <a:r>
              <a:rPr lang="en-GB" sz="2800" dirty="0" smtClean="0">
                <a:solidFill>
                  <a:srgbClr val="006600"/>
                </a:solidFill>
                <a:latin typeface="Symbol" charset="2"/>
                <a:cs typeface="Symbol" charset="2"/>
              </a:rPr>
              <a:t>G</a:t>
            </a:r>
            <a:r>
              <a:rPr lang="en-GB" sz="2800" dirty="0" smtClean="0">
                <a:solidFill>
                  <a:srgbClr val="006600"/>
                </a:solidFill>
              </a:rPr>
              <a:t>=10-15?</a:t>
            </a:r>
          </a:p>
          <a:p>
            <a:pPr algn="l">
              <a:lnSpc>
                <a:spcPct val="90000"/>
              </a:lnSpc>
              <a:spcBef>
                <a:spcPct val="20000"/>
              </a:spcBef>
              <a:defRPr/>
            </a:pPr>
            <a:endParaRPr lang="en-GB" sz="2800" dirty="0" smtClean="0">
              <a:solidFill>
                <a:srgbClr val="006600"/>
              </a:solidFill>
            </a:endParaRPr>
          </a:p>
        </p:txBody>
      </p:sp>
      <p:pic>
        <p:nvPicPr>
          <p:cNvPr id="34" name="Picture 3"/>
          <p:cNvPicPr>
            <a:picLocks noChangeAspect="1"/>
          </p:cNvPicPr>
          <p:nvPr/>
        </p:nvPicPr>
        <p:blipFill rotWithShape="1">
          <a:blip r:embed="rId2">
            <a:extLst>
              <a:ext uri="{28A0092B-C50C-407E-A947-70E740481C1C}">
                <a14:useLocalDpi xmlns:a14="http://schemas.microsoft.com/office/drawing/2010/main" val="0"/>
              </a:ext>
            </a:extLst>
          </a:blip>
          <a:srcRect b="44810"/>
          <a:stretch/>
        </p:blipFill>
        <p:spPr bwMode="auto">
          <a:xfrm>
            <a:off x="6136912" y="3896191"/>
            <a:ext cx="2693988" cy="268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p:cNvPicPr>
            <a:picLocks noChangeAspect="1"/>
          </p:cNvPicPr>
          <p:nvPr/>
        </p:nvPicPr>
        <p:blipFill rotWithShape="1">
          <a:blip r:embed="rId2">
            <a:extLst>
              <a:ext uri="{28A0092B-C50C-407E-A947-70E740481C1C}">
                <a14:useLocalDpi xmlns:a14="http://schemas.microsoft.com/office/drawing/2010/main" val="0"/>
              </a:ext>
            </a:extLst>
          </a:blip>
          <a:srcRect t="53744"/>
          <a:stretch/>
        </p:blipFill>
        <p:spPr bwMode="auto">
          <a:xfrm>
            <a:off x="6136912" y="1688573"/>
            <a:ext cx="2693988" cy="224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6858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20650"/>
            <a:ext cx="895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4400" b="1" dirty="0" smtClean="0">
                <a:solidFill>
                  <a:srgbClr val="006600"/>
                </a:solidFill>
              </a:rPr>
              <a:t>Spin-jet </a:t>
            </a:r>
            <a:r>
              <a:rPr lang="en-GB" sz="4400" b="1" dirty="0" err="1" smtClean="0">
                <a:solidFill>
                  <a:srgbClr val="006600"/>
                </a:solidFill>
              </a:rPr>
              <a:t>paradijm</a:t>
            </a:r>
            <a:endParaRPr lang="en-GB" sz="4400" b="1" dirty="0" smtClean="0">
              <a:solidFill>
                <a:srgbClr val="006600"/>
              </a:solidFill>
            </a:endParaRPr>
          </a:p>
        </p:txBody>
      </p:sp>
      <p:sp>
        <p:nvSpPr>
          <p:cNvPr id="29701" name="Text Box 4"/>
          <p:cNvSpPr txBox="1">
            <a:spLocks noChangeArrowheads="1"/>
          </p:cNvSpPr>
          <p:nvPr/>
        </p:nvSpPr>
        <p:spPr bwMode="auto">
          <a:xfrm rot="10800000" flipV="1">
            <a:off x="7061200" y="6464651"/>
            <a:ext cx="204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GB" sz="1600" dirty="0" err="1">
                <a:solidFill>
                  <a:srgbClr val="006600"/>
                </a:solidFill>
              </a:rPr>
              <a:t>Ghisellini</a:t>
            </a:r>
            <a:r>
              <a:rPr lang="en-GB" sz="1600" dirty="0">
                <a:solidFill>
                  <a:srgbClr val="006600"/>
                </a:solidFill>
              </a:rPr>
              <a:t> et al  2010</a:t>
            </a:r>
          </a:p>
        </p:txBody>
      </p:sp>
      <p:sp>
        <p:nvSpPr>
          <p:cNvPr id="35" name="Rectangle 2"/>
          <p:cNvSpPr>
            <a:spLocks noChangeArrowheads="1"/>
          </p:cNvSpPr>
          <p:nvPr/>
        </p:nvSpPr>
        <p:spPr bwMode="auto">
          <a:xfrm>
            <a:off x="387502" y="1552219"/>
            <a:ext cx="5144053" cy="41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l">
              <a:lnSpc>
                <a:spcPct val="90000"/>
              </a:lnSpc>
              <a:spcBef>
                <a:spcPct val="20000"/>
              </a:spcBef>
              <a:buFont typeface="Arial"/>
              <a:buChar char="•"/>
              <a:defRPr/>
            </a:pPr>
            <a:r>
              <a:rPr lang="en-GB" sz="2800" dirty="0" smtClean="0">
                <a:solidFill>
                  <a:srgbClr val="006600"/>
                </a:solidFill>
              </a:rPr>
              <a:t>Uncontroversial – very high spin to get </a:t>
            </a:r>
            <a:r>
              <a:rPr lang="en-GB" sz="2800" dirty="0" smtClean="0">
                <a:solidFill>
                  <a:srgbClr val="006600"/>
                </a:solidFill>
                <a:latin typeface="Symbol" charset="2"/>
                <a:cs typeface="Symbol" charset="2"/>
              </a:rPr>
              <a:t>G</a:t>
            </a:r>
            <a:r>
              <a:rPr lang="en-GB" sz="2800" dirty="0" smtClean="0">
                <a:solidFill>
                  <a:srgbClr val="006600"/>
                </a:solidFill>
              </a:rPr>
              <a:t>=10-15?</a:t>
            </a:r>
          </a:p>
          <a:p>
            <a:pPr marL="457200" indent="-457200" algn="l">
              <a:lnSpc>
                <a:spcPct val="90000"/>
              </a:lnSpc>
              <a:spcBef>
                <a:spcPct val="20000"/>
              </a:spcBef>
              <a:buFont typeface="Arial"/>
              <a:buChar char="•"/>
              <a:defRPr/>
            </a:pPr>
            <a:r>
              <a:rPr lang="en-GB" sz="2800" dirty="0" err="1" smtClean="0">
                <a:solidFill>
                  <a:srgbClr val="006600"/>
                </a:solidFill>
              </a:rPr>
              <a:t>Mdot</a:t>
            </a:r>
            <a:r>
              <a:rPr lang="en-GB" sz="2800" dirty="0" smtClean="0">
                <a:solidFill>
                  <a:srgbClr val="006600"/>
                </a:solidFill>
              </a:rPr>
              <a:t>&lt;0.01</a:t>
            </a:r>
          </a:p>
          <a:p>
            <a:pPr algn="l">
              <a:lnSpc>
                <a:spcPct val="90000"/>
              </a:lnSpc>
              <a:spcBef>
                <a:spcPct val="20000"/>
              </a:spcBef>
              <a:defRPr/>
            </a:pPr>
            <a:endParaRPr lang="en-GB" sz="2800" dirty="0" smtClean="0">
              <a:solidFill>
                <a:srgbClr val="006600"/>
              </a:solidFill>
            </a:endParaRPr>
          </a:p>
        </p:txBody>
      </p:sp>
      <p:pic>
        <p:nvPicPr>
          <p:cNvPr id="34" name="Picture 3"/>
          <p:cNvPicPr>
            <a:picLocks noChangeAspect="1"/>
          </p:cNvPicPr>
          <p:nvPr/>
        </p:nvPicPr>
        <p:blipFill rotWithShape="1">
          <a:blip r:embed="rId2">
            <a:extLst>
              <a:ext uri="{28A0092B-C50C-407E-A947-70E740481C1C}">
                <a14:useLocalDpi xmlns:a14="http://schemas.microsoft.com/office/drawing/2010/main" val="0"/>
              </a:ext>
            </a:extLst>
          </a:blip>
          <a:srcRect b="44810"/>
          <a:stretch/>
        </p:blipFill>
        <p:spPr bwMode="auto">
          <a:xfrm>
            <a:off x="6136912" y="3896191"/>
            <a:ext cx="2693988" cy="268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625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174625"/>
            <a:ext cx="7772400" cy="1143000"/>
          </a:xfrm>
        </p:spPr>
        <p:txBody>
          <a:bodyPr/>
          <a:lstStyle/>
          <a:p>
            <a:r>
              <a:rPr lang="en-GB" b="1" dirty="0" smtClean="0">
                <a:solidFill>
                  <a:srgbClr val="006600"/>
                </a:solidFill>
              </a:rPr>
              <a:t>Black hole mass &amp; </a:t>
            </a:r>
            <a:r>
              <a:rPr lang="en-GB" b="1" dirty="0" err="1" smtClean="0">
                <a:solidFill>
                  <a:srgbClr val="006600"/>
                </a:solidFill>
              </a:rPr>
              <a:t>mdot</a:t>
            </a:r>
            <a:endParaRPr lang="en-GB" b="1" dirty="0" smtClean="0">
              <a:solidFill>
                <a:srgbClr val="006600"/>
              </a:solidFill>
            </a:endParaRPr>
          </a:p>
        </p:txBody>
      </p:sp>
      <p:sp>
        <p:nvSpPr>
          <p:cNvPr id="32771" name="Rectangle 2"/>
          <p:cNvSpPr>
            <a:spLocks noChangeArrowheads="1"/>
          </p:cNvSpPr>
          <p:nvPr/>
        </p:nvSpPr>
        <p:spPr bwMode="auto">
          <a:xfrm>
            <a:off x="423507" y="1359959"/>
            <a:ext cx="3310293" cy="333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GB" sz="2800" i="0" dirty="0" smtClean="0">
                <a:solidFill>
                  <a:srgbClr val="006600"/>
                </a:solidFill>
              </a:rPr>
              <a:t>Cosmological simulations gives number densities (M, </a:t>
            </a:r>
            <a:r>
              <a:rPr lang="en-GB" sz="2800" i="0" dirty="0" err="1" smtClean="0">
                <a:solidFill>
                  <a:srgbClr val="006600"/>
                </a:solidFill>
              </a:rPr>
              <a:t>mdot</a:t>
            </a:r>
            <a:r>
              <a:rPr lang="en-GB" sz="2800" i="0" dirty="0" smtClean="0">
                <a:solidFill>
                  <a:srgbClr val="006600"/>
                </a:solidFill>
              </a:rPr>
              <a:t>)…</a:t>
            </a:r>
          </a:p>
          <a:p>
            <a:pPr marL="342900" indent="-342900" algn="l">
              <a:lnSpc>
                <a:spcPct val="90000"/>
              </a:lnSpc>
              <a:spcBef>
                <a:spcPct val="20000"/>
              </a:spcBef>
              <a:buFontTx/>
              <a:buChar char="•"/>
            </a:pPr>
            <a:r>
              <a:rPr lang="en-GB" sz="2800" dirty="0" smtClean="0">
                <a:solidFill>
                  <a:srgbClr val="006600"/>
                </a:solidFill>
              </a:rPr>
              <a:t>…As a function of cosmic time</a:t>
            </a:r>
          </a:p>
          <a:p>
            <a:pPr marL="342900" indent="-342900" algn="l">
              <a:lnSpc>
                <a:spcPct val="90000"/>
              </a:lnSpc>
              <a:spcBef>
                <a:spcPct val="20000"/>
              </a:spcBef>
              <a:buFontTx/>
              <a:buChar char="•"/>
            </a:pPr>
            <a:r>
              <a:rPr lang="en-GB" sz="2800" i="0" dirty="0" smtClean="0">
                <a:solidFill>
                  <a:srgbClr val="006600"/>
                </a:solidFill>
              </a:rPr>
              <a:t>Colours are luminosity density  </a:t>
            </a:r>
          </a:p>
          <a:p>
            <a:pPr marL="342900" indent="-342900" algn="l">
              <a:lnSpc>
                <a:spcPct val="90000"/>
              </a:lnSpc>
              <a:spcBef>
                <a:spcPct val="20000"/>
              </a:spcBef>
              <a:buFontTx/>
              <a:buChar char="•"/>
            </a:pPr>
            <a:r>
              <a:rPr lang="en-GB" sz="2800" dirty="0" smtClean="0">
                <a:solidFill>
                  <a:srgbClr val="006600"/>
                </a:solidFill>
              </a:rPr>
              <a:t>ASSUME all RIAF (</a:t>
            </a:r>
            <a:r>
              <a:rPr lang="en-GB" sz="2800" dirty="0" err="1" smtClean="0">
                <a:solidFill>
                  <a:srgbClr val="006600"/>
                </a:solidFill>
              </a:rPr>
              <a:t>mdot</a:t>
            </a:r>
            <a:r>
              <a:rPr lang="en-GB" sz="2800" dirty="0" smtClean="0">
                <a:solidFill>
                  <a:srgbClr val="006600"/>
                </a:solidFill>
              </a:rPr>
              <a:t>&lt;0.01)  produce BL Lac jet </a:t>
            </a:r>
          </a:p>
          <a:p>
            <a:pPr marL="342900" indent="-342900" algn="l">
              <a:lnSpc>
                <a:spcPct val="90000"/>
              </a:lnSpc>
              <a:spcBef>
                <a:spcPct val="20000"/>
              </a:spcBef>
              <a:buFontTx/>
              <a:buChar char="•"/>
            </a:pPr>
            <a:endParaRPr lang="en-GB" sz="2800" i="0" dirty="0">
              <a:solidFill>
                <a:srgbClr val="0066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532" y="1137285"/>
            <a:ext cx="4197668" cy="572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bwMode="auto">
          <a:xfrm>
            <a:off x="4991100" y="3848100"/>
            <a:ext cx="3009900" cy="0"/>
          </a:xfrm>
          <a:prstGeom prst="line">
            <a:avLst/>
          </a:prstGeom>
          <a:noFill/>
          <a:ln w="31750"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5260034" y="6438254"/>
            <a:ext cx="2618712" cy="461665"/>
          </a:xfrm>
          <a:prstGeom prst="rect">
            <a:avLst/>
          </a:prstGeom>
          <a:solidFill>
            <a:schemeClr val="bg1"/>
          </a:solidFill>
        </p:spPr>
        <p:txBody>
          <a:bodyPr wrap="square" rtlCol="0">
            <a:spAutoFit/>
          </a:bodyPr>
          <a:lstStyle/>
          <a:p>
            <a:r>
              <a:rPr lang="en-GB" dirty="0" smtClean="0"/>
              <a:t>Log M</a:t>
            </a:r>
            <a:endParaRPr lang="en-GB" dirty="0"/>
          </a:p>
        </p:txBody>
      </p:sp>
      <p:sp>
        <p:nvSpPr>
          <p:cNvPr id="22" name="TextBox 21"/>
          <p:cNvSpPr txBox="1"/>
          <p:nvPr/>
        </p:nvSpPr>
        <p:spPr>
          <a:xfrm rot="16200000">
            <a:off x="3129295" y="2866375"/>
            <a:ext cx="2618712" cy="461665"/>
          </a:xfrm>
          <a:prstGeom prst="rect">
            <a:avLst/>
          </a:prstGeom>
          <a:solidFill>
            <a:schemeClr val="bg1"/>
          </a:solidFill>
        </p:spPr>
        <p:txBody>
          <a:bodyPr wrap="square" rtlCol="0">
            <a:spAutoFit/>
          </a:bodyPr>
          <a:lstStyle/>
          <a:p>
            <a:r>
              <a:rPr lang="en-GB" dirty="0" smtClean="0"/>
              <a:t>Log </a:t>
            </a:r>
            <a:r>
              <a:rPr lang="en-GB" dirty="0" err="1" smtClean="0"/>
              <a:t>mdot</a:t>
            </a:r>
            <a:endParaRPr lang="en-GB" dirty="0"/>
          </a:p>
        </p:txBody>
      </p:sp>
      <p:grpSp>
        <p:nvGrpSpPr>
          <p:cNvPr id="18" name="Group 38"/>
          <p:cNvGrpSpPr>
            <a:grpSpLocks/>
          </p:cNvGrpSpPr>
          <p:nvPr/>
        </p:nvGrpSpPr>
        <p:grpSpPr bwMode="auto">
          <a:xfrm>
            <a:off x="3768395" y="3920788"/>
            <a:ext cx="661135" cy="2034251"/>
            <a:chOff x="4617" y="2748"/>
            <a:chExt cx="594" cy="1572"/>
          </a:xfrm>
          <a:solidFill>
            <a:srgbClr val="FF00FF"/>
          </a:solidFill>
        </p:grpSpPr>
        <p:sp>
          <p:nvSpPr>
            <p:cNvPr id="19" name="AutoShape 39"/>
            <p:cNvSpPr>
              <a:spLocks noChangeArrowheads="1"/>
            </p:cNvSpPr>
            <p:nvPr/>
          </p:nvSpPr>
          <p:spPr bwMode="auto">
            <a:xfrm>
              <a:off x="4754" y="3039"/>
              <a:ext cx="302" cy="12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79 w 21600"/>
                <a:gd name="T13" fmla="*/ 6104 h 21600"/>
                <a:gd name="T14" fmla="*/ 15521 w 21600"/>
                <a:gd name="T15" fmla="*/ 15496 h 21600"/>
              </a:gdLst>
              <a:ahLst/>
              <a:cxnLst>
                <a:cxn ang="T8">
                  <a:pos x="T0" y="T1"/>
                </a:cxn>
                <a:cxn ang="T9">
                  <a:pos x="T2" y="T3"/>
                </a:cxn>
                <a:cxn ang="T10">
                  <a:pos x="T4" y="T5"/>
                </a:cxn>
                <a:cxn ang="T11">
                  <a:pos x="T6" y="T7"/>
                </a:cxn>
              </a:cxnLst>
              <a:rect l="T12" t="T13" r="T14" b="T15"/>
              <a:pathLst>
                <a:path w="21600" h="21600">
                  <a:moveTo>
                    <a:pt x="0" y="0"/>
                  </a:moveTo>
                  <a:lnTo>
                    <a:pt x="8616" y="21600"/>
                  </a:lnTo>
                  <a:lnTo>
                    <a:pt x="12984" y="21600"/>
                  </a:lnTo>
                  <a:lnTo>
                    <a:pt x="21600" y="0"/>
                  </a:lnTo>
                  <a:lnTo>
                    <a:pt x="0" y="0"/>
                  </a:lnTo>
                  <a:close/>
                </a:path>
              </a:pathLst>
            </a:custGeom>
            <a:grpFill/>
            <a:ln w="38100" algn="ctr">
              <a:noFill/>
              <a:miter lim="800000"/>
              <a:headEnd/>
              <a:tailEnd/>
            </a:ln>
            <a:extLst/>
          </p:spPr>
          <p:txBody>
            <a:bodyPr wrap="none" anchor="ctr"/>
            <a:lstStyle/>
            <a:p>
              <a:endParaRPr lang="en-GB">
                <a:solidFill>
                  <a:srgbClr val="006600"/>
                </a:solidFill>
              </a:endParaRPr>
            </a:p>
          </p:txBody>
        </p:sp>
        <p:sp>
          <p:nvSpPr>
            <p:cNvPr id="20" name="AutoShape 40"/>
            <p:cNvSpPr>
              <a:spLocks noChangeArrowheads="1"/>
            </p:cNvSpPr>
            <p:nvPr/>
          </p:nvSpPr>
          <p:spPr bwMode="auto">
            <a:xfrm>
              <a:off x="4617" y="2748"/>
              <a:ext cx="594" cy="311"/>
            </a:xfrm>
            <a:prstGeom prst="triangle">
              <a:avLst>
                <a:gd name="adj" fmla="val 50000"/>
              </a:avLst>
            </a:prstGeom>
            <a:grpFill/>
            <a:ln w="38100" algn="ctr">
              <a:noFill/>
              <a:miter lim="800000"/>
              <a:headEnd/>
              <a:tailEnd/>
            </a:ln>
            <a:extLst/>
          </p:spPr>
          <p:txBody>
            <a:bodyPr wrap="none" anchor="ctr"/>
            <a:lstStyle/>
            <a:p>
              <a:endParaRPr lang="en-US">
                <a:solidFill>
                  <a:srgbClr val="006600"/>
                </a:solidFill>
              </a:endParaRPr>
            </a:p>
          </p:txBody>
        </p:sp>
      </p:grpSp>
    </p:spTree>
    <p:extLst>
      <p:ext uri="{BB962C8B-B14F-4D97-AF65-F5344CB8AC3E}">
        <p14:creationId xmlns:p14="http://schemas.microsoft.com/office/powerpoint/2010/main" val="22863384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52933</TotalTime>
  <Words>2462</Words>
  <Application>Microsoft Macintosh PowerPoint</Application>
  <PresentationFormat>On-screen Show (4:3)</PresentationFormat>
  <Paragraphs>299</Paragraphs>
  <Slides>45</Slides>
  <Notes>7</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Default Design</vt:lpstr>
      <vt:lpstr>4_Default Design</vt:lpstr>
      <vt:lpstr>14_Default Design</vt:lpstr>
      <vt:lpstr>The disc-jet-spin connection: 3C273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 hole mass &amp; mdot</vt:lpstr>
      <vt:lpstr>Black hole mass &amp; mdot</vt:lpstr>
      <vt:lpstr>Black hole mass &amp; mdot</vt:lpstr>
      <vt:lpstr>Black hole mass &amp; mdot</vt:lpstr>
      <vt:lpstr>1000x more Fermi BL Lacs!! </vt:lpstr>
      <vt:lpstr>1000x more Fermi BL Lacs!! </vt:lpstr>
      <vt:lpstr>PowerPoint Presentation</vt:lpstr>
      <vt:lpstr>PowerPoint Presentation</vt:lpstr>
      <vt:lpstr>PowerPoint Presentation</vt:lpstr>
      <vt:lpstr>PowerPoint Presentation</vt:lpstr>
      <vt:lpstr>PowerPoint Presentation</vt:lpstr>
      <vt:lpstr>Optxagnf: conserving energy! </vt:lpstr>
      <vt:lpstr>PowerPoint Presentation</vt:lpstr>
      <vt:lpstr>Optxagnf: conserving energy! </vt:lpstr>
      <vt:lpstr>Relativistic effects</vt:lpstr>
      <vt:lpstr>Optxconv: spin PG1244+026</vt:lpstr>
      <vt:lpstr>Nearest FSRQ – 3C273</vt:lpstr>
      <vt:lpstr>3C273: Amazing data</vt:lpstr>
      <vt:lpstr>3C273: Amazing data</vt:lpstr>
      <vt:lpstr>3C273: Amazing data</vt:lpstr>
      <vt:lpstr>3C273: Amazing data</vt:lpstr>
      <vt:lpstr>FSRQ jets</vt:lpstr>
      <vt:lpstr>Amazing data (&gt;20 years)</vt:lpstr>
      <vt:lpstr>3C273: radio-TeV!</vt:lpstr>
      <vt:lpstr>PowerPoint Presentation</vt:lpstr>
      <vt:lpstr>Conclusions: 3C273</vt:lpstr>
      <vt:lpstr>Optxagnf: conserving energy! </vt:lpstr>
      <vt:lpstr>PowerPoint Presentation</vt:lpstr>
      <vt:lpstr>Models conserving energy!! </vt:lpstr>
      <vt:lpstr>Optxagnf: conserving energy! </vt:lpstr>
      <vt:lpstr>So what do AGN look like?</vt:lpstr>
      <vt:lpstr>So what do AGN look like?</vt:lpstr>
      <vt:lpstr>PowerPoint Presentation</vt:lpstr>
      <vt:lpstr>PowerPoint Presentation</vt:lpstr>
      <vt:lpstr>PowerPoint Presentation</vt:lpstr>
      <vt:lpstr>PowerPoint Presentation</vt:lpstr>
      <vt:lpstr>PowerPoint Presentation</vt:lpstr>
    </vt:vector>
  </TitlesOfParts>
  <Company>University of Durham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Violent Universe</dc:title>
  <dc:creator>Chris Done</dc:creator>
  <cp:lastModifiedBy>chris done</cp:lastModifiedBy>
  <cp:revision>625</cp:revision>
  <dcterms:created xsi:type="dcterms:W3CDTF">2004-09-07T19:52:28Z</dcterms:created>
  <dcterms:modified xsi:type="dcterms:W3CDTF">2014-06-18T15:03:16Z</dcterms:modified>
</cp:coreProperties>
</file>