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2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82" r:id="rId3"/>
    <p:sldId id="260" r:id="rId4"/>
    <p:sldId id="261" r:id="rId5"/>
    <p:sldId id="262" r:id="rId6"/>
    <p:sldId id="265" r:id="rId7"/>
    <p:sldId id="283" r:id="rId8"/>
    <p:sldId id="284" r:id="rId9"/>
    <p:sldId id="290" r:id="rId10"/>
    <p:sldId id="285" r:id="rId11"/>
    <p:sldId id="286" r:id="rId12"/>
    <p:sldId id="287" r:id="rId13"/>
    <p:sldId id="288" r:id="rId14"/>
    <p:sldId id="289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4" autoAdjust="0"/>
    <p:restoredTop sz="94640" autoAdjust="0"/>
  </p:normalViewPr>
  <p:slideViewPr>
    <p:cSldViewPr snapToGrid="0" snapToObjects="1">
      <p:cViewPr>
        <p:scale>
          <a:sx n="90" d="100"/>
          <a:sy n="90" d="100"/>
        </p:scale>
        <p:origin x="-1496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E2CCA8-2BD9-D544-A268-7823CC142C55}" type="doc">
      <dgm:prSet loTypeId="urn:microsoft.com/office/officeart/2005/8/layout/hierarchy6" loCatId="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97207B1-DF33-8244-87C3-946D907663F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1600" dirty="0" smtClean="0">
              <a:solidFill>
                <a:srgbClr val="404040"/>
              </a:solidFill>
            </a:rPr>
            <a:t>3XMM catalogue</a:t>
          </a:r>
        </a:p>
        <a:p>
          <a:pPr>
            <a:lnSpc>
              <a:spcPct val="50000"/>
            </a:lnSpc>
            <a:spcAft>
              <a:spcPts val="0"/>
            </a:spcAft>
          </a:pPr>
          <a:r>
            <a:rPr lang="en-US" sz="3200" dirty="0" smtClean="0">
              <a:solidFill>
                <a:srgbClr val="404040"/>
              </a:solidFill>
            </a:rPr>
            <a:t>⊗ </a:t>
          </a:r>
        </a:p>
        <a:p>
          <a:pPr>
            <a:lnSpc>
              <a:spcPct val="50000"/>
            </a:lnSpc>
            <a:spcAft>
              <a:spcPts val="0"/>
            </a:spcAft>
          </a:pPr>
          <a:r>
            <a:rPr lang="en-US" sz="1600" dirty="0" smtClean="0">
              <a:solidFill>
                <a:srgbClr val="404040"/>
              </a:solidFill>
            </a:rPr>
            <a:t>SDSS-DR9 spectroscopic galaxies/QSOs sample</a:t>
          </a:r>
        </a:p>
      </dgm:t>
    </dgm:pt>
    <dgm:pt modelId="{BE94F9CB-3760-7D46-B0B5-C1D1F18EFDA2}" type="parTrans" cxnId="{0EB95819-BB86-7D41-A6A2-BCA37513DDA4}">
      <dgm:prSet/>
      <dgm:spPr/>
      <dgm:t>
        <a:bodyPr/>
        <a:lstStyle/>
        <a:p>
          <a:endParaRPr lang="en-US"/>
        </a:p>
      </dgm:t>
    </dgm:pt>
    <dgm:pt modelId="{49D8BECC-A01B-9743-A529-C3CBE9D0755C}" type="sibTrans" cxnId="{0EB95819-BB86-7D41-A6A2-BCA37513DDA4}">
      <dgm:prSet/>
      <dgm:spPr/>
      <dgm:t>
        <a:bodyPr/>
        <a:lstStyle/>
        <a:p>
          <a:endParaRPr lang="en-US"/>
        </a:p>
      </dgm:t>
    </dgm:pt>
    <dgm:pt modelId="{A5B1F636-BFEE-504B-9FA6-306A0EBDFEA2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b="1" dirty="0" smtClean="0">
              <a:solidFill>
                <a:srgbClr val="404040"/>
              </a:solidFill>
            </a:rPr>
            <a:t>Remove</a:t>
          </a:r>
          <a:r>
            <a:rPr lang="en-US" sz="1600" dirty="0" smtClean="0">
              <a:solidFill>
                <a:srgbClr val="404040"/>
              </a:solidFill>
            </a:rPr>
            <a:t>:</a:t>
          </a:r>
        </a:p>
        <a:p>
          <a:r>
            <a:rPr lang="en-US" sz="1600" dirty="0" smtClean="0">
              <a:solidFill>
                <a:srgbClr val="404040"/>
              </a:solidFill>
            </a:rPr>
            <a:t>- Extended X-ray sources</a:t>
          </a:r>
        </a:p>
        <a:p>
          <a:r>
            <a:rPr lang="en-US" sz="1600" dirty="0" smtClean="0">
              <a:solidFill>
                <a:srgbClr val="404040"/>
              </a:solidFill>
            </a:rPr>
            <a:t>- Broad-line galaxies (FWHM &gt; 1000 km/s)</a:t>
          </a:r>
        </a:p>
        <a:p>
          <a:r>
            <a:rPr lang="en-US" sz="1600" dirty="0" smtClean="0">
              <a:solidFill>
                <a:srgbClr val="404040"/>
              </a:solidFill>
            </a:rPr>
            <a:t>- Plus some special cases</a:t>
          </a:r>
          <a:endParaRPr lang="en-US" sz="1600" dirty="0">
            <a:solidFill>
              <a:srgbClr val="404040"/>
            </a:solidFill>
          </a:endParaRPr>
        </a:p>
      </dgm:t>
    </dgm:pt>
    <dgm:pt modelId="{80BCFF77-93FF-364E-8551-572267E6D806}" type="parTrans" cxnId="{6A4DC8EF-8184-AB41-A0B2-ED040D440AF7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66796904-D859-D145-8159-8F56A7A6E0EA}" type="sibTrans" cxnId="{6A4DC8EF-8184-AB41-A0B2-ED040D440AF7}">
      <dgm:prSet/>
      <dgm:spPr/>
      <dgm:t>
        <a:bodyPr/>
        <a:lstStyle/>
        <a:p>
          <a:endParaRPr lang="en-US"/>
        </a:p>
      </dgm:t>
    </dgm:pt>
    <dgm:pt modelId="{46D148DD-C6E9-474A-890E-03918793C10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600" dirty="0" smtClean="0">
              <a:solidFill>
                <a:schemeClr val="bg2">
                  <a:lumMod val="40000"/>
                  <a:lumOff val="60000"/>
                </a:schemeClr>
              </a:solidFill>
            </a:rPr>
            <a:t>Narrow emission-line galaxies (z&lt;0.4) </a:t>
          </a:r>
        </a:p>
      </dgm:t>
    </dgm:pt>
    <dgm:pt modelId="{9AB57C48-B06C-E944-8883-BCDC39536087}" type="parTrans" cxnId="{21235398-C4A4-B840-A0ED-C7D13AF2DB24}">
      <dgm:prSet>
        <dgm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/>
        </a:p>
      </dgm:t>
    </dgm:pt>
    <dgm:pt modelId="{B4D58174-CC1C-8440-950B-A04913E95F6B}" type="sibTrans" cxnId="{21235398-C4A4-B840-A0ED-C7D13AF2DB24}">
      <dgm:prSet/>
      <dgm:spPr/>
      <dgm:t>
        <a:bodyPr/>
        <a:lstStyle/>
        <a:p>
          <a:endParaRPr lang="en-US"/>
        </a:p>
      </dgm:t>
    </dgm:pt>
    <dgm:pt modelId="{76DE0160-493B-A344-81F2-673FF832FB72}" type="pres">
      <dgm:prSet presAssocID="{DCE2CCA8-2BD9-D544-A268-7823CC142C5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D060963-1773-6E4A-8E25-779123D63D1A}" type="pres">
      <dgm:prSet presAssocID="{DCE2CCA8-2BD9-D544-A268-7823CC142C55}" presName="hierFlow" presStyleCnt="0"/>
      <dgm:spPr/>
    </dgm:pt>
    <dgm:pt modelId="{78D7CE6A-CE13-904E-88BC-5830E8B40F63}" type="pres">
      <dgm:prSet presAssocID="{DCE2CCA8-2BD9-D544-A268-7823CC142C5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CD3B488E-5A94-3849-A147-3029A27A4E0F}" type="pres">
      <dgm:prSet presAssocID="{C97207B1-DF33-8244-87C3-946D907663FF}" presName="Name14" presStyleCnt="0"/>
      <dgm:spPr/>
    </dgm:pt>
    <dgm:pt modelId="{5B5C5D9D-8014-3240-A7A0-141A8F579675}" type="pres">
      <dgm:prSet presAssocID="{C97207B1-DF33-8244-87C3-946D907663FF}" presName="level1Shape" presStyleLbl="node0" presStyleIdx="0" presStyleCnt="1" custScaleX="461164" custScaleY="1203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D46EFD-A4FD-6843-81FB-15A94D9B9C38}" type="pres">
      <dgm:prSet presAssocID="{C97207B1-DF33-8244-87C3-946D907663FF}" presName="hierChild2" presStyleCnt="0"/>
      <dgm:spPr/>
    </dgm:pt>
    <dgm:pt modelId="{A5388C6F-5A07-5344-9B5B-A181A98C51FE}" type="pres">
      <dgm:prSet presAssocID="{80BCFF77-93FF-364E-8551-572267E6D806}" presName="Name19" presStyleLbl="parChTrans1D2" presStyleIdx="0" presStyleCnt="1"/>
      <dgm:spPr/>
      <dgm:t>
        <a:bodyPr/>
        <a:lstStyle/>
        <a:p>
          <a:endParaRPr lang="en-US"/>
        </a:p>
      </dgm:t>
    </dgm:pt>
    <dgm:pt modelId="{C7C84C94-91A8-5646-AF7B-7CAEC1FF999C}" type="pres">
      <dgm:prSet presAssocID="{A5B1F636-BFEE-504B-9FA6-306A0EBDFEA2}" presName="Name21" presStyleCnt="0"/>
      <dgm:spPr/>
    </dgm:pt>
    <dgm:pt modelId="{72C27A7A-7762-5C47-A018-03926D996024}" type="pres">
      <dgm:prSet presAssocID="{A5B1F636-BFEE-504B-9FA6-306A0EBDFEA2}" presName="level2Shape" presStyleLbl="node2" presStyleIdx="0" presStyleCnt="1" custScaleX="468555" custScaleY="208879"/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BD7AA2F3-EF9E-C048-88C8-B05696046D37}" type="pres">
      <dgm:prSet presAssocID="{A5B1F636-BFEE-504B-9FA6-306A0EBDFEA2}" presName="hierChild3" presStyleCnt="0"/>
      <dgm:spPr/>
    </dgm:pt>
    <dgm:pt modelId="{6E5FA527-8DEB-8F4A-9FD0-1E1AC1350A09}" type="pres">
      <dgm:prSet presAssocID="{9AB57C48-B06C-E944-8883-BCDC39536087}" presName="Name19" presStyleLbl="parChTrans1D3" presStyleIdx="0" presStyleCnt="1"/>
      <dgm:spPr/>
      <dgm:t>
        <a:bodyPr/>
        <a:lstStyle/>
        <a:p>
          <a:endParaRPr lang="en-US"/>
        </a:p>
      </dgm:t>
    </dgm:pt>
    <dgm:pt modelId="{931C942E-3968-4A4D-A7FB-8BBC3A30CD2B}" type="pres">
      <dgm:prSet presAssocID="{46D148DD-C6E9-474A-890E-03918793C107}" presName="Name21" presStyleCnt="0"/>
      <dgm:spPr/>
    </dgm:pt>
    <dgm:pt modelId="{1CECA092-AE56-6D44-B378-BD3638F5D6E8}" type="pres">
      <dgm:prSet presAssocID="{46D148DD-C6E9-474A-890E-03918793C107}" presName="level2Shape" presStyleLbl="node3" presStyleIdx="0" presStyleCnt="1" custScaleX="175798" custScaleY="115327"/>
      <dgm:spPr/>
      <dgm:t>
        <a:bodyPr/>
        <a:lstStyle/>
        <a:p>
          <a:endParaRPr lang="en-US"/>
        </a:p>
      </dgm:t>
    </dgm:pt>
    <dgm:pt modelId="{11B96FAB-F624-1A47-9DD9-D2F5CBD4FA27}" type="pres">
      <dgm:prSet presAssocID="{46D148DD-C6E9-474A-890E-03918793C107}" presName="hierChild3" presStyleCnt="0"/>
      <dgm:spPr/>
    </dgm:pt>
    <dgm:pt modelId="{BF0897F6-B1F0-B34A-A45B-6B1F987BF2B8}" type="pres">
      <dgm:prSet presAssocID="{DCE2CCA8-2BD9-D544-A268-7823CC142C55}" presName="bgShapesFlow" presStyleCnt="0"/>
      <dgm:spPr/>
    </dgm:pt>
  </dgm:ptLst>
  <dgm:cxnLst>
    <dgm:cxn modelId="{1CB63008-8FC8-8C4B-9EE7-1CB6CE498E0F}" type="presOf" srcId="{9AB57C48-B06C-E944-8883-BCDC39536087}" destId="{6E5FA527-8DEB-8F4A-9FD0-1E1AC1350A09}" srcOrd="0" destOrd="0" presId="urn:microsoft.com/office/officeart/2005/8/layout/hierarchy6"/>
    <dgm:cxn modelId="{9E7FC034-A23C-F648-8835-DD99FB8EFBF1}" type="presOf" srcId="{DCE2CCA8-2BD9-D544-A268-7823CC142C55}" destId="{76DE0160-493B-A344-81F2-673FF832FB72}" srcOrd="0" destOrd="0" presId="urn:microsoft.com/office/officeart/2005/8/layout/hierarchy6"/>
    <dgm:cxn modelId="{6A4DC8EF-8184-AB41-A0B2-ED040D440AF7}" srcId="{C97207B1-DF33-8244-87C3-946D907663FF}" destId="{A5B1F636-BFEE-504B-9FA6-306A0EBDFEA2}" srcOrd="0" destOrd="0" parTransId="{80BCFF77-93FF-364E-8551-572267E6D806}" sibTransId="{66796904-D859-D145-8159-8F56A7A6E0EA}"/>
    <dgm:cxn modelId="{6C0B2226-E7A9-5946-A55E-0546FCCC5836}" type="presOf" srcId="{A5B1F636-BFEE-504B-9FA6-306A0EBDFEA2}" destId="{72C27A7A-7762-5C47-A018-03926D996024}" srcOrd="0" destOrd="0" presId="urn:microsoft.com/office/officeart/2005/8/layout/hierarchy6"/>
    <dgm:cxn modelId="{21235398-C4A4-B840-A0ED-C7D13AF2DB24}" srcId="{A5B1F636-BFEE-504B-9FA6-306A0EBDFEA2}" destId="{46D148DD-C6E9-474A-890E-03918793C107}" srcOrd="0" destOrd="0" parTransId="{9AB57C48-B06C-E944-8883-BCDC39536087}" sibTransId="{B4D58174-CC1C-8440-950B-A04913E95F6B}"/>
    <dgm:cxn modelId="{44C412AA-B11A-254D-A0F2-38C1ABBEA583}" type="presOf" srcId="{80BCFF77-93FF-364E-8551-572267E6D806}" destId="{A5388C6F-5A07-5344-9B5B-A181A98C51FE}" srcOrd="0" destOrd="0" presId="urn:microsoft.com/office/officeart/2005/8/layout/hierarchy6"/>
    <dgm:cxn modelId="{A0B75112-2E49-B744-A4F3-1A96BD951B14}" type="presOf" srcId="{C97207B1-DF33-8244-87C3-946D907663FF}" destId="{5B5C5D9D-8014-3240-A7A0-141A8F579675}" srcOrd="0" destOrd="0" presId="urn:microsoft.com/office/officeart/2005/8/layout/hierarchy6"/>
    <dgm:cxn modelId="{9386A630-781C-7F4F-A4BD-93EDE58AC485}" type="presOf" srcId="{46D148DD-C6E9-474A-890E-03918793C107}" destId="{1CECA092-AE56-6D44-B378-BD3638F5D6E8}" srcOrd="0" destOrd="0" presId="urn:microsoft.com/office/officeart/2005/8/layout/hierarchy6"/>
    <dgm:cxn modelId="{0EB95819-BB86-7D41-A6A2-BCA37513DDA4}" srcId="{DCE2CCA8-2BD9-D544-A268-7823CC142C55}" destId="{C97207B1-DF33-8244-87C3-946D907663FF}" srcOrd="0" destOrd="0" parTransId="{BE94F9CB-3760-7D46-B0B5-C1D1F18EFDA2}" sibTransId="{49D8BECC-A01B-9743-A529-C3CBE9D0755C}"/>
    <dgm:cxn modelId="{60187AAE-3FF8-5D44-8601-BB4AECD38172}" type="presParOf" srcId="{76DE0160-493B-A344-81F2-673FF832FB72}" destId="{AD060963-1773-6E4A-8E25-779123D63D1A}" srcOrd="0" destOrd="0" presId="urn:microsoft.com/office/officeart/2005/8/layout/hierarchy6"/>
    <dgm:cxn modelId="{BDA0EA8C-C7E7-1B43-AB38-061962E67D39}" type="presParOf" srcId="{AD060963-1773-6E4A-8E25-779123D63D1A}" destId="{78D7CE6A-CE13-904E-88BC-5830E8B40F63}" srcOrd="0" destOrd="0" presId="urn:microsoft.com/office/officeart/2005/8/layout/hierarchy6"/>
    <dgm:cxn modelId="{C2FB43E8-C11B-694D-B65B-CF71334D5751}" type="presParOf" srcId="{78D7CE6A-CE13-904E-88BC-5830E8B40F63}" destId="{CD3B488E-5A94-3849-A147-3029A27A4E0F}" srcOrd="0" destOrd="0" presId="urn:microsoft.com/office/officeart/2005/8/layout/hierarchy6"/>
    <dgm:cxn modelId="{18FBF755-1890-F44A-ABD6-FDF8BAA3EADB}" type="presParOf" srcId="{CD3B488E-5A94-3849-A147-3029A27A4E0F}" destId="{5B5C5D9D-8014-3240-A7A0-141A8F579675}" srcOrd="0" destOrd="0" presId="urn:microsoft.com/office/officeart/2005/8/layout/hierarchy6"/>
    <dgm:cxn modelId="{EC4528B9-DDF2-A04A-9304-84413F01CC0A}" type="presParOf" srcId="{CD3B488E-5A94-3849-A147-3029A27A4E0F}" destId="{65D46EFD-A4FD-6843-81FB-15A94D9B9C38}" srcOrd="1" destOrd="0" presId="urn:microsoft.com/office/officeart/2005/8/layout/hierarchy6"/>
    <dgm:cxn modelId="{E128538F-1117-F54D-AAFC-4BB03746A844}" type="presParOf" srcId="{65D46EFD-A4FD-6843-81FB-15A94D9B9C38}" destId="{A5388C6F-5A07-5344-9B5B-A181A98C51FE}" srcOrd="0" destOrd="0" presId="urn:microsoft.com/office/officeart/2005/8/layout/hierarchy6"/>
    <dgm:cxn modelId="{6CA6B5D0-B5D2-E647-9778-2446F35E34CC}" type="presParOf" srcId="{65D46EFD-A4FD-6843-81FB-15A94D9B9C38}" destId="{C7C84C94-91A8-5646-AF7B-7CAEC1FF999C}" srcOrd="1" destOrd="0" presId="urn:microsoft.com/office/officeart/2005/8/layout/hierarchy6"/>
    <dgm:cxn modelId="{EE210DE5-4CC1-D645-810E-EDEAE4162E68}" type="presParOf" srcId="{C7C84C94-91A8-5646-AF7B-7CAEC1FF999C}" destId="{72C27A7A-7762-5C47-A018-03926D996024}" srcOrd="0" destOrd="0" presId="urn:microsoft.com/office/officeart/2005/8/layout/hierarchy6"/>
    <dgm:cxn modelId="{3412E46A-C047-2746-95BB-2F24942822A0}" type="presParOf" srcId="{C7C84C94-91A8-5646-AF7B-7CAEC1FF999C}" destId="{BD7AA2F3-EF9E-C048-88C8-B05696046D37}" srcOrd="1" destOrd="0" presId="urn:microsoft.com/office/officeart/2005/8/layout/hierarchy6"/>
    <dgm:cxn modelId="{6FFDC495-8B01-0142-8B25-7575C3C24956}" type="presParOf" srcId="{BD7AA2F3-EF9E-C048-88C8-B05696046D37}" destId="{6E5FA527-8DEB-8F4A-9FD0-1E1AC1350A09}" srcOrd="0" destOrd="0" presId="urn:microsoft.com/office/officeart/2005/8/layout/hierarchy6"/>
    <dgm:cxn modelId="{FFD155F1-4C66-5C4F-8673-92EA73BC9D21}" type="presParOf" srcId="{BD7AA2F3-EF9E-C048-88C8-B05696046D37}" destId="{931C942E-3968-4A4D-A7FB-8BBC3A30CD2B}" srcOrd="1" destOrd="0" presId="urn:microsoft.com/office/officeart/2005/8/layout/hierarchy6"/>
    <dgm:cxn modelId="{A544982A-83EE-6845-A8E5-A06F50A1750B}" type="presParOf" srcId="{931C942E-3968-4A4D-A7FB-8BBC3A30CD2B}" destId="{1CECA092-AE56-6D44-B378-BD3638F5D6E8}" srcOrd="0" destOrd="0" presId="urn:microsoft.com/office/officeart/2005/8/layout/hierarchy6"/>
    <dgm:cxn modelId="{3B40197D-3860-E049-8839-0572ECFADD59}" type="presParOf" srcId="{931C942E-3968-4A4D-A7FB-8BBC3A30CD2B}" destId="{11B96FAB-F624-1A47-9DD9-D2F5CBD4FA27}" srcOrd="1" destOrd="0" presId="urn:microsoft.com/office/officeart/2005/8/layout/hierarchy6"/>
    <dgm:cxn modelId="{40CDBDF5-E3CE-F14F-A606-C1D8DB5D1426}" type="presParOf" srcId="{76DE0160-493B-A344-81F2-673FF832FB72}" destId="{BF0897F6-B1F0-B34A-A45B-6B1F987BF2B8}" srcOrd="1" destOrd="0" presId="urn:microsoft.com/office/officeart/2005/8/layout/hierarchy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5C5D9D-8014-3240-A7A0-141A8F579675}">
      <dsp:nvSpPr>
        <dsp:cNvPr id="0" name=""/>
        <dsp:cNvSpPr/>
      </dsp:nvSpPr>
      <dsp:spPr>
        <a:xfrm>
          <a:off x="1197892" y="1439"/>
          <a:ext cx="5751264" cy="10005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/>
            </a:gs>
            <a:gs pos="30000">
              <a:schemeClr val="accent5">
                <a:tint val="80000"/>
              </a:schemeClr>
            </a:gs>
            <a:gs pos="100000">
              <a:schemeClr val="accent5">
                <a:tint val="100000"/>
              </a:schemeClr>
            </a:gs>
          </a:gsLst>
          <a:path path="rect">
            <a:fillToRect l="50000" r="100000"/>
          </a:path>
        </a:gradFill>
        <a:ln w="254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404040"/>
              </a:solidFill>
            </a:rPr>
            <a:t>3XMM catalogue</a:t>
          </a:r>
        </a:p>
        <a:p>
          <a:pPr lvl="0" algn="ctr" defTabSz="7112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en-US" sz="3200" kern="1200" dirty="0" smtClean="0">
              <a:solidFill>
                <a:srgbClr val="404040"/>
              </a:solidFill>
            </a:rPr>
            <a:t>⊗ </a:t>
          </a:r>
        </a:p>
        <a:p>
          <a:pPr lvl="0" algn="ctr" defTabSz="711200">
            <a:lnSpc>
              <a:spcPct val="50000"/>
            </a:lnSpc>
            <a:spcBef>
              <a:spcPct val="0"/>
            </a:spcBef>
            <a:spcAft>
              <a:spcPts val="0"/>
            </a:spcAft>
          </a:pPr>
          <a:r>
            <a:rPr lang="en-US" sz="1600" kern="1200" dirty="0" smtClean="0">
              <a:solidFill>
                <a:srgbClr val="404040"/>
              </a:solidFill>
            </a:rPr>
            <a:t>SDSS-DR9 spectroscopic galaxies/QSOs sample</a:t>
          </a:r>
        </a:p>
      </dsp:txBody>
      <dsp:txXfrm>
        <a:off x="1227197" y="30744"/>
        <a:ext cx="5692654" cy="941928"/>
      </dsp:txXfrm>
    </dsp:sp>
    <dsp:sp modelId="{A5388C6F-5A07-5344-9B5B-A181A98C51FE}">
      <dsp:nvSpPr>
        <dsp:cNvPr id="0" name=""/>
        <dsp:cNvSpPr/>
      </dsp:nvSpPr>
      <dsp:spPr>
        <a:xfrm>
          <a:off x="4027805" y="1001978"/>
          <a:ext cx="91440" cy="332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565"/>
              </a:lnTo>
            </a:path>
          </a:pathLst>
        </a:custGeom>
        <a:noFill/>
        <a:ln w="254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72C27A7A-7762-5C47-A018-03926D996024}">
      <dsp:nvSpPr>
        <dsp:cNvPr id="0" name=""/>
        <dsp:cNvSpPr/>
      </dsp:nvSpPr>
      <dsp:spPr>
        <a:xfrm>
          <a:off x="1151805" y="1334543"/>
          <a:ext cx="5843439" cy="1736646"/>
        </a:xfrm>
        <a:prstGeom prst="ellipse">
          <a:avLst/>
        </a:prstGeom>
        <a:gradFill rotWithShape="1">
          <a:gsLst>
            <a:gs pos="0">
              <a:schemeClr val="accent5"/>
            </a:gs>
            <a:gs pos="30000">
              <a:schemeClr val="accent5">
                <a:tint val="80000"/>
              </a:schemeClr>
            </a:gs>
            <a:gs pos="100000">
              <a:schemeClr val="accent5">
                <a:tint val="100000"/>
              </a:schemeClr>
            </a:gs>
          </a:gsLst>
          <a:path path="rect">
            <a:fillToRect l="50000" r="100000"/>
          </a:path>
        </a:gradFill>
        <a:ln w="254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404040"/>
              </a:solidFill>
            </a:rPr>
            <a:t>Remove</a:t>
          </a:r>
          <a:r>
            <a:rPr lang="en-US" sz="1600" kern="1200" dirty="0" smtClean="0">
              <a:solidFill>
                <a:srgbClr val="404040"/>
              </a:solidFill>
            </a:rPr>
            <a:t>: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404040"/>
              </a:solidFill>
            </a:rPr>
            <a:t>- Extended X-ray sources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404040"/>
              </a:solidFill>
            </a:rPr>
            <a:t>- Broad-line galaxies (FWHM &gt; 1000 km/s)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rgbClr val="404040"/>
              </a:solidFill>
            </a:rPr>
            <a:t>- Plus some special cases</a:t>
          </a:r>
          <a:endParaRPr lang="en-US" sz="1600" kern="1200" dirty="0">
            <a:solidFill>
              <a:srgbClr val="404040"/>
            </a:solidFill>
          </a:endParaRPr>
        </a:p>
      </dsp:txBody>
      <dsp:txXfrm>
        <a:off x="2007557" y="1588869"/>
        <a:ext cx="4131935" cy="1227994"/>
      </dsp:txXfrm>
    </dsp:sp>
    <dsp:sp modelId="{6E5FA527-8DEB-8F4A-9FD0-1E1AC1350A09}">
      <dsp:nvSpPr>
        <dsp:cNvPr id="0" name=""/>
        <dsp:cNvSpPr/>
      </dsp:nvSpPr>
      <dsp:spPr>
        <a:xfrm>
          <a:off x="4027805" y="3071190"/>
          <a:ext cx="91440" cy="3325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32565"/>
              </a:lnTo>
            </a:path>
          </a:pathLst>
        </a:custGeom>
        <a:noFill/>
        <a:ln w="254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0">
          <a:schemeClr val="accent5"/>
        </a:fillRef>
        <a:effectRef idx="0">
          <a:schemeClr val="accent5"/>
        </a:effectRef>
        <a:fontRef idx="minor">
          <a:schemeClr val="tx1"/>
        </a:fontRef>
      </dsp:style>
    </dsp:sp>
    <dsp:sp modelId="{1CECA092-AE56-6D44-B378-BD3638F5D6E8}">
      <dsp:nvSpPr>
        <dsp:cNvPr id="0" name=""/>
        <dsp:cNvSpPr/>
      </dsp:nvSpPr>
      <dsp:spPr>
        <a:xfrm>
          <a:off x="2977319" y="3403755"/>
          <a:ext cx="2192410" cy="95884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/>
            </a:gs>
            <a:gs pos="30000">
              <a:schemeClr val="accent5">
                <a:tint val="80000"/>
              </a:schemeClr>
            </a:gs>
            <a:gs pos="100000">
              <a:schemeClr val="accent5">
                <a:tint val="100000"/>
              </a:schemeClr>
            </a:gs>
          </a:gsLst>
          <a:path path="rect">
            <a:fillToRect l="50000" r="100000"/>
          </a:path>
        </a:gradFill>
        <a:ln w="25400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2">
                  <a:lumMod val="40000"/>
                  <a:lumOff val="60000"/>
                </a:schemeClr>
              </a:solidFill>
            </a:rPr>
            <a:t>Narrow emission-line galaxies (z&lt;0.4) </a:t>
          </a:r>
        </a:p>
      </dsp:txBody>
      <dsp:txXfrm>
        <a:off x="3005403" y="3431839"/>
        <a:ext cx="2136242" cy="902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DA35A-203E-1A48-9BAC-3958F8B0D1AE}" type="datetimeFigureOut">
              <a:rPr lang="en-US" smtClean="0"/>
              <a:t>17/06/2014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4B152-C86F-9648-84D7-7216C99114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38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EEE11-AB7A-174C-8EBD-FDF85FFA9439}" type="datetimeFigureOut">
              <a:rPr lang="en-US" smtClean="0"/>
              <a:t>17/06/2014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FAA1A-1901-964A-8C45-87DCF4EFC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805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June 2014</a:t>
            </a:r>
            <a:endParaRPr lang="en-GB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Estelle Pons - The X-ray Universe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9D3E9C5E-A040-DA41-8724-76C0C53453E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9D3E9C5E-A040-DA41-8724-76C0C53453E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GB" dirty="0" smtClean="0"/>
              <a:t>June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89199" y="6360936"/>
            <a:ext cx="41289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Estelle Pons - The X-ray Universe 2014, Dublin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3E9C5E-A040-DA41-8724-76C0C53453E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1" r:id="rId1"/>
    <p:sldLayoutId id="2147484722" r:id="rId2"/>
    <p:sldLayoutId id="2147484723" r:id="rId3"/>
    <p:sldLayoutId id="2147484724" r:id="rId4"/>
    <p:sldLayoutId id="2147484725" r:id="rId5"/>
    <p:sldLayoutId id="2147484726" r:id="rId6"/>
    <p:sldLayoutId id="2147484727" r:id="rId7"/>
    <p:sldLayoutId id="2147484728" r:id="rId8"/>
    <p:sldLayoutId id="2147484729" r:id="rId9"/>
    <p:sldLayoutId id="2147484730" r:id="rId10"/>
    <p:sldLayoutId id="2147484731" r:id="rId11"/>
    <p:sldLayoutId id="2147484732" r:id="rId12"/>
    <p:sldLayoutId id="2147484733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1693" y="958787"/>
            <a:ext cx="6762749" cy="2721394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New insights into optically </a:t>
            </a:r>
            <a:r>
              <a:rPr lang="en-US" i="1" dirty="0" smtClean="0">
                <a:solidFill>
                  <a:schemeClr val="tx1"/>
                </a:solidFill>
              </a:rPr>
              <a:t>elusive</a:t>
            </a:r>
            <a:r>
              <a:rPr lang="en-US" dirty="0" smtClean="0">
                <a:solidFill>
                  <a:schemeClr val="tx1"/>
                </a:solidFill>
              </a:rPr>
              <a:t> AGN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03" y="3930865"/>
            <a:ext cx="8147304" cy="909246"/>
          </a:xfrm>
        </p:spPr>
        <p:txBody>
          <a:bodyPr>
            <a:normAutofit/>
          </a:bodyPr>
          <a:lstStyle/>
          <a:p>
            <a:r>
              <a:rPr lang="en-US" dirty="0" smtClean="0"/>
              <a:t>Estelle PONS</a:t>
            </a:r>
          </a:p>
          <a:p>
            <a:r>
              <a:rPr lang="en-US" dirty="0" smtClean="0"/>
              <a:t> </a:t>
            </a:r>
            <a:r>
              <a:rPr lang="en-US" sz="2000" dirty="0" smtClean="0"/>
              <a:t>Mike WATSON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7294" y="5108969"/>
            <a:ext cx="7485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University of Leicester, UK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X-ray and Observational Astronomy (XROA) Group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E4AAA4-6363-4581-962D-1ACCC2D600C5}" type="slidenum">
              <a:rPr lang="en-US" smtClean="0"/>
              <a:t>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931" y="6093267"/>
            <a:ext cx="2210328" cy="526166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84450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64684"/>
            <a:ext cx="8147051" cy="1452283"/>
          </a:xfrm>
        </p:spPr>
        <p:txBody>
          <a:bodyPr/>
          <a:lstStyle/>
          <a:p>
            <a:r>
              <a:rPr lang="en-US" sz="4900" dirty="0"/>
              <a:t>Why</a:t>
            </a:r>
            <a:r>
              <a:rPr lang="en-US" dirty="0" smtClean="0"/>
              <a:t> X-ray Sy2 are optically classified as SF?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350517"/>
            <a:ext cx="8147051" cy="4370957"/>
          </a:xfrm>
        </p:spPr>
        <p:txBody>
          <a:bodyPr/>
          <a:lstStyle/>
          <a:p>
            <a:r>
              <a:rPr lang="en-US" dirty="0" smtClean="0"/>
              <a:t>Compton-thick (CT) absorbers</a:t>
            </a:r>
          </a:p>
          <a:p>
            <a:pPr lvl="1"/>
            <a:r>
              <a:rPr lang="en-US" dirty="0" smtClean="0"/>
              <a:t>Spherical gas clouds surrounding the nuclei (</a:t>
            </a:r>
            <a:r>
              <a:rPr lang="en-US" dirty="0" err="1" smtClean="0"/>
              <a:t>Comastri</a:t>
            </a:r>
            <a:r>
              <a:rPr lang="en-US" dirty="0" smtClean="0"/>
              <a:t> et al. 2002, </a:t>
            </a:r>
            <a:r>
              <a:rPr lang="en-US" dirty="0" err="1" smtClean="0"/>
              <a:t>Civano</a:t>
            </a:r>
            <a:r>
              <a:rPr lang="en-US" dirty="0" smtClean="0"/>
              <a:t> et al. 2007) → ionizing photons could not create the NLR</a:t>
            </a:r>
          </a:p>
          <a:p>
            <a:pPr lvl="1"/>
            <a:r>
              <a:rPr lang="en-US" dirty="0" smtClean="0"/>
              <a:t>Host galaxy gas and dust along the line of sight hiding the NLR (Rigby et al. 2006)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Mid-IR luminosity (</a:t>
            </a:r>
            <a:r>
              <a:rPr lang="en-US" dirty="0" err="1" smtClean="0"/>
              <a:t>Goulding</a:t>
            </a:r>
            <a:r>
              <a:rPr lang="en-US" dirty="0" smtClean="0"/>
              <a:t> et al. 2011) → no CT obscuration</a:t>
            </a:r>
          </a:p>
          <a:p>
            <a:pPr marL="0" indent="0">
              <a:buNone/>
            </a:pPr>
            <a:r>
              <a:rPr lang="en-US" smtClean="0"/>
              <a:t>	+ </a:t>
            </a:r>
            <a:r>
              <a:rPr lang="en-US" dirty="0" err="1" smtClean="0"/>
              <a:t>Unobscured</a:t>
            </a:r>
            <a:r>
              <a:rPr lang="en-US" dirty="0" smtClean="0"/>
              <a:t> X-ray Sy2: truly unabsorbed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8475" y="1792110"/>
            <a:ext cx="68393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1. Obscuration hypothesis</a:t>
            </a:r>
            <a:endParaRPr lang="en-US" sz="3000" dirty="0"/>
          </a:p>
        </p:txBody>
      </p:sp>
      <p:sp>
        <p:nvSpPr>
          <p:cNvPr id="8" name="Right Arrow 7"/>
          <p:cNvSpPr/>
          <p:nvPr/>
        </p:nvSpPr>
        <p:spPr>
          <a:xfrm>
            <a:off x="762000" y="5108222"/>
            <a:ext cx="564444" cy="268112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236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41112"/>
            <a:ext cx="8147051" cy="649111"/>
          </a:xfrm>
        </p:spPr>
        <p:txBody>
          <a:bodyPr/>
          <a:lstStyle/>
          <a:p>
            <a:pPr algn="l"/>
            <a:r>
              <a:rPr lang="en-US" sz="3000" dirty="0" smtClean="0"/>
              <a:t>2. Optical dilution hypothesis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1111" y="1219906"/>
            <a:ext cx="2460147" cy="5136444"/>
          </a:xfrm>
        </p:spPr>
        <p:txBody>
          <a:bodyPr/>
          <a:lstStyle/>
          <a:p>
            <a:pPr marL="180000" indent="-360000" algn="just"/>
            <a:r>
              <a:rPr lang="en-US" dirty="0" smtClean="0"/>
              <a:t>AGN intrinsic weakness in respect to the host galaxy</a:t>
            </a:r>
          </a:p>
          <a:p>
            <a:pPr marL="637200" lvl="1" indent="-360000" algn="just"/>
            <a:r>
              <a:rPr lang="en-US" dirty="0" smtClean="0"/>
              <a:t>4000Å break: D</a:t>
            </a:r>
            <a:r>
              <a:rPr lang="en-US" baseline="-25000" dirty="0" smtClean="0"/>
              <a:t>n</a:t>
            </a:r>
            <a:r>
              <a:rPr lang="en-US" dirty="0" smtClean="0"/>
              <a:t>4000</a:t>
            </a:r>
          </a:p>
          <a:p>
            <a:pPr marL="277200" lvl="1" indent="0" algn="just">
              <a:buNone/>
            </a:pPr>
            <a:endParaRPr lang="en-US" dirty="0" smtClean="0"/>
          </a:p>
          <a:p>
            <a:pPr marL="277200" lvl="1" indent="0" algn="just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sz="2200" dirty="0" smtClean="0"/>
              <a:t>60% are dominated by galaxy starlight</a:t>
            </a:r>
          </a:p>
          <a:p>
            <a:pPr marL="277200" lvl="1" indent="0" algn="just">
              <a:buNone/>
            </a:pPr>
            <a:endParaRPr lang="en-US" dirty="0"/>
          </a:p>
          <a:p>
            <a:pPr marL="0" indent="-180000" algn="just">
              <a:buNone/>
            </a:pPr>
            <a:r>
              <a:rPr lang="en-US" dirty="0" smtClean="0"/>
              <a:t> + possible SF contribution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 descr="Dn4000_vs_LHX_Sy2_new_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0" y="889000"/>
            <a:ext cx="6204416" cy="58984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ight Arrow 7"/>
          <p:cNvSpPr/>
          <p:nvPr/>
        </p:nvSpPr>
        <p:spPr>
          <a:xfrm>
            <a:off x="6732993" y="3788832"/>
            <a:ext cx="491896" cy="29633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89667" y="1775971"/>
            <a:ext cx="3076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Book Antiqua"/>
                <a:cs typeface="Book Antiqua"/>
              </a:rPr>
              <a:t>Continuum dominated by the host galaxy</a:t>
            </a:r>
          </a:p>
          <a:p>
            <a:pPr algn="ctr"/>
            <a:endParaRPr lang="en-US" sz="1600" b="1" dirty="0">
              <a:solidFill>
                <a:schemeClr val="accent3">
                  <a:lumMod val="7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02845" y="5383280"/>
            <a:ext cx="3076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Book Antiqua"/>
                <a:cs typeface="Book Antiqua"/>
              </a:rPr>
              <a:t>Continuum dominated by the AGN</a:t>
            </a:r>
          </a:p>
          <a:p>
            <a:pPr algn="ctr"/>
            <a:endParaRPr lang="en-US" sz="1600" b="1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428547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42335"/>
            <a:ext cx="8147051" cy="671523"/>
          </a:xfrm>
        </p:spPr>
        <p:txBody>
          <a:bodyPr/>
          <a:lstStyle/>
          <a:p>
            <a:pPr algn="l"/>
            <a:r>
              <a:rPr lang="en-US" sz="3000" dirty="0" smtClean="0"/>
              <a:t>3. Low accretion rates hypothesis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3999" y="1114776"/>
            <a:ext cx="2347259" cy="5729111"/>
          </a:xfrm>
        </p:spPr>
        <p:txBody>
          <a:bodyPr>
            <a:normAutofit/>
          </a:bodyPr>
          <a:lstStyle/>
          <a:p>
            <a:pPr marL="180000" indent="-360000"/>
            <a:r>
              <a:rPr lang="en-US" dirty="0" smtClean="0"/>
              <a:t>Intrinsically weak optical emission compared to other AGN</a:t>
            </a:r>
          </a:p>
          <a:p>
            <a:pPr marL="637200" lvl="1" indent="-360000" algn="just"/>
            <a:r>
              <a:rPr lang="en-US" dirty="0" smtClean="0"/>
              <a:t>Low 𝜆</a:t>
            </a:r>
          </a:p>
          <a:p>
            <a:pPr marL="0" indent="-180000" algn="just">
              <a:lnSpc>
                <a:spcPct val="50000"/>
              </a:lnSpc>
              <a:spcBef>
                <a:spcPts val="500"/>
              </a:spcBef>
              <a:buNone/>
            </a:pPr>
            <a:r>
              <a:rPr lang="en-US" dirty="0" smtClean="0"/>
              <a:t>  </a:t>
            </a:r>
          </a:p>
          <a:p>
            <a:pPr marL="0" indent="-180000" algn="just">
              <a:spcBef>
                <a:spcPts val="5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  <a:r>
              <a:rPr lang="en-US" dirty="0"/>
              <a:t>X-ray Sy2: </a:t>
            </a:r>
          </a:p>
          <a:p>
            <a:pPr marL="0" indent="-180000" algn="just">
              <a:spcBef>
                <a:spcPts val="500"/>
              </a:spcBef>
              <a:buNone/>
            </a:pPr>
            <a:r>
              <a:rPr lang="en-US" dirty="0"/>
              <a:t> 𝜆 &lt; </a:t>
            </a:r>
            <a:r>
              <a:rPr lang="en-US" dirty="0" smtClean="0"/>
              <a:t>0.05</a:t>
            </a:r>
          </a:p>
          <a:p>
            <a:pPr marL="0" indent="-180000" algn="just">
              <a:spcBef>
                <a:spcPts val="500"/>
              </a:spcBef>
              <a:buNone/>
            </a:pPr>
            <a:endParaRPr lang="en-US" dirty="0" smtClean="0"/>
          </a:p>
          <a:p>
            <a:pPr marL="180000" indent="-360000" algn="just">
              <a:spcBef>
                <a:spcPts val="500"/>
              </a:spcBef>
            </a:pPr>
            <a:r>
              <a:rPr lang="en-US" dirty="0" err="1" smtClean="0"/>
              <a:t>Unobscured</a:t>
            </a:r>
            <a:r>
              <a:rPr lang="en-US" dirty="0" smtClean="0"/>
              <a:t> X-ray Sy2: 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US" dirty="0" smtClean="0"/>
              <a:t>        𝜆 ≲ 0.01</a:t>
            </a:r>
          </a:p>
          <a:p>
            <a:pPr marL="0" indent="0" algn="just">
              <a:spcBef>
                <a:spcPts val="500"/>
              </a:spcBef>
              <a:buNone/>
            </a:pPr>
            <a:r>
              <a:rPr lang="en-US" dirty="0" smtClean="0"/>
              <a:t>        True Sy2</a:t>
            </a:r>
          </a:p>
          <a:p>
            <a:pPr marL="0" indent="-180000" algn="just">
              <a:spcBef>
                <a:spcPts val="5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 descr="LHX_vs_Eddratio_Sy2_new_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25" y="812723"/>
            <a:ext cx="6274631" cy="59651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4263616" y="1896079"/>
            <a:ext cx="17618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ook Antiqua"/>
                <a:cs typeface="Book Antiqua"/>
              </a:rPr>
              <a:t>Typical AGN: </a:t>
            </a:r>
          </a:p>
          <a:p>
            <a:pPr algn="ctr"/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ook Antiqua"/>
                <a:cs typeface="Book Antiqua"/>
              </a:rPr>
              <a:t>𝜆～0.1 – 1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ook Antiqua"/>
                <a:cs typeface="Book Antiqua"/>
              </a:rPr>
              <a:t>	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Book Antiqua"/>
                <a:cs typeface="Book Antiqua"/>
              </a:rPr>
              <a:t>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Book Antiqua"/>
                <a:cs typeface="Book Antiqua"/>
              </a:rPr>
              <a:t>            →</a:t>
            </a:r>
            <a:endParaRPr lang="en-US" dirty="0">
              <a:solidFill>
                <a:schemeClr val="bg1">
                  <a:lumMod val="65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6618111" y="3563052"/>
            <a:ext cx="491896" cy="29633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618111" y="5895619"/>
            <a:ext cx="491896" cy="296333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31691" y="2044889"/>
            <a:ext cx="22831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Book Antiqua"/>
              </a:rPr>
              <a:t>𝜆 </a:t>
            </a:r>
            <a:r>
              <a:rPr lang="en-US" dirty="0" smtClean="0">
                <a:solidFill>
                  <a:srgbClr val="000000"/>
                </a:solidFill>
                <a:cs typeface="Book Antiqua"/>
              </a:rPr>
              <a:t>∝ </a:t>
            </a:r>
            <a:r>
              <a:rPr lang="en-US" dirty="0">
                <a:solidFill>
                  <a:srgbClr val="000000"/>
                </a:solidFill>
                <a:cs typeface="Book Antiqua"/>
              </a:rPr>
              <a:t>L</a:t>
            </a:r>
            <a:r>
              <a:rPr lang="en-US" baseline="-25000" dirty="0">
                <a:solidFill>
                  <a:srgbClr val="000000"/>
                </a:solidFill>
                <a:cs typeface="Book Antiqua"/>
              </a:rPr>
              <a:t>HX</a:t>
            </a:r>
            <a:r>
              <a:rPr lang="en-US" dirty="0">
                <a:solidFill>
                  <a:srgbClr val="000000"/>
                </a:solidFill>
                <a:cs typeface="Book Antiqua"/>
              </a:rPr>
              <a:t> / </a:t>
            </a:r>
            <a:r>
              <a:rPr lang="en-US" dirty="0" smtClean="0">
                <a:solidFill>
                  <a:srgbClr val="000000"/>
                </a:solidFill>
                <a:cs typeface="Book Antiqua"/>
              </a:rPr>
              <a:t>M</a:t>
            </a:r>
            <a:r>
              <a:rPr lang="en-US" baseline="-25000" dirty="0" smtClean="0">
                <a:solidFill>
                  <a:srgbClr val="000000"/>
                </a:solidFill>
                <a:cs typeface="Book Antiqua"/>
              </a:rPr>
              <a:t>BH</a:t>
            </a:r>
          </a:p>
          <a:p>
            <a:endParaRPr lang="en-US" baseline="-25000" dirty="0" smtClean="0">
              <a:solidFill>
                <a:srgbClr val="000000"/>
              </a:solidFill>
              <a:cs typeface="Book Antiqua"/>
            </a:endParaRPr>
          </a:p>
          <a:p>
            <a:r>
              <a:rPr lang="en-US" dirty="0" smtClean="0">
                <a:solidFill>
                  <a:srgbClr val="000000"/>
                </a:solidFill>
                <a:cs typeface="Book Antiqua"/>
              </a:rPr>
              <a:t>M</a:t>
            </a:r>
            <a:r>
              <a:rPr lang="en-US" baseline="-25000" dirty="0" smtClean="0">
                <a:solidFill>
                  <a:srgbClr val="000000"/>
                </a:solidFill>
                <a:cs typeface="Book Antiqua"/>
              </a:rPr>
              <a:t>BH </a:t>
            </a:r>
            <a:r>
              <a:rPr lang="en-US" dirty="0" smtClean="0">
                <a:solidFill>
                  <a:srgbClr val="000000"/>
                </a:solidFill>
                <a:cs typeface="Book Antiqua"/>
              </a:rPr>
              <a:t>∝ L</a:t>
            </a:r>
            <a:r>
              <a:rPr lang="en-US" baseline="-25000" dirty="0" smtClean="0">
                <a:solidFill>
                  <a:srgbClr val="000000"/>
                </a:solidFill>
                <a:cs typeface="Book Antiqua"/>
              </a:rPr>
              <a:t>K,Bulge</a:t>
            </a:r>
            <a:r>
              <a:rPr lang="en-US" baseline="30000" dirty="0" smtClean="0">
                <a:solidFill>
                  <a:srgbClr val="000000"/>
                </a:solidFill>
                <a:cs typeface="Book Antiqua"/>
              </a:rPr>
              <a:t>0.93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227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24555"/>
            <a:ext cx="5625747" cy="606779"/>
          </a:xfrm>
        </p:spPr>
        <p:txBody>
          <a:bodyPr/>
          <a:lstStyle/>
          <a:p>
            <a:r>
              <a:rPr lang="en-US" sz="3000" dirty="0" smtClean="0"/>
              <a:t>True Sy2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333" y="1066408"/>
            <a:ext cx="8654926" cy="1469878"/>
          </a:xfrm>
        </p:spPr>
        <p:txBody>
          <a:bodyPr/>
          <a:lstStyle/>
          <a:p>
            <a:pPr marL="180000" indent="-360000"/>
            <a:r>
              <a:rPr lang="en-US" dirty="0" smtClean="0"/>
              <a:t>True Sy2: No optical BL + no intrinsic absorption</a:t>
            </a:r>
          </a:p>
          <a:p>
            <a:pPr marL="864000" lvl="1" indent="-360000"/>
            <a:r>
              <a:rPr lang="en-US" dirty="0" smtClean="0"/>
              <a:t>No BLR: Trump et al. 2011 → BLR disappear for 𝜆 &lt; 10</a:t>
            </a:r>
            <a:r>
              <a:rPr lang="en-US" baseline="30000" dirty="0" smtClean="0"/>
              <a:t>-2</a:t>
            </a:r>
            <a:endParaRPr lang="en-US" dirty="0" smtClean="0"/>
          </a:p>
          <a:p>
            <a:pPr marL="46800" indent="0">
              <a:buNone/>
            </a:pPr>
            <a:r>
              <a:rPr lang="en-US" dirty="0" smtClean="0"/>
              <a:t>     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 descr="New_ExpectedBL_subplots_paper_p2_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80453"/>
            <a:ext cx="4572000" cy="4399472"/>
          </a:xfrm>
          <a:prstGeom prst="rect">
            <a:avLst/>
          </a:prstGeom>
        </p:spPr>
      </p:pic>
      <p:pic>
        <p:nvPicPr>
          <p:cNvPr id="9" name="Picture 8" descr="New_ExpectedBL_subplots_paper_p1_2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70666"/>
            <a:ext cx="4572000" cy="44092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81149" y="368279"/>
            <a:ext cx="34007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cs typeface="Book Antiqua"/>
              </a:rPr>
              <a:t>M</a:t>
            </a:r>
            <a:r>
              <a:rPr lang="en-US" baseline="-25000" dirty="0">
                <a:cs typeface="Book Antiqua"/>
              </a:rPr>
              <a:t>BH</a:t>
            </a:r>
            <a:r>
              <a:rPr lang="en-US" dirty="0">
                <a:cs typeface="Book Antiqua"/>
              </a:rPr>
              <a:t> ∝ </a:t>
            </a:r>
            <a:r>
              <a:rPr lang="en-US" dirty="0" smtClean="0">
                <a:cs typeface="Book Antiqua"/>
              </a:rPr>
              <a:t>L</a:t>
            </a:r>
            <a:r>
              <a:rPr lang="en-US" baseline="-25000" dirty="0" smtClean="0">
                <a:cs typeface="Book Antiqua"/>
              </a:rPr>
              <a:t>5100Å</a:t>
            </a:r>
            <a:r>
              <a:rPr lang="en-US" baseline="30000" dirty="0" smtClean="0">
                <a:cs typeface="Book Antiqua"/>
              </a:rPr>
              <a:t>0.52 </a:t>
            </a:r>
            <a:r>
              <a:rPr lang="en-US" dirty="0">
                <a:cs typeface="Book Antiqua"/>
              </a:rPr>
              <a:t>. </a:t>
            </a:r>
            <a:r>
              <a:rPr lang="en-US" dirty="0" smtClean="0">
                <a:cs typeface="Book Antiqua"/>
              </a:rPr>
              <a:t>FWHM</a:t>
            </a:r>
            <a:r>
              <a:rPr lang="en-US" baseline="-25000" dirty="0" smtClean="0">
                <a:cs typeface="Book Antiqua"/>
              </a:rPr>
              <a:t>B.Hα</a:t>
            </a:r>
            <a:r>
              <a:rPr lang="en-US" baseline="30000" dirty="0" smtClean="0">
                <a:cs typeface="Book Antiqua"/>
              </a:rPr>
              <a:t>2.06</a:t>
            </a:r>
            <a:endParaRPr lang="en-US" dirty="0" smtClean="0">
              <a:cs typeface="Book Antiqua"/>
            </a:endParaRPr>
          </a:p>
          <a:p>
            <a:r>
              <a:rPr lang="en-US" dirty="0">
                <a:cs typeface="Book Antiqua"/>
              </a:rPr>
              <a:t>L</a:t>
            </a:r>
            <a:r>
              <a:rPr lang="en-US" baseline="-25000" dirty="0" smtClean="0">
                <a:cs typeface="Book Antiqua"/>
              </a:rPr>
              <a:t>B.Hα </a:t>
            </a:r>
            <a:r>
              <a:rPr lang="en-US" dirty="0" smtClean="0">
                <a:cs typeface="Book Antiqua"/>
              </a:rPr>
              <a:t>∝ L</a:t>
            </a:r>
            <a:r>
              <a:rPr lang="en-US" baseline="-25000" dirty="0" smtClean="0">
                <a:cs typeface="Book Antiqua"/>
              </a:rPr>
              <a:t>5100Å</a:t>
            </a:r>
            <a:r>
              <a:rPr lang="en-US" baseline="30000" dirty="0" smtClean="0">
                <a:cs typeface="Book Antiqua"/>
              </a:rPr>
              <a:t>1.16</a:t>
            </a:r>
            <a:endParaRPr lang="en-US" dirty="0">
              <a:cs typeface="Book Antiqu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6333" y="2011121"/>
            <a:ext cx="850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NL fitted       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BL predicted</a:t>
            </a:r>
            <a:r>
              <a:rPr lang="en-US" dirty="0" smtClean="0"/>
              <a:t>        </a:t>
            </a:r>
            <a:r>
              <a:rPr lang="en-US" dirty="0" smtClean="0">
                <a:solidFill>
                  <a:srgbClr val="0000FF"/>
                </a:solidFill>
              </a:rPr>
              <a:t>BL measured/upper limit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80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03999" y="479778"/>
            <a:ext cx="2347259" cy="5997222"/>
          </a:xfrm>
        </p:spPr>
        <p:txBody>
          <a:bodyPr>
            <a:normAutofit/>
          </a:bodyPr>
          <a:lstStyle/>
          <a:p>
            <a:pPr marL="180000" indent="-360000"/>
            <a:r>
              <a:rPr lang="en-US" dirty="0" smtClean="0"/>
              <a:t>Observations consistent with predictions →      </a:t>
            </a:r>
            <a:r>
              <a:rPr lang="en-US" dirty="0" err="1" smtClean="0"/>
              <a:t>Δ</a:t>
            </a:r>
            <a:r>
              <a:rPr lang="en-US" dirty="0" smtClean="0"/>
              <a:t> ∼ 0</a:t>
            </a:r>
          </a:p>
          <a:p>
            <a:pPr marL="0" indent="0">
              <a:buNone/>
            </a:pPr>
            <a:endParaRPr lang="en-US" dirty="0" smtClean="0"/>
          </a:p>
          <a:p>
            <a:pPr marL="180000" indent="-360000"/>
            <a:r>
              <a:rPr lang="en-US" dirty="0" err="1" smtClean="0"/>
              <a:t>Δ</a:t>
            </a:r>
            <a:r>
              <a:rPr lang="en-US" dirty="0" smtClean="0"/>
              <a:t> ∼ 2500</a:t>
            </a:r>
          </a:p>
          <a:p>
            <a:pPr marL="1800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Large </a:t>
            </a:r>
            <a:r>
              <a:rPr lang="en-US" dirty="0"/>
              <a:t>differences between the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predicted</a:t>
            </a:r>
            <a:r>
              <a:rPr lang="en-US" dirty="0"/>
              <a:t> and </a:t>
            </a:r>
            <a:r>
              <a:rPr lang="en-US" dirty="0">
                <a:solidFill>
                  <a:srgbClr val="3366FF"/>
                </a:solidFill>
              </a:rPr>
              <a:t>observed</a:t>
            </a:r>
            <a:r>
              <a:rPr lang="en-US" dirty="0"/>
              <a:t> </a:t>
            </a:r>
            <a:r>
              <a:rPr lang="en-US" dirty="0" smtClean="0"/>
              <a:t>fluxes</a:t>
            </a:r>
          </a:p>
          <a:p>
            <a:pPr marL="180000" indent="0">
              <a:buNone/>
            </a:pPr>
            <a:r>
              <a:rPr lang="en-US" dirty="0"/>
              <a:t> </a:t>
            </a:r>
            <a:r>
              <a:rPr lang="en-US" dirty="0" smtClean="0"/>
              <a:t>           No BL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Lunchtime Talk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14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029409" y="3301996"/>
            <a:ext cx="491896" cy="29633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Delta_vs_fMeas_TrueSy2_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81" y="274461"/>
            <a:ext cx="6369840" cy="60818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ight Arrow 8"/>
          <p:cNvSpPr/>
          <p:nvPr/>
        </p:nvSpPr>
        <p:spPr>
          <a:xfrm>
            <a:off x="7029409" y="5302951"/>
            <a:ext cx="491896" cy="296333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43000" y="479778"/>
            <a:ext cx="433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Δ</a:t>
            </a:r>
            <a:r>
              <a:rPr lang="en-US" dirty="0" smtClean="0"/>
              <a:t> =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BroadH</a:t>
            </a:r>
            <a:r>
              <a:rPr lang="en-US" baseline="-25000" dirty="0" smtClean="0"/>
              <a:t>α,predicted </a:t>
            </a:r>
            <a:r>
              <a:rPr lang="en-US" dirty="0" smtClean="0"/>
              <a:t>- </a:t>
            </a:r>
            <a:r>
              <a:rPr lang="en-US" dirty="0" err="1"/>
              <a:t>f</a:t>
            </a:r>
            <a:r>
              <a:rPr lang="en-US" baseline="-25000" dirty="0" err="1"/>
              <a:t>BroadH</a:t>
            </a:r>
            <a:r>
              <a:rPr lang="en-US" baseline="-25000" dirty="0"/>
              <a:t>α</a:t>
            </a:r>
            <a:r>
              <a:rPr lang="en-US" baseline="-25000" dirty="0" smtClean="0"/>
              <a:t>,measured </a:t>
            </a:r>
            <a:r>
              <a:rPr lang="en-US" dirty="0" smtClean="0"/>
              <a:t> 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868093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98475" y="378012"/>
            <a:ext cx="8147051" cy="10754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Conclusions</a:t>
            </a:r>
            <a:endParaRPr lang="en-US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98475" y="1876779"/>
            <a:ext cx="8147051" cy="4249104"/>
          </a:xfrm>
          <a:prstGeom prst="rect">
            <a:avLst/>
          </a:prstGeom>
        </p:spPr>
        <p:txBody>
          <a:bodyPr/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X-ray NELGs: BPT diagram and X–ray AGN selection → 13% of the sources misclassified as BPT-SF</a:t>
            </a:r>
          </a:p>
          <a:p>
            <a:r>
              <a:rPr lang="en-US" dirty="0" smtClean="0"/>
              <a:t>Nature of these “elusive AGN”:</a:t>
            </a:r>
          </a:p>
          <a:p>
            <a:pPr lvl="1"/>
            <a:r>
              <a:rPr lang="en-US" dirty="0" smtClean="0"/>
              <a:t>59%: NLS1s → contribution to the Balmer line flux from both  the BLR and NLR</a:t>
            </a:r>
          </a:p>
          <a:p>
            <a:pPr lvl="1"/>
            <a:r>
              <a:rPr lang="en-US" dirty="0" smtClean="0"/>
              <a:t>41%: X-ray Sy2</a:t>
            </a:r>
          </a:p>
          <a:p>
            <a:pPr lvl="2"/>
            <a:r>
              <a:rPr lang="en-US" dirty="0" smtClean="0"/>
              <a:t>Misclassification: optical dilution by the host galaxy </a:t>
            </a:r>
            <a:r>
              <a:rPr lang="en-US" dirty="0" err="1" smtClean="0"/>
              <a:t>stralight</a:t>
            </a:r>
            <a:r>
              <a:rPr lang="en-US" dirty="0" smtClean="0"/>
              <a:t> + low accretion rates (optically </a:t>
            </a:r>
            <a:r>
              <a:rPr lang="en-US" dirty="0" err="1" smtClean="0"/>
              <a:t>underluminous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Unabsorbed Sy2: very low 𝜆 + lack BL → </a:t>
            </a:r>
            <a:r>
              <a:rPr lang="en-US" sz="2000" b="1" dirty="0" smtClean="0">
                <a:solidFill>
                  <a:schemeClr val="bg1"/>
                </a:solidFill>
              </a:rPr>
              <a:t>True Sy2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62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369870"/>
            <a:ext cx="8147051" cy="1016265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583" y="1905449"/>
            <a:ext cx="8667676" cy="4364598"/>
          </a:xfrm>
        </p:spPr>
        <p:txBody>
          <a:bodyPr>
            <a:normAutofit/>
          </a:bodyPr>
          <a:lstStyle/>
          <a:p>
            <a:pPr lvl="1"/>
            <a:r>
              <a:rPr lang="en-US" sz="2800" dirty="0" smtClean="0"/>
              <a:t> Introduction</a:t>
            </a:r>
          </a:p>
          <a:p>
            <a:pPr lvl="1"/>
            <a:endParaRPr lang="en-US" dirty="0"/>
          </a:p>
          <a:p>
            <a:pPr lvl="1"/>
            <a:r>
              <a:rPr lang="en-US" sz="2800" dirty="0" smtClean="0"/>
              <a:t>Narrow emission-line galaxy sample</a:t>
            </a:r>
          </a:p>
          <a:p>
            <a:pPr lvl="2"/>
            <a:r>
              <a:rPr lang="en-US" sz="2400" dirty="0" smtClean="0"/>
              <a:t>Selection</a:t>
            </a:r>
          </a:p>
          <a:p>
            <a:pPr lvl="2"/>
            <a:r>
              <a:rPr lang="en-US" sz="2400" dirty="0" smtClean="0"/>
              <a:t>Classification</a:t>
            </a:r>
          </a:p>
          <a:p>
            <a:pPr lvl="1"/>
            <a:endParaRPr lang="en-US" dirty="0"/>
          </a:p>
          <a:p>
            <a:pPr lvl="1"/>
            <a:r>
              <a:rPr lang="en-US" sz="2800" dirty="0" smtClean="0"/>
              <a:t>X-ray &amp; optical properties</a:t>
            </a:r>
          </a:p>
          <a:p>
            <a:pPr lvl="1"/>
            <a:endParaRPr lang="en-US" dirty="0"/>
          </a:p>
          <a:p>
            <a:pPr lvl="1"/>
            <a:r>
              <a:rPr lang="en-US" sz="2800" dirty="0" smtClean="0"/>
              <a:t>Why X-ray Sy2 are optically misclassified as SF</a:t>
            </a:r>
          </a:p>
          <a:p>
            <a:pPr lvl="1"/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450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767360"/>
            <a:ext cx="8147051" cy="786119"/>
          </a:xfrm>
        </p:spPr>
        <p:txBody>
          <a:bodyPr/>
          <a:lstStyle/>
          <a:p>
            <a:r>
              <a:rPr lang="en-US" sz="3000" dirty="0" smtClean="0">
                <a:latin typeface="+mn-lt"/>
                <a:ea typeface="+mn-ea"/>
                <a:cs typeface="+mn-cs"/>
              </a:rPr>
              <a:t>XMM-Newton </a:t>
            </a:r>
            <a:r>
              <a:rPr lang="en-US" sz="3000" dirty="0">
                <a:latin typeface="+mn-lt"/>
                <a:ea typeface="+mn-ea"/>
                <a:cs typeface="+mn-cs"/>
              </a:rPr>
              <a:t>and SDSS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665613"/>
            <a:ext cx="8147051" cy="5015030"/>
          </a:xfrm>
        </p:spPr>
        <p:txBody>
          <a:bodyPr>
            <a:normAutofit/>
          </a:bodyPr>
          <a:lstStyle/>
          <a:p>
            <a:pPr marL="180000" indent="-360000"/>
            <a:r>
              <a:rPr lang="en-US" dirty="0" smtClean="0"/>
              <a:t>3XMM catalogue:</a:t>
            </a:r>
          </a:p>
          <a:p>
            <a:pPr lvl="1" indent="-360000"/>
            <a:r>
              <a:rPr lang="en-US" dirty="0" smtClean="0"/>
              <a:t>∼ 370,000 </a:t>
            </a:r>
            <a:r>
              <a:rPr lang="en-US" dirty="0"/>
              <a:t>unique X-ray </a:t>
            </a:r>
            <a:r>
              <a:rPr lang="en-US" dirty="0" smtClean="0"/>
              <a:t>sources</a:t>
            </a:r>
          </a:p>
          <a:p>
            <a:pPr lvl="1" indent="-360000"/>
            <a:r>
              <a:rPr lang="en-US" dirty="0"/>
              <a:t>Sky coverage: </a:t>
            </a:r>
            <a:r>
              <a:rPr lang="en-US" dirty="0" smtClean="0"/>
              <a:t>2%</a:t>
            </a:r>
          </a:p>
          <a:p>
            <a:pPr lvl="1" indent="-360000"/>
            <a:r>
              <a:rPr lang="en-US" dirty="0"/>
              <a:t>Flux limit</a:t>
            </a:r>
            <a:r>
              <a:rPr lang="en-US" dirty="0" smtClean="0"/>
              <a:t>: 10</a:t>
            </a:r>
            <a:r>
              <a:rPr lang="en-US" baseline="30000" dirty="0" smtClean="0"/>
              <a:t>-15</a:t>
            </a:r>
            <a:r>
              <a:rPr lang="en-US" dirty="0" smtClean="0"/>
              <a:t> erg.cm</a:t>
            </a:r>
            <a:r>
              <a:rPr lang="en-US" baseline="30000" dirty="0" smtClean="0"/>
              <a:t>-2</a:t>
            </a:r>
            <a:r>
              <a:rPr lang="en-US" dirty="0" smtClean="0"/>
              <a:t>.s</a:t>
            </a:r>
            <a:r>
              <a:rPr lang="en-US" baseline="30000" dirty="0" smtClean="0"/>
              <a:t>-1</a:t>
            </a: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180000" indent="-360000"/>
            <a:r>
              <a:rPr lang="en-US" dirty="0" smtClean="0"/>
              <a:t>SDSS-DR9 spectroscopic sample:</a:t>
            </a:r>
          </a:p>
          <a:p>
            <a:pPr lvl="1" indent="-360000"/>
            <a:r>
              <a:rPr lang="en-US" dirty="0"/>
              <a:t>1,457,002 galaxies: 14.5 </a:t>
            </a:r>
            <a:r>
              <a:rPr lang="en-US" dirty="0" smtClean="0"/>
              <a:t>≲ </a:t>
            </a:r>
            <a:r>
              <a:rPr lang="en-US" dirty="0"/>
              <a:t>r </a:t>
            </a:r>
            <a:r>
              <a:rPr lang="en-US" dirty="0" smtClean="0"/>
              <a:t>≲ 17.7 </a:t>
            </a:r>
          </a:p>
          <a:p>
            <a:pPr lvl="1" indent="-360000"/>
            <a:r>
              <a:rPr lang="en-US" dirty="0"/>
              <a:t>228,468 quasars  </a:t>
            </a:r>
            <a:endParaRPr lang="en-US" dirty="0" smtClean="0"/>
          </a:p>
          <a:p>
            <a:pPr lvl="1" indent="-360000"/>
            <a:r>
              <a:rPr lang="en-US" dirty="0" smtClean="0"/>
              <a:t>GALSPEC products from the MPA-JHU group</a:t>
            </a:r>
            <a:endParaRPr lang="en-US" dirty="0"/>
          </a:p>
          <a:p>
            <a:pPr lvl="1" indent="-360000"/>
            <a:endParaRPr lang="en-US" dirty="0" smtClean="0"/>
          </a:p>
          <a:p>
            <a:pPr marL="180000" indent="-360000"/>
            <a:r>
              <a:rPr lang="en-US" dirty="0" smtClean="0"/>
              <a:t>45% </a:t>
            </a:r>
            <a:r>
              <a:rPr lang="en-US" dirty="0"/>
              <a:t>3</a:t>
            </a:r>
            <a:r>
              <a:rPr lang="en-US" dirty="0" smtClean="0"/>
              <a:t>XMM sources lie in SDSS survey region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19800" y="2284008"/>
            <a:ext cx="2810435" cy="25853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GALSPEC (Kauffmann et al. 2003): improved spectral products</a:t>
            </a:r>
          </a:p>
          <a:p>
            <a:r>
              <a:rPr lang="en-US" dirty="0"/>
              <a:t>	</a:t>
            </a:r>
            <a:r>
              <a:rPr lang="en-US" dirty="0" smtClean="0"/>
              <a:t>- line fluxes corrected for Galactic reddening</a:t>
            </a:r>
          </a:p>
          <a:p>
            <a:r>
              <a:rPr lang="en-US" dirty="0"/>
              <a:t>	</a:t>
            </a:r>
            <a:r>
              <a:rPr lang="en-US" dirty="0" smtClean="0"/>
              <a:t>- stellar absorption lines subtracted</a:t>
            </a:r>
          </a:p>
          <a:p>
            <a:r>
              <a:rPr lang="en-US" dirty="0"/>
              <a:t>	</a:t>
            </a:r>
            <a:r>
              <a:rPr lang="en-US" dirty="0" smtClean="0"/>
              <a:t>- additional galaxy parameters derived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8475" y="94129"/>
            <a:ext cx="8147051" cy="75725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 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4068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29410"/>
          </a:xfrm>
        </p:spPr>
        <p:txBody>
          <a:bodyPr/>
          <a:lstStyle/>
          <a:p>
            <a:r>
              <a:rPr lang="en-US" dirty="0" smtClean="0"/>
              <a:t> NELG </a:t>
            </a:r>
            <a:r>
              <a:rPr lang="en-US" dirty="0"/>
              <a:t>sample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5162" y="958047"/>
            <a:ext cx="588795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Source selection</a:t>
            </a:r>
            <a:endParaRPr lang="en-US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6602296" y="2778745"/>
            <a:ext cx="1861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5,000 sources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713428"/>
              </p:ext>
            </p:extLst>
          </p:nvPr>
        </p:nvGraphicFramePr>
        <p:xfrm>
          <a:off x="498475" y="1762125"/>
          <a:ext cx="8147050" cy="4364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380260" y="5231054"/>
            <a:ext cx="1645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NELG sample:</a:t>
            </a:r>
          </a:p>
          <a:p>
            <a:pPr algn="ct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800 sources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730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8795"/>
            <a:ext cx="8147051" cy="598525"/>
          </a:xfrm>
        </p:spPr>
        <p:txBody>
          <a:bodyPr/>
          <a:lstStyle/>
          <a:p>
            <a:pPr defTabSz="457200"/>
            <a:r>
              <a:rPr lang="en-US" sz="3000" dirty="0" smtClean="0">
                <a:latin typeface="+mn-lt"/>
                <a:ea typeface="+mn-ea"/>
                <a:cs typeface="+mn-cs"/>
              </a:rPr>
              <a:t>NELG: X-ray vs. optical classification</a:t>
            </a:r>
            <a:endParaRPr lang="en-US" sz="3000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0999" y="1383664"/>
            <a:ext cx="3492000" cy="4827846"/>
          </a:xfrm>
        </p:spPr>
        <p:txBody>
          <a:bodyPr>
            <a:normAutofit/>
          </a:bodyPr>
          <a:lstStyle/>
          <a:p>
            <a:pPr marL="180000" indent="-360000" algn="just"/>
            <a:r>
              <a:rPr lang="en-US" u="sng" dirty="0" smtClean="0"/>
              <a:t>Optical</a:t>
            </a:r>
            <a:r>
              <a:rPr lang="en-US" dirty="0"/>
              <a:t>: </a:t>
            </a:r>
            <a:r>
              <a:rPr lang="en-US" dirty="0" smtClean="0"/>
              <a:t>BPT diagnostic diagram (Baldwin, Philips &amp; </a:t>
            </a:r>
            <a:r>
              <a:rPr lang="en-US" dirty="0" err="1" smtClean="0"/>
              <a:t>Terlevich</a:t>
            </a:r>
            <a:r>
              <a:rPr lang="en-US" dirty="0" smtClean="0"/>
              <a:t> 1981)</a:t>
            </a:r>
          </a:p>
          <a:p>
            <a:pPr marL="864000" lvl="1" indent="-360000" algn="just"/>
            <a:r>
              <a:rPr lang="en-US" dirty="0"/>
              <a:t>Based on </a:t>
            </a:r>
            <a:r>
              <a:rPr lang="en-US" b="1" i="1" dirty="0"/>
              <a:t>narrow</a:t>
            </a:r>
            <a:r>
              <a:rPr lang="en-US" dirty="0"/>
              <a:t> emission line </a:t>
            </a:r>
            <a:r>
              <a:rPr lang="en-US" dirty="0" smtClean="0"/>
              <a:t>ratios</a:t>
            </a:r>
          </a:p>
          <a:p>
            <a:pPr marL="864000" lvl="1" indent="-360000" algn="just"/>
            <a:r>
              <a:rPr lang="en-US" dirty="0"/>
              <a:t>Separates SF galaxies and </a:t>
            </a:r>
            <a:r>
              <a:rPr lang="en-US" dirty="0" smtClean="0"/>
              <a:t>type 2 AGN </a:t>
            </a:r>
            <a:r>
              <a:rPr lang="en-US" dirty="0"/>
              <a:t>by their excitation mechanism</a:t>
            </a:r>
          </a:p>
          <a:p>
            <a:pPr marL="180000" indent="-360000" algn="just"/>
            <a:r>
              <a:rPr lang="en-US" u="sng" dirty="0" smtClean="0"/>
              <a:t>X-ray</a:t>
            </a:r>
            <a:r>
              <a:rPr lang="en-US" dirty="0" smtClean="0"/>
              <a:t>:  </a:t>
            </a:r>
            <a:r>
              <a:rPr lang="en-US" dirty="0"/>
              <a:t>L</a:t>
            </a:r>
            <a:r>
              <a:rPr lang="en-US" baseline="-25000" dirty="0"/>
              <a:t>HX</a:t>
            </a:r>
            <a:r>
              <a:rPr lang="en-US" dirty="0"/>
              <a:t> &gt; 10</a:t>
            </a:r>
            <a:r>
              <a:rPr lang="en-US" baseline="30000" dirty="0"/>
              <a:t>42</a:t>
            </a:r>
            <a:r>
              <a:rPr lang="en-US" dirty="0"/>
              <a:t> erg.s</a:t>
            </a:r>
            <a:r>
              <a:rPr lang="en-US" baseline="30000" dirty="0"/>
              <a:t>-</a:t>
            </a:r>
            <a:r>
              <a:rPr lang="en-US" baseline="30000" dirty="0" smtClean="0"/>
              <a:t>1</a:t>
            </a:r>
          </a:p>
          <a:p>
            <a:pPr marL="864000" lvl="1" indent="-360000" algn="just"/>
            <a:r>
              <a:rPr lang="en-US" dirty="0" smtClean="0"/>
              <a:t>Remove sources with X-ray powered by SF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5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pic>
        <p:nvPicPr>
          <p:cNvPr id="5" name="Picture 4" descr="BPT_Diagram_v2_4_paper_new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9" y="1103086"/>
            <a:ext cx="5347882" cy="51084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618185" y="1564761"/>
            <a:ext cx="132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BPT AGN</a:t>
            </a:r>
            <a:endParaRPr lang="en-US" sz="1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04816" y="4862695"/>
            <a:ext cx="1947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BPT</a:t>
            </a:r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Composite objects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1858" y="1923984"/>
            <a:ext cx="1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BPT SF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 rot="20422344">
            <a:off x="2317147" y="2323974"/>
            <a:ext cx="1528200" cy="32531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858" y="1171223"/>
            <a:ext cx="2769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X-ray AGN: 314 sources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743864" y="2992885"/>
            <a:ext cx="14680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Book Antiqua"/>
                <a:cs typeface="Book Antiqua"/>
              </a:rPr>
              <a:t>41 sources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Book Antiqua"/>
                <a:cs typeface="Book Antiqua"/>
              </a:rPr>
              <a:t>→ “elusive AGN”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Book Antiqua"/>
                <a:cs typeface="Book Antiqua"/>
              </a:rPr>
              <a:t>(13%)</a:t>
            </a:r>
            <a:endParaRPr lang="en-US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99322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30"/>
            <a:ext cx="8147051" cy="800550"/>
          </a:xfrm>
        </p:spPr>
        <p:txBody>
          <a:bodyPr/>
          <a:lstStyle/>
          <a:p>
            <a:r>
              <a:rPr lang="en-US" sz="4900" dirty="0" smtClean="0"/>
              <a:t> X-ray &amp; optical properties</a:t>
            </a:r>
            <a:endParaRPr lang="en-US" sz="4900" dirty="0"/>
          </a:p>
        </p:txBody>
      </p:sp>
      <p:sp>
        <p:nvSpPr>
          <p:cNvPr id="6" name="TextBox 5"/>
          <p:cNvSpPr txBox="1"/>
          <p:nvPr/>
        </p:nvSpPr>
        <p:spPr>
          <a:xfrm>
            <a:off x="5954889" y="1180219"/>
            <a:ext cx="29963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Emission-line width</a:t>
            </a:r>
            <a:endParaRPr lang="en-US" sz="3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6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pic>
        <p:nvPicPr>
          <p:cNvPr id="5" name="Picture 4" descr="FWHMforb_vs_FWHMbalm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67" y="1034937"/>
            <a:ext cx="5652878" cy="57006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857585" y="5099867"/>
            <a:ext cx="910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NLS1</a:t>
            </a:r>
          </a:p>
          <a:p>
            <a:pPr algn="ctr"/>
            <a:r>
              <a:rPr lang="en-US" sz="16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(59%)</a:t>
            </a:r>
            <a:endParaRPr lang="en-US" sz="1600" b="1" dirty="0">
              <a:solidFill>
                <a:srgbClr val="0000FF"/>
              </a:solidFill>
              <a:latin typeface="Book Antiqua"/>
              <a:cs typeface="Book Antiqu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5099" y="3043370"/>
            <a:ext cx="1212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ook Antiqua"/>
                <a:cs typeface="Book Antiqua"/>
              </a:rPr>
              <a:t>X-ray Seyfert 2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Book Antiqua"/>
                <a:cs typeface="Book Antiqua"/>
              </a:rPr>
              <a:t>(41%)</a:t>
            </a:r>
            <a:endParaRPr lang="en-US" sz="1600" b="1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  <p:sp>
        <p:nvSpPr>
          <p:cNvPr id="17" name="TextBox 16"/>
          <p:cNvSpPr txBox="1"/>
          <p:nvPr/>
        </p:nvSpPr>
        <p:spPr>
          <a:xfrm rot="18050471">
            <a:off x="1570368" y="1940386"/>
            <a:ext cx="3734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latin typeface="Book Antiqua"/>
                <a:cs typeface="Book Antiqua"/>
              </a:rPr>
              <a:t>FWHM</a:t>
            </a:r>
            <a:r>
              <a:rPr lang="en-US" b="1" baseline="-25000" dirty="0" err="1">
                <a:latin typeface="Book Antiqua"/>
                <a:cs typeface="Book Antiqua"/>
              </a:rPr>
              <a:t>B</a:t>
            </a:r>
            <a:r>
              <a:rPr lang="en-US" b="1" baseline="-25000" dirty="0" err="1" smtClean="0">
                <a:latin typeface="Book Antiqua"/>
                <a:cs typeface="Book Antiqua"/>
              </a:rPr>
              <a:t>almer</a:t>
            </a:r>
            <a:r>
              <a:rPr lang="en-US" b="1" baseline="-25000" dirty="0" smtClean="0">
                <a:latin typeface="Book Antiqua"/>
                <a:cs typeface="Book Antiqua"/>
              </a:rPr>
              <a:t> </a:t>
            </a:r>
            <a:r>
              <a:rPr lang="en-US" b="1" dirty="0" smtClean="0">
                <a:latin typeface="Book Antiqua"/>
                <a:cs typeface="Book Antiqua"/>
              </a:rPr>
              <a:t> = </a:t>
            </a:r>
            <a:r>
              <a:rPr lang="en-US" b="1" dirty="0" err="1" smtClean="0">
                <a:latin typeface="Book Antiqua"/>
                <a:cs typeface="Book Antiqua"/>
              </a:rPr>
              <a:t>FWHM</a:t>
            </a:r>
            <a:r>
              <a:rPr lang="en-US" b="1" baseline="-25000" dirty="0" err="1" smtClean="0">
                <a:latin typeface="Book Antiqua"/>
                <a:cs typeface="Book Antiqua"/>
              </a:rPr>
              <a:t>forbidden</a:t>
            </a:r>
            <a:endParaRPr lang="en-US" b="1" dirty="0">
              <a:latin typeface="Book Antiqua"/>
              <a:cs typeface="Book Antiqua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954889" y="2445204"/>
            <a:ext cx="2883482" cy="3911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360000" algn="just"/>
            <a:r>
              <a:rPr lang="en-US" dirty="0" smtClean="0"/>
              <a:t>NLS1</a:t>
            </a:r>
          </a:p>
          <a:p>
            <a:pPr marL="637200" lvl="1" indent="-360000" algn="just"/>
            <a:r>
              <a:rPr lang="en-US" dirty="0" smtClean="0"/>
              <a:t>“Broad” lines can extend down up to ∼ 500 km/s</a:t>
            </a:r>
          </a:p>
          <a:p>
            <a:pPr marL="637200" lvl="1" indent="-360000" algn="just"/>
            <a:r>
              <a:rPr lang="en-US" dirty="0" smtClean="0"/>
              <a:t>BPT-SF region (</a:t>
            </a:r>
            <a:r>
              <a:rPr lang="en-US" dirty="0" err="1" smtClean="0"/>
              <a:t>Castello-Mor</a:t>
            </a:r>
            <a:r>
              <a:rPr lang="en-US" dirty="0" smtClean="0"/>
              <a:t> et al. 2012)</a:t>
            </a:r>
          </a:p>
          <a:p>
            <a:pPr marL="637200" lvl="1" indent="-360000" algn="just"/>
            <a:r>
              <a:rPr lang="en-US" smtClean="0"/>
              <a:t>Permitted lines larger than forbidden </a:t>
            </a:r>
            <a:r>
              <a:rPr lang="en-US" smtClean="0"/>
              <a:t>lines (v</a:t>
            </a:r>
            <a:r>
              <a:rPr lang="en-US" baseline="30000" smtClean="0"/>
              <a:t>2</a:t>
            </a:r>
            <a:r>
              <a:rPr lang="en-US"/>
              <a:t> </a:t>
            </a:r>
            <a:r>
              <a:rPr lang="en-US" smtClean="0"/>
              <a:t>= M∙G/R)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5099" y="1165882"/>
            <a:ext cx="147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Mean errors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64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4028017"/>
            <a:ext cx="8521949" cy="2547760"/>
          </a:xfrm>
        </p:spPr>
        <p:txBody>
          <a:bodyPr>
            <a:normAutofit/>
          </a:bodyPr>
          <a:lstStyle/>
          <a:p>
            <a:r>
              <a:rPr lang="en-US" dirty="0"/>
              <a:t>X-ray spectral </a:t>
            </a:r>
            <a:r>
              <a:rPr lang="en-US" dirty="0" smtClean="0"/>
              <a:t>analysis</a:t>
            </a:r>
          </a:p>
          <a:p>
            <a:pPr marL="864000" lvl="1" indent="-360000"/>
            <a:r>
              <a:rPr lang="en-US" dirty="0" smtClean="0"/>
              <a:t>Fitting: absorbed PL + additional components (soft excess, Fe K line)</a:t>
            </a:r>
          </a:p>
          <a:p>
            <a:pPr marL="864000" lvl="1" indent="-360000"/>
            <a:r>
              <a:rPr lang="en-US" dirty="0" smtClean="0"/>
              <a:t>Low number of counts → large errors</a:t>
            </a:r>
          </a:p>
          <a:p>
            <a:pPr marL="457200" lvl="1" indent="0">
              <a:buNone/>
            </a:pPr>
            <a:r>
              <a:rPr lang="en-US" sz="2200" b="1" dirty="0" smtClean="0">
                <a:solidFill>
                  <a:srgbClr val="3366FF"/>
                </a:solidFill>
              </a:rPr>
              <a:t>NLS1</a:t>
            </a:r>
            <a:r>
              <a:rPr lang="en-US" sz="2200" dirty="0" smtClean="0"/>
              <a:t>: </a:t>
            </a:r>
            <a:r>
              <a:rPr lang="en-US" sz="2200" dirty="0" err="1" smtClean="0"/>
              <a:t>unobscured</a:t>
            </a:r>
            <a:r>
              <a:rPr lang="en-US" sz="2200" dirty="0" smtClean="0"/>
              <a:t> + steeper photon index</a:t>
            </a:r>
          </a:p>
          <a:p>
            <a:pPr marL="457200" lvl="1" indent="0"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X-ray Sy2</a:t>
            </a:r>
            <a:r>
              <a:rPr lang="en-US" sz="2200" dirty="0" smtClean="0"/>
              <a:t>: high HR2 → signs of absorption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06311" y="148450"/>
            <a:ext cx="29963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/>
              <a:t>Obscuration</a:t>
            </a:r>
            <a:endParaRPr lang="en-US" sz="3000" dirty="0"/>
          </a:p>
        </p:txBody>
      </p:sp>
      <p:pic>
        <p:nvPicPr>
          <p:cNvPr id="9" name="Picture 8" descr="HR2_vs_FWHMbalmer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355" y="128837"/>
            <a:ext cx="4238016" cy="42738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38667" y="860778"/>
            <a:ext cx="4303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299282" y="2738605"/>
            <a:ext cx="465667" cy="29174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>
            <a:off x="300566" y="5572903"/>
            <a:ext cx="465667" cy="291747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300566" y="3124347"/>
            <a:ext cx="465667" cy="29174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ight Arrow 16"/>
          <p:cNvSpPr/>
          <p:nvPr/>
        </p:nvSpPr>
        <p:spPr>
          <a:xfrm>
            <a:off x="299282" y="5986080"/>
            <a:ext cx="465667" cy="29174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275988" y="2831704"/>
            <a:ext cx="1212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Book Antiqua"/>
                <a:cs typeface="Book Antiqua"/>
              </a:rPr>
              <a:t>X-ray Sy2</a:t>
            </a:r>
          </a:p>
          <a:p>
            <a:pPr algn="ctr"/>
            <a:endParaRPr lang="en-US" sz="1600" b="1" dirty="0">
              <a:solidFill>
                <a:srgbClr val="FF0000"/>
              </a:solidFill>
              <a:latin typeface="Book Antiqua"/>
              <a:cs typeface="Book Antiqu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4000" y="3015984"/>
            <a:ext cx="91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Book Antiqua"/>
                <a:cs typeface="Book Antiqua"/>
              </a:rPr>
              <a:t>NLS1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151971" y="517782"/>
            <a:ext cx="175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Book Antiqua"/>
                <a:cs typeface="Book Antiqua"/>
              </a:rPr>
              <a:t>“Obscured”</a:t>
            </a:r>
            <a:endParaRPr lang="en-US" dirty="0">
              <a:solidFill>
                <a:schemeClr val="tx1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770972" y="1722216"/>
            <a:ext cx="175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Book Antiqua"/>
                <a:cs typeface="Book Antiqua"/>
              </a:rPr>
              <a:t>“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Book Antiqua"/>
                <a:cs typeface="Book Antiqua"/>
              </a:rPr>
              <a:t>Unobscured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Book Antiqua"/>
                <a:cs typeface="Book Antiqua"/>
              </a:rPr>
              <a:t>”</a:t>
            </a:r>
            <a:endParaRPr lang="en-US" dirty="0">
              <a:solidFill>
                <a:schemeClr val="tx1">
                  <a:lumMod val="50000"/>
                </a:schemeClr>
              </a:solidFill>
              <a:latin typeface="Book Antiqua"/>
              <a:cs typeface="Book Antiqua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37383" y="846667"/>
            <a:ext cx="4065284" cy="3110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360000" algn="just"/>
            <a:r>
              <a:rPr lang="en-US" dirty="0" smtClean="0"/>
              <a:t>Hardness Ratio (HR): X-ray spectral shape &amp; absorption indicator</a:t>
            </a:r>
          </a:p>
          <a:p>
            <a:pPr marL="864000" lvl="1" indent="-360000" algn="just"/>
            <a:r>
              <a:rPr lang="en-US" dirty="0" smtClean="0"/>
              <a:t>Low HR (HR2 &lt; 0.4) → unabsorbed X-ray spectra</a:t>
            </a:r>
          </a:p>
          <a:p>
            <a:pPr marL="277200" lvl="1" indent="0" algn="just">
              <a:buNone/>
            </a:pPr>
            <a:r>
              <a:rPr lang="en-US" sz="2100" dirty="0" smtClean="0"/>
              <a:t>   </a:t>
            </a:r>
            <a:r>
              <a:rPr lang="en-US" sz="2100" b="1" dirty="0" smtClean="0">
                <a:solidFill>
                  <a:srgbClr val="3366FF"/>
                </a:solidFill>
              </a:rPr>
              <a:t>NLS1</a:t>
            </a:r>
            <a:r>
              <a:rPr lang="en-US" sz="2100" dirty="0" smtClean="0"/>
              <a:t>: all have a low HR</a:t>
            </a:r>
          </a:p>
          <a:p>
            <a:pPr marL="277200" lvl="1" indent="0" algn="just">
              <a:buNone/>
            </a:pPr>
            <a:r>
              <a:rPr lang="en-US" sz="2100" dirty="0" smtClean="0"/>
              <a:t> </a:t>
            </a:r>
            <a:r>
              <a:rPr lang="en-US" sz="2100" b="1" dirty="0" smtClean="0">
                <a:solidFill>
                  <a:srgbClr val="FF0000"/>
                </a:solidFill>
              </a:rPr>
              <a:t>X-ray Sy2</a:t>
            </a:r>
            <a:r>
              <a:rPr lang="en-US" sz="2100" dirty="0" smtClean="0"/>
              <a:t>: obscured and </a:t>
            </a:r>
            <a:r>
              <a:rPr lang="en-US" sz="2100" dirty="0" err="1" smtClean="0"/>
              <a:t>unobscured</a:t>
            </a:r>
            <a:r>
              <a:rPr lang="en-US" sz="2100" dirty="0" smtClean="0"/>
              <a:t> HR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7624907" y="98665"/>
            <a:ext cx="1476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Mean errors</a:t>
            </a:r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4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475" y="94130"/>
            <a:ext cx="8147051" cy="6828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smtClean="0">
                <a:latin typeface="+mn-lt"/>
                <a:ea typeface="+mn-ea"/>
                <a:cs typeface="+mn-cs"/>
              </a:rPr>
              <a:t>NLS1: BH mass &amp; Eddington ratio</a:t>
            </a:r>
            <a:endParaRPr lang="en-US" sz="30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M_BH_vs_Eddratio_NLS1_new_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>
          <a:xfrm>
            <a:off x="55937" y="889000"/>
            <a:ext cx="6097616" cy="5888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691593" y="2800277"/>
            <a:ext cx="333022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360000">
              <a:lnSpc>
                <a:spcPct val="120000"/>
              </a:lnSpc>
              <a:spcBef>
                <a:spcPts val="1000"/>
              </a:spcBef>
            </a:pPr>
            <a:r>
              <a:rPr lang="en-US" dirty="0"/>
              <a:t>M</a:t>
            </a:r>
            <a:r>
              <a:rPr lang="en-US" baseline="-25000" dirty="0"/>
              <a:t>BH</a:t>
            </a:r>
            <a:r>
              <a:rPr lang="en-US" dirty="0"/>
              <a:t> </a:t>
            </a:r>
            <a:r>
              <a:rPr lang="en-US" dirty="0">
                <a:solidFill>
                  <a:srgbClr val="404040"/>
                </a:solidFill>
              </a:rPr>
              <a:t>∝ (L</a:t>
            </a:r>
            <a:r>
              <a:rPr lang="en-US" baseline="-25000" dirty="0">
                <a:solidFill>
                  <a:srgbClr val="404040"/>
                </a:solidFill>
              </a:rPr>
              <a:t>5100Å</a:t>
            </a:r>
            <a:r>
              <a:rPr lang="en-US" dirty="0">
                <a:solidFill>
                  <a:srgbClr val="404040"/>
                </a:solidFill>
              </a:rPr>
              <a:t>)</a:t>
            </a:r>
            <a:r>
              <a:rPr lang="en-US" baseline="30000" dirty="0">
                <a:solidFill>
                  <a:srgbClr val="404040"/>
                </a:solidFill>
              </a:rPr>
              <a:t>0.5</a:t>
            </a:r>
            <a:r>
              <a:rPr lang="en-US" dirty="0">
                <a:solidFill>
                  <a:srgbClr val="404040"/>
                </a:solidFill>
              </a:rPr>
              <a:t>∙FWHM</a:t>
            </a:r>
            <a:r>
              <a:rPr lang="en-US" baseline="-25000" dirty="0">
                <a:solidFill>
                  <a:srgbClr val="404040"/>
                </a:solidFill>
              </a:rPr>
              <a:t>Hα</a:t>
            </a:r>
            <a:r>
              <a:rPr lang="en-US" baseline="30000" dirty="0">
                <a:solidFill>
                  <a:srgbClr val="404040"/>
                </a:solidFill>
              </a:rPr>
              <a:t>2.06</a:t>
            </a:r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279446" y="932164"/>
            <a:ext cx="2671813" cy="5648199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360000">
              <a:lnSpc>
                <a:spcPct val="120000"/>
              </a:lnSpc>
              <a:spcBef>
                <a:spcPts val="1000"/>
              </a:spcBef>
            </a:pPr>
            <a:r>
              <a:rPr lang="en-US" b="1" u="sng" dirty="0" smtClean="0"/>
              <a:t>BH mass</a:t>
            </a:r>
            <a:r>
              <a:rPr lang="en-US" dirty="0" smtClean="0"/>
              <a:t>: virial equilibrium</a:t>
            </a:r>
          </a:p>
          <a:p>
            <a:pPr marL="18000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dirty="0" smtClean="0"/>
              <a:t>→ scaling relation (Xiao et al. 2011)</a:t>
            </a:r>
          </a:p>
          <a:p>
            <a:pPr marL="0" indent="0">
              <a:lnSpc>
                <a:spcPct val="120000"/>
              </a:lnSpc>
              <a:spcBef>
                <a:spcPts val="1000"/>
              </a:spcBef>
              <a:buNone/>
            </a:pPr>
            <a:endParaRPr lang="en-US" dirty="0" smtClean="0"/>
          </a:p>
          <a:p>
            <a:pPr marL="180000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dirty="0" smtClean="0"/>
              <a:t>→ NLS1: expected low mass BH</a:t>
            </a:r>
          </a:p>
          <a:p>
            <a:pPr marL="277200" lvl="1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Book Antiqua"/>
              </a:rPr>
              <a:t>Typical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Book Antiqua"/>
              </a:rPr>
              <a:t>AGN: </a:t>
            </a:r>
            <a:endParaRPr lang="en-US" dirty="0" smtClean="0">
              <a:solidFill>
                <a:schemeClr val="bg1">
                  <a:lumMod val="65000"/>
                </a:schemeClr>
              </a:solidFill>
              <a:cs typeface="Book Antiqua"/>
            </a:endParaRPr>
          </a:p>
          <a:p>
            <a:pPr marL="277200" lvl="1" indent="0">
              <a:lnSpc>
                <a:spcPct val="120000"/>
              </a:lnSpc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Book Antiqua"/>
              </a:rPr>
              <a:t>M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  <a:cs typeface="Book Antiqua"/>
              </a:rPr>
              <a:t>BH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  <a:cs typeface="Book Antiqua"/>
              </a:rPr>
              <a:t>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Book Antiqua"/>
              </a:rPr>
              <a:t>∼ 10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cs typeface="Book Antiqua"/>
              </a:rPr>
              <a:t>7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Book Antiqua"/>
              </a:rPr>
              <a:t> – 10</a:t>
            </a:r>
            <a:r>
              <a:rPr lang="en-US" baseline="30000" dirty="0">
                <a:solidFill>
                  <a:schemeClr val="bg1">
                    <a:lumMod val="65000"/>
                  </a:schemeClr>
                </a:solidFill>
                <a:cs typeface="Book Antiqua"/>
              </a:rPr>
              <a:t>8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cs typeface="Book Antiqua"/>
              </a:rPr>
              <a:t> M</a:t>
            </a:r>
            <a:r>
              <a:rPr lang="en-US" baseline="-25000" dirty="0" smtClean="0">
                <a:solidFill>
                  <a:schemeClr val="bg1">
                    <a:lumMod val="65000"/>
                  </a:schemeClr>
                </a:solidFill>
                <a:cs typeface="Book Antiqua"/>
              </a:rPr>
              <a:t>☉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180000" lvl="1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200" dirty="0" smtClean="0"/>
              <a:t>→ Observed:</a:t>
            </a:r>
          </a:p>
          <a:p>
            <a:pPr marL="180000" lvl="1" indent="0">
              <a:lnSpc>
                <a:spcPct val="12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04040"/>
                </a:solidFill>
              </a:rPr>
              <a:t>M</a:t>
            </a:r>
            <a:r>
              <a:rPr lang="en-US" sz="2200" baseline="-25000" dirty="0" smtClean="0">
                <a:solidFill>
                  <a:srgbClr val="404040"/>
                </a:solidFill>
              </a:rPr>
              <a:t>BH</a:t>
            </a:r>
            <a:r>
              <a:rPr lang="en-US" sz="2200" dirty="0" smtClean="0">
                <a:solidFill>
                  <a:srgbClr val="404040"/>
                </a:solidFill>
              </a:rPr>
              <a:t> </a:t>
            </a:r>
            <a:r>
              <a:rPr lang="en-US" sz="2200" dirty="0">
                <a:solidFill>
                  <a:srgbClr val="404040"/>
                </a:solidFill>
              </a:rPr>
              <a:t>&lt; </a:t>
            </a:r>
            <a:r>
              <a:rPr lang="en-US" sz="2200" dirty="0" smtClean="0">
                <a:solidFill>
                  <a:srgbClr val="404040"/>
                </a:solidFill>
              </a:rPr>
              <a:t>5∙</a:t>
            </a:r>
            <a:r>
              <a:rPr lang="en-US" sz="2200" dirty="0">
                <a:solidFill>
                  <a:srgbClr val="404040"/>
                </a:solidFill>
              </a:rPr>
              <a:t>10</a:t>
            </a:r>
            <a:r>
              <a:rPr lang="en-US" sz="2200" baseline="30000" dirty="0">
                <a:solidFill>
                  <a:srgbClr val="404040"/>
                </a:solidFill>
              </a:rPr>
              <a:t>6</a:t>
            </a:r>
            <a:r>
              <a:rPr lang="en-US" sz="2200" dirty="0">
                <a:solidFill>
                  <a:srgbClr val="404040"/>
                </a:solidFill>
              </a:rPr>
              <a:t> M</a:t>
            </a:r>
            <a:r>
              <a:rPr lang="en-US" sz="2200" baseline="-25000" dirty="0"/>
              <a:t>⊙</a:t>
            </a:r>
            <a:endParaRPr lang="en-US" sz="2200" dirty="0"/>
          </a:p>
          <a:p>
            <a:pPr marL="277200" lvl="1" indent="0">
              <a:lnSpc>
                <a:spcPct val="110000"/>
              </a:lnSpc>
              <a:buNone/>
            </a:pPr>
            <a:endParaRPr lang="en-US" dirty="0" smtClean="0"/>
          </a:p>
          <a:p>
            <a:pPr marL="180000" indent="-360000">
              <a:lnSpc>
                <a:spcPct val="110000"/>
              </a:lnSpc>
            </a:pPr>
            <a:endParaRPr lang="en-US" dirty="0" smtClean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462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June 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Estelle Pons - The X-ray Universe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E9C5E-A040-DA41-8724-76C0C53453E9}" type="slidenum">
              <a:rPr lang="en-US" smtClean="0"/>
              <a:t>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98475" y="94130"/>
            <a:ext cx="8147051" cy="6828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smtClean="0">
                <a:latin typeface="+mn-lt"/>
                <a:ea typeface="+mn-ea"/>
                <a:cs typeface="+mn-cs"/>
              </a:rPr>
              <a:t>NLS1: BH mass &amp; Eddington ratio</a:t>
            </a:r>
            <a:endParaRPr lang="en-US" sz="3000" dirty="0">
              <a:latin typeface="+mn-lt"/>
              <a:ea typeface="+mn-ea"/>
              <a:cs typeface="+mn-cs"/>
            </a:endParaRPr>
          </a:p>
        </p:txBody>
      </p:sp>
      <p:pic>
        <p:nvPicPr>
          <p:cNvPr id="6" name="Picture 5" descr="M_BH_vs_Eddratio_NLS1_new_T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3"/>
          <a:stretch/>
        </p:blipFill>
        <p:spPr>
          <a:xfrm>
            <a:off x="55937" y="889000"/>
            <a:ext cx="6097616" cy="58889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6252330" y="1157942"/>
            <a:ext cx="2812318" cy="4825168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3716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8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286000" indent="-457200" algn="l" defTabSz="914400" rtl="0" eaLnBrk="1" latinLnBrk="0" hangingPunct="1">
              <a:spcBef>
                <a:spcPts val="6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7432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2051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657600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119563" indent="-461963" algn="l" defTabSz="914400" rtl="0" eaLnBrk="1" latinLnBrk="0" hangingPunct="1"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Char char="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indent="-360000">
              <a:spcBef>
                <a:spcPts val="1000"/>
              </a:spcBef>
            </a:pPr>
            <a:r>
              <a:rPr lang="en-US" b="1" u="sng" dirty="0" smtClean="0"/>
              <a:t>Eddington ratio 𝜆:</a:t>
            </a:r>
          </a:p>
          <a:p>
            <a:pPr marL="180000" indent="0">
              <a:spcBef>
                <a:spcPts val="1000"/>
              </a:spcBef>
              <a:buNone/>
            </a:pPr>
            <a:r>
              <a:rPr lang="en-US" dirty="0" smtClean="0"/>
              <a:t>      𝜆 </a:t>
            </a:r>
            <a:r>
              <a:rPr lang="en-US" dirty="0"/>
              <a:t>= </a:t>
            </a:r>
            <a:r>
              <a:rPr lang="en-US" dirty="0" err="1"/>
              <a:t>L</a:t>
            </a:r>
            <a:r>
              <a:rPr lang="en-US" baseline="-25000" dirty="0" err="1"/>
              <a:t>bol</a:t>
            </a:r>
            <a:r>
              <a:rPr lang="en-US" dirty="0"/>
              <a:t> / </a:t>
            </a:r>
            <a:r>
              <a:rPr lang="en-US" dirty="0" err="1"/>
              <a:t>L</a:t>
            </a:r>
            <a:r>
              <a:rPr lang="en-US" baseline="-25000" dirty="0" err="1"/>
              <a:t>Edd</a:t>
            </a:r>
            <a:r>
              <a:rPr lang="en-US" dirty="0"/>
              <a:t> </a:t>
            </a:r>
            <a:endParaRPr lang="en-US" dirty="0" smtClean="0"/>
          </a:p>
          <a:p>
            <a:pPr marL="180000" indent="0">
              <a:spcBef>
                <a:spcPts val="1000"/>
              </a:spcBef>
              <a:buNone/>
            </a:pPr>
            <a:r>
              <a:rPr lang="en-US" dirty="0" smtClean="0"/>
              <a:t>→ 𝜆 ∝ L</a:t>
            </a:r>
            <a:r>
              <a:rPr lang="en-US" baseline="-25000" dirty="0" smtClean="0"/>
              <a:t>HX</a:t>
            </a:r>
            <a:r>
              <a:rPr lang="en-US" dirty="0" smtClean="0"/>
              <a:t> </a:t>
            </a:r>
            <a:r>
              <a:rPr lang="en-US" dirty="0"/>
              <a:t>/ </a:t>
            </a:r>
            <a:r>
              <a:rPr lang="en-US" dirty="0" smtClean="0"/>
              <a:t>M</a:t>
            </a:r>
            <a:r>
              <a:rPr lang="en-US" baseline="-25000" dirty="0" smtClean="0"/>
              <a:t>BH</a:t>
            </a:r>
          </a:p>
          <a:p>
            <a:pPr marL="180000" indent="0">
              <a:spcBef>
                <a:spcPts val="1000"/>
              </a:spcBef>
              <a:buNone/>
            </a:pPr>
            <a:endParaRPr lang="en-US" baseline="-25000" dirty="0"/>
          </a:p>
          <a:p>
            <a:pPr marL="180000" indent="-342900">
              <a:lnSpc>
                <a:spcPct val="120000"/>
              </a:lnSpc>
              <a:spcBef>
                <a:spcPts val="1000"/>
              </a:spcBef>
            </a:pPr>
            <a:r>
              <a:rPr lang="en-US" dirty="0" smtClean="0"/>
              <a:t> </a:t>
            </a:r>
            <a:r>
              <a:rPr lang="en-US" dirty="0"/>
              <a:t>NLS1: </a:t>
            </a:r>
            <a:r>
              <a:rPr lang="en-US" dirty="0" smtClean="0"/>
              <a:t>expected high </a:t>
            </a:r>
            <a:r>
              <a:rPr lang="en-US" dirty="0"/>
              <a:t>𝜆 </a:t>
            </a:r>
          </a:p>
          <a:p>
            <a:pPr marL="180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smtClean="0"/>
              <a:t>   → </a:t>
            </a:r>
            <a:r>
              <a:rPr lang="en-US" dirty="0" err="1" smtClean="0"/>
              <a:t>Netzer</a:t>
            </a:r>
            <a:r>
              <a:rPr lang="en-US" dirty="0" smtClean="0"/>
              <a:t> et al. 2007: </a:t>
            </a:r>
            <a:r>
              <a:rPr lang="en-US" dirty="0"/>
              <a:t>𝜆 </a:t>
            </a:r>
            <a:r>
              <a:rPr lang="en-US" dirty="0" smtClean="0"/>
              <a:t>&gt; 0.25</a:t>
            </a:r>
          </a:p>
          <a:p>
            <a:pPr marL="180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 smtClean="0"/>
              <a:t>   → Observed</a:t>
            </a:r>
            <a:r>
              <a:rPr lang="en-US" dirty="0"/>
              <a:t>: </a:t>
            </a:r>
            <a:endParaRPr lang="en-US" dirty="0" smtClean="0"/>
          </a:p>
          <a:p>
            <a:pPr marL="18000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    𝜆 </a:t>
            </a:r>
            <a:r>
              <a:rPr lang="en-US" dirty="0"/>
              <a:t>≳ 0.25</a:t>
            </a:r>
          </a:p>
          <a:p>
            <a:pPr marL="180000" indent="-360000">
              <a:lnSpc>
                <a:spcPct val="110000"/>
              </a:lnSpc>
              <a:spcBef>
                <a:spcPts val="600"/>
              </a:spcBef>
            </a:pPr>
            <a:endParaRPr lang="en-US" dirty="0" smtClean="0"/>
          </a:p>
          <a:p>
            <a:pPr marL="180000" indent="-360000">
              <a:lnSpc>
                <a:spcPct val="110000"/>
              </a:lnSpc>
            </a:pPr>
            <a:endParaRPr lang="en-US" dirty="0" smtClean="0"/>
          </a:p>
          <a:p>
            <a:pPr marL="0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92970" y="1073276"/>
            <a:ext cx="1128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𝜆 = 0.25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37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Saddle">
  <a:themeElements>
    <a:clrScheme name="Custom 2">
      <a:dk1>
        <a:sysClr val="windowText" lastClr="000000"/>
      </a:dk1>
      <a:lt1>
        <a:sysClr val="window" lastClr="FFFFFF"/>
      </a:lt1>
      <a:dk2>
        <a:srgbClr val="A82D12"/>
      </a:dk2>
      <a:lt2>
        <a:srgbClr val="ED9E0C"/>
      </a:lt2>
      <a:accent1>
        <a:srgbClr val="51A6C2"/>
      </a:accent1>
      <a:accent2>
        <a:srgbClr val="51C2A9"/>
      </a:accent2>
      <a:accent3>
        <a:srgbClr val="7EC251"/>
      </a:accent3>
      <a:accent4>
        <a:srgbClr val="E1DC53"/>
      </a:accent4>
      <a:accent5>
        <a:srgbClr val="B54721"/>
      </a:accent5>
      <a:accent6>
        <a:srgbClr val="A16BB1"/>
      </a:accent6>
      <a:hlink>
        <a:srgbClr val="A40A06"/>
      </a:hlink>
      <a:folHlink>
        <a:srgbClr val="837F16"/>
      </a:folHlink>
    </a:clrScheme>
    <a:fontScheme name="Saddle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Saddle.thmx</Template>
  <TotalTime>129132</TotalTime>
  <Words>1088</Words>
  <Application>Microsoft Macintosh PowerPoint</Application>
  <PresentationFormat>On-screen Show (4:3)</PresentationFormat>
  <Paragraphs>208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Saddle</vt:lpstr>
      <vt:lpstr>New insights into optically elusive AGN</vt:lpstr>
      <vt:lpstr>Outline</vt:lpstr>
      <vt:lpstr>XMM-Newton and SDSS</vt:lpstr>
      <vt:lpstr> NELG sample</vt:lpstr>
      <vt:lpstr>NELG: X-ray vs. optical classification</vt:lpstr>
      <vt:lpstr> X-ray &amp; optical properties</vt:lpstr>
      <vt:lpstr>PowerPoint Presentation</vt:lpstr>
      <vt:lpstr>PowerPoint Presentation</vt:lpstr>
      <vt:lpstr>PowerPoint Presentation</vt:lpstr>
      <vt:lpstr>Why X-ray Sy2 are optically classified as SF?</vt:lpstr>
      <vt:lpstr>2. Optical dilution hypothesis</vt:lpstr>
      <vt:lpstr>3. Low accretion rates hypothesis</vt:lpstr>
      <vt:lpstr>True Sy2</vt:lpstr>
      <vt:lpstr>PowerPoint Presentation</vt:lpstr>
      <vt:lpstr>PowerPoint Presentation</vt:lpstr>
    </vt:vector>
  </TitlesOfParts>
  <Company>University of Leicester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Estelle Pons</dc:creator>
  <cp:lastModifiedBy>Estelle Pons</cp:lastModifiedBy>
  <cp:revision>207</cp:revision>
  <dcterms:created xsi:type="dcterms:W3CDTF">2013-06-21T12:38:24Z</dcterms:created>
  <dcterms:modified xsi:type="dcterms:W3CDTF">2014-06-17T11:13:51Z</dcterms:modified>
</cp:coreProperties>
</file>