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7" r:id="rId3"/>
    <p:sldId id="300" r:id="rId4"/>
    <p:sldId id="322" r:id="rId5"/>
    <p:sldId id="323" r:id="rId6"/>
    <p:sldId id="324" r:id="rId7"/>
    <p:sldId id="282" r:id="rId8"/>
    <p:sldId id="325" r:id="rId9"/>
    <p:sldId id="289" r:id="rId10"/>
    <p:sldId id="320" r:id="rId11"/>
    <p:sldId id="321" r:id="rId12"/>
    <p:sldId id="326" r:id="rId13"/>
    <p:sldId id="316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2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2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AFFF8-2345-BF4D-A6B8-CEF2A4C68D25}" type="datetime1">
              <a:rPr lang="en-US" smtClean="0"/>
              <a:t>6/18/14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48FEC-5DC3-DB4E-98AF-AD539EB83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54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5D26C-BFE9-7443-BF4C-4550BAEAB117}" type="datetime1">
              <a:rPr lang="en-US" smtClean="0"/>
              <a:t>6/18/14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19B3D-9B80-1B41-8875-5635EB99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97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billion+ </a:t>
            </a:r>
            <a:r>
              <a:rPr lang="en-US" dirty="0" err="1" smtClean="0"/>
              <a:t>M_Sol</a:t>
            </a:r>
            <a:r>
              <a:rPr lang="en-US" baseline="0" dirty="0" smtClean="0"/>
              <a:t> 700 million years after the BB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19B3D-9B80-1B41-8875-5635EB999B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9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the mid-IR emission in galaxies comes from thermally-reprocessed radiation</a:t>
            </a:r>
            <a:r>
              <a:rPr lang="en-US" baseline="0" dirty="0" smtClean="0"/>
              <a:t> from dust grains.  In AGNs, the dust can get to much higher temperatures, producing a distinctly different mid-IR spectral energy distribution, as you can see from this figure. Here we plot the flux vs. wavelength for a purely star forming galaxy, shown in red. As you can see, there is a broad peak in the optical and </a:t>
            </a:r>
            <a:r>
              <a:rPr lang="en-US" baseline="0" dirty="0" err="1" smtClean="0"/>
              <a:t>near_IR</a:t>
            </a:r>
            <a:r>
              <a:rPr lang="en-US" baseline="0" dirty="0" smtClean="0"/>
              <a:t> part of the spectrum due to stellar emission, followed by a dip in the spectrum and another peak at longer wavelengths from thermally reprocessed radiation from dust.  Shown in purple, is the SED of a powerful AGN (the other curves represent varying contributions of AGN and starlight emission to the total galaxy light). As you can see, in the mid-IR, where the stellar emission falls, the SED of the AGN shows significant emission due to extremely hot dust emission. You can see that you can easily distinguish between these two </a:t>
            </a:r>
            <a:r>
              <a:rPr lang="en-US" baseline="0" dirty="0" err="1" smtClean="0"/>
              <a:t>photmetrically</a:t>
            </a:r>
            <a:r>
              <a:rPr lang="en-US" baseline="0" dirty="0" smtClean="0"/>
              <a:t> in the infrared using the infrared color , which is the ratio of the fluxes in two infrared bands in the shaded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CE8C-E436-8244-9371-2C508E1B9D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1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Expected L_X from </a:t>
            </a:r>
            <a:r>
              <a:rPr lang="en-US" dirty="0" err="1" smtClean="0"/>
              <a:t>Lehmer</a:t>
            </a:r>
            <a:r>
              <a:rPr lang="en-US" dirty="0" smtClean="0"/>
              <a:t> et al. 2010: ~  2x 10^37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19B3D-9B80-1B41-8875-5635EB999B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28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19B3D-9B80-1B41-8875-5635EB999B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8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28E9-C9F9-4646-83FA-0D582CC6FB61}" type="datetime4">
              <a:rPr lang="en-US" smtClean="0"/>
              <a:t>June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FE9E-CBA9-B249-BE6A-4DF4CB8D9353}" type="datetime4">
              <a:rPr lang="en-US" smtClean="0"/>
              <a:t>June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4677-53DA-3F4E-919C-A29F51BFB076}" type="datetime4">
              <a:rPr lang="en-US" smtClean="0"/>
              <a:t>June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40AA-E506-A943-9E28-1584CAA50CEC}" type="datetime4">
              <a:rPr lang="en-US" smtClean="0"/>
              <a:t>June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0830-047D-3D49-AFAA-570DB2037111}" type="datetime4">
              <a:rPr lang="en-US" smtClean="0"/>
              <a:t>June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C5D6-4EBA-5844-8FDE-A8F89CBCEC16}" type="datetime4">
              <a:rPr lang="en-US" smtClean="0"/>
              <a:t>June 18,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11FE-169E-574A-A987-2E471BE7E73C}" type="datetime4">
              <a:rPr lang="en-US" smtClean="0"/>
              <a:t>June 18,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AADC-18EB-B745-AECF-E1E2F15738A7}" type="datetime4">
              <a:rPr lang="en-US" smtClean="0"/>
              <a:t>June 18,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FB88-72B4-EC47-B2C0-DCD844B6D1AB}" type="datetime4">
              <a:rPr lang="en-US" smtClean="0"/>
              <a:t>June 18,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FA31-5E8F-EE47-A28C-AC06D2CE6E79}" type="datetime4">
              <a:rPr lang="en-US" smtClean="0"/>
              <a:t>June 18,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B1EB-BF3B-FA46-8F69-BAC33EB507B3}" type="datetime4">
              <a:rPr lang="en-US" smtClean="0"/>
              <a:t>June 18,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6ED45-6FBF-4F4B-95B2-C3C8312BBD75}" type="datetime4">
              <a:rPr lang="en-US" smtClean="0"/>
              <a:t>June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X-ray Universe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jp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91" y="1339273"/>
            <a:ext cx="8532091" cy="1880178"/>
          </a:xfrm>
        </p:spPr>
        <p:txBody>
          <a:bodyPr>
            <a:normAutofit/>
          </a:bodyPr>
          <a:lstStyle/>
          <a:p>
            <a:r>
              <a:rPr lang="en-US" dirty="0" smtClean="0"/>
              <a:t>AGNs in Dwarf Galaxies? Evidence from WISE and </a:t>
            </a:r>
            <a:r>
              <a:rPr lang="en-US" i="1" dirty="0" smtClean="0"/>
              <a:t>XMM-Newton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655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Nathan J. Secrest</a:t>
            </a:r>
          </a:p>
          <a:p>
            <a:r>
              <a:rPr lang="en-US" sz="2600" dirty="0" smtClean="0">
                <a:solidFill>
                  <a:srgbClr val="3366FF"/>
                </a:solidFill>
              </a:rPr>
              <a:t>Collaborators: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8000"/>
                </a:solidFill>
              </a:rPr>
              <a:t>Shobita Satyapal (GMU), Seth </a:t>
            </a:r>
            <a:r>
              <a:rPr lang="en-US" sz="2600" dirty="0" err="1" smtClean="0">
                <a:solidFill>
                  <a:srgbClr val="008000"/>
                </a:solidFill>
              </a:rPr>
              <a:t>Mowry</a:t>
            </a:r>
            <a:r>
              <a:rPr lang="en-US" sz="2600" dirty="0" smtClean="0">
                <a:solidFill>
                  <a:srgbClr val="008000"/>
                </a:solidFill>
              </a:rPr>
              <a:t> (GMU), Mario </a:t>
            </a:r>
            <a:r>
              <a:rPr lang="en-US" sz="2600" dirty="0" err="1" smtClean="0">
                <a:solidFill>
                  <a:srgbClr val="008000"/>
                </a:solidFill>
              </a:rPr>
              <a:t>Gliozzi</a:t>
            </a:r>
            <a:r>
              <a:rPr lang="en-US" sz="2600" dirty="0" smtClean="0">
                <a:solidFill>
                  <a:srgbClr val="008000"/>
                </a:solidFill>
              </a:rPr>
              <a:t> (GMU), Teddy Cheung (NRL)</a:t>
            </a:r>
          </a:p>
        </p:txBody>
      </p:sp>
      <p:pic>
        <p:nvPicPr>
          <p:cNvPr id="4" name="Picture 3" descr="GMU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33" y="5372619"/>
            <a:ext cx="2042160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616"/>
            <a:ext cx="4038600" cy="1143000"/>
          </a:xfrm>
        </p:spPr>
        <p:txBody>
          <a:bodyPr/>
          <a:lstStyle/>
          <a:p>
            <a:r>
              <a:rPr lang="en-US" dirty="0" smtClean="0"/>
              <a:t>ULXs/beaming?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11565"/>
            <a:ext cx="3722255" cy="469207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 a starburst galaxy…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Walton et al. (2011) ULX catalog 470 </a:t>
            </a:r>
            <a:r>
              <a:rPr lang="en-US" dirty="0" smtClean="0">
                <a:sym typeface="Wingdings"/>
              </a:rPr>
              <a:t> WISE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59 ULXs with XMM &amp; WISE detections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None</a:t>
            </a:r>
            <a:r>
              <a:rPr lang="en-US" dirty="0" smtClean="0"/>
              <a:t> with WISE point source emission!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Reddest: W1-W2=0.57</a:t>
            </a:r>
          </a:p>
          <a:p>
            <a:pPr marL="400050" lvl="1" indent="0"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J1329: W1-W2 = 0.727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05" y="1245616"/>
            <a:ext cx="4617691" cy="38805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4825" y="5253182"/>
            <a:ext cx="4376599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Secrest et al. (2014, </a:t>
            </a:r>
            <a:r>
              <a:rPr lang="en-US" i="1" dirty="0" smtClean="0"/>
              <a:t>in prep.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65E2-EDFD-EE43-BC1A-A36A218D8D85}" type="datetime4">
              <a:rPr lang="en-US" smtClean="0"/>
              <a:t>June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8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616"/>
            <a:ext cx="4038600" cy="1143000"/>
          </a:xfrm>
        </p:spPr>
        <p:txBody>
          <a:bodyPr/>
          <a:lstStyle/>
          <a:p>
            <a:r>
              <a:rPr lang="en-US" dirty="0" smtClean="0"/>
              <a:t>ULXs/beaming?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11566"/>
            <a:ext cx="4038601" cy="4126344"/>
          </a:xfrm>
        </p:spPr>
        <p:txBody>
          <a:bodyPr>
            <a:normAutofit/>
          </a:bodyPr>
          <a:lstStyle/>
          <a:p>
            <a:r>
              <a:rPr lang="en-US" dirty="0" smtClean="0"/>
              <a:t>Let’s say they </a:t>
            </a:r>
            <a:r>
              <a:rPr lang="en-US" i="1" dirty="0" smtClean="0"/>
              <a:t>do</a:t>
            </a:r>
            <a:r>
              <a:rPr lang="en-US" dirty="0" smtClean="0"/>
              <a:t> have point sources…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ULX </a:t>
            </a:r>
            <a:r>
              <a:rPr lang="en-US" dirty="0" err="1" smtClean="0">
                <a:sym typeface="Wingdings"/>
              </a:rPr>
              <a:t>F</a:t>
            </a:r>
            <a:r>
              <a:rPr lang="en-US" baseline="-25000" dirty="0" err="1" smtClean="0">
                <a:sym typeface="Wingdings"/>
              </a:rPr>
              <a:t>x</a:t>
            </a:r>
            <a:r>
              <a:rPr lang="en-US" dirty="0" smtClean="0">
                <a:sym typeface="Wingdings"/>
              </a:rPr>
              <a:t>/F</a:t>
            </a:r>
            <a:r>
              <a:rPr lang="en-US" baseline="-25000" dirty="0" smtClean="0">
                <a:sym typeface="Wingdings"/>
              </a:rPr>
              <a:t>W2</a:t>
            </a:r>
            <a:r>
              <a:rPr lang="en-US" dirty="0" smtClean="0">
                <a:sym typeface="Wingdings"/>
              </a:rPr>
              <a:t> uncorrelated, occupies entirely different locus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J1329: AGN-</a:t>
            </a:r>
            <a:r>
              <a:rPr lang="en-US" dirty="0">
                <a:sym typeface="Wingdings"/>
              </a:rPr>
              <a:t>like </a:t>
            </a:r>
            <a:r>
              <a:rPr lang="en-US" dirty="0" err="1">
                <a:sym typeface="Wingdings"/>
              </a:rPr>
              <a:t>F</a:t>
            </a:r>
            <a:r>
              <a:rPr lang="en-US" baseline="-25000" dirty="0" err="1">
                <a:sym typeface="Wingdings"/>
              </a:rPr>
              <a:t>x</a:t>
            </a:r>
            <a:r>
              <a:rPr lang="en-US" dirty="0">
                <a:sym typeface="Wingdings"/>
              </a:rPr>
              <a:t>/F</a:t>
            </a:r>
            <a:r>
              <a:rPr lang="en-US" baseline="-25000" dirty="0">
                <a:sym typeface="Wingdings"/>
              </a:rPr>
              <a:t>W2</a:t>
            </a:r>
            <a:r>
              <a:rPr lang="en-US" dirty="0">
                <a:sym typeface="Wingdings"/>
              </a:rPr>
              <a:t> 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 </a:t>
            </a:r>
            <a:r>
              <a:rPr lang="en-US" i="1" dirty="0" smtClean="0">
                <a:sym typeface="Wingdings"/>
              </a:rPr>
              <a:t>Beaming unlikely</a:t>
            </a: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26" y="1245615"/>
            <a:ext cx="4376599" cy="3845929"/>
          </a:xfrm>
        </p:spPr>
      </p:pic>
      <p:sp>
        <p:nvSpPr>
          <p:cNvPr id="4" name="TextBox 3"/>
          <p:cNvSpPr txBox="1"/>
          <p:nvPr/>
        </p:nvSpPr>
        <p:spPr>
          <a:xfrm>
            <a:off x="4514825" y="5253182"/>
            <a:ext cx="4376599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Secrest et al. (2014, </a:t>
            </a:r>
            <a:r>
              <a:rPr lang="en-US" i="1" dirty="0" smtClean="0"/>
              <a:t>in prep.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9C0E-5114-CD4F-A8FB-69198E867D41}" type="datetime4">
              <a:rPr lang="en-US" smtClean="0"/>
              <a:t>June 18,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1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8" y="274638"/>
            <a:ext cx="345209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way to see it…</a:t>
            </a:r>
            <a:endParaRPr lang="en-US" dirty="0"/>
          </a:p>
        </p:txBody>
      </p:sp>
      <p:pic>
        <p:nvPicPr>
          <p:cNvPr id="7" name="Content Placeholder 6" descr="Screen Shot 2014-06-18 at 11.03.22 AM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b="-68"/>
          <a:stretch/>
        </p:blipFill>
        <p:spPr>
          <a:xfrm>
            <a:off x="3706797" y="92363"/>
            <a:ext cx="5351145" cy="489527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C5D6-4EBA-5844-8FDE-A8F89CBCEC16}" type="datetime4">
              <a:rPr lang="en-US" smtClean="0"/>
              <a:t>June 18,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29909" y="5218544"/>
            <a:ext cx="327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Lutz et al. (2004)</a:t>
            </a: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4606638" y="3463636"/>
            <a:ext cx="242454" cy="253999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6" y="3756178"/>
            <a:ext cx="773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J1329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8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0" y="415636"/>
            <a:ext cx="8520546" cy="1002002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VLA Data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0" y="1600201"/>
            <a:ext cx="8520546" cy="44265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sym typeface="Wingdings"/>
              </a:rPr>
              <a:t>February: RMS = 5.35 </a:t>
            </a:r>
            <a:r>
              <a:rPr lang="en-US" dirty="0" err="1" smtClean="0">
                <a:solidFill>
                  <a:srgbClr val="FFFFFF"/>
                </a:solidFill>
                <a:sym typeface="Wingdings"/>
              </a:rPr>
              <a:t>μJy</a:t>
            </a:r>
            <a:r>
              <a:rPr lang="en-US" dirty="0" smtClean="0">
                <a:solidFill>
                  <a:srgbClr val="FFFFFF"/>
                </a:solidFill>
                <a:sym typeface="Wingdings"/>
              </a:rPr>
              <a:t> A/A C/X observations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  <a:sym typeface="Wingdings"/>
            </a:endParaRPr>
          </a:p>
          <a:p>
            <a:r>
              <a:rPr lang="en-US" dirty="0" smtClean="0">
                <a:solidFill>
                  <a:srgbClr val="FFFFFF"/>
                </a:solidFill>
                <a:sym typeface="Wingdings"/>
              </a:rPr>
              <a:t>No VLA detection: Upper limit on BH mass?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sym typeface="Wingdings"/>
              </a:rPr>
              <a:t>Fundamental Plane (Gultekin+2009 ver.): M</a:t>
            </a:r>
            <a:r>
              <a:rPr lang="en-US" baseline="-25000" dirty="0" smtClean="0">
                <a:solidFill>
                  <a:srgbClr val="FFFFFF"/>
                </a:solidFill>
                <a:sym typeface="Wingdings"/>
              </a:rPr>
              <a:t>BH,</a:t>
            </a:r>
            <a:r>
              <a:rPr lang="en-US" baseline="-25000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baseline="-25000" dirty="0" smtClean="0">
                <a:solidFill>
                  <a:srgbClr val="FFFFFF"/>
                </a:solidFill>
                <a:sym typeface="Wingdings"/>
              </a:rPr>
              <a:t>3σ</a:t>
            </a:r>
            <a:r>
              <a:rPr lang="en-US" dirty="0" smtClean="0">
                <a:solidFill>
                  <a:srgbClr val="FFFFFF"/>
                </a:solidFill>
                <a:sym typeface="Wingdings"/>
              </a:rPr>
              <a:t> &lt; 10</a:t>
            </a:r>
            <a:r>
              <a:rPr lang="en-US" baseline="30000" dirty="0" smtClean="0">
                <a:solidFill>
                  <a:srgbClr val="FFFFFF"/>
                </a:solidFill>
                <a:sym typeface="Wingdings"/>
              </a:rPr>
              <a:t>7</a:t>
            </a:r>
            <a:r>
              <a:rPr lang="en-US" dirty="0" smtClean="0">
                <a:solidFill>
                  <a:srgbClr val="FFFFFF"/>
                </a:solidFill>
                <a:sym typeface="Wingdings"/>
              </a:rPr>
              <a:t> M</a:t>
            </a:r>
            <a:r>
              <a:rPr lang="en-US" baseline="-250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FFFF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Eddington mass: ~ 10</a:t>
            </a:r>
            <a:r>
              <a:rPr lang="en-US" baseline="30000" dirty="0" smtClean="0">
                <a:solidFill>
                  <a:srgbClr val="FFFFFF"/>
                </a:solidFill>
              </a:rPr>
              <a:t>3</a:t>
            </a:r>
            <a:r>
              <a:rPr lang="en-US" dirty="0" smtClean="0">
                <a:solidFill>
                  <a:srgbClr val="FFFFFF"/>
                </a:solidFill>
              </a:rPr>
              <a:t>-10</a:t>
            </a:r>
            <a:r>
              <a:rPr lang="en-US" baseline="30000" dirty="0" smtClean="0">
                <a:solidFill>
                  <a:srgbClr val="FFFFFF"/>
                </a:solidFill>
              </a:rPr>
              <a:t>4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M</a:t>
            </a:r>
            <a:r>
              <a:rPr lang="en-US" baseline="-250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ea typeface="Wingdings"/>
                <a:cs typeface="Times New Roman"/>
                <a:sym typeface="Wingdings"/>
              </a:rPr>
              <a:t> (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ea typeface="Wingdings"/>
                <a:cs typeface="Times New Roman"/>
                <a:sym typeface="Wingdings"/>
              </a:rPr>
              <a:t>κ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ea typeface="Wingdings"/>
                <a:cs typeface="Times New Roman"/>
                <a:sym typeface="Wingdings"/>
              </a:rPr>
              <a:t> = 10 - 100)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A000-C6AA-9D4A-A0EF-4C3B7E5341AC}" type="datetime4">
              <a:rPr lang="en-US" smtClean="0"/>
              <a:t>June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0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7570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4150" y="2537690"/>
            <a:ext cx="7726214" cy="11360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Follow-up X-ray observations show that </a:t>
            </a:r>
            <a:r>
              <a:rPr lang="en-US" i="1" dirty="0" smtClean="0"/>
              <a:t>WISE</a:t>
            </a:r>
            <a:r>
              <a:rPr lang="en-US" dirty="0" smtClean="0"/>
              <a:t> is a potentially a highly effective tool for finding obscured AGNs, perhaps even in dwarf galaxies.</a:t>
            </a:r>
            <a:endParaRPr lang="en-US" i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94150" y="3655289"/>
            <a:ext cx="8229601" cy="588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J1329 hosts a likely AGN with </a:t>
            </a:r>
            <a:r>
              <a:rPr lang="en-US" i="1" dirty="0" smtClean="0"/>
              <a:t>M</a:t>
            </a:r>
            <a:r>
              <a:rPr lang="en-US" baseline="-25000" dirty="0" smtClean="0"/>
              <a:t>BH</a:t>
            </a:r>
            <a:r>
              <a:rPr lang="en-US" dirty="0" smtClean="0"/>
              <a:t> &gt; 10</a:t>
            </a:r>
            <a:r>
              <a:rPr lang="en-US" baseline="30000" dirty="0" smtClean="0"/>
              <a:t>3</a:t>
            </a:r>
            <a:r>
              <a:rPr lang="en-US" dirty="0" smtClean="0"/>
              <a:t>-10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i="1" dirty="0">
                <a:sym typeface="Wingdings"/>
              </a:rPr>
              <a:t>M</a:t>
            </a:r>
            <a:r>
              <a:rPr lang="en-US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94150" y="4271816"/>
            <a:ext cx="8398164" cy="1408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If J1329 is typical of follow-up X-ray observations, fraction of obscured AGNs could be a factor of </a:t>
            </a:r>
            <a:r>
              <a:rPr lang="en-US" b="1" i="1" dirty="0" smtClean="0"/>
              <a:t>6</a:t>
            </a:r>
            <a:r>
              <a:rPr lang="en-US" dirty="0" smtClean="0"/>
              <a:t> higher in bulgeless/dwarf galaxies.</a:t>
            </a:r>
            <a:endParaRPr lang="en-US" b="1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94150" y="5684980"/>
            <a:ext cx="8229600" cy="1136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Much work left to do in this rich field!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150881"/>
            <a:ext cx="3014518" cy="20724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F671-DE50-7742-9480-5D0C737C9ECD}" type="datetime4">
              <a:rPr lang="en-US" smtClean="0"/>
              <a:t>June 18,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4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A4A4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A4A4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A4A4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2" y="259264"/>
            <a:ext cx="432954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Background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Content Placeholder 8" descr="guiltekin2009msigma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4479"/>
          <a:stretch>
            <a:fillRect/>
          </a:stretch>
        </p:blipFill>
        <p:spPr>
          <a:xfrm>
            <a:off x="5287818" y="169354"/>
            <a:ext cx="3687619" cy="4132627"/>
          </a:xfrm>
        </p:spPr>
      </p:pic>
      <p:pic>
        <p:nvPicPr>
          <p:cNvPr id="8" name="Content Placeholder 7" descr="dustyGal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2" b="2804"/>
          <a:stretch/>
        </p:blipFill>
        <p:spPr>
          <a:xfrm>
            <a:off x="5287817" y="4951496"/>
            <a:ext cx="3687619" cy="759030"/>
          </a:xfrm>
        </p:spPr>
      </p:pic>
      <p:sp>
        <p:nvSpPr>
          <p:cNvPr id="10" name="TextBox 9"/>
          <p:cNvSpPr txBox="1"/>
          <p:nvPr/>
        </p:nvSpPr>
        <p:spPr>
          <a:xfrm>
            <a:off x="357909" y="1189181"/>
            <a:ext cx="4456546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M</a:t>
            </a:r>
            <a:r>
              <a:rPr lang="en-US" sz="2800" baseline="-25000" dirty="0" smtClean="0"/>
              <a:t>BH</a:t>
            </a:r>
            <a:r>
              <a:rPr lang="en-US" sz="2800" dirty="0" smtClean="0"/>
              <a:t> and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bulge</a:t>
            </a:r>
            <a:r>
              <a:rPr lang="en-US" sz="2800" dirty="0" smtClean="0"/>
              <a:t> correlated through </a:t>
            </a:r>
            <a:r>
              <a:rPr lang="en-US" sz="2800" dirty="0" err="1" smtClean="0"/>
              <a:t>mergers+AGN</a:t>
            </a:r>
            <a:r>
              <a:rPr lang="en-US" sz="2800" dirty="0" smtClean="0"/>
              <a:t> feedback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10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-10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M</a:t>
            </a:r>
            <a:r>
              <a:rPr lang="en-US" sz="28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BHs found in </a:t>
            </a:r>
            <a:r>
              <a:rPr lang="en-US" sz="2800" i="1" dirty="0" smtClean="0">
                <a:sym typeface="Wingdings"/>
              </a:rPr>
              <a:t>bulgeless</a:t>
            </a:r>
            <a:r>
              <a:rPr lang="en-US" sz="2800" dirty="0" smtClean="0">
                <a:sym typeface="Wingdings"/>
              </a:rPr>
              <a:t> galaxies!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Merger-free pathways for BH growth?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Late-type bulgeless galaxies dusty and AGNs weak </a:t>
            </a:r>
            <a:r>
              <a:rPr lang="en-US" sz="2800" dirty="0" smtClean="0">
                <a:sym typeface="Wingdings"/>
              </a:rPr>
              <a:t> optical studies miss!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287817" y="4301981"/>
            <a:ext cx="368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Gultekin</a:t>
            </a:r>
            <a:r>
              <a:rPr lang="en-US" dirty="0" smtClean="0"/>
              <a:t> et al. (2009)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A849-3F1C-094F-BEFD-F357BF43ED11}" type="datetime4">
              <a:rPr lang="en-US" smtClean="0"/>
              <a:t>June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7598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Previous Work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Mid-IR:</a:t>
            </a:r>
          </a:p>
          <a:p>
            <a:pPr lvl="1"/>
            <a:r>
              <a:rPr lang="en-US" dirty="0" smtClean="0"/>
              <a:t>AGN</a:t>
            </a:r>
            <a:r>
              <a:rPr lang="en-US" dirty="0"/>
              <a:t>-heated dust (</a:t>
            </a:r>
            <a:r>
              <a:rPr lang="en-US" i="1" dirty="0"/>
              <a:t>T</a:t>
            </a:r>
            <a:r>
              <a:rPr lang="en-US" dirty="0"/>
              <a:t> = 1000-1500 K) produces distinctive SED between 3-10 </a:t>
            </a:r>
            <a:r>
              <a:rPr lang="en-US" dirty="0" smtClean="0"/>
              <a:t>μm</a:t>
            </a:r>
          </a:p>
          <a:p>
            <a:pPr lvl="1"/>
            <a:r>
              <a:rPr lang="en-US" dirty="0">
                <a:solidFill>
                  <a:srgbClr val="FFFFFF"/>
                </a:solidFill>
                <a:sym typeface="Wingdings"/>
              </a:rPr>
              <a:t>Passes through intervening gas/</a:t>
            </a:r>
            <a:r>
              <a:rPr lang="en-US" dirty="0" smtClean="0">
                <a:solidFill>
                  <a:srgbClr val="FFFFFF"/>
                </a:solidFill>
                <a:sym typeface="Wingdings"/>
              </a:rPr>
              <a:t>dust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sym typeface="Wingdings"/>
              </a:rPr>
              <a:t>Wide-Field Infrared Survey Explorer (WISE): Full-sky coverage at 3.4, 4.6, 12, and 22 μm  </a:t>
            </a:r>
            <a:endParaRPr lang="en-US" dirty="0">
              <a:solidFill>
                <a:srgbClr val="FFFFFF"/>
              </a:solidFill>
              <a:sym typeface="Wingdings"/>
            </a:endParaRPr>
          </a:p>
        </p:txBody>
      </p:sp>
      <p:pic>
        <p:nvPicPr>
          <p:cNvPr id="7" name="Content Placeholder 12" descr="apj420601f1_hr.jpg" title="(Donley et al. 2012)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46" b="-9246"/>
          <a:stretch>
            <a:fillRect/>
          </a:stretch>
        </p:blipFill>
        <p:spPr>
          <a:xfrm>
            <a:off x="4814455" y="1893823"/>
            <a:ext cx="4202545" cy="4709692"/>
          </a:xfrm>
        </p:spPr>
      </p:pic>
      <p:pic>
        <p:nvPicPr>
          <p:cNvPr id="9" name="Content Placeholder 4" descr="agn_up_model.jpg"/>
          <p:cNvPicPr>
            <a:picLocks noGrp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" t="2444" r="793" b="16527"/>
          <a:stretch/>
        </p:blipFill>
        <p:spPr>
          <a:xfrm>
            <a:off x="6608487" y="41148"/>
            <a:ext cx="2408513" cy="218712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088909" y="1778000"/>
            <a:ext cx="207818" cy="14085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3979" y="3521550"/>
            <a:ext cx="131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Starburst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3979" y="2274580"/>
            <a:ext cx="123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Pure AGN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4455" y="6384636"/>
            <a:ext cx="420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(Donley et al. 2012)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0EF4-3E61-2B47-993D-FE35874B9C9F}" type="datetime4">
              <a:rPr lang="en-US" smtClean="0"/>
              <a:t>June 18,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2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8206" cy="4525963"/>
          </a:xfrm>
        </p:spPr>
        <p:txBody>
          <a:bodyPr/>
          <a:lstStyle/>
          <a:p>
            <a:r>
              <a:rPr lang="en-US" dirty="0" smtClean="0"/>
              <a:t>13,862 bulgeless galaxies with WISE colors</a:t>
            </a:r>
          </a:p>
          <a:p>
            <a:r>
              <a:rPr lang="en-US" dirty="0" smtClean="0"/>
              <a:t>353 with evidence for AGN activity!</a:t>
            </a:r>
          </a:p>
          <a:p>
            <a:r>
              <a:rPr lang="en-US" dirty="0" smtClean="0"/>
              <a:t>Mid-IR selected AGNs a factor of </a:t>
            </a:r>
            <a:r>
              <a:rPr lang="en-US" b="1" i="1" dirty="0" smtClean="0"/>
              <a:t>6</a:t>
            </a:r>
            <a:r>
              <a:rPr lang="en-US" dirty="0" smtClean="0"/>
              <a:t> higher than optical studies indicate!</a:t>
            </a:r>
            <a:endParaRPr lang="en-US" dirty="0"/>
          </a:p>
        </p:txBody>
      </p:sp>
      <p:pic>
        <p:nvPicPr>
          <p:cNvPr id="5" name="Content Placeholder 5" descr="satyapal13colorcol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" b="616"/>
          <a:stretch/>
        </p:blipFill>
        <p:spPr>
          <a:xfrm>
            <a:off x="3985406" y="1221365"/>
            <a:ext cx="5021783" cy="4020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5406" y="5334000"/>
            <a:ext cx="502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Satyapal et al. (2014)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8A41-03A3-F248-8CF5-EA251BEB68B6}" type="datetime4">
              <a:rPr lang="en-US" smtClean="0"/>
              <a:t>June 18, 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5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253182"/>
            <a:ext cx="9144000" cy="8729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Mid-IR AGN fraction goes up with </a:t>
            </a:r>
            <a:r>
              <a:rPr lang="en-US" i="1" dirty="0" smtClean="0"/>
              <a:t>decreasing</a:t>
            </a:r>
            <a:r>
              <a:rPr lang="en-US" dirty="0" smtClean="0"/>
              <a:t> mass?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7" b="-62"/>
          <a:stretch/>
        </p:blipFill>
        <p:spPr>
          <a:xfrm>
            <a:off x="2165927" y="1417638"/>
            <a:ext cx="4842164" cy="34468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B4EA-9839-EC48-8162-6582F23AAE3C}" type="datetime4">
              <a:rPr lang="en-US" smtClean="0"/>
              <a:t>June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2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36" y="274638"/>
            <a:ext cx="2779417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Current Work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12" y="276429"/>
            <a:ext cx="5655820" cy="6367674"/>
          </a:xfrm>
        </p:spPr>
      </p:pic>
      <p:pic>
        <p:nvPicPr>
          <p:cNvPr id="9" name="Content Placeholder 8" descr="J0822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" b="-1640"/>
          <a:stretch/>
        </p:blipFill>
        <p:spPr>
          <a:xfrm>
            <a:off x="7859934" y="274638"/>
            <a:ext cx="1070584" cy="1051442"/>
          </a:xfrm>
        </p:spPr>
      </p:pic>
      <p:sp>
        <p:nvSpPr>
          <p:cNvPr id="21" name="Rectangle 20"/>
          <p:cNvSpPr/>
          <p:nvPr/>
        </p:nvSpPr>
        <p:spPr>
          <a:xfrm>
            <a:off x="3248526" y="221415"/>
            <a:ext cx="1051442" cy="10514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00698" y="3473302"/>
            <a:ext cx="1051442" cy="10514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59934" y="248414"/>
            <a:ext cx="1051442" cy="10514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48526" y="1310167"/>
            <a:ext cx="1051442" cy="10514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1636" y="1326080"/>
            <a:ext cx="2779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4 of the mid-IR selected bulgeless galaxies with XMM</a:t>
            </a:r>
            <a:endParaRPr lang="en-US" dirty="0"/>
          </a:p>
        </p:txBody>
      </p:sp>
      <p:pic>
        <p:nvPicPr>
          <p:cNvPr id="13" name="Picture 12" descr="J08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06" y="248414"/>
            <a:ext cx="2779470" cy="27871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23" y="221415"/>
            <a:ext cx="2911340" cy="29304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46" y="3449137"/>
            <a:ext cx="2816242" cy="28162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84" y="3391232"/>
            <a:ext cx="2773834" cy="27738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0" name="Picture 19" descr="501xm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53" y="221415"/>
            <a:ext cx="3139402" cy="29262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60" y="3537171"/>
            <a:ext cx="2767658" cy="27508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21" y="516737"/>
            <a:ext cx="2655455" cy="247972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9" name="Process 18"/>
          <p:cNvSpPr/>
          <p:nvPr/>
        </p:nvSpPr>
        <p:spPr>
          <a:xfrm>
            <a:off x="3024909" y="98700"/>
            <a:ext cx="6026728" cy="6545403"/>
          </a:xfrm>
          <a:prstGeom prst="flowChartProcess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possibleMatch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" t="31319" r="56147" b="10571"/>
          <a:stretch/>
        </p:blipFill>
        <p:spPr>
          <a:xfrm>
            <a:off x="3121046" y="3449137"/>
            <a:ext cx="2817830" cy="30964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61636" y="2632364"/>
            <a:ext cx="2779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least 3/</a:t>
            </a:r>
            <a:r>
              <a:rPr lang="en-US" sz="2400" dirty="0"/>
              <a:t>4</a:t>
            </a:r>
            <a:r>
              <a:rPr lang="en-US" sz="2400" dirty="0" smtClean="0"/>
              <a:t> have X-ray sources!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8636" y="4214090"/>
            <a:ext cx="2424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rest of this talk will concentrate on this source, J1329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1636" y="5980400"/>
            <a:ext cx="300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(Satyapal et al. 2014)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41CA-2B0C-5146-967F-7246C8C41B83}" type="datetime4">
              <a:rPr lang="en-US" smtClean="0"/>
              <a:t>June 18, 2014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8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A4A4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7" grpId="0" animBg="1"/>
      <p:bldP spid="7" grpId="1" animBg="1"/>
      <p:bldP spid="7" grpId="2" animBg="1"/>
      <p:bldP spid="10" grpId="0"/>
      <p:bldP spid="10" grpId="1"/>
      <p:bldP spid="19" grpId="0" animBg="1"/>
      <p:bldP spid="17" grpId="0"/>
      <p:bldP spid="1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8385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Current Work</a:t>
            </a:r>
            <a:endParaRPr lang="en-US" dirty="0"/>
          </a:p>
        </p:txBody>
      </p:sp>
      <p:pic>
        <p:nvPicPr>
          <p:cNvPr id="16" name="Picture 15" descr="possibleMatc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" t="31319" r="56147" b="10571"/>
          <a:stretch/>
        </p:blipFill>
        <p:spPr>
          <a:xfrm>
            <a:off x="3121046" y="3449137"/>
            <a:ext cx="2817830" cy="30964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88636" y="4214090"/>
            <a:ext cx="2424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rest of this talk will concentrate on this source, J1329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11858" y="1417638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J1329:</a:t>
            </a:r>
          </a:p>
          <a:p>
            <a:endParaRPr lang="en-US" sz="2400" dirty="0" smtClean="0"/>
          </a:p>
          <a:p>
            <a:r>
              <a:rPr lang="en-US" sz="2400" i="1" dirty="0">
                <a:ea typeface="Wingdings"/>
                <a:cs typeface="Wingdings"/>
                <a:sym typeface="Wingdings"/>
              </a:rPr>
              <a:t>d</a:t>
            </a:r>
            <a:r>
              <a:rPr lang="en-US" sz="2400" dirty="0">
                <a:ea typeface="Wingdings"/>
                <a:cs typeface="Wingdings"/>
                <a:sym typeface="Wingdings"/>
              </a:rPr>
              <a:t> = </a:t>
            </a:r>
            <a:r>
              <a:rPr lang="en-US" sz="2400" dirty="0" smtClean="0">
                <a:ea typeface="Wingdings"/>
                <a:cs typeface="Wingdings"/>
                <a:sym typeface="Wingdings"/>
              </a:rPr>
              <a:t>71.1 </a:t>
            </a:r>
            <a:r>
              <a:rPr lang="en-US" sz="2400" dirty="0" err="1" smtClean="0">
                <a:ea typeface="Wingdings"/>
                <a:cs typeface="Wingdings"/>
                <a:sym typeface="Wingdings"/>
              </a:rPr>
              <a:t>Mpc</a:t>
            </a:r>
            <a:endParaRPr lang="en-US" sz="2400" dirty="0" smtClean="0">
              <a:ea typeface="Wingdings"/>
              <a:cs typeface="Wingdings"/>
              <a:sym typeface="Wingdings"/>
            </a:endParaRPr>
          </a:p>
          <a:p>
            <a:endParaRPr lang="en-US" sz="2400" dirty="0">
              <a:ea typeface="Wingdings"/>
              <a:cs typeface="Wingdings"/>
              <a:sym typeface="Wingdings"/>
            </a:endParaRPr>
          </a:p>
          <a:p>
            <a:r>
              <a:rPr lang="en-US" sz="2400" dirty="0" smtClean="0"/>
              <a:t>log(M/M</a:t>
            </a:r>
            <a:r>
              <a:rPr lang="en-US" sz="24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>
                <a:ea typeface="Wingdings"/>
                <a:cs typeface="Wingdings"/>
                <a:sym typeface="Wingdings"/>
              </a:rPr>
              <a:t>) = 8.3</a:t>
            </a:r>
          </a:p>
          <a:p>
            <a:endParaRPr lang="en-US" sz="2400" dirty="0" smtClean="0">
              <a:ea typeface="Wingdings"/>
              <a:cs typeface="Wingdings"/>
              <a:sym typeface="Wingdings"/>
            </a:endParaRPr>
          </a:p>
          <a:p>
            <a:r>
              <a:rPr lang="en-US" sz="2400" dirty="0" smtClean="0">
                <a:ea typeface="Wingdings"/>
                <a:cs typeface="Wingdings"/>
                <a:sym typeface="Wingdings"/>
              </a:rPr>
              <a:t>(LMC: 9.5)</a:t>
            </a:r>
          </a:p>
          <a:p>
            <a:endParaRPr lang="en-US" sz="2400" dirty="0" smtClean="0">
              <a:ea typeface="Wingdings"/>
              <a:cs typeface="Wingdings"/>
              <a:sym typeface="Wingdings"/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12+log(O/H)=8.3</a:t>
            </a:r>
          </a:p>
        </p:txBody>
      </p:sp>
      <p:pic>
        <p:nvPicPr>
          <p:cNvPr id="13" name="Picture 12" descr="possibleMatc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" t="31319" r="56147" b="10571"/>
          <a:stretch/>
        </p:blipFill>
        <p:spPr>
          <a:xfrm>
            <a:off x="4018636" y="470168"/>
            <a:ext cx="2369035" cy="2603262"/>
          </a:xfrm>
          <a:prstGeom prst="rect">
            <a:avLst/>
          </a:prstGeom>
          <a:ln w="38100">
            <a:noFill/>
          </a:ln>
        </p:spPr>
      </p:pic>
      <p:sp>
        <p:nvSpPr>
          <p:cNvPr id="22" name="Oval 21"/>
          <p:cNvSpPr/>
          <p:nvPr/>
        </p:nvSpPr>
        <p:spPr>
          <a:xfrm>
            <a:off x="4493386" y="1193801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2" idx="3"/>
          </p:cNvCxnSpPr>
          <p:nvPr/>
        </p:nvCxnSpPr>
        <p:spPr>
          <a:xfrm flipH="1">
            <a:off x="4112383" y="1974290"/>
            <a:ext cx="514914" cy="5079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J1329xSpectru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06" y="1771799"/>
            <a:ext cx="4182876" cy="2991129"/>
          </a:xfrm>
          <a:prstGeom prst="rect">
            <a:avLst/>
          </a:prstGeom>
        </p:spPr>
      </p:pic>
      <p:pic>
        <p:nvPicPr>
          <p:cNvPr id="26" name="Picture 25" descr="J1329xSpecConfCo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5" y="3849982"/>
            <a:ext cx="3694545" cy="2808440"/>
          </a:xfrm>
          <a:prstGeom prst="rect">
            <a:avLst/>
          </a:prstGeom>
        </p:spPr>
      </p:pic>
      <p:cxnSp>
        <p:nvCxnSpPr>
          <p:cNvPr id="28" name="Straight Connector 27"/>
          <p:cNvCxnSpPr>
            <a:stCxn id="25" idx="3"/>
          </p:cNvCxnSpPr>
          <p:nvPr/>
        </p:nvCxnSpPr>
        <p:spPr>
          <a:xfrm>
            <a:off x="5253182" y="3267364"/>
            <a:ext cx="582618" cy="5826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1859" y="4883727"/>
            <a:ext cx="5037596" cy="1672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Best-fit: 	</a:t>
            </a:r>
            <a:r>
              <a:rPr lang="en-US" sz="2800" dirty="0" err="1" smtClean="0"/>
              <a:t>Γ</a:t>
            </a:r>
            <a:r>
              <a:rPr lang="en-US" sz="2800" dirty="0" smtClean="0"/>
              <a:t> = 2.0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	</a:t>
            </a:r>
            <a:r>
              <a:rPr lang="en-US" sz="2800" i="1" dirty="0" smtClean="0"/>
              <a:t>N</a:t>
            </a:r>
            <a:r>
              <a:rPr lang="en-US" sz="2800" baseline="-25000" dirty="0" smtClean="0"/>
              <a:t>H</a:t>
            </a:r>
            <a:r>
              <a:rPr lang="en-US" sz="2800" dirty="0" smtClean="0"/>
              <a:t>  = 10</a:t>
            </a:r>
            <a:r>
              <a:rPr lang="en-US" sz="2800" baseline="30000" dirty="0" smtClean="0"/>
              <a:t>21</a:t>
            </a:r>
            <a:r>
              <a:rPr lang="en-US" sz="2800" dirty="0" smtClean="0"/>
              <a:t> cm</a:t>
            </a:r>
            <a:r>
              <a:rPr lang="en-US" sz="2800" baseline="30000" dirty="0" smtClean="0"/>
              <a:t>-2</a:t>
            </a:r>
          </a:p>
          <a:p>
            <a:r>
              <a:rPr lang="en-US" sz="2800" baseline="30000" dirty="0"/>
              <a:t>	</a:t>
            </a:r>
            <a:r>
              <a:rPr lang="en-US" sz="2800" baseline="30000" dirty="0" smtClean="0"/>
              <a:t>	</a:t>
            </a:r>
            <a:r>
              <a:rPr lang="en-US" sz="2800" i="1" dirty="0" smtClean="0"/>
              <a:t>L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   = 3 x 10</a:t>
            </a:r>
            <a:r>
              <a:rPr lang="en-US" sz="2800" baseline="30000" dirty="0" smtClean="0"/>
              <a:t>40</a:t>
            </a:r>
            <a:r>
              <a:rPr lang="en-US" sz="2800" dirty="0" smtClean="0"/>
              <a:t> erg s</a:t>
            </a:r>
            <a:r>
              <a:rPr lang="en-US" sz="2800" baseline="30000" dirty="0" smtClean="0"/>
              <a:t>-1</a:t>
            </a:r>
          </a:p>
          <a:p>
            <a:r>
              <a:rPr lang="en-US" sz="2800" baseline="30000" dirty="0"/>
              <a:t>	</a:t>
            </a:r>
            <a:r>
              <a:rPr lang="en-US" sz="2800" baseline="30000" dirty="0" smtClean="0"/>
              <a:t>	</a:t>
            </a:r>
            <a:endParaRPr lang="en-US" sz="2800" baseline="-25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71" y="459365"/>
            <a:ext cx="2743390" cy="28079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6E9B-6F18-9C49-B55C-C1BDFF291A58}" type="datetime4">
              <a:rPr lang="en-US" smtClean="0"/>
              <a:t>June 18,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0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A4A4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 animBg="1"/>
      <p:bldP spid="22" grpId="1" animBg="1"/>
      <p:bldP spid="22" grpId="2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409709" cy="4525963"/>
          </a:xfrm>
        </p:spPr>
        <p:txBody>
          <a:bodyPr/>
          <a:lstStyle/>
          <a:p>
            <a:r>
              <a:rPr lang="en-US" dirty="0" smtClean="0"/>
              <a:t>AGN-like mid-IR colors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Typical power-law X-ray spectrum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What else could it be?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C5D6-4EBA-5844-8FDE-A8F89CBCEC16}" type="datetime4">
              <a:rPr lang="en-US" smtClean="0"/>
              <a:t>June 18,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AGN?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5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36" y="182274"/>
            <a:ext cx="346825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HMXBs?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64" y="1417638"/>
            <a:ext cx="4040909" cy="4116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HMXBs: L</a:t>
            </a:r>
            <a:r>
              <a:rPr lang="en-US" baseline="-25000" dirty="0" smtClean="0"/>
              <a:t>X</a:t>
            </a:r>
            <a:r>
              <a:rPr lang="en-US" dirty="0" smtClean="0"/>
              <a:t> ~ 10</a:t>
            </a:r>
            <a:r>
              <a:rPr lang="en-US" baseline="30000" dirty="0" smtClean="0"/>
              <a:t>37-38</a:t>
            </a:r>
            <a:r>
              <a:rPr lang="en-US" dirty="0" smtClean="0"/>
              <a:t> erg s</a:t>
            </a:r>
            <a:r>
              <a:rPr lang="en-US" baseline="30000" dirty="0" smtClean="0"/>
              <a:t>-1</a:t>
            </a:r>
          </a:p>
          <a:p>
            <a:pPr marL="0" indent="0">
              <a:buNone/>
            </a:pPr>
            <a:r>
              <a:rPr lang="en-US" dirty="0" smtClean="0"/>
              <a:t>Source also variable: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constant</a:t>
            </a:r>
            <a:r>
              <a:rPr lang="en-US" dirty="0" smtClean="0"/>
              <a:t> ~ 0.1% (2-10 keV)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Likely single source!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log(SFR) =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-2.350</a:t>
            </a:r>
            <a:r>
              <a:rPr lang="en-US" dirty="0" smtClean="0">
                <a:sym typeface="Wingdings"/>
              </a:rPr>
              <a:t>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 yr</a:t>
            </a:r>
            <a:r>
              <a:rPr lang="en-US" baseline="30000" dirty="0" smtClean="0">
                <a:latin typeface="Times New Roman"/>
                <a:ea typeface="Wingdings"/>
                <a:cs typeface="Times New Roman"/>
                <a:sym typeface="Wingdings"/>
              </a:rPr>
              <a:t>-1</a:t>
            </a:r>
            <a:endParaRPr lang="en-US" baseline="-25000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L</a:t>
            </a:r>
            <a:r>
              <a:rPr lang="en-US" baseline="-25000" dirty="0" smtClean="0">
                <a:sym typeface="Wingdings"/>
              </a:rPr>
              <a:t>2-10</a:t>
            </a:r>
            <a:r>
              <a:rPr lang="en-US" dirty="0" smtClean="0">
                <a:sym typeface="Wingdings"/>
              </a:rPr>
              <a:t> </a:t>
            </a:r>
            <a:r>
              <a:rPr lang="en-US" baseline="-25000" dirty="0" smtClean="0">
                <a:sym typeface="Wingdings"/>
              </a:rPr>
              <a:t>keV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1,000</a:t>
            </a:r>
            <a:r>
              <a:rPr lang="en-US" dirty="0" smtClean="0">
                <a:sym typeface="Wingdings"/>
              </a:rPr>
              <a:t> times brighter than expected! (Lehmer+2010)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3" y="274638"/>
            <a:ext cx="4687454" cy="2254043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27" y="2618252"/>
            <a:ext cx="4038600" cy="3136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9127" y="6003636"/>
            <a:ext cx="4038600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Secrest et al. (2014, </a:t>
            </a:r>
            <a:r>
              <a:rPr lang="en-US" i="1" dirty="0" smtClean="0"/>
              <a:t>in prep.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747E-64FF-4F47-826F-CF2D53314A6B}" type="datetime4">
              <a:rPr lang="en-US" smtClean="0"/>
              <a:t>June 18,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1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17156</TotalTime>
  <Words>985</Words>
  <Application>Microsoft Macintosh PowerPoint</Application>
  <PresentationFormat>On-screen Show (4:3)</PresentationFormat>
  <Paragraphs>118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 Black </vt:lpstr>
      <vt:lpstr>AGNs in Dwarf Galaxies? Evidence from WISE and XMM-Newton</vt:lpstr>
      <vt:lpstr>Background</vt:lpstr>
      <vt:lpstr>Previous Work</vt:lpstr>
      <vt:lpstr>Previous Work</vt:lpstr>
      <vt:lpstr>Previous Work</vt:lpstr>
      <vt:lpstr>Current Work</vt:lpstr>
      <vt:lpstr>Current Work</vt:lpstr>
      <vt:lpstr>An AGN?</vt:lpstr>
      <vt:lpstr>HMXBs?</vt:lpstr>
      <vt:lpstr>ULXs/beaming?</vt:lpstr>
      <vt:lpstr>ULXs/beaming?</vt:lpstr>
      <vt:lpstr>Another way to see it…</vt:lpstr>
      <vt:lpstr>VLA Data</vt:lpstr>
      <vt:lpstr>Conclusions</vt:lpstr>
    </vt:vector>
  </TitlesOfParts>
  <Company>George Mason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Doctoral Thesis Proposal</dc:title>
  <dc:creator>Nathan Secrest</dc:creator>
  <cp:lastModifiedBy>Nathan Secrest</cp:lastModifiedBy>
  <cp:revision>384</cp:revision>
  <dcterms:created xsi:type="dcterms:W3CDTF">2013-12-03T18:33:36Z</dcterms:created>
  <dcterms:modified xsi:type="dcterms:W3CDTF">2014-06-18T11:10:37Z</dcterms:modified>
</cp:coreProperties>
</file>