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8"/>
  </p:notesMasterIdLst>
  <p:handoutMasterIdLst>
    <p:handoutMasterId r:id="rId29"/>
  </p:handoutMasterIdLst>
  <p:sldIdLst>
    <p:sldId id="314" r:id="rId2"/>
    <p:sldId id="271" r:id="rId3"/>
    <p:sldId id="277" r:id="rId4"/>
    <p:sldId id="281" r:id="rId5"/>
    <p:sldId id="320" r:id="rId6"/>
    <p:sldId id="259" r:id="rId7"/>
    <p:sldId id="282" r:id="rId8"/>
    <p:sldId id="274" r:id="rId9"/>
    <p:sldId id="315" r:id="rId10"/>
    <p:sldId id="286" r:id="rId11"/>
    <p:sldId id="265" r:id="rId12"/>
    <p:sldId id="261" r:id="rId13"/>
    <p:sldId id="275" r:id="rId14"/>
    <p:sldId id="279" r:id="rId15"/>
    <p:sldId id="289" r:id="rId16"/>
    <p:sldId id="305" r:id="rId17"/>
    <p:sldId id="291" r:id="rId18"/>
    <p:sldId id="310" r:id="rId19"/>
    <p:sldId id="296" r:id="rId20"/>
    <p:sldId id="312" r:id="rId21"/>
    <p:sldId id="313" r:id="rId22"/>
    <p:sldId id="319" r:id="rId23"/>
    <p:sldId id="317" r:id="rId24"/>
    <p:sldId id="269" r:id="rId25"/>
    <p:sldId id="321" r:id="rId26"/>
    <p:sldId id="322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1E"/>
    <a:srgbClr val="1A0543"/>
    <a:srgbClr val="151965"/>
    <a:srgbClr val="2B0872"/>
    <a:srgbClr val="3911CD"/>
    <a:srgbClr val="260B87"/>
    <a:srgbClr val="095B11"/>
    <a:srgbClr val="2A9634"/>
    <a:srgbClr val="010607"/>
    <a:srgbClr val="1C0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6" autoAdjust="0"/>
  </p:normalViewPr>
  <p:slideViewPr>
    <p:cSldViewPr>
      <p:cViewPr>
        <p:scale>
          <a:sx n="70" d="100"/>
          <a:sy n="70" d="100"/>
        </p:scale>
        <p:origin x="-168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 varScale="1">
        <p:scale>
          <a:sx n="53" d="100"/>
          <a:sy n="53" d="100"/>
        </p:scale>
        <p:origin x="-280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B50AD-6532-45D1-B90D-ACC5243D0629}" type="datetimeFigureOut">
              <a:rPr lang="it-IT" smtClean="0"/>
              <a:t>18/06/2014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7D520-EFD0-4462-9BC6-111690CC3DF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45991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32E68-87DA-4EB7-B512-3C98AF5F98CF}" type="datetimeFigureOut">
              <a:rPr lang="it-IT" smtClean="0"/>
              <a:t>18/06/2014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E1499-B2A0-4AD5-879B-B3667647F0E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40776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48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5014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994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Indeed if mixing were</a:t>
            </a:r>
            <a:r>
              <a:rPr lang="en-US" baseline="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 </a:t>
            </a:r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efficient, the cold gas will progressively tend to homogenize</a:t>
            </a:r>
            <a:r>
              <a:rPr lang="en-US" baseline="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 </a:t>
            </a:r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with the surrounds. In this scenario, the gas currently residing</a:t>
            </a:r>
            <a:r>
              <a:rPr lang="en-US" baseline="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 </a:t>
            </a:r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in the spiral tail would be initially located in the very central</a:t>
            </a:r>
          </a:p>
          <a:p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regions (say&lt;</a:t>
            </a:r>
            <a:r>
              <a:rPr lang="en-US" baseline="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 </a:t>
            </a:r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 50 </a:t>
            </a:r>
            <a:r>
              <a:rPr lang="en-US" dirty="0" err="1" smtClean="0">
                <a:solidFill>
                  <a:schemeClr val="accent3"/>
                </a:solidFill>
                <a:latin typeface="Segoe Print" panose="02000600000000000000" pitchFamily="2" charset="0"/>
              </a:rPr>
              <a:t>kpc</a:t>
            </a:r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) where environment metallicity is</a:t>
            </a:r>
            <a:r>
              <a:rPr lang="en-US" baseline="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 </a:t>
            </a:r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&gt;</a:t>
            </a:r>
            <a:r>
              <a:rPr lang="en-US" baseline="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 </a:t>
            </a:r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0.6Z⊙; the higher the mixing efficiency the higher the starting metal</a:t>
            </a:r>
          </a:p>
          <a:p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content. Though the mechanism would involve all the gas of the</a:t>
            </a:r>
            <a:r>
              <a:rPr lang="en-US" baseline="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 </a:t>
            </a:r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spiral, the gas of the tail would cover the largest distance and</a:t>
            </a:r>
          </a:p>
          <a:p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would undergo the mixing process for a longer time. Hence in</a:t>
            </a:r>
            <a:r>
              <a:rPr lang="en-US" baseline="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 </a:t>
            </a:r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presence of efficient mixing processes, the gas of the tail is expected to experience a higher level of mixing and reach a higher</a:t>
            </a:r>
            <a:r>
              <a:rPr lang="en-US" baseline="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 </a:t>
            </a:r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degree of homogenization with the ambient gas.</a:t>
            </a:r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3050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883F5-485F-4A38-A2A5-E3511853624F}" type="datetime1">
              <a:rPr lang="it-IT" smtClean="0"/>
              <a:t>18/06/2014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F156C-DB19-4E5E-88DC-8D438BEBCB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3444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D325CD-BA7F-4726-AA10-6053425DD55F}" type="datetime1">
              <a:rPr lang="it-IT" smtClean="0"/>
              <a:t>18/06/2014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F156C-DB19-4E5E-88DC-8D438BEBCB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961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5AADF3-C61B-4C2D-93D3-2039AD02E358}" type="datetime1">
              <a:rPr lang="it-IT" smtClean="0"/>
              <a:t>18/06/2014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F156C-DB19-4E5E-88DC-8D438BEBCB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678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6C7F6A-5E26-436B-A4BB-9A02C4FDFDEC}" type="datetime1">
              <a:rPr lang="it-IT" smtClean="0"/>
              <a:t>18/06/2014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F156C-DB19-4E5E-88DC-8D438BEBCB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718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63DC74-CD02-4E87-814E-5F2F31FA63EF}" type="datetime1">
              <a:rPr lang="it-IT" smtClean="0"/>
              <a:t>18/06/2014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F156C-DB19-4E5E-88DC-8D438BEBCB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263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37C1AF-9CB1-4386-9AE8-D2C5AE2EFD2B}" type="datetime1">
              <a:rPr lang="it-IT" smtClean="0"/>
              <a:t>18/06/2014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F156C-DB19-4E5E-88DC-8D438BEBCB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51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55A7A6-19C1-4D62-AD29-AB27F19745AD}" type="datetime1">
              <a:rPr lang="it-IT" smtClean="0"/>
              <a:t>18/06/2014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F156C-DB19-4E5E-88DC-8D438BEBCB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09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B526CE-BFA7-4000-BA16-41F009AC33B7}" type="datetime1">
              <a:rPr lang="it-IT" smtClean="0"/>
              <a:t>18/06/2014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F156C-DB19-4E5E-88DC-8D438BEBCB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498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E11607-F277-46AE-A3B3-DA70B7AF8F6C}" type="datetime1">
              <a:rPr lang="it-IT" smtClean="0"/>
              <a:t>18/06/2014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F156C-DB19-4E5E-88DC-8D438BEBCB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87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DF72A0-9FD4-439E-822D-289D510D30C0}" type="datetime1">
              <a:rPr lang="it-IT" smtClean="0"/>
              <a:t>18/06/2014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F156C-DB19-4E5E-88DC-8D438BEBCB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41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971400-930A-4321-9002-B7C4F59E1AB7}" type="datetime1">
              <a:rPr lang="it-IT" smtClean="0"/>
              <a:t>18/06/2014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F156C-DB19-4E5E-88DC-8D438BEBCBB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37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 smtClean="0"/>
              <a:t>Haga clic para modificar el estilo de texto del patrón</a:t>
            </a:r>
          </a:p>
          <a:p>
            <a:pPr lvl="1"/>
            <a:r>
              <a:rPr lang="es-ES" altLang="it-IT" smtClean="0"/>
              <a:t>Segundo nivel</a:t>
            </a:r>
          </a:p>
          <a:p>
            <a:pPr lvl="2"/>
            <a:r>
              <a:rPr lang="es-ES" altLang="it-IT" smtClean="0"/>
              <a:t>Tercer nivel</a:t>
            </a:r>
          </a:p>
          <a:p>
            <a:pPr lvl="3"/>
            <a:r>
              <a:rPr lang="es-ES" altLang="it-IT" smtClean="0"/>
              <a:t>Cuarto nivel</a:t>
            </a:r>
          </a:p>
          <a:p>
            <a:pPr lvl="4"/>
            <a:r>
              <a:rPr lang="es-ES" altLang="it-IT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A2B17BF-F0E8-4C5D-BDAC-EE6B5925D0DF}" type="datetime1">
              <a:rPr lang="it-IT" smtClean="0"/>
              <a:t>18/06/2014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CF156C-DB19-4E5E-88DC-8D438BEBCBB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620689"/>
            <a:ext cx="8134672" cy="2979762"/>
          </a:xfrm>
        </p:spPr>
        <p:txBody>
          <a:bodyPr/>
          <a:lstStyle/>
          <a:p>
            <a:r>
              <a:rPr lang="it-IT" sz="5400" dirty="0" smtClean="0">
                <a:solidFill>
                  <a:srgbClr val="FFC000"/>
                </a:solidFill>
                <a:latin typeface="Kristen ITC" panose="03050502040202030202" pitchFamily="66" charset="0"/>
                <a:cs typeface="MV Boli" pitchFamily="2" charset="0"/>
              </a:rPr>
              <a:t>Metal distribution in sloshing galaxy clusters: </a:t>
            </a:r>
            <a:r>
              <a:rPr lang="it-IT" sz="5400" dirty="0">
                <a:solidFill>
                  <a:srgbClr val="FFC000"/>
                </a:solidFill>
                <a:latin typeface="Kristen ITC" panose="03050502040202030202" pitchFamily="66" charset="0"/>
                <a:cs typeface="MV Boli" pitchFamily="2" charset="0"/>
              </a:rPr>
              <a:t/>
            </a:r>
            <a:br>
              <a:rPr lang="it-IT" sz="5400" dirty="0">
                <a:solidFill>
                  <a:srgbClr val="FFC000"/>
                </a:solidFill>
                <a:latin typeface="Kristen ITC" panose="03050502040202030202" pitchFamily="66" charset="0"/>
                <a:cs typeface="MV Boli" pitchFamily="2" charset="0"/>
              </a:rPr>
            </a:br>
            <a:r>
              <a:rPr lang="it-IT" sz="5400" dirty="0">
                <a:solidFill>
                  <a:srgbClr val="FFC000"/>
                </a:solidFill>
                <a:latin typeface="Kristen ITC" panose="03050502040202030202" pitchFamily="66" charset="0"/>
                <a:cs typeface="MV Boli" pitchFamily="2" charset="0"/>
              </a:rPr>
              <a:t>the case of A496</a:t>
            </a:r>
            <a:endParaRPr lang="it-IT" sz="5400" dirty="0">
              <a:latin typeface="Kristen ITC" panose="03050502040202030202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437112"/>
            <a:ext cx="6400800" cy="17526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Simona</a:t>
            </a:r>
            <a:r>
              <a:rPr lang="en-US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Ghizzardi</a:t>
            </a:r>
            <a:endParaRPr lang="en-US" dirty="0" smtClean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Sabrina De </a:t>
            </a:r>
            <a:r>
              <a:rPr lang="en-US" dirty="0" err="1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Grandi</a:t>
            </a:r>
            <a:endParaRPr lang="en-US" dirty="0" smtClean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dirty="0" err="1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Silvano</a:t>
            </a:r>
            <a:r>
              <a:rPr lang="en-US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Molendi</a:t>
            </a:r>
            <a:endParaRPr lang="it-IT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244409" y="6597352"/>
            <a:ext cx="887890" cy="237407"/>
          </a:xfrm>
          <a:solidFill>
            <a:srgbClr val="00001E"/>
          </a:solidFill>
        </p:spPr>
        <p:txBody>
          <a:bodyPr/>
          <a:lstStyle/>
          <a:p>
            <a:endParaRPr lang="it-IT" dirty="0">
              <a:solidFill>
                <a:srgbClr val="0000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7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856" y="116632"/>
            <a:ext cx="7715200" cy="778098"/>
          </a:xfrm>
        </p:spPr>
        <p:txBody>
          <a:bodyPr/>
          <a:lstStyle/>
          <a:p>
            <a:r>
              <a:rPr lang="it-IT" dirty="0" smtClean="0">
                <a:solidFill>
                  <a:srgbClr val="FFC000"/>
                </a:solidFill>
                <a:latin typeface="Kristen ITC" panose="03050502040202030202" pitchFamily="66" charset="0"/>
              </a:rPr>
              <a:t>Spiral </a:t>
            </a:r>
            <a:r>
              <a:rPr lang="it-IT" sz="4000" dirty="0" smtClean="0">
                <a:solidFill>
                  <a:srgbClr val="FFC000"/>
                </a:solidFill>
                <a:latin typeface="Kristen ITC" panose="03050502040202030202" pitchFamily="66" charset="0"/>
              </a:rPr>
              <a:t>patterns</a:t>
            </a:r>
            <a:r>
              <a:rPr lang="it-IT" dirty="0" smtClean="0">
                <a:solidFill>
                  <a:srgbClr val="FFC000"/>
                </a:solidFill>
                <a:latin typeface="Kristen ITC" panose="03050502040202030202" pitchFamily="66" charset="0"/>
              </a:rPr>
              <a:t> in sloshing</a:t>
            </a:r>
            <a:endParaRPr lang="it-IT" dirty="0">
              <a:solidFill>
                <a:srgbClr val="FFC000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60" y="908720"/>
            <a:ext cx="8229600" cy="748680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A typical signature of the sloshing is the presence of spiral patterns in the clusters temperature maps.</a:t>
            </a:r>
            <a:endParaRPr lang="it-IT" sz="2000" dirty="0">
              <a:solidFill>
                <a:schemeClr val="accent3"/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923453" y="6525345"/>
            <a:ext cx="1220547" cy="332656"/>
          </a:xfrm>
          <a:solidFill>
            <a:srgbClr val="00001E"/>
          </a:solidFill>
        </p:spPr>
        <p:txBody>
          <a:bodyPr/>
          <a:lstStyle/>
          <a:p>
            <a:endParaRPr lang="it-IT" dirty="0">
              <a:solidFill>
                <a:srgbClr val="00001E"/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94" y="3214298"/>
            <a:ext cx="4470162" cy="2311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15" y="2204864"/>
            <a:ext cx="4499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Simulations show that sloshing takes a spiral appearance after experiencing an off-axis merger</a:t>
            </a:r>
            <a:endParaRPr lang="it-IT" dirty="0">
              <a:solidFill>
                <a:schemeClr val="accent3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294" y="5727650"/>
            <a:ext cx="383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Ascasibar &amp; Markevitch 2006</a:t>
            </a:r>
            <a:endParaRPr lang="it-IT" dirty="0">
              <a:solidFill>
                <a:schemeClr val="accent3"/>
              </a:solidFill>
              <a:latin typeface="Segoe Print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12170"/>
            <a:ext cx="3015924" cy="33080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6016" y="1988840"/>
            <a:ext cx="4211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Spirals in T maps are abserved in the central regions of some cool core clusters.</a:t>
            </a:r>
            <a:endParaRPr lang="it-IT" dirty="0">
              <a:solidFill>
                <a:schemeClr val="accent3"/>
              </a:solidFill>
              <a:latin typeface="Segoe Print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6340678"/>
            <a:ext cx="4647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Perseus cluster T map, Fabian + 2006</a:t>
            </a:r>
            <a:endParaRPr lang="it-IT" dirty="0">
              <a:solidFill>
                <a:schemeClr val="accent3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594583" cy="864096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FFC000"/>
                </a:solidFill>
                <a:latin typeface="Kristen ITC" panose="03050502040202030202" pitchFamily="66" charset="0"/>
              </a:rPr>
              <a:t>Spiral pattern in the entropy residual map</a:t>
            </a:r>
            <a:endParaRPr lang="it-IT" sz="3200" dirty="0">
              <a:solidFill>
                <a:srgbClr val="FFC000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3"/>
            <a:ext cx="8676456" cy="1152128"/>
          </a:xfrm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The entropy residual map shows the typical spiral-like pattern</a:t>
            </a:r>
            <a:r>
              <a:rPr lang="it-IT" sz="1800" dirty="0" smtClean="0">
                <a:solidFill>
                  <a:schemeClr val="accent3"/>
                </a:solidFill>
                <a:latin typeface="Segoe Print" panose="02000600000000000000" pitchFamily="2" charset="0"/>
                <a:cs typeface="msgothic"/>
              </a:rPr>
              <a:t> which </a:t>
            </a:r>
            <a:r>
              <a:rPr lang="it-IT" sz="1800" dirty="0">
                <a:solidFill>
                  <a:schemeClr val="accent3"/>
                </a:solidFill>
                <a:latin typeface="Segoe Print" panose="02000600000000000000" pitchFamily="2" charset="0"/>
                <a:cs typeface="msgothic"/>
              </a:rPr>
              <a:t>can be found when a sloshing cold front is developing in a cool </a:t>
            </a:r>
            <a:r>
              <a:rPr lang="it-IT" sz="1800" dirty="0" smtClean="0">
                <a:solidFill>
                  <a:schemeClr val="accent3"/>
                </a:solidFill>
                <a:latin typeface="Segoe Print" panose="02000600000000000000" pitchFamily="2" charset="0"/>
                <a:cs typeface="msgothic"/>
              </a:rPr>
              <a:t>core</a:t>
            </a:r>
            <a:r>
              <a:rPr lang="it-IT" sz="18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. </a:t>
            </a:r>
          </a:p>
          <a:p>
            <a:endParaRPr lang="it-IT" sz="1800" dirty="0">
              <a:solidFill>
                <a:schemeClr val="accent3"/>
              </a:solidFill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it-IT" sz="1800" dirty="0" smtClean="0">
              <a:solidFill>
                <a:schemeClr val="accent3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35888" y="6373837"/>
            <a:ext cx="1008112" cy="484163"/>
          </a:xfrm>
          <a:solidFill>
            <a:srgbClr val="00001E"/>
          </a:solidFill>
        </p:spPr>
        <p:txBody>
          <a:bodyPr/>
          <a:lstStyle/>
          <a:p>
            <a:endParaRPr lang="it-IT" dirty="0">
              <a:solidFill>
                <a:srgbClr val="00001E"/>
              </a:solidFill>
              <a:latin typeface="Segoe Print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5318150" cy="43150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00192" y="2996952"/>
            <a:ext cx="24837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accent3"/>
                </a:solidFill>
                <a:latin typeface="Segoe Print" panose="02000600000000000000" pitchFamily="2" charset="0"/>
              </a:rPr>
              <a:t>The detected cold fronts correspond to the edge of the spiral. </a:t>
            </a:r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The outermost  </a:t>
            </a:r>
            <a:r>
              <a:rPr lang="it-IT" dirty="0">
                <a:solidFill>
                  <a:schemeClr val="accent3"/>
                </a:solidFill>
                <a:latin typeface="Segoe Print" panose="02000600000000000000" pitchFamily="2" charset="0"/>
              </a:rPr>
              <a:t>southern </a:t>
            </a:r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S2 cold </a:t>
            </a:r>
            <a:r>
              <a:rPr lang="it-IT" dirty="0">
                <a:solidFill>
                  <a:schemeClr val="accent3"/>
                </a:solidFill>
                <a:latin typeface="Segoe Print" panose="02000600000000000000" pitchFamily="2" charset="0"/>
              </a:rPr>
              <a:t>front is </a:t>
            </a:r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placed </a:t>
            </a:r>
            <a:r>
              <a:rPr lang="it-IT" dirty="0">
                <a:solidFill>
                  <a:schemeClr val="accent3"/>
                </a:solidFill>
                <a:latin typeface="Segoe Print" panose="02000600000000000000" pitchFamily="2" charset="0"/>
              </a:rPr>
              <a:t>at the tail of the spiral.</a:t>
            </a:r>
          </a:p>
        </p:txBody>
      </p:sp>
    </p:spTree>
    <p:extLst>
      <p:ext uri="{BB962C8B-B14F-4D97-AF65-F5344CB8AC3E}">
        <p14:creationId xmlns:p14="http://schemas.microsoft.com/office/powerpoint/2010/main" val="310301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122" y="116632"/>
            <a:ext cx="8157592" cy="504056"/>
          </a:xfrm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rgbClr val="FFC000"/>
                </a:solidFill>
                <a:latin typeface="Kristen ITC" panose="03050502040202030202" pitchFamily="66" charset="0"/>
              </a:rPr>
              <a:t>Fe abundance across NNW cold fronts</a:t>
            </a:r>
            <a:endParaRPr lang="it-IT" sz="2800" dirty="0">
              <a:solidFill>
                <a:srgbClr val="FFC000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22940"/>
            <a:ext cx="3715670" cy="138899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sz="16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We extracted the spectra in the sectors hosting cold fronts and fitted them with a </a:t>
            </a:r>
            <a:r>
              <a:rPr lang="it-IT" sz="1600" dirty="0" smtClean="0">
                <a:solidFill>
                  <a:srgbClr val="FFC000"/>
                </a:solidFill>
                <a:latin typeface="Segoe Print" panose="02000600000000000000" pitchFamily="2" charset="0"/>
              </a:rPr>
              <a:t>vapec 1T </a:t>
            </a:r>
            <a:r>
              <a:rPr lang="it-IT" sz="16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model.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18637" y="6589861"/>
            <a:ext cx="1303784" cy="268139"/>
          </a:xfrm>
          <a:solidFill>
            <a:srgbClr val="00001E"/>
          </a:solidFill>
        </p:spPr>
        <p:txBody>
          <a:bodyPr/>
          <a:lstStyle/>
          <a:p>
            <a:endParaRPr lang="it-IT" dirty="0">
              <a:solidFill>
                <a:srgbClr val="00001E"/>
              </a:solidFill>
              <a:latin typeface="Segoe Print" panose="020006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6298" y="756524"/>
            <a:ext cx="4668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chemeClr val="accent3"/>
              </a:solidFill>
              <a:latin typeface="Segoe Print" panose="02000600000000000000" pitchFamily="2" charset="0"/>
            </a:endParaRPr>
          </a:p>
          <a:p>
            <a:r>
              <a:rPr lang="it-IT" dirty="0">
                <a:solidFill>
                  <a:schemeClr val="accent3"/>
                </a:solidFill>
                <a:latin typeface="Segoe Print" panose="02000600000000000000" pitchFamily="2" charset="0"/>
              </a:rPr>
              <a:t>T</a:t>
            </a:r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he abundance </a:t>
            </a:r>
            <a:r>
              <a:rPr lang="it-IT" dirty="0">
                <a:solidFill>
                  <a:schemeClr val="accent3"/>
                </a:solidFill>
                <a:latin typeface="Segoe Print" panose="02000600000000000000" pitchFamily="2" charset="0"/>
              </a:rPr>
              <a:t>drops across the </a:t>
            </a:r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NNW front </a:t>
            </a:r>
            <a:r>
              <a:rPr lang="it-IT" dirty="0">
                <a:solidFill>
                  <a:schemeClr val="accent3"/>
                </a:solidFill>
                <a:latin typeface="Segoe Print" panose="02000600000000000000" pitchFamily="2" charset="0"/>
              </a:rPr>
              <a:t>similarly to </a:t>
            </a:r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what has been observed in other </a:t>
            </a:r>
            <a:r>
              <a:rPr lang="it-IT" dirty="0">
                <a:solidFill>
                  <a:schemeClr val="accent3"/>
                </a:solidFill>
                <a:latin typeface="Segoe Print" panose="02000600000000000000" pitchFamily="2" charset="0"/>
              </a:rPr>
              <a:t>cool core </a:t>
            </a:r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clusters. </a:t>
            </a:r>
          </a:p>
          <a:p>
            <a:endParaRPr lang="it-IT" dirty="0" smtClean="0">
              <a:solidFill>
                <a:schemeClr val="accent3"/>
              </a:solidFill>
              <a:latin typeface="Segoe Print" panose="02000600000000000000" pitchFamily="2" charset="0"/>
            </a:endParaRPr>
          </a:p>
          <a:p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The Fe </a:t>
            </a:r>
            <a:r>
              <a:rPr lang="en-US" dirty="0">
                <a:solidFill>
                  <a:schemeClr val="accent3"/>
                </a:solidFill>
                <a:latin typeface="Segoe Print" panose="02000600000000000000" pitchFamily="2" charset="0"/>
              </a:rPr>
              <a:t>abundance shows a decrease signiﬁcant at more than </a:t>
            </a:r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5</a:t>
            </a:r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  <a:sym typeface="Symbol"/>
              </a:rPr>
              <a:t></a:t>
            </a:r>
            <a:r>
              <a:rPr lang="it-IT" dirty="0" smtClean="0">
                <a:latin typeface="Segoe Print" panose="02000600000000000000" pitchFamily="2" charset="0"/>
              </a:rPr>
              <a:t> </a:t>
            </a:r>
          </a:p>
          <a:p>
            <a:endParaRPr lang="it-IT" dirty="0">
              <a:latin typeface="Segoe Print" panose="020006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5536" y="3056041"/>
            <a:ext cx="7056784" cy="3702478"/>
            <a:chOff x="3740894" y="732495"/>
            <a:chExt cx="5137795" cy="269838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0894" y="732495"/>
              <a:ext cx="5137795" cy="2698386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6667750" y="1851445"/>
              <a:ext cx="576064" cy="460487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Oval 19"/>
            <p:cNvSpPr/>
            <p:nvPr/>
          </p:nvSpPr>
          <p:spPr>
            <a:xfrm>
              <a:off x="6955782" y="2492896"/>
              <a:ext cx="1216618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86229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52087"/>
            <a:ext cx="6000052" cy="323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06888"/>
            <a:ext cx="8591472" cy="773840"/>
          </a:xfrm>
        </p:spPr>
        <p:txBody>
          <a:bodyPr>
            <a:normAutofit/>
          </a:bodyPr>
          <a:lstStyle/>
          <a:p>
            <a:pPr>
              <a:tabLst>
                <a:tab pos="2962275" algn="l"/>
              </a:tabLst>
            </a:pPr>
            <a:r>
              <a:rPr lang="it-IT" sz="2800" dirty="0" smtClean="0">
                <a:solidFill>
                  <a:srgbClr val="FFC000"/>
                </a:solidFill>
                <a:latin typeface="Kristen ITC" panose="03050502040202030202" pitchFamily="66" charset="0"/>
              </a:rPr>
              <a:t>Fe abundance across the S2 cold front </a:t>
            </a:r>
            <a:endParaRPr lang="it-IT" sz="2800" dirty="0">
              <a:solidFill>
                <a:srgbClr val="FFC000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2376264" cy="203062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In the southern sector the Fe abundance drops across the external front.</a:t>
            </a:r>
          </a:p>
          <a:p>
            <a:pPr marL="0" indent="0">
              <a:lnSpc>
                <a:spcPct val="120000"/>
              </a:lnSpc>
              <a:buNone/>
            </a:pPr>
            <a:endParaRPr lang="it-IT" dirty="0">
              <a:latin typeface="Segoe Print" panose="020006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787528" y="6589861"/>
            <a:ext cx="1355750" cy="268139"/>
          </a:xfrm>
          <a:solidFill>
            <a:srgbClr val="00001E"/>
          </a:solidFill>
        </p:spPr>
        <p:txBody>
          <a:bodyPr/>
          <a:lstStyle/>
          <a:p>
            <a:endParaRPr lang="it-IT" dirty="0">
              <a:solidFill>
                <a:srgbClr val="00001E"/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88224" y="2791360"/>
            <a:ext cx="967610" cy="469632"/>
          </a:xfrm>
          <a:prstGeom prst="ellipse">
            <a:avLst/>
          </a:prstGeom>
          <a:noFill/>
          <a:ln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Segoe Print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4518772"/>
            <a:ext cx="8229245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t-IT" dirty="0">
                <a:solidFill>
                  <a:schemeClr val="accent3"/>
                </a:solidFill>
                <a:latin typeface="Segoe Print" panose="02000600000000000000" pitchFamily="2" charset="0"/>
              </a:rPr>
              <a:t>The abundance reaches the value 0.3-0.4 in the outskirts. The metallicity profile in the region within the front (50-150 kpc from the peak) is roughly constant Z ~ </a:t>
            </a:r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0.6</a:t>
            </a:r>
            <a:r>
              <a:rPr lang="it-IT" dirty="0">
                <a:solidFill>
                  <a:schemeClr val="accent3"/>
                </a:solidFill>
                <a:latin typeface="Segoe Print" panose="02000600000000000000" pitchFamily="2" charset="0"/>
              </a:rPr>
              <a:t> </a:t>
            </a:r>
            <a:r>
              <a:rPr lang="en-US" dirty="0">
                <a:solidFill>
                  <a:schemeClr val="accent3"/>
                </a:solidFill>
                <a:latin typeface="Segoe Print" panose="02000600000000000000" pitchFamily="2" charset="0"/>
              </a:rPr>
              <a:t> before dropping at the </a:t>
            </a:r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cold front position.</a:t>
            </a:r>
            <a:endParaRPr lang="it-IT" dirty="0">
              <a:solidFill>
                <a:schemeClr val="accent3"/>
              </a:solidFill>
              <a:latin typeface="Segoe Print" panose="02000600000000000000" pitchFamily="2" charset="0"/>
            </a:endParaRPr>
          </a:p>
          <a:p>
            <a:pPr>
              <a:lnSpc>
                <a:spcPct val="120000"/>
              </a:lnSpc>
            </a:pPr>
            <a:endParaRPr lang="it-IT" dirty="0">
              <a:solidFill>
                <a:schemeClr val="accent3"/>
              </a:solidFill>
              <a:latin typeface="Segoe Print" panose="02000600000000000000" pitchFamily="2" charset="0"/>
            </a:endParaRPr>
          </a:p>
          <a:p>
            <a:r>
              <a:rPr lang="it-IT" dirty="0">
                <a:solidFill>
                  <a:schemeClr val="accent3"/>
                </a:solidFill>
                <a:latin typeface="Segoe Print" panose="02000600000000000000" pitchFamily="2" charset="0"/>
              </a:rPr>
              <a:t>Z</a:t>
            </a:r>
            <a:r>
              <a:rPr lang="it-IT" baseline="-25000" dirty="0">
                <a:solidFill>
                  <a:schemeClr val="accent3"/>
                </a:solidFill>
                <a:latin typeface="Segoe Print" panose="02000600000000000000" pitchFamily="2" charset="0"/>
              </a:rPr>
              <a:t>in</a:t>
            </a:r>
            <a:r>
              <a:rPr lang="it-IT" dirty="0">
                <a:solidFill>
                  <a:schemeClr val="accent3"/>
                </a:solidFill>
                <a:latin typeface="Segoe Print" panose="02000600000000000000" pitchFamily="2" charset="0"/>
              </a:rPr>
              <a:t>=0.59 </a:t>
            </a:r>
            <a:r>
              <a:rPr lang="it-IT" baseline="30000" dirty="0">
                <a:solidFill>
                  <a:schemeClr val="accent3"/>
                </a:solidFill>
                <a:latin typeface="Segoe Print" panose="02000600000000000000" pitchFamily="2" charset="0"/>
              </a:rPr>
              <a:t>+0.03 </a:t>
            </a:r>
            <a:r>
              <a:rPr lang="it-IT" baseline="-25000" dirty="0">
                <a:solidFill>
                  <a:schemeClr val="accent3"/>
                </a:solidFill>
                <a:latin typeface="Segoe Print" panose="02000600000000000000" pitchFamily="2" charset="0"/>
              </a:rPr>
              <a:t>–</a:t>
            </a:r>
            <a:r>
              <a:rPr lang="it-IT" dirty="0">
                <a:solidFill>
                  <a:schemeClr val="accent3"/>
                </a:solidFill>
                <a:latin typeface="Segoe Print" panose="02000600000000000000" pitchFamily="2" charset="0"/>
              </a:rPr>
              <a:t> </a:t>
            </a:r>
            <a:r>
              <a:rPr lang="it-IT" baseline="-25000" dirty="0">
                <a:solidFill>
                  <a:schemeClr val="accent3"/>
                </a:solidFill>
                <a:latin typeface="Segoe Print" panose="02000600000000000000" pitchFamily="2" charset="0"/>
              </a:rPr>
              <a:t>0.03</a:t>
            </a:r>
          </a:p>
          <a:p>
            <a:r>
              <a:rPr lang="it-IT" dirty="0">
                <a:solidFill>
                  <a:schemeClr val="accent3"/>
                </a:solidFill>
                <a:latin typeface="Segoe Print" panose="02000600000000000000" pitchFamily="2" charset="0"/>
              </a:rPr>
              <a:t>Z</a:t>
            </a:r>
            <a:r>
              <a:rPr lang="it-IT" baseline="-25000" dirty="0">
                <a:solidFill>
                  <a:schemeClr val="accent3"/>
                </a:solidFill>
                <a:latin typeface="Segoe Print" panose="02000600000000000000" pitchFamily="2" charset="0"/>
              </a:rPr>
              <a:t>out</a:t>
            </a:r>
            <a:r>
              <a:rPr lang="it-IT" dirty="0">
                <a:solidFill>
                  <a:schemeClr val="accent3"/>
                </a:solidFill>
                <a:latin typeface="Segoe Print" panose="02000600000000000000" pitchFamily="2" charset="0"/>
              </a:rPr>
              <a:t>=0.40</a:t>
            </a:r>
            <a:r>
              <a:rPr lang="it-IT" baseline="30000" dirty="0">
                <a:solidFill>
                  <a:schemeClr val="accent3"/>
                </a:solidFill>
                <a:latin typeface="Segoe Print" panose="02000600000000000000" pitchFamily="2" charset="0"/>
              </a:rPr>
              <a:t>+0.04</a:t>
            </a:r>
            <a:r>
              <a:rPr lang="it-IT" baseline="-25000" dirty="0">
                <a:solidFill>
                  <a:schemeClr val="accent3"/>
                </a:solidFill>
                <a:latin typeface="Segoe Print" panose="02000600000000000000" pitchFamily="2" charset="0"/>
              </a:rPr>
              <a:t>-0.03</a:t>
            </a:r>
          </a:p>
          <a:p>
            <a:pPr>
              <a:lnSpc>
                <a:spcPct val="120000"/>
              </a:lnSpc>
            </a:pPr>
            <a:endParaRPr lang="it-IT" dirty="0">
              <a:solidFill>
                <a:schemeClr val="accent3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5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it-IT" dirty="0" smtClean="0">
                <a:solidFill>
                  <a:srgbClr val="FFC000"/>
                </a:solidFill>
                <a:latin typeface="Kristen ITC" panose="03050502040202030202" pitchFamily="66" charset="0"/>
              </a:rPr>
              <a:t>Metals on the spiral</a:t>
            </a:r>
            <a:endParaRPr lang="it-IT" dirty="0">
              <a:solidFill>
                <a:srgbClr val="FFC000"/>
              </a:solidFill>
              <a:latin typeface="Kristen ITC" panose="03050502040202030202" pitchFamily="66" charset="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67544" y="1484783"/>
            <a:ext cx="3168352" cy="439248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it-IT" sz="20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To study the possible correlation between the spiral pattern and the metal distribution, we selected a number of polygons</a:t>
            </a:r>
            <a:r>
              <a:rPr lang="it-IT" sz="2000" dirty="0">
                <a:solidFill>
                  <a:schemeClr val="accent3"/>
                </a:solidFill>
                <a:latin typeface="Segoe Print" panose="02000600000000000000" pitchFamily="2" charset="0"/>
              </a:rPr>
              <a:t> </a:t>
            </a:r>
            <a:r>
              <a:rPr lang="it-IT" sz="20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following the spiral configuration.</a:t>
            </a:r>
          </a:p>
          <a:p>
            <a:pPr>
              <a:lnSpc>
                <a:spcPct val="120000"/>
              </a:lnSpc>
            </a:pPr>
            <a:endParaRPr lang="it-IT" sz="2000" dirty="0" smtClean="0">
              <a:solidFill>
                <a:schemeClr val="accent3"/>
              </a:solidFill>
              <a:latin typeface="Segoe Print" panose="020006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it-IT" sz="20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We divided the polygons into two classes: IN (regions on the spiral)  and OUT (regions outside the spiral).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4192" y="6618292"/>
            <a:ext cx="1519808" cy="239708"/>
          </a:xfrm>
          <a:solidFill>
            <a:srgbClr val="00001E"/>
          </a:solidFill>
        </p:spPr>
        <p:txBody>
          <a:bodyPr/>
          <a:lstStyle/>
          <a:p>
            <a:endParaRPr lang="it-IT" dirty="0">
              <a:solidFill>
                <a:srgbClr val="00001E"/>
              </a:solidFill>
              <a:latin typeface="Segoe Print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9" y="1348385"/>
            <a:ext cx="4820106" cy="5108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9" y="1373280"/>
            <a:ext cx="4851821" cy="51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501" y="188640"/>
            <a:ext cx="8229600" cy="864096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C000"/>
                </a:solidFill>
                <a:latin typeface="Kristen ITC" panose="03050502040202030202" pitchFamily="66" charset="0"/>
              </a:rPr>
              <a:t>Metallicity</a:t>
            </a:r>
            <a:endParaRPr lang="it-IT" dirty="0">
              <a:solidFill>
                <a:srgbClr val="FFC000"/>
              </a:solidFill>
              <a:latin typeface="Kristen ITC" panose="03050502040202030202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956376" y="6534636"/>
            <a:ext cx="1187624" cy="323364"/>
          </a:xfrm>
          <a:solidFill>
            <a:srgbClr val="00001E"/>
          </a:solidFill>
        </p:spPr>
        <p:txBody>
          <a:bodyPr/>
          <a:lstStyle/>
          <a:p>
            <a:endParaRPr lang="it-IT" dirty="0">
              <a:solidFill>
                <a:srgbClr val="00001E"/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782" y="101208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The Z map shows that the metallicity follows the same spiral pattern: Z is higher in all the regions  lying on the spiral </a:t>
            </a:r>
            <a:endParaRPr lang="it-IT" dirty="0">
              <a:solidFill>
                <a:schemeClr val="accent3"/>
              </a:solidFill>
              <a:latin typeface="Segoe Print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782" y="6165304"/>
            <a:ext cx="3339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Metallicity map</a:t>
            </a:r>
            <a:endParaRPr lang="it-IT" dirty="0">
              <a:solidFill>
                <a:schemeClr val="accent3"/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88559"/>
            <a:ext cx="4779476" cy="4525963"/>
          </a:xfrm>
        </p:spPr>
      </p:pic>
    </p:spTree>
    <p:extLst>
      <p:ext uri="{BB962C8B-B14F-4D97-AF65-F5344CB8AC3E}">
        <p14:creationId xmlns:p14="http://schemas.microsoft.com/office/powerpoint/2010/main" val="134912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C000"/>
                </a:solidFill>
                <a:latin typeface="Segoe Print" panose="02000600000000000000" pitchFamily="2" charset="0"/>
              </a:rPr>
              <a:t>Metal excess along the spiral</a:t>
            </a:r>
            <a:endParaRPr lang="it-IT" dirty="0">
              <a:solidFill>
                <a:srgbClr val="FFC000"/>
              </a:solidFill>
              <a:latin typeface="Segoe Print" panose="020006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96752"/>
            <a:ext cx="4552547" cy="452596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44272" y="6517853"/>
            <a:ext cx="799728" cy="340147"/>
          </a:xfrm>
          <a:solidFill>
            <a:srgbClr val="00001E"/>
          </a:solidFill>
        </p:spPr>
        <p:txBody>
          <a:bodyPr/>
          <a:lstStyle/>
          <a:p>
            <a:endParaRPr lang="it-IT" dirty="0">
              <a:solidFill>
                <a:srgbClr val="00001E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036" y="1628800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Metals in the OUT regions follow the standard behavior of a cool core cluster.</a:t>
            </a:r>
          </a:p>
          <a:p>
            <a:endParaRPr lang="it-IT" dirty="0">
              <a:solidFill>
                <a:schemeClr val="accent3"/>
              </a:solidFill>
              <a:latin typeface="Segoe Print" panose="02000600000000000000" pitchFamily="2" charset="0"/>
            </a:endParaRPr>
          </a:p>
          <a:p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The metallicity in the IN regions shows a similar trend but is </a:t>
            </a:r>
            <a:r>
              <a:rPr lang="it-IT" dirty="0" smtClean="0">
                <a:solidFill>
                  <a:srgbClr val="FFC000"/>
                </a:solidFill>
                <a:latin typeface="Segoe Print" panose="02000600000000000000" pitchFamily="2" charset="0"/>
              </a:rPr>
              <a:t>offset high</a:t>
            </a:r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.</a:t>
            </a:r>
          </a:p>
          <a:p>
            <a:endParaRPr lang="it-IT" dirty="0" smtClean="0">
              <a:solidFill>
                <a:schemeClr val="accent3"/>
              </a:solidFill>
              <a:latin typeface="Segoe Print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00" y="1195200"/>
            <a:ext cx="4566667" cy="4540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036" y="3490010"/>
            <a:ext cx="4572000" cy="24191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endParaRPr lang="en-US" dirty="0" smtClean="0">
              <a:solidFill>
                <a:schemeClr val="accent3"/>
              </a:solidFill>
              <a:latin typeface="Segoe Print" pitchFamily="2" charset="0"/>
              <a:cs typeface="msgothic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accent3"/>
                </a:solidFill>
                <a:latin typeface="Segoe Print" pitchFamily="2" charset="0"/>
                <a:cs typeface="msgothic"/>
              </a:rPr>
              <a:t>The </a:t>
            </a:r>
            <a:r>
              <a:rPr lang="en-US" dirty="0">
                <a:solidFill>
                  <a:schemeClr val="accent3"/>
                </a:solidFill>
                <a:latin typeface="Segoe Print" pitchFamily="2" charset="0"/>
                <a:cs typeface="msgothic"/>
              </a:rPr>
              <a:t>discrepancy between the </a:t>
            </a:r>
            <a:r>
              <a:rPr lang="en-US" dirty="0" smtClean="0">
                <a:solidFill>
                  <a:schemeClr val="accent3"/>
                </a:solidFill>
                <a:latin typeface="Segoe Print" pitchFamily="2" charset="0"/>
                <a:cs typeface="msgothic"/>
              </a:rPr>
              <a:t>  metallicity </a:t>
            </a:r>
            <a:r>
              <a:rPr lang="en-US" dirty="0">
                <a:solidFill>
                  <a:schemeClr val="accent3"/>
                </a:solidFill>
                <a:latin typeface="Segoe Print" pitchFamily="2" charset="0"/>
                <a:cs typeface="msgothic"/>
              </a:rPr>
              <a:t>of </a:t>
            </a:r>
            <a:r>
              <a:rPr lang="en-US" dirty="0" smtClean="0">
                <a:solidFill>
                  <a:schemeClr val="accent3"/>
                </a:solidFill>
                <a:latin typeface="Segoe Print" pitchFamily="2" charset="0"/>
                <a:cs typeface="msgothic"/>
              </a:rPr>
              <a:t>the IN </a:t>
            </a:r>
            <a:r>
              <a:rPr lang="en-US" dirty="0">
                <a:solidFill>
                  <a:schemeClr val="accent3"/>
                </a:solidFill>
                <a:latin typeface="Segoe Print" pitchFamily="2" charset="0"/>
                <a:cs typeface="msgothic"/>
              </a:rPr>
              <a:t>gas </a:t>
            </a:r>
            <a:r>
              <a:rPr lang="en-US" dirty="0" smtClean="0">
                <a:solidFill>
                  <a:schemeClr val="accent3"/>
                </a:solidFill>
                <a:latin typeface="Segoe Print" pitchFamily="2" charset="0"/>
                <a:cs typeface="msgothic"/>
              </a:rPr>
              <a:t>and of the OUT </a:t>
            </a:r>
            <a:r>
              <a:rPr lang="en-US" dirty="0">
                <a:solidFill>
                  <a:schemeClr val="accent3"/>
                </a:solidFill>
                <a:latin typeface="Segoe Print" pitchFamily="2" charset="0"/>
                <a:cs typeface="msgothic"/>
              </a:rPr>
              <a:t>gas </a:t>
            </a:r>
            <a:r>
              <a:rPr lang="en-US" dirty="0" smtClean="0">
                <a:solidFill>
                  <a:schemeClr val="accent3"/>
                </a:solidFill>
                <a:latin typeface="Segoe Print" pitchFamily="2" charset="0"/>
                <a:cs typeface="msgothic"/>
              </a:rPr>
              <a:t>increases </a:t>
            </a:r>
            <a:r>
              <a:rPr lang="en-US" dirty="0">
                <a:solidFill>
                  <a:schemeClr val="accent3"/>
                </a:solidFill>
                <a:latin typeface="Segoe Print" pitchFamily="2" charset="0"/>
                <a:cs typeface="msgothic"/>
              </a:rPr>
              <a:t>with distance: </a:t>
            </a:r>
            <a:r>
              <a:rPr lang="en-US" dirty="0">
                <a:solidFill>
                  <a:srgbClr val="FFC000"/>
                </a:solidFill>
                <a:latin typeface="Segoe Print" pitchFamily="2" charset="0"/>
                <a:cs typeface="msgothic"/>
              </a:rPr>
              <a:t>mixing processes are not </a:t>
            </a:r>
            <a:r>
              <a:rPr lang="en-US" dirty="0" smtClean="0">
                <a:solidFill>
                  <a:srgbClr val="FFC000"/>
                </a:solidFill>
                <a:latin typeface="Segoe Print" pitchFamily="2" charset="0"/>
                <a:cs typeface="msgothic"/>
              </a:rPr>
              <a:t>very efficient. </a:t>
            </a:r>
            <a:r>
              <a:rPr lang="it-IT" dirty="0">
                <a:solidFill>
                  <a:schemeClr val="accent3"/>
                </a:solidFill>
                <a:latin typeface="Segoe Print" panose="02000600000000000000" pitchFamily="2" charset="0"/>
              </a:rPr>
              <a:t>The mixing would wash </a:t>
            </a:r>
            <a:endParaRPr lang="it-IT" dirty="0" smtClean="0">
              <a:solidFill>
                <a:schemeClr val="accent3"/>
              </a:solidFill>
              <a:latin typeface="Segoe Print" panose="020006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out </a:t>
            </a:r>
            <a:r>
              <a:rPr lang="it-IT" dirty="0">
                <a:solidFill>
                  <a:schemeClr val="accent3"/>
                </a:solidFill>
                <a:latin typeface="Segoe Print" panose="02000600000000000000" pitchFamily="2" charset="0"/>
              </a:rPr>
              <a:t>the differences. </a:t>
            </a:r>
            <a:endParaRPr lang="en-US" dirty="0">
              <a:solidFill>
                <a:schemeClr val="accent3"/>
              </a:solidFill>
              <a:latin typeface="Segoe Print" pitchFamily="2" charset="0"/>
              <a:cs typeface="msgothic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774420" y="2880411"/>
            <a:ext cx="836313" cy="673764"/>
          </a:xfrm>
          <a:prstGeom prst="ellipse">
            <a:avLst/>
          </a:prstGeom>
          <a:noFill/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39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778098"/>
          </a:xfrm>
        </p:spPr>
        <p:txBody>
          <a:bodyPr>
            <a:normAutofit fontScale="90000"/>
          </a:bodyPr>
          <a:lstStyle/>
          <a:p>
            <a:r>
              <a:rPr lang="it-IT" sz="3600" dirty="0" smtClean="0">
                <a:solidFill>
                  <a:srgbClr val="FFC000"/>
                </a:solidFill>
                <a:latin typeface="Segoe Print" panose="02000600000000000000" pitchFamily="2" charset="0"/>
              </a:rPr>
              <a:t>Measuring the displacement of the gas</a:t>
            </a:r>
            <a:endParaRPr lang="it-IT" sz="3600" dirty="0">
              <a:solidFill>
                <a:srgbClr val="FFC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00392" y="6453336"/>
            <a:ext cx="1043608" cy="404664"/>
          </a:xfrm>
          <a:solidFill>
            <a:srgbClr val="00001E"/>
          </a:solidFill>
        </p:spPr>
        <p:txBody>
          <a:bodyPr/>
          <a:lstStyle/>
          <a:p>
            <a:endParaRPr lang="it-IT" dirty="0">
              <a:solidFill>
                <a:srgbClr val="00001E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058" y="1570902"/>
            <a:ext cx="41369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If </a:t>
            </a:r>
            <a:r>
              <a:rPr lang="en-US" dirty="0">
                <a:solidFill>
                  <a:schemeClr val="accent3"/>
                </a:solidFill>
                <a:latin typeface="Segoe Print" panose="02000600000000000000" pitchFamily="2" charset="0"/>
              </a:rPr>
              <a:t>we assume that mixing is negligible we can estimate where the  gas at a given radius on the spiral originally came from.</a:t>
            </a:r>
          </a:p>
          <a:p>
            <a:r>
              <a:rPr lang="en-US" dirty="0">
                <a:solidFill>
                  <a:schemeClr val="accent3"/>
                </a:solidFill>
                <a:latin typeface="Segoe Print" panose="02000600000000000000" pitchFamily="2" charset="0"/>
              </a:rPr>
              <a:t>  </a:t>
            </a:r>
            <a:endParaRPr lang="it-IT" dirty="0">
              <a:solidFill>
                <a:schemeClr val="accent3"/>
              </a:solidFill>
              <a:latin typeface="Segoe Print" panose="02000600000000000000" pitchFamily="2" charset="0"/>
            </a:endParaRPr>
          </a:p>
          <a:p>
            <a:endParaRPr lang="it-IT" dirty="0">
              <a:solidFill>
                <a:schemeClr val="accent3"/>
              </a:solidFill>
              <a:latin typeface="Segoe Print" panose="02000600000000000000" pitchFamily="2" charset="0"/>
            </a:endParaRPr>
          </a:p>
          <a:p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The metallicity profile shows that the gas on the tail does not come from the center of the cluster but from an intermediate region, at ~ 100 arcsec (~60 kpc) from the peak.</a:t>
            </a:r>
          </a:p>
          <a:p>
            <a:endParaRPr lang="it-IT" dirty="0">
              <a:solidFill>
                <a:schemeClr val="accent3"/>
              </a:solidFill>
              <a:latin typeface="Segoe Print" panose="020006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83432" y="1287212"/>
            <a:ext cx="4176464" cy="4260698"/>
            <a:chOff x="4572000" y="1772816"/>
            <a:chExt cx="3363113" cy="339733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772816"/>
              <a:ext cx="3363113" cy="3397331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5580112" y="3068960"/>
              <a:ext cx="673444" cy="537236"/>
            </a:xfrm>
            <a:prstGeom prst="ellipse">
              <a:avLst/>
            </a:prstGeom>
            <a:noFill/>
            <a:ln w="317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Segoe Print" panose="02000600000000000000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292080" y="3068960"/>
              <a:ext cx="576064" cy="537236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latin typeface="Segoe Print" panose="020006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79512" y="5816297"/>
            <a:ext cx="76701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accent3"/>
                </a:solidFill>
                <a:latin typeface="Segoe Print" panose="02000600000000000000" pitchFamily="2" charset="0"/>
              </a:rPr>
              <a:t>This is expected from simulations: </a:t>
            </a:r>
          </a:p>
          <a:p>
            <a:r>
              <a:rPr lang="en-US" dirty="0">
                <a:solidFill>
                  <a:schemeClr val="accent3"/>
                </a:solidFill>
                <a:latin typeface="Segoe Print" panose="02000600000000000000" pitchFamily="2" charset="0"/>
              </a:rPr>
              <a:t>s</a:t>
            </a:r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loshing </a:t>
            </a:r>
            <a:r>
              <a:rPr lang="en-US" dirty="0">
                <a:solidFill>
                  <a:schemeClr val="accent3"/>
                </a:solidFill>
                <a:latin typeface="Segoe Print" panose="02000600000000000000" pitchFamily="2" charset="0"/>
              </a:rPr>
              <a:t>displaces the gas along the radial coordinate by up to a factor of </a:t>
            </a:r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2-3.</a:t>
            </a:r>
            <a:endParaRPr lang="it-IT" dirty="0">
              <a:solidFill>
                <a:schemeClr val="accent3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63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8" y="1700808"/>
            <a:ext cx="4506198" cy="4525963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99863" y="6587806"/>
            <a:ext cx="943744" cy="268139"/>
          </a:xfrm>
          <a:solidFill>
            <a:srgbClr val="00001E"/>
          </a:solidFill>
        </p:spPr>
        <p:txBody>
          <a:bodyPr/>
          <a:lstStyle/>
          <a:p>
            <a:endParaRPr lang="it-IT" dirty="0">
              <a:solidFill>
                <a:srgbClr val="00001E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1744129"/>
            <a:ext cx="3491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/>
              </a:solidFill>
              <a:latin typeface="Segoe Print" panose="02000600000000000000" pitchFamily="2" charset="0"/>
            </a:endParaRPr>
          </a:p>
          <a:p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Excluding the outskirts regions, points lying </a:t>
            </a:r>
            <a:r>
              <a:rPr lang="it-IT" dirty="0" smtClean="0">
                <a:solidFill>
                  <a:srgbClr val="FFC000"/>
                </a:solidFill>
                <a:latin typeface="Segoe Print" panose="02000600000000000000" pitchFamily="2" charset="0"/>
              </a:rPr>
              <a:t>outside </a:t>
            </a:r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the spiral show a correlation between the entropy and the metallicity.</a:t>
            </a:r>
          </a:p>
          <a:p>
            <a:endParaRPr lang="it-IT" dirty="0">
              <a:solidFill>
                <a:schemeClr val="accent3"/>
              </a:solidFill>
              <a:latin typeface="Segoe Print" panose="02000600000000000000" pitchFamily="2" charset="0"/>
            </a:endParaRPr>
          </a:p>
          <a:p>
            <a:r>
              <a:rPr lang="en-US" dirty="0">
                <a:solidFill>
                  <a:schemeClr val="accent3"/>
                </a:solidFill>
                <a:latin typeface="Segoe Print" panose="02000600000000000000" pitchFamily="2" charset="0"/>
              </a:rPr>
              <a:t>T</a:t>
            </a:r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he </a:t>
            </a:r>
            <a:r>
              <a:rPr lang="en-US" dirty="0">
                <a:solidFill>
                  <a:schemeClr val="accent3"/>
                </a:solidFill>
                <a:latin typeface="Segoe Print" panose="02000600000000000000" pitchFamily="2" charset="0"/>
              </a:rPr>
              <a:t>outskirts </a:t>
            </a:r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regions deviate from the correlation since </a:t>
            </a:r>
            <a:r>
              <a:rPr lang="en-US" dirty="0">
                <a:solidFill>
                  <a:schemeClr val="accent3"/>
                </a:solidFill>
                <a:latin typeface="Segoe Print" panose="02000600000000000000" pitchFamily="2" charset="0"/>
              </a:rPr>
              <a:t>the entropy </a:t>
            </a:r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continues </a:t>
            </a:r>
            <a:r>
              <a:rPr lang="en-US" dirty="0">
                <a:solidFill>
                  <a:schemeClr val="accent3"/>
                </a:solidFill>
                <a:latin typeface="Segoe Print" panose="02000600000000000000" pitchFamily="2" charset="0"/>
              </a:rPr>
              <a:t>to increase and the metallicity reaches a constant </a:t>
            </a:r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value.</a:t>
            </a:r>
            <a:endParaRPr lang="it-IT" dirty="0">
              <a:solidFill>
                <a:schemeClr val="accent3"/>
              </a:solidFill>
              <a:latin typeface="Segoe Print" panose="02000600000000000000" pitchFamily="2" charset="0"/>
            </a:endParaRPr>
          </a:p>
          <a:p>
            <a:endParaRPr lang="it-IT" dirty="0" smtClean="0">
              <a:solidFill>
                <a:schemeClr val="accent3"/>
              </a:solidFill>
              <a:latin typeface="Segoe Print" panose="020006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3855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FFC000"/>
                </a:solidFill>
                <a:latin typeface="Kristen ITC" panose="03050502040202030202" pitchFamily="66" charset="0"/>
              </a:rPr>
              <a:t>Entropy-metallicity correlation</a:t>
            </a:r>
            <a:endParaRPr lang="it-IT" dirty="0">
              <a:solidFill>
                <a:srgbClr val="FFC000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24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1699200"/>
            <a:ext cx="4505428" cy="45252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4525963" cy="4525963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38559" y="6597352"/>
            <a:ext cx="905441" cy="260648"/>
          </a:xfrm>
          <a:solidFill>
            <a:srgbClr val="00001E"/>
          </a:solidFill>
        </p:spPr>
        <p:txBody>
          <a:bodyPr/>
          <a:lstStyle/>
          <a:p>
            <a:endParaRPr lang="it-IT" dirty="0">
              <a:solidFill>
                <a:srgbClr val="00001E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6896" y="1196752"/>
            <a:ext cx="365539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/>
              </a:solidFill>
              <a:latin typeface="Segoe Print" panose="02000600000000000000" pitchFamily="2" charset="0"/>
            </a:endParaRPr>
          </a:p>
          <a:p>
            <a:r>
              <a:rPr lang="en-US" sz="16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Points </a:t>
            </a:r>
            <a:r>
              <a:rPr lang="en-US" sz="1600" dirty="0">
                <a:solidFill>
                  <a:schemeClr val="accent3"/>
                </a:solidFill>
                <a:latin typeface="Segoe Print" panose="02000600000000000000" pitchFamily="2" charset="0"/>
              </a:rPr>
              <a:t>from </a:t>
            </a:r>
            <a:r>
              <a:rPr lang="en-US" sz="16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IN regions  </a:t>
            </a:r>
            <a:r>
              <a:rPr lang="en-US" sz="1600" dirty="0">
                <a:solidFill>
                  <a:schemeClr val="accent3"/>
                </a:solidFill>
                <a:latin typeface="Segoe Print" panose="02000600000000000000" pitchFamily="2" charset="0"/>
              </a:rPr>
              <a:t>fall on the  </a:t>
            </a:r>
            <a:r>
              <a:rPr lang="en-US" sz="16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K-Fe relationship </a:t>
            </a:r>
            <a:r>
              <a:rPr lang="en-US" sz="1600" dirty="0">
                <a:solidFill>
                  <a:schemeClr val="accent3"/>
                </a:solidFill>
                <a:latin typeface="Segoe Print" panose="02000600000000000000" pitchFamily="2" charset="0"/>
              </a:rPr>
              <a:t>defined by the </a:t>
            </a:r>
            <a:r>
              <a:rPr lang="en-US" sz="16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OUT points.</a:t>
            </a:r>
            <a:endParaRPr lang="it-IT" sz="1600" dirty="0">
              <a:solidFill>
                <a:schemeClr val="accent3"/>
              </a:solidFill>
              <a:latin typeface="Segoe Print" panose="02000600000000000000" pitchFamily="2" charset="0"/>
            </a:endParaRPr>
          </a:p>
          <a:p>
            <a:endParaRPr lang="it-IT" sz="1600" dirty="0" smtClean="0">
              <a:solidFill>
                <a:schemeClr val="accent3"/>
              </a:solidFill>
              <a:latin typeface="Segoe Print" panose="02000600000000000000" pitchFamily="2" charset="0"/>
            </a:endParaRPr>
          </a:p>
          <a:p>
            <a:r>
              <a:rPr lang="it-IT" sz="16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The IN regions follow the same strict correlation and there is no segregation between the two classes of regions. </a:t>
            </a:r>
            <a:endParaRPr lang="it-IT" sz="1600" dirty="0">
              <a:solidFill>
                <a:schemeClr val="accent3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856" y="5205441"/>
            <a:ext cx="576064" cy="2880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Segoe Print" panose="020006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3855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FFC000"/>
                </a:solidFill>
                <a:latin typeface="Kristen ITC" panose="03050502040202030202" pitchFamily="66" charset="0"/>
              </a:rPr>
              <a:t>Entropy-metallicity correlation</a:t>
            </a:r>
            <a:endParaRPr lang="it-IT" dirty="0">
              <a:solidFill>
                <a:srgbClr val="FFC000"/>
              </a:solidFill>
              <a:latin typeface="Kristen ITC" panose="03050502040202030202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60272" y="3670371"/>
            <a:ext cx="36431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Segoe Print" panose="02000600000000000000" pitchFamily="2" charset="0"/>
              </a:rPr>
              <a:t>This can be readily explained if we assume that evolution  of the sloshing gas is such that neither matter nor heat is exchanged in </a:t>
            </a:r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significant </a:t>
            </a:r>
            <a:r>
              <a:rPr lang="en-US" dirty="0">
                <a:solidFill>
                  <a:schemeClr val="accent3"/>
                </a:solidFill>
                <a:latin typeface="Segoe Print" panose="02000600000000000000" pitchFamily="2" charset="0"/>
              </a:rPr>
              <a:t>quantities with gas outside the </a:t>
            </a:r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spiral.</a:t>
            </a:r>
            <a:endParaRPr lang="en-US" dirty="0">
              <a:solidFill>
                <a:schemeClr val="accent3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89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52" y="118567"/>
            <a:ext cx="8229600" cy="790153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C000"/>
                </a:solidFill>
                <a:latin typeface="Kristen ITC" panose="03050502040202030202" pitchFamily="66" charset="0"/>
              </a:rPr>
              <a:t>Sloshing cold fronts and metals</a:t>
            </a:r>
            <a:endParaRPr lang="it-IT" dirty="0">
              <a:solidFill>
                <a:srgbClr val="FFC000"/>
              </a:solidFill>
              <a:latin typeface="Kristen ITC" panose="03050502040202030202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7504" y="953344"/>
            <a:ext cx="8784976" cy="590465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200" dirty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S</a:t>
            </a:r>
            <a:r>
              <a:rPr lang="en-US" sz="2200" dirty="0" smtClean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everal </a:t>
            </a:r>
            <a:r>
              <a:rPr lang="en-US" sz="2200" dirty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clusters </a:t>
            </a:r>
            <a:r>
              <a:rPr lang="en-US" sz="2200" dirty="0" smtClean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host cold fronts. Cold </a:t>
            </a:r>
            <a:r>
              <a:rPr lang="en-US" sz="2200" dirty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fronts in cool core clusters are thought to be induced by minor mergers and to develop through a </a:t>
            </a:r>
            <a:r>
              <a:rPr lang="en-US" sz="2200" dirty="0" smtClean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sloshing mechanism.</a:t>
            </a:r>
          </a:p>
          <a:p>
            <a:pPr>
              <a:lnSpc>
                <a:spcPct val="120000"/>
              </a:lnSpc>
            </a:pPr>
            <a:endParaRPr lang="en-US" sz="2200" dirty="0" smtClean="0">
              <a:solidFill>
                <a:schemeClr val="accent3"/>
              </a:solidFill>
              <a:latin typeface="Segoe Print" pitchFamily="2" charset="0"/>
              <a:cs typeface="MV Boli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2200" dirty="0" smtClean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Cold fronts </a:t>
            </a:r>
            <a:r>
              <a:rPr lang="en-US" sz="2200" dirty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and sloshing </a:t>
            </a:r>
            <a:r>
              <a:rPr lang="en-US" sz="2200" dirty="0" smtClean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studies have </a:t>
            </a:r>
            <a:r>
              <a:rPr lang="en-US" sz="2200" dirty="0" err="1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focussed</a:t>
            </a:r>
            <a:r>
              <a:rPr lang="en-US" sz="2200" dirty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 mainly on dynamics and thermodynamics, </a:t>
            </a:r>
            <a:r>
              <a:rPr lang="en-US" sz="2200" dirty="0" smtClean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while the </a:t>
            </a:r>
            <a:r>
              <a:rPr lang="en-US" sz="2200" dirty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relationship between the sloshing and the cluster </a:t>
            </a:r>
            <a:r>
              <a:rPr lang="en-US" sz="2200" dirty="0" smtClean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chemical properties </a:t>
            </a:r>
            <a:r>
              <a:rPr lang="en-US" sz="2200" dirty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has enjoyed relatively little attention. </a:t>
            </a:r>
            <a:endParaRPr lang="en-US" sz="2200" dirty="0" smtClean="0">
              <a:solidFill>
                <a:schemeClr val="accent3"/>
              </a:solidFill>
              <a:latin typeface="Segoe Print" pitchFamily="2" charset="0"/>
              <a:cs typeface="MV Boli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200" dirty="0" smtClean="0">
              <a:solidFill>
                <a:schemeClr val="accent3"/>
              </a:solidFill>
              <a:latin typeface="Segoe Print" pitchFamily="2" charset="0"/>
              <a:cs typeface="MV Boli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2200" dirty="0" smtClean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Metallicity jumps across the cold fronts have been detected for a handful of clusters. A </a:t>
            </a:r>
            <a:r>
              <a:rPr lang="en-US" sz="2200" dirty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general picture for the metal behavior during the evolution of sloshing </a:t>
            </a:r>
            <a:r>
              <a:rPr lang="en-US" sz="2200" dirty="0" smtClean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is </a:t>
            </a:r>
            <a:r>
              <a:rPr lang="en-US" sz="2200" dirty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still missing. This is a signiﬁcant limitation as </a:t>
            </a:r>
            <a:r>
              <a:rPr lang="en-US" sz="2200" dirty="0" smtClean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sloshing </a:t>
            </a:r>
            <a:r>
              <a:rPr lang="en-US" sz="2200" dirty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may play a crucial role in redistributing metals in the </a:t>
            </a:r>
            <a:r>
              <a:rPr lang="en-US" sz="2200" dirty="0" smtClean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ICM.</a:t>
            </a:r>
          </a:p>
          <a:p>
            <a:pPr>
              <a:lnSpc>
                <a:spcPct val="120000"/>
              </a:lnSpc>
            </a:pPr>
            <a:endParaRPr lang="en-US" sz="2200" dirty="0">
              <a:solidFill>
                <a:schemeClr val="accent3"/>
              </a:solidFill>
              <a:latin typeface="Segoe Print" pitchFamily="2" charset="0"/>
              <a:cs typeface="MV Boli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2200" dirty="0" smtClean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CC </a:t>
            </a:r>
            <a:r>
              <a:rPr lang="en-US" sz="2200" dirty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clusters have prominent metallicity </a:t>
            </a:r>
            <a:r>
              <a:rPr lang="en-US" sz="2200" dirty="0" smtClean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peaks at their centers. The metal </a:t>
            </a:r>
            <a:r>
              <a:rPr lang="en-US" sz="2200" dirty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distribution may trace the history of the central gas </a:t>
            </a:r>
            <a:r>
              <a:rPr lang="en-US" sz="2200" dirty="0" smtClean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motions </a:t>
            </a:r>
            <a:r>
              <a:rPr lang="en-US" sz="2200" dirty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during the sloshing</a:t>
            </a:r>
            <a:r>
              <a:rPr lang="en-US" sz="1800" dirty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.</a:t>
            </a:r>
            <a:endParaRPr lang="en-US" sz="1800" dirty="0" smtClean="0">
              <a:solidFill>
                <a:schemeClr val="accent3"/>
              </a:solidFill>
              <a:latin typeface="Segoe Print" pitchFamily="2" charset="0"/>
              <a:cs typeface="MV Boli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72400" y="6597352"/>
            <a:ext cx="971600" cy="260648"/>
          </a:xfrm>
          <a:solidFill>
            <a:srgbClr val="00001E"/>
          </a:solidFill>
        </p:spPr>
        <p:txBody>
          <a:bodyPr/>
          <a:lstStyle/>
          <a:p>
            <a:endParaRPr lang="it-IT" sz="1600" dirty="0">
              <a:solidFill>
                <a:srgbClr val="0000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3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4525963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12855" y="6560510"/>
            <a:ext cx="1331145" cy="268139"/>
          </a:xfrm>
          <a:solidFill>
            <a:srgbClr val="00001E"/>
          </a:solidFill>
        </p:spPr>
        <p:txBody>
          <a:bodyPr/>
          <a:lstStyle/>
          <a:p>
            <a:endParaRPr lang="it-IT" dirty="0">
              <a:solidFill>
                <a:srgbClr val="00001E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856" y="5205441"/>
            <a:ext cx="576064" cy="2880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Segoe Print" panose="020006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3855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FFC000"/>
                </a:solidFill>
                <a:latin typeface="Kristen ITC" panose="03050502040202030202" pitchFamily="66" charset="0"/>
              </a:rPr>
              <a:t>Entropy-metallicity correlation</a:t>
            </a:r>
            <a:endParaRPr lang="it-IT" dirty="0">
              <a:solidFill>
                <a:srgbClr val="FFC000"/>
              </a:solidFill>
              <a:latin typeface="Kristen ITC" panose="03050502040202030202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04048" y="1240994"/>
            <a:ext cx="41399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If conduction is at work, it </a:t>
            </a:r>
            <a:r>
              <a:rPr lang="en-US" dirty="0">
                <a:solidFill>
                  <a:schemeClr val="accent3"/>
                </a:solidFill>
                <a:latin typeface="Segoe Print" panose="02000600000000000000" pitchFamily="2" charset="0"/>
              </a:rPr>
              <a:t>w</a:t>
            </a:r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ould </a:t>
            </a:r>
            <a:r>
              <a:rPr lang="en-US" dirty="0">
                <a:solidFill>
                  <a:schemeClr val="accent3"/>
                </a:solidFill>
                <a:latin typeface="Segoe Print" panose="02000600000000000000" pitchFamily="2" charset="0"/>
              </a:rPr>
              <a:t>rapidly transfer heat from </a:t>
            </a:r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the hotter environment </a:t>
            </a:r>
            <a:r>
              <a:rPr lang="en-US" dirty="0">
                <a:solidFill>
                  <a:schemeClr val="accent3"/>
                </a:solidFill>
                <a:latin typeface="Segoe Print" panose="02000600000000000000" pitchFamily="2" charset="0"/>
              </a:rPr>
              <a:t>to the colder sloshing gas</a:t>
            </a:r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.</a:t>
            </a:r>
            <a:endParaRPr lang="it-IT" dirty="0">
              <a:solidFill>
                <a:schemeClr val="accent3"/>
              </a:solidFill>
              <a:latin typeface="Segoe Print" panose="02000600000000000000" pitchFamily="2" charset="0"/>
            </a:endParaRPr>
          </a:p>
          <a:p>
            <a:endParaRPr lang="en-US" dirty="0" smtClean="0">
              <a:solidFill>
                <a:schemeClr val="accent3"/>
              </a:solidFill>
              <a:latin typeface="Segoe Print" panose="02000600000000000000" pitchFamily="2" charset="0"/>
            </a:endParaRPr>
          </a:p>
          <a:p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Effective </a:t>
            </a:r>
            <a:r>
              <a:rPr lang="en-US" dirty="0">
                <a:solidFill>
                  <a:schemeClr val="accent3"/>
                </a:solidFill>
                <a:latin typeface="Segoe Print" panose="02000600000000000000" pitchFamily="2" charset="0"/>
              </a:rPr>
              <a:t>heating would therefore move gas </a:t>
            </a:r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in the </a:t>
            </a:r>
            <a:r>
              <a:rPr lang="en-US" dirty="0">
                <a:solidFill>
                  <a:schemeClr val="accent3"/>
                </a:solidFill>
                <a:latin typeface="Segoe Print" panose="02000600000000000000" pitchFamily="2" charset="0"/>
              </a:rPr>
              <a:t>spiral away from the </a:t>
            </a:r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K-Fe </a:t>
            </a:r>
            <a:r>
              <a:rPr lang="en-US" dirty="0">
                <a:solidFill>
                  <a:schemeClr val="accent3"/>
                </a:solidFill>
                <a:latin typeface="Segoe Print" panose="02000600000000000000" pitchFamily="2" charset="0"/>
              </a:rPr>
              <a:t>correlation </a:t>
            </a:r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.</a:t>
            </a:r>
          </a:p>
          <a:p>
            <a:endParaRPr lang="en-US" dirty="0" smtClean="0">
              <a:solidFill>
                <a:schemeClr val="accent3"/>
              </a:solidFill>
              <a:latin typeface="Segoe Print" panose="02000600000000000000" pitchFamily="2" charset="0"/>
            </a:endParaRPr>
          </a:p>
          <a:p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Unless, </a:t>
            </a:r>
            <a:r>
              <a:rPr lang="en-US" dirty="0">
                <a:solidFill>
                  <a:schemeClr val="accent3"/>
                </a:solidFill>
                <a:latin typeface="Segoe Print" panose="02000600000000000000" pitchFamily="2" charset="0"/>
              </a:rPr>
              <a:t>heating were accompanied by </a:t>
            </a:r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dilution </a:t>
            </a:r>
            <a:r>
              <a:rPr lang="en-US" dirty="0">
                <a:solidFill>
                  <a:schemeClr val="accent3"/>
                </a:solidFill>
                <a:latin typeface="Segoe Print" panose="02000600000000000000" pitchFamily="2" charset="0"/>
              </a:rPr>
              <a:t>of the IN gas with </a:t>
            </a:r>
            <a:r>
              <a:rPr lang="en-US" dirty="0">
                <a:solidFill>
                  <a:schemeClr val="bg1"/>
                </a:solidFill>
                <a:latin typeface="Segoe Print" panose="02000600000000000000" pitchFamily="2" charset="0"/>
              </a:rPr>
              <a:t>OUT gas </a:t>
            </a:r>
            <a:r>
              <a:rPr lang="en-US" dirty="0">
                <a:solidFill>
                  <a:srgbClr val="FFC000"/>
                </a:solidFill>
                <a:latin typeface="Segoe Print" panose="02000600000000000000" pitchFamily="2" charset="0"/>
              </a:rPr>
              <a:t>at just the right rate</a:t>
            </a:r>
            <a:r>
              <a:rPr lang="en-US" dirty="0">
                <a:solidFill>
                  <a:schemeClr val="accent3"/>
                </a:solidFill>
                <a:latin typeface="Segoe Print" panose="02000600000000000000" pitchFamily="2" charset="0"/>
              </a:rPr>
              <a:t> to </a:t>
            </a:r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maintain the </a:t>
            </a:r>
            <a:r>
              <a:rPr lang="en-US" dirty="0">
                <a:solidFill>
                  <a:schemeClr val="accent3"/>
                </a:solidFill>
                <a:latin typeface="Segoe Print" panose="02000600000000000000" pitchFamily="2" charset="0"/>
              </a:rPr>
              <a:t>IN points on the </a:t>
            </a:r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K-Fe </a:t>
            </a:r>
            <a:r>
              <a:rPr lang="en-US" dirty="0">
                <a:solidFill>
                  <a:schemeClr val="accent3"/>
                </a:solidFill>
                <a:latin typeface="Segoe Print" panose="02000600000000000000" pitchFamily="2" charset="0"/>
              </a:rPr>
              <a:t>correlation deﬁned by OUT points</a:t>
            </a:r>
            <a:r>
              <a:rPr lang="en-US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.</a:t>
            </a:r>
          </a:p>
          <a:p>
            <a:endParaRPr lang="en-US" dirty="0">
              <a:solidFill>
                <a:schemeClr val="accent3"/>
              </a:solidFill>
              <a:latin typeface="Segoe Print" panose="02000600000000000000" pitchFamily="2" charset="0"/>
            </a:endParaRPr>
          </a:p>
          <a:p>
            <a:endParaRPr lang="it-IT" dirty="0">
              <a:solidFill>
                <a:schemeClr val="accent3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53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4525963" cy="4525963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56240" y="6517853"/>
            <a:ext cx="1087760" cy="340147"/>
          </a:xfrm>
          <a:solidFill>
            <a:srgbClr val="00001E"/>
          </a:solidFill>
        </p:spPr>
        <p:txBody>
          <a:bodyPr/>
          <a:lstStyle/>
          <a:p>
            <a:endParaRPr lang="it-IT" dirty="0">
              <a:solidFill>
                <a:srgbClr val="00001E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856" y="5205441"/>
            <a:ext cx="576064" cy="2880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Segoe Print" panose="020006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3855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FFC000"/>
                </a:solidFill>
                <a:latin typeface="Kristen ITC" panose="03050502040202030202" pitchFamily="66" charset="0"/>
              </a:rPr>
              <a:t>Metallicity-entropy correlation</a:t>
            </a:r>
            <a:endParaRPr lang="it-IT" dirty="0">
              <a:solidFill>
                <a:srgbClr val="FFC000"/>
              </a:solidFill>
              <a:latin typeface="Kristen ITC" panose="03050502040202030202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0072" y="1619788"/>
            <a:ext cx="3923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Segoe Print" panose="02000600000000000000" pitchFamily="2" charset="0"/>
              </a:rPr>
              <a:t>If conduction and mixing are at work in the ICM, </a:t>
            </a:r>
            <a:r>
              <a:rPr lang="en-US" sz="2400" dirty="0" smtClean="0">
                <a:solidFill>
                  <a:srgbClr val="FFC000"/>
                </a:solidFill>
                <a:latin typeface="Segoe Print" panose="02000600000000000000" pitchFamily="2" charset="0"/>
              </a:rPr>
              <a:t>they </a:t>
            </a:r>
            <a:r>
              <a:rPr lang="en-US" sz="2400" dirty="0">
                <a:solidFill>
                  <a:srgbClr val="FFC000"/>
                </a:solidFill>
                <a:latin typeface="Segoe Print" panose="02000600000000000000" pitchFamily="2" charset="0"/>
              </a:rPr>
              <a:t>should be adequately ﬁne tuned to keep the points on the K-Fe correlation. </a:t>
            </a:r>
          </a:p>
          <a:p>
            <a:endParaRPr lang="en-US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93688" y="4206838"/>
            <a:ext cx="36097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Print" panose="02000600000000000000" pitchFamily="2" charset="0"/>
              </a:rPr>
              <a:t>Moreover, from the metallicity profiles, we can infer that mixing must be inhibited to preserve a higher metal abundance on the spiral.</a:t>
            </a:r>
            <a:endParaRPr lang="it-IT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66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4525963" cy="4525963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56240" y="6517853"/>
            <a:ext cx="1087760" cy="340147"/>
          </a:xfrm>
          <a:solidFill>
            <a:srgbClr val="00001E"/>
          </a:solidFill>
        </p:spPr>
        <p:txBody>
          <a:bodyPr/>
          <a:lstStyle/>
          <a:p>
            <a:endParaRPr lang="it-IT" dirty="0">
              <a:solidFill>
                <a:srgbClr val="00001E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856" y="5205441"/>
            <a:ext cx="576064" cy="2880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Segoe Print" panose="020006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3855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FFC000"/>
                </a:solidFill>
                <a:latin typeface="Kristen ITC" panose="03050502040202030202" pitchFamily="66" charset="0"/>
              </a:rPr>
              <a:t>Metallicity-entropy correlation</a:t>
            </a:r>
            <a:endParaRPr lang="it-IT" dirty="0">
              <a:solidFill>
                <a:srgbClr val="FFC000"/>
              </a:solidFill>
              <a:latin typeface="Kristen ITC" panose="03050502040202030202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98942" y="1403648"/>
            <a:ext cx="3806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C000"/>
                </a:solidFill>
                <a:latin typeface="Segoe Print" panose="02000600000000000000" pitchFamily="2" charset="0"/>
              </a:rPr>
              <a:t>The </a:t>
            </a:r>
            <a:r>
              <a:rPr lang="it-IT" dirty="0" smtClean="0">
                <a:solidFill>
                  <a:srgbClr val="FFC000"/>
                </a:solidFill>
                <a:latin typeface="Segoe Print" panose="02000600000000000000" pitchFamily="2" charset="0"/>
              </a:rPr>
              <a:t>most likely and natural </a:t>
            </a:r>
            <a:r>
              <a:rPr lang="it-IT" dirty="0">
                <a:solidFill>
                  <a:srgbClr val="FFC000"/>
                </a:solidFill>
                <a:latin typeface="Segoe Print" panose="02000600000000000000" pitchFamily="2" charset="0"/>
              </a:rPr>
              <a:t>scenario is the one where both mixing and heat exchange are </a:t>
            </a:r>
            <a:r>
              <a:rPr lang="it-IT" dirty="0" smtClean="0">
                <a:solidFill>
                  <a:srgbClr val="FFC000"/>
                </a:solidFill>
                <a:latin typeface="Segoe Print" panose="02000600000000000000" pitchFamily="2" charset="0"/>
              </a:rPr>
              <a:t>heavily suppressed.</a:t>
            </a:r>
            <a:endParaRPr lang="it-IT" dirty="0">
              <a:solidFill>
                <a:srgbClr val="FFC000"/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2471" y="2708920"/>
            <a:ext cx="3772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Sloshing is capable </a:t>
            </a:r>
            <a:r>
              <a:rPr lang="en-US" dirty="0">
                <a:solidFill>
                  <a:schemeClr val="bg1"/>
                </a:solidFill>
                <a:latin typeface="Segoe Print" panose="02000600000000000000" pitchFamily="2" charset="0"/>
              </a:rPr>
              <a:t>of uplifting </a:t>
            </a:r>
            <a:r>
              <a:rPr lang="en-US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signiﬁcant amounts </a:t>
            </a:r>
            <a:r>
              <a:rPr lang="en-US" dirty="0">
                <a:solidFill>
                  <a:schemeClr val="bg1"/>
                </a:solidFill>
                <a:latin typeface="Segoe Print" panose="02000600000000000000" pitchFamily="2" charset="0"/>
              </a:rPr>
              <a:t>of </a:t>
            </a:r>
            <a:r>
              <a:rPr lang="en-US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gas.</a:t>
            </a:r>
          </a:p>
          <a:p>
            <a:endParaRPr lang="en-US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Segoe Print" panose="02000600000000000000" pitchFamily="2" charset="0"/>
              </a:rPr>
              <a:t>T</a:t>
            </a:r>
            <a:r>
              <a:rPr lang="en-US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he </a:t>
            </a:r>
            <a:r>
              <a:rPr lang="en-US" dirty="0">
                <a:solidFill>
                  <a:schemeClr val="bg1"/>
                </a:solidFill>
                <a:latin typeface="Segoe Print" panose="02000600000000000000" pitchFamily="2" charset="0"/>
              </a:rPr>
              <a:t>limited heat exchange and </a:t>
            </a:r>
            <a:r>
              <a:rPr lang="en-US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mixing </a:t>
            </a:r>
            <a:r>
              <a:rPr lang="en-US" dirty="0">
                <a:solidFill>
                  <a:schemeClr val="bg1"/>
                </a:solidFill>
                <a:latin typeface="Segoe Print" panose="02000600000000000000" pitchFamily="2" charset="0"/>
              </a:rPr>
              <a:t>implies that this </a:t>
            </a:r>
            <a:r>
              <a:rPr lang="en-US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mechanism </a:t>
            </a:r>
            <a:r>
              <a:rPr lang="en-US" dirty="0">
                <a:solidFill>
                  <a:schemeClr val="bg1"/>
                </a:solidFill>
                <a:latin typeface="Segoe Print" panose="02000600000000000000" pitchFamily="2" charset="0"/>
              </a:rPr>
              <a:t>is not at all </a:t>
            </a:r>
            <a:r>
              <a:rPr lang="en-US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effective in permanently redistributing metals </a:t>
            </a:r>
            <a:r>
              <a:rPr lang="en-US" dirty="0">
                <a:solidFill>
                  <a:schemeClr val="bg1"/>
                </a:solidFill>
                <a:latin typeface="Segoe Print" panose="02000600000000000000" pitchFamily="2" charset="0"/>
              </a:rPr>
              <a:t>within the core region (the cooler metal richer </a:t>
            </a:r>
            <a:r>
              <a:rPr lang="en-US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gas will </a:t>
            </a:r>
            <a:r>
              <a:rPr lang="en-US" dirty="0">
                <a:solidFill>
                  <a:schemeClr val="bg1"/>
                </a:solidFill>
                <a:latin typeface="Segoe Print" panose="02000600000000000000" pitchFamily="2" charset="0"/>
              </a:rPr>
              <a:t>eventually fall back to the center</a:t>
            </a:r>
            <a:r>
              <a:rPr lang="en-US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). </a:t>
            </a:r>
            <a:endParaRPr lang="it-IT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6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4525963" cy="4525963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56240" y="6517853"/>
            <a:ext cx="1087760" cy="340147"/>
          </a:xfrm>
          <a:solidFill>
            <a:srgbClr val="00001E"/>
          </a:solidFill>
        </p:spPr>
        <p:txBody>
          <a:bodyPr/>
          <a:lstStyle/>
          <a:p>
            <a:endParaRPr lang="it-IT" dirty="0">
              <a:solidFill>
                <a:srgbClr val="00001E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856" y="5205441"/>
            <a:ext cx="576064" cy="2880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Segoe Print" panose="020006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3855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FFC000"/>
                </a:solidFill>
                <a:latin typeface="Kristen ITC" panose="03050502040202030202" pitchFamily="66" charset="0"/>
              </a:rPr>
              <a:t>Metallicity-entropy correlation</a:t>
            </a:r>
            <a:endParaRPr lang="it-IT" dirty="0">
              <a:solidFill>
                <a:srgbClr val="FFC000"/>
              </a:solidFill>
              <a:latin typeface="Kristen ITC" panose="03050502040202030202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52372" y="1403648"/>
            <a:ext cx="3806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C000"/>
                </a:solidFill>
                <a:latin typeface="Segoe Print" panose="02000600000000000000" pitchFamily="2" charset="0"/>
              </a:rPr>
              <a:t>The </a:t>
            </a:r>
            <a:r>
              <a:rPr lang="it-IT" dirty="0" smtClean="0">
                <a:solidFill>
                  <a:srgbClr val="FFC000"/>
                </a:solidFill>
                <a:latin typeface="Segoe Print" panose="02000600000000000000" pitchFamily="2" charset="0"/>
              </a:rPr>
              <a:t>most likely and natural </a:t>
            </a:r>
            <a:r>
              <a:rPr lang="it-IT" dirty="0">
                <a:solidFill>
                  <a:srgbClr val="FFC000"/>
                </a:solidFill>
                <a:latin typeface="Segoe Print" panose="02000600000000000000" pitchFamily="2" charset="0"/>
              </a:rPr>
              <a:t>scenario is the one where both mixing and heat exchange are </a:t>
            </a:r>
            <a:r>
              <a:rPr lang="it-IT" dirty="0" smtClean="0">
                <a:solidFill>
                  <a:srgbClr val="FFC000"/>
                </a:solidFill>
                <a:latin typeface="Segoe Print" panose="02000600000000000000" pitchFamily="2" charset="0"/>
              </a:rPr>
              <a:t>heavily suppressed.</a:t>
            </a:r>
            <a:endParaRPr lang="it-IT" dirty="0">
              <a:solidFill>
                <a:srgbClr val="FFC000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98942" y="3494541"/>
            <a:ext cx="37130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Print" panose="02000600000000000000" pitchFamily="2" charset="0"/>
              </a:rPr>
              <a:t>We also find that the conduction must be </a:t>
            </a:r>
            <a:r>
              <a:rPr lang="en-US" dirty="0">
                <a:solidFill>
                  <a:srgbClr val="FFC000"/>
                </a:solidFill>
                <a:latin typeface="Segoe Print" panose="02000600000000000000" pitchFamily="2" charset="0"/>
              </a:rPr>
              <a:t>suppressed by more than one order of magnitude </a:t>
            </a:r>
            <a:r>
              <a:rPr lang="en-US" dirty="0">
                <a:solidFill>
                  <a:schemeClr val="bg1"/>
                </a:solidFill>
                <a:latin typeface="Segoe Print" panose="02000600000000000000" pitchFamily="2" charset="0"/>
              </a:rPr>
              <a:t>with respect to Spitzer conductivity otherwise  the spiral-like feature would be quickly destroyed.</a:t>
            </a:r>
            <a:endParaRPr lang="it-IT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25544" cy="504056"/>
          </a:xfrm>
        </p:spPr>
        <p:txBody>
          <a:bodyPr/>
          <a:lstStyle/>
          <a:p>
            <a:r>
              <a:rPr lang="it-IT" dirty="0" smtClean="0">
                <a:solidFill>
                  <a:srgbClr val="FFC000"/>
                </a:solidFill>
                <a:latin typeface="Kristen ITC" panose="03050502040202030202" pitchFamily="66" charset="0"/>
              </a:rPr>
              <a:t>Summary</a:t>
            </a:r>
            <a:endParaRPr lang="it-IT" dirty="0">
              <a:solidFill>
                <a:srgbClr val="FFC000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892480" cy="6093296"/>
          </a:xfrm>
        </p:spPr>
        <p:txBody>
          <a:bodyPr>
            <a:normAutofit lnSpcReduction="10000"/>
          </a:bodyPr>
          <a:lstStyle/>
          <a:p>
            <a:r>
              <a:rPr lang="it-IT" sz="18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We analyzed a long XMM observation of A496. Metal abundances drop across the cold fronts.</a:t>
            </a:r>
          </a:p>
          <a:p>
            <a:endParaRPr lang="it-IT" sz="1800" dirty="0" smtClean="0">
              <a:solidFill>
                <a:schemeClr val="accent3"/>
              </a:solidFill>
              <a:latin typeface="Segoe Print" panose="02000600000000000000" pitchFamily="2" charset="0"/>
            </a:endParaRPr>
          </a:p>
          <a:p>
            <a:r>
              <a:rPr lang="it-IT" sz="18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An excess of metallicity has been detected in the regions lying on the low-entropy spiral feature.</a:t>
            </a:r>
          </a:p>
          <a:p>
            <a:endParaRPr lang="it-IT" sz="1800" dirty="0" smtClean="0">
              <a:solidFill>
                <a:schemeClr val="accent3"/>
              </a:solidFill>
              <a:latin typeface="Segoe Print" panose="02000600000000000000" pitchFamily="2" charset="0"/>
            </a:endParaRPr>
          </a:p>
          <a:p>
            <a:r>
              <a:rPr lang="it-IT" sz="18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Both gas lying on the spiral and outside the spiral show a correlation between the metallicity and the entropy. </a:t>
            </a:r>
            <a:r>
              <a:rPr lang="en-US" sz="18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There is no segregation between the polygons IN and OUT. This favors the scenario where both metal mixing and heat exchange are highly inefficient. 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accent3"/>
              </a:solidFill>
              <a:latin typeface="Segoe Print" panose="02000600000000000000" pitchFamily="2" charset="0"/>
            </a:endParaRPr>
          </a:p>
          <a:p>
            <a:r>
              <a:rPr lang="en-US" sz="1800" dirty="0">
                <a:solidFill>
                  <a:schemeClr val="accent3"/>
                </a:solidFill>
                <a:latin typeface="Segoe Print" panose="02000600000000000000" pitchFamily="2" charset="0"/>
              </a:rPr>
              <a:t>T</a:t>
            </a:r>
            <a:r>
              <a:rPr lang="en-US" sz="18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he </a:t>
            </a:r>
            <a:r>
              <a:rPr lang="en-US" sz="1800" dirty="0">
                <a:solidFill>
                  <a:schemeClr val="accent3"/>
                </a:solidFill>
                <a:latin typeface="Segoe Print" panose="02000600000000000000" pitchFamily="2" charset="0"/>
              </a:rPr>
              <a:t>limited heat exchange and mixing </a:t>
            </a:r>
            <a:r>
              <a:rPr lang="en-US" sz="18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between </a:t>
            </a:r>
            <a:r>
              <a:rPr lang="en-US" sz="1800" dirty="0">
                <a:solidFill>
                  <a:schemeClr val="accent3"/>
                </a:solidFill>
                <a:latin typeface="Segoe Print" panose="02000600000000000000" pitchFamily="2" charset="0"/>
              </a:rPr>
              <a:t>gas </a:t>
            </a:r>
            <a:r>
              <a:rPr lang="en-US" sz="18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in </a:t>
            </a:r>
            <a:r>
              <a:rPr lang="en-US" sz="1800" dirty="0">
                <a:solidFill>
                  <a:schemeClr val="accent3"/>
                </a:solidFill>
                <a:latin typeface="Segoe Print" panose="02000600000000000000" pitchFamily="2" charset="0"/>
              </a:rPr>
              <a:t>and </a:t>
            </a:r>
            <a:r>
              <a:rPr lang="en-US" sz="18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outside </a:t>
            </a:r>
            <a:r>
              <a:rPr lang="en-US" sz="1800" dirty="0">
                <a:solidFill>
                  <a:schemeClr val="accent3"/>
                </a:solidFill>
                <a:latin typeface="Segoe Print" panose="02000600000000000000" pitchFamily="2" charset="0"/>
              </a:rPr>
              <a:t>the spiral implies that this </a:t>
            </a:r>
            <a:r>
              <a:rPr lang="en-US" sz="18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mechanism </a:t>
            </a:r>
            <a:r>
              <a:rPr lang="en-US" sz="1800" dirty="0">
                <a:solidFill>
                  <a:schemeClr val="accent3"/>
                </a:solidFill>
                <a:latin typeface="Segoe Print" panose="02000600000000000000" pitchFamily="2" charset="0"/>
              </a:rPr>
              <a:t>is not at all </a:t>
            </a:r>
            <a:r>
              <a:rPr lang="en-US" sz="18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effective in permanently redistributing metals </a:t>
            </a:r>
            <a:r>
              <a:rPr lang="en-US" sz="1800" dirty="0">
                <a:solidFill>
                  <a:schemeClr val="accent3"/>
                </a:solidFill>
                <a:latin typeface="Segoe Print" panose="02000600000000000000" pitchFamily="2" charset="0"/>
              </a:rPr>
              <a:t>within the core </a:t>
            </a:r>
            <a:r>
              <a:rPr lang="en-US" sz="18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region. </a:t>
            </a:r>
          </a:p>
          <a:p>
            <a:endParaRPr lang="en-US" sz="1800" dirty="0">
              <a:solidFill>
                <a:schemeClr val="accent3"/>
              </a:solidFill>
              <a:latin typeface="Segoe Print" panose="02000600000000000000" pitchFamily="2" charset="0"/>
            </a:endParaRPr>
          </a:p>
          <a:p>
            <a:r>
              <a:rPr lang="en-US" sz="18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Conduction </a:t>
            </a:r>
            <a:r>
              <a:rPr lang="en-US" sz="1800" dirty="0">
                <a:solidFill>
                  <a:schemeClr val="accent3"/>
                </a:solidFill>
                <a:latin typeface="Segoe Print" panose="02000600000000000000" pitchFamily="2" charset="0"/>
              </a:rPr>
              <a:t>between the gas in the spiral and the ambient medium must be suppressed by more than one order of magnitude with respect to Spitzer </a:t>
            </a:r>
            <a:r>
              <a:rPr lang="en-US" sz="18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conductivity</a:t>
            </a:r>
          </a:p>
          <a:p>
            <a:endParaRPr lang="en-US" sz="1800" dirty="0" smtClean="0">
              <a:solidFill>
                <a:schemeClr val="accent3"/>
              </a:solidFill>
              <a:latin typeface="Segoe Print" panose="02000600000000000000" pitchFamily="2" charset="0"/>
            </a:endParaRPr>
          </a:p>
          <a:p>
            <a:r>
              <a:rPr lang="en-US" sz="18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Sloshing provides little </a:t>
            </a:r>
            <a:r>
              <a:rPr lang="en-US" sz="1800" dirty="0">
                <a:solidFill>
                  <a:schemeClr val="accent3"/>
                </a:solidFill>
                <a:latin typeface="Segoe Print" panose="02000600000000000000" pitchFamily="2" charset="0"/>
              </a:rPr>
              <a:t>or no </a:t>
            </a:r>
            <a:r>
              <a:rPr lang="en-US" sz="18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contribution </a:t>
            </a:r>
            <a:r>
              <a:rPr lang="en-US" sz="1800" dirty="0">
                <a:solidFill>
                  <a:schemeClr val="accent3"/>
                </a:solidFill>
                <a:latin typeface="Segoe Print" panose="02000600000000000000" pitchFamily="2" charset="0"/>
              </a:rPr>
              <a:t>to staving </a:t>
            </a:r>
            <a:r>
              <a:rPr lang="en-US" sz="18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off </a:t>
            </a:r>
            <a:r>
              <a:rPr lang="en-US" sz="1800" dirty="0">
                <a:solidFill>
                  <a:schemeClr val="accent3"/>
                </a:solidFill>
                <a:latin typeface="Segoe Print" panose="02000600000000000000" pitchFamily="2" charset="0"/>
              </a:rPr>
              <a:t>catastrophic cooling in cool cores.</a:t>
            </a:r>
            <a:endParaRPr lang="en-US" sz="1800" dirty="0" smtClean="0">
              <a:solidFill>
                <a:schemeClr val="accent3"/>
              </a:solidFill>
              <a:latin typeface="Segoe Print" panose="02000600000000000000" pitchFamily="2" charset="0"/>
            </a:endParaRPr>
          </a:p>
          <a:p>
            <a:endParaRPr lang="it-IT" sz="1800" dirty="0" smtClean="0">
              <a:solidFill>
                <a:schemeClr val="accent3"/>
              </a:solidFill>
              <a:latin typeface="Segoe Print" panose="02000600000000000000" pitchFamily="2" charset="0"/>
            </a:endParaRPr>
          </a:p>
          <a:p>
            <a:endParaRPr lang="it-IT" sz="1800" dirty="0">
              <a:solidFill>
                <a:schemeClr val="accent3"/>
              </a:solidFill>
              <a:latin typeface="Segoe Print" panose="02000600000000000000" pitchFamily="2" charset="0"/>
            </a:endParaRPr>
          </a:p>
          <a:p>
            <a:endParaRPr lang="it-IT" sz="1800" dirty="0" smtClean="0">
              <a:solidFill>
                <a:schemeClr val="accent3"/>
              </a:solidFill>
              <a:latin typeface="Segoe Print" panose="02000600000000000000" pitchFamily="2" charset="0"/>
            </a:endParaRPr>
          </a:p>
          <a:p>
            <a:pPr marL="109728" indent="0">
              <a:buNone/>
            </a:pPr>
            <a:endParaRPr lang="it-IT" sz="1800" dirty="0">
              <a:latin typeface="Segoe Print" panose="020006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56240" y="6589861"/>
            <a:ext cx="1087760" cy="268139"/>
          </a:xfrm>
          <a:solidFill>
            <a:srgbClr val="00001E"/>
          </a:solidFill>
        </p:spPr>
        <p:txBody>
          <a:bodyPr/>
          <a:lstStyle/>
          <a:p>
            <a:endParaRPr lang="it-IT" dirty="0">
              <a:solidFill>
                <a:srgbClr val="0000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0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Segoe Print" panose="02000600000000000000" pitchFamily="2" charset="0"/>
              </a:rPr>
              <a:t>Conduction</a:t>
            </a:r>
            <a:endParaRPr lang="it-IT" dirty="0">
              <a:solidFill>
                <a:srgbClr val="FFC00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44272" y="6488774"/>
            <a:ext cx="799728" cy="340147"/>
          </a:xfrm>
          <a:solidFill>
            <a:srgbClr val="00001E"/>
          </a:solidFill>
        </p:spPr>
        <p:txBody>
          <a:bodyPr/>
          <a:lstStyle/>
          <a:p>
            <a:endParaRPr lang="it-IT" dirty="0">
              <a:solidFill>
                <a:srgbClr val="00001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706" y="119675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t </a:t>
            </a:r>
            <a:r>
              <a:rPr lang="pt-BR" sz="2400" baseline="-25000" dirty="0">
                <a:solidFill>
                  <a:schemeClr val="bg1"/>
                </a:solidFill>
              </a:rPr>
              <a:t>S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  <a:r>
              <a:rPr lang="pt-BR" sz="2800" dirty="0" smtClean="0">
                <a:solidFill>
                  <a:schemeClr val="bg1"/>
                </a:solidFill>
              </a:rPr>
              <a:t>~ </a:t>
            </a:r>
            <a:r>
              <a:rPr lang="pt-BR" sz="2800" dirty="0">
                <a:solidFill>
                  <a:schemeClr val="bg1"/>
                </a:solidFill>
              </a:rPr>
              <a:t>k ℓ </a:t>
            </a:r>
            <a:r>
              <a:rPr lang="pt-BR" sz="2800" baseline="30000" dirty="0" smtClean="0">
                <a:solidFill>
                  <a:schemeClr val="bg1"/>
                </a:solidFill>
              </a:rPr>
              <a:t>2</a:t>
            </a:r>
            <a:r>
              <a:rPr lang="pt-BR" sz="2800" dirty="0" smtClean="0">
                <a:solidFill>
                  <a:schemeClr val="bg1"/>
                </a:solidFill>
              </a:rPr>
              <a:t> n</a:t>
            </a:r>
            <a:r>
              <a:rPr lang="pt-BR" sz="2800" baseline="-25000" dirty="0" smtClean="0">
                <a:solidFill>
                  <a:schemeClr val="bg1"/>
                </a:solidFill>
              </a:rPr>
              <a:t>e</a:t>
            </a:r>
            <a:r>
              <a:rPr lang="pt-BR" sz="2800" dirty="0" smtClean="0">
                <a:solidFill>
                  <a:schemeClr val="bg1"/>
                </a:solidFill>
              </a:rPr>
              <a:t> / </a:t>
            </a:r>
            <a:r>
              <a:rPr lang="pt-BR" sz="2800" dirty="0" smtClean="0">
                <a:solidFill>
                  <a:schemeClr val="bg1"/>
                </a:solidFill>
                <a:sym typeface="Symbol"/>
              </a:rPr>
              <a:t></a:t>
            </a:r>
            <a:r>
              <a:rPr lang="pt-BR" sz="2800" baseline="-25000" dirty="0" smtClean="0">
                <a:solidFill>
                  <a:schemeClr val="bg1"/>
                </a:solidFill>
              </a:rPr>
              <a:t>S</a:t>
            </a:r>
            <a:r>
              <a:rPr lang="pt-BR" sz="2800" dirty="0" smtClean="0">
                <a:solidFill>
                  <a:schemeClr val="bg1"/>
                </a:solidFill>
              </a:rPr>
              <a:t>  ~ 1.3  x 10</a:t>
            </a:r>
            <a:r>
              <a:rPr lang="pt-BR" sz="2800" baseline="30000" dirty="0" smtClean="0">
                <a:solidFill>
                  <a:schemeClr val="bg1"/>
                </a:solidFill>
              </a:rPr>
              <a:t>-2  </a:t>
            </a:r>
            <a:r>
              <a:rPr lang="pt-BR" sz="2800" dirty="0" smtClean="0">
                <a:solidFill>
                  <a:schemeClr val="bg1"/>
                </a:solidFill>
              </a:rPr>
              <a:t>n</a:t>
            </a:r>
            <a:r>
              <a:rPr lang="pt-BR" sz="2800" baseline="-25000" dirty="0" smtClean="0">
                <a:solidFill>
                  <a:schemeClr val="bg1"/>
                </a:solidFill>
              </a:rPr>
              <a:t>e;2  </a:t>
            </a:r>
            <a:r>
              <a:rPr lang="pt-BR" sz="2800" dirty="0" smtClean="0">
                <a:solidFill>
                  <a:schemeClr val="bg1"/>
                </a:solidFill>
              </a:rPr>
              <a:t>ℓ </a:t>
            </a:r>
            <a:r>
              <a:rPr lang="pt-BR" sz="2800" baseline="30000" dirty="0" smtClean="0">
                <a:solidFill>
                  <a:schemeClr val="bg1"/>
                </a:solidFill>
              </a:rPr>
              <a:t>2</a:t>
            </a:r>
            <a:r>
              <a:rPr lang="pt-BR" sz="2800" baseline="-25000" dirty="0" smtClean="0">
                <a:solidFill>
                  <a:schemeClr val="bg1"/>
                </a:solidFill>
              </a:rPr>
              <a:t>100 </a:t>
            </a:r>
            <a:r>
              <a:rPr lang="pt-BR" sz="2800" dirty="0" smtClean="0">
                <a:solidFill>
                  <a:schemeClr val="bg1"/>
                </a:solidFill>
              </a:rPr>
              <a:t> (T</a:t>
            </a:r>
            <a:r>
              <a:rPr lang="pt-BR" sz="2800" baseline="-25000" dirty="0" smtClean="0">
                <a:solidFill>
                  <a:schemeClr val="bg1"/>
                </a:solidFill>
              </a:rPr>
              <a:t>10</a:t>
            </a:r>
            <a:r>
              <a:rPr lang="pt-BR" sz="2800" dirty="0" smtClean="0">
                <a:solidFill>
                  <a:schemeClr val="bg1"/>
                </a:solidFill>
              </a:rPr>
              <a:t>)</a:t>
            </a:r>
            <a:r>
              <a:rPr lang="pt-BR" sz="2800" baseline="30000" dirty="0" smtClean="0">
                <a:solidFill>
                  <a:schemeClr val="bg1"/>
                </a:solidFill>
              </a:rPr>
              <a:t> -5/2 </a:t>
            </a:r>
            <a:r>
              <a:rPr lang="pt-BR" sz="2800" dirty="0" smtClean="0">
                <a:solidFill>
                  <a:schemeClr val="bg1"/>
                </a:solidFill>
              </a:rPr>
              <a:t>     Gyr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187" y="1855335"/>
            <a:ext cx="5861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n</a:t>
            </a:r>
            <a:r>
              <a:rPr lang="pt-BR" sz="2000" baseline="-25000" dirty="0" smtClean="0">
                <a:solidFill>
                  <a:schemeClr val="bg1"/>
                </a:solidFill>
              </a:rPr>
              <a:t>e;2 </a:t>
            </a:r>
            <a:r>
              <a:rPr lang="pt-BR" sz="2000" dirty="0" smtClean="0">
                <a:solidFill>
                  <a:schemeClr val="bg1"/>
                </a:solidFill>
              </a:rPr>
              <a:t>= electron density in units of  2. x 10 </a:t>
            </a:r>
            <a:r>
              <a:rPr lang="pt-BR" sz="2000" baseline="30000" dirty="0" smtClean="0">
                <a:solidFill>
                  <a:schemeClr val="bg1"/>
                </a:solidFill>
              </a:rPr>
              <a:t>-3  </a:t>
            </a:r>
            <a:r>
              <a:rPr lang="pt-BR" sz="2000" dirty="0" smtClean="0">
                <a:solidFill>
                  <a:schemeClr val="bg1"/>
                </a:solidFill>
              </a:rPr>
              <a:t>cm</a:t>
            </a:r>
            <a:r>
              <a:rPr lang="pt-BR" sz="2000" baseline="30000" dirty="0" smtClean="0">
                <a:solidFill>
                  <a:schemeClr val="bg1"/>
                </a:solidFill>
              </a:rPr>
              <a:t> -3</a:t>
            </a:r>
            <a:endParaRPr lang="it-IT" sz="20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366031" y="231867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ℓ</a:t>
            </a:r>
            <a:r>
              <a:rPr lang="pt-BR" baseline="-25000" dirty="0" smtClean="0">
                <a:solidFill>
                  <a:schemeClr val="bg1"/>
                </a:solidFill>
              </a:rPr>
              <a:t>100 </a:t>
            </a:r>
            <a:r>
              <a:rPr lang="pt-BR" dirty="0" smtClean="0">
                <a:solidFill>
                  <a:schemeClr val="bg1"/>
                </a:solidFill>
              </a:rPr>
              <a:t>= region width in units of 100 kpc</a:t>
            </a:r>
            <a:r>
              <a:rPr lang="pt-BR" baseline="-25000" dirty="0" smtClean="0">
                <a:solidFill>
                  <a:schemeClr val="bg1"/>
                </a:solidFill>
              </a:rPr>
              <a:t> </a:t>
            </a: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345591" y="278092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</a:t>
            </a:r>
            <a:r>
              <a:rPr lang="pt-BR" baseline="-25000" dirty="0" smtClean="0">
                <a:solidFill>
                  <a:schemeClr val="bg1"/>
                </a:solidFill>
              </a:rPr>
              <a:t>10  </a:t>
            </a:r>
            <a:r>
              <a:rPr lang="pt-BR" dirty="0" smtClean="0">
                <a:solidFill>
                  <a:schemeClr val="bg1"/>
                </a:solidFill>
              </a:rPr>
              <a:t>= temperature in units of 10 keV</a:t>
            </a:r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385558" y="3356992"/>
            <a:ext cx="568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 a cold front </a:t>
            </a:r>
            <a:r>
              <a:rPr lang="pt-BR" dirty="0">
                <a:solidFill>
                  <a:schemeClr val="bg1"/>
                </a:solidFill>
              </a:rPr>
              <a:t>ℓ 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~ few </a:t>
            </a:r>
            <a:r>
              <a:rPr lang="en-US" dirty="0" err="1" smtClean="0">
                <a:solidFill>
                  <a:schemeClr val="bg1"/>
                </a:solidFill>
              </a:rPr>
              <a:t>kpc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434" y="386104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spiral reaches the </a:t>
            </a:r>
            <a:r>
              <a:rPr lang="en-US" dirty="0" smtClean="0">
                <a:solidFill>
                  <a:schemeClr val="bg1"/>
                </a:solidFill>
              </a:rPr>
              <a:t>maximum width </a:t>
            </a:r>
            <a:r>
              <a:rPr lang="en-US" dirty="0">
                <a:solidFill>
                  <a:schemeClr val="bg1"/>
                </a:solidFill>
              </a:rPr>
              <a:t>in the tail, with a radius </a:t>
            </a:r>
            <a:r>
              <a:rPr lang="en-US" dirty="0" smtClean="0">
                <a:solidFill>
                  <a:schemeClr val="bg1"/>
                </a:solidFill>
              </a:rPr>
              <a:t>of </a:t>
            </a:r>
            <a:r>
              <a:rPr lang="pt-BR" dirty="0">
                <a:solidFill>
                  <a:schemeClr val="bg1"/>
                </a:solidFill>
              </a:rPr>
              <a:t>ℓ  </a:t>
            </a:r>
            <a:r>
              <a:rPr lang="en-US" dirty="0">
                <a:solidFill>
                  <a:schemeClr val="bg1"/>
                </a:solidFill>
              </a:rPr>
              <a:t>~ </a:t>
            </a:r>
            <a:r>
              <a:rPr lang="en-US" dirty="0" smtClean="0">
                <a:solidFill>
                  <a:schemeClr val="bg1"/>
                </a:solidFill>
              </a:rPr>
              <a:t>60 </a:t>
            </a:r>
            <a:r>
              <a:rPr lang="en-US" dirty="0" err="1">
                <a:solidFill>
                  <a:schemeClr val="bg1"/>
                </a:solidFill>
              </a:rPr>
              <a:t>kpc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959" y="479715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cold fronts </a:t>
            </a:r>
            <a:r>
              <a:rPr lang="en-US" dirty="0">
                <a:solidFill>
                  <a:schemeClr val="bg1"/>
                </a:solidFill>
              </a:rPr>
              <a:t>would be erased within t </a:t>
            </a:r>
            <a:r>
              <a:rPr lang="en-US" baseline="-25000" dirty="0">
                <a:solidFill>
                  <a:schemeClr val="bg1"/>
                </a:solidFill>
              </a:rPr>
              <a:t>S</a:t>
            </a:r>
            <a:r>
              <a:rPr lang="en-US" dirty="0">
                <a:solidFill>
                  <a:schemeClr val="bg1"/>
                </a:solidFill>
              </a:rPr>
              <a:t> = </a:t>
            </a:r>
            <a:r>
              <a:rPr lang="en-US" dirty="0" smtClean="0">
                <a:solidFill>
                  <a:schemeClr val="bg1"/>
                </a:solidFill>
              </a:rPr>
              <a:t>3.3 x 10</a:t>
            </a:r>
            <a:r>
              <a:rPr lang="en-US" baseline="30000" dirty="0" smtClean="0">
                <a:solidFill>
                  <a:schemeClr val="bg1"/>
                </a:solidFill>
              </a:rPr>
              <a:t>-4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Gyr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gas in the spiral would reach the </a:t>
            </a:r>
            <a:r>
              <a:rPr lang="en-US" dirty="0" smtClean="0">
                <a:solidFill>
                  <a:schemeClr val="bg1"/>
                </a:solidFill>
              </a:rPr>
              <a:t>thermal equilibrium </a:t>
            </a:r>
            <a:r>
              <a:rPr lang="en-US" dirty="0">
                <a:solidFill>
                  <a:schemeClr val="bg1"/>
                </a:solidFill>
              </a:rPr>
              <a:t>with the environment </a:t>
            </a:r>
            <a:r>
              <a:rPr lang="en-US" dirty="0" smtClean="0">
                <a:solidFill>
                  <a:schemeClr val="bg1"/>
                </a:solidFill>
              </a:rPr>
              <a:t>        within </a:t>
            </a:r>
            <a:r>
              <a:rPr lang="en-US" dirty="0">
                <a:solidFill>
                  <a:schemeClr val="bg1"/>
                </a:solidFill>
              </a:rPr>
              <a:t>t </a:t>
            </a:r>
            <a:r>
              <a:rPr lang="en-US" baseline="-25000" dirty="0">
                <a:solidFill>
                  <a:schemeClr val="bg1"/>
                </a:solidFill>
              </a:rPr>
              <a:t>S</a:t>
            </a:r>
            <a:r>
              <a:rPr lang="en-US" dirty="0">
                <a:solidFill>
                  <a:schemeClr val="bg1"/>
                </a:solidFill>
              </a:rPr>
              <a:t> = </a:t>
            </a:r>
            <a:r>
              <a:rPr lang="en-US" dirty="0" smtClean="0">
                <a:solidFill>
                  <a:schemeClr val="bg1"/>
                </a:solidFill>
              </a:rPr>
              <a:t>3.3  x 10 </a:t>
            </a:r>
            <a:r>
              <a:rPr lang="en-US" baseline="30000" dirty="0" smtClean="0">
                <a:solidFill>
                  <a:schemeClr val="bg1"/>
                </a:solidFill>
              </a:rPr>
              <a:t>-2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Gyr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2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Segoe Print" panose="02000600000000000000" pitchFamily="2" charset="0"/>
              </a:rPr>
              <a:t>Sloshing and heating</a:t>
            </a:r>
            <a:endParaRPr lang="it-IT" dirty="0">
              <a:solidFill>
                <a:srgbClr val="FFC00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93600" y="6517853"/>
            <a:ext cx="1015752" cy="340147"/>
          </a:xfrm>
          <a:solidFill>
            <a:srgbClr val="00001E"/>
          </a:solidFill>
        </p:spPr>
        <p:txBody>
          <a:bodyPr/>
          <a:lstStyle/>
          <a:p>
            <a:endParaRPr lang="it-IT" dirty="0">
              <a:solidFill>
                <a:srgbClr val="00001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166843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Print" panose="02000600000000000000" pitchFamily="2" charset="0"/>
              </a:rPr>
              <a:t>A possible way to quench the cooling in a sloshing picture is</a:t>
            </a:r>
          </a:p>
          <a:p>
            <a:r>
              <a:rPr lang="en-US" dirty="0">
                <a:solidFill>
                  <a:schemeClr val="bg1"/>
                </a:solidFill>
                <a:latin typeface="Segoe Print" panose="02000600000000000000" pitchFamily="2" charset="0"/>
              </a:rPr>
              <a:t>through mechanical energy transferred to the ambient ICM via</a:t>
            </a:r>
          </a:p>
          <a:p>
            <a:r>
              <a:rPr lang="en-US" b="1" dirty="0" err="1">
                <a:solidFill>
                  <a:srgbClr val="FFC000"/>
                </a:solidFill>
                <a:latin typeface="Segoe Print" panose="02000600000000000000" pitchFamily="2" charset="0"/>
              </a:rPr>
              <a:t>pdV</a:t>
            </a:r>
            <a:r>
              <a:rPr lang="en-US" dirty="0">
                <a:solidFill>
                  <a:schemeClr val="bg1"/>
                </a:solidFill>
                <a:latin typeface="Segoe Print" panose="02000600000000000000" pitchFamily="2" charset="0"/>
              </a:rPr>
              <a:t> work. </a:t>
            </a:r>
            <a:endParaRPr lang="en-US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During </a:t>
            </a:r>
            <a:r>
              <a:rPr lang="en-US" dirty="0">
                <a:solidFill>
                  <a:schemeClr val="bg1"/>
                </a:solidFill>
                <a:latin typeface="Segoe Print" panose="02000600000000000000" pitchFamily="2" charset="0"/>
              </a:rPr>
              <a:t>the sloshing, the central cold gas is </a:t>
            </a:r>
            <a:r>
              <a:rPr lang="en-US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progressively </a:t>
            </a:r>
            <a:r>
              <a:rPr lang="en-US" dirty="0">
                <a:solidFill>
                  <a:schemeClr val="bg1"/>
                </a:solidFill>
                <a:latin typeface="Segoe Print" panose="02000600000000000000" pitchFamily="2" charset="0"/>
              </a:rPr>
              <a:t>lifted upwards </a:t>
            </a:r>
            <a:r>
              <a:rPr lang="en-US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and will </a:t>
            </a:r>
            <a:r>
              <a:rPr lang="en-US" dirty="0">
                <a:solidFill>
                  <a:schemeClr val="bg1"/>
                </a:solidFill>
                <a:latin typeface="Segoe Print" panose="02000600000000000000" pitchFamily="2" charset="0"/>
              </a:rPr>
              <a:t>expand </a:t>
            </a:r>
            <a:r>
              <a:rPr lang="en-US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adiabatically to </a:t>
            </a:r>
            <a:r>
              <a:rPr lang="en-US" dirty="0">
                <a:solidFill>
                  <a:schemeClr val="bg1"/>
                </a:solidFill>
                <a:latin typeface="Segoe Print" panose="02000600000000000000" pitchFamily="2" charset="0"/>
              </a:rPr>
              <a:t>achieve pressure equilibrium with the surrounds. </a:t>
            </a:r>
            <a:endParaRPr lang="en-US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While expanding </a:t>
            </a:r>
            <a:r>
              <a:rPr lang="en-US" dirty="0">
                <a:solidFill>
                  <a:schemeClr val="bg1"/>
                </a:solidFill>
                <a:latin typeface="Segoe Print" panose="02000600000000000000" pitchFamily="2" charset="0"/>
              </a:rPr>
              <a:t>the gas does </a:t>
            </a:r>
            <a:r>
              <a:rPr lang="en-US" b="1" dirty="0" err="1">
                <a:solidFill>
                  <a:srgbClr val="FFC000"/>
                </a:solidFill>
                <a:latin typeface="Segoe Print" panose="02000600000000000000" pitchFamily="2" charset="0"/>
              </a:rPr>
              <a:t>pdV</a:t>
            </a:r>
            <a:r>
              <a:rPr lang="en-US" dirty="0">
                <a:solidFill>
                  <a:schemeClr val="bg1"/>
                </a:solidFill>
                <a:latin typeface="Segoe Print" panose="02000600000000000000" pitchFamily="2" charset="0"/>
              </a:rPr>
              <a:t> work on the </a:t>
            </a:r>
            <a:r>
              <a:rPr lang="en-US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surrounding atmosphere</a:t>
            </a:r>
            <a:r>
              <a:rPr lang="en-US" dirty="0">
                <a:solidFill>
                  <a:schemeClr val="bg1"/>
                </a:solidFill>
                <a:latin typeface="Segoe Print" panose="02000600000000000000" pitchFamily="2" charset="0"/>
              </a:rPr>
              <a:t>.</a:t>
            </a:r>
            <a:endParaRPr lang="it-IT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3573016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Segoe Print" panose="02000600000000000000" pitchFamily="2" charset="0"/>
              </a:rPr>
              <a:t>gas currently residing in the tail of the </a:t>
            </a:r>
            <a:r>
              <a:rPr lang="en-US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spiral </a:t>
            </a:r>
            <a:r>
              <a:rPr lang="en-US" dirty="0">
                <a:solidFill>
                  <a:schemeClr val="bg1"/>
                </a:solidFill>
                <a:latin typeface="Segoe Print" panose="02000600000000000000" pitchFamily="2" charset="0"/>
              </a:rPr>
              <a:t>must have originally resided some 60 </a:t>
            </a:r>
            <a:r>
              <a:rPr lang="en-US" dirty="0" err="1">
                <a:solidFill>
                  <a:schemeClr val="bg1"/>
                </a:solidFill>
                <a:latin typeface="Segoe Print" panose="02000600000000000000" pitchFamily="2" charset="0"/>
              </a:rPr>
              <a:t>kpc</a:t>
            </a:r>
            <a:r>
              <a:rPr lang="en-US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from the center.</a:t>
            </a:r>
            <a:endParaRPr lang="it-IT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endParaRPr lang="en-US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808" y="4365104"/>
            <a:ext cx="79828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Segoe Print" panose="02000600000000000000" pitchFamily="2" charset="0"/>
              </a:rPr>
              <a:t>work done by the gas rising from 60 </a:t>
            </a:r>
            <a:r>
              <a:rPr lang="en-US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kpc</a:t>
            </a:r>
            <a:r>
              <a:rPr lang="en-US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to </a:t>
            </a:r>
            <a:r>
              <a:rPr lang="en-US" dirty="0">
                <a:solidFill>
                  <a:schemeClr val="bg1"/>
                </a:solidFill>
                <a:latin typeface="Segoe Print" panose="02000600000000000000" pitchFamily="2" charset="0"/>
              </a:rPr>
              <a:t>150 </a:t>
            </a:r>
            <a:r>
              <a:rPr lang="en-US" dirty="0" err="1">
                <a:solidFill>
                  <a:schemeClr val="bg1"/>
                </a:solidFill>
                <a:latin typeface="Segoe Print" panose="02000600000000000000" pitchFamily="2" charset="0"/>
              </a:rPr>
              <a:t>kpc</a:t>
            </a:r>
            <a:r>
              <a:rPr lang="en-US" dirty="0">
                <a:solidFill>
                  <a:schemeClr val="bg1"/>
                </a:solidFill>
                <a:latin typeface="Segoe Print" panose="02000600000000000000" pitchFamily="2" charset="0"/>
              </a:rPr>
              <a:t>, is about </a:t>
            </a:r>
            <a:r>
              <a:rPr lang="en-US" dirty="0">
                <a:solidFill>
                  <a:srgbClr val="FFC000"/>
                </a:solidFill>
                <a:latin typeface="Segoe Print" panose="02000600000000000000" pitchFamily="2" charset="0"/>
              </a:rPr>
              <a:t>W ~</a:t>
            </a:r>
            <a:r>
              <a:rPr lang="en-US" dirty="0" smtClean="0">
                <a:solidFill>
                  <a:srgbClr val="FFC000"/>
                </a:solidFill>
                <a:latin typeface="Segoe Print" panose="02000600000000000000" pitchFamily="2" charset="0"/>
              </a:rPr>
              <a:t> 8.08 x 10</a:t>
            </a:r>
            <a:r>
              <a:rPr lang="en-US" baseline="30000" dirty="0" smtClean="0">
                <a:solidFill>
                  <a:srgbClr val="FFC000"/>
                </a:solidFill>
                <a:latin typeface="Segoe Print" panose="02000600000000000000" pitchFamily="2" charset="0"/>
              </a:rPr>
              <a:t>58 </a:t>
            </a:r>
            <a:r>
              <a:rPr lang="en-US" dirty="0" smtClean="0">
                <a:solidFill>
                  <a:srgbClr val="FFC000"/>
                </a:solidFill>
                <a:latin typeface="Segoe Print" panose="02000600000000000000" pitchFamily="2" charset="0"/>
              </a:rPr>
              <a:t>erg</a:t>
            </a:r>
            <a:r>
              <a:rPr lang="en-US" dirty="0">
                <a:solidFill>
                  <a:schemeClr val="bg1"/>
                </a:solidFill>
                <a:latin typeface="Segoe Print" panose="02000600000000000000" pitchFamily="2" charset="0"/>
              </a:rPr>
              <a:t>. </a:t>
            </a:r>
            <a:r>
              <a:rPr lang="en-US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The sloshing timescale is  ~0.7 </a:t>
            </a:r>
            <a:r>
              <a:rPr lang="en-US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Gyr</a:t>
            </a:r>
            <a:r>
              <a:rPr lang="en-US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Power = W/t ~ </a:t>
            </a:r>
            <a:r>
              <a:rPr lang="nl-NL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3.66 x 10</a:t>
            </a:r>
            <a:r>
              <a:rPr lang="nl-NL" baseline="300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42 </a:t>
            </a:r>
            <a:r>
              <a:rPr lang="nl-NL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erg/s.    </a:t>
            </a:r>
          </a:p>
          <a:p>
            <a:r>
              <a:rPr lang="nl-NL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L</a:t>
            </a:r>
            <a:r>
              <a:rPr lang="nl-NL" baseline="-250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cool </a:t>
            </a:r>
            <a:r>
              <a:rPr lang="nl-NL" dirty="0">
                <a:solidFill>
                  <a:schemeClr val="bg1"/>
                </a:solidFill>
                <a:latin typeface="Segoe Print" panose="02000600000000000000" pitchFamily="2" charset="0"/>
              </a:rPr>
              <a:t>(75 kpc) </a:t>
            </a:r>
            <a:r>
              <a:rPr lang="nl-NL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~ 5.16 x 10</a:t>
            </a:r>
            <a:r>
              <a:rPr lang="nl-NL" baseline="300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43</a:t>
            </a:r>
            <a:r>
              <a:rPr lang="nl-NL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erg/s.</a:t>
            </a:r>
            <a:endParaRPr lang="it-IT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808" y="6318354"/>
            <a:ext cx="8003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Print" panose="02000600000000000000" pitchFamily="2" charset="0"/>
              </a:rPr>
              <a:t>The cooling cannot </a:t>
            </a:r>
            <a:r>
              <a:rPr lang="en-US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be quenched </a:t>
            </a:r>
            <a:r>
              <a:rPr lang="en-US" dirty="0">
                <a:solidFill>
                  <a:schemeClr val="bg1"/>
                </a:solidFill>
                <a:latin typeface="Segoe Print" panose="02000600000000000000" pitchFamily="2" charset="0"/>
              </a:rPr>
              <a:t>by the sloshing mechanism.</a:t>
            </a:r>
            <a:endParaRPr lang="it-IT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66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8984"/>
          </a:xfrm>
        </p:spPr>
        <p:txBody>
          <a:bodyPr/>
          <a:lstStyle/>
          <a:p>
            <a:r>
              <a:rPr lang="it-IT" dirty="0" smtClean="0">
                <a:solidFill>
                  <a:srgbClr val="FFC000"/>
                </a:solidFill>
                <a:latin typeface="Kristen ITC" panose="03050502040202030202" pitchFamily="66" charset="0"/>
              </a:rPr>
              <a:t>XMM observation of A496</a:t>
            </a:r>
            <a:endParaRPr lang="it-IT" dirty="0">
              <a:solidFill>
                <a:srgbClr val="FFC000"/>
              </a:solidFill>
              <a:latin typeface="Kristen ITC" panose="03050502040202030202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39386" y="1196753"/>
            <a:ext cx="4253094" cy="486530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200" dirty="0" smtClean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We analyzed  a long (120 </a:t>
            </a:r>
            <a:r>
              <a:rPr lang="en-US" sz="2200" dirty="0" err="1" smtClean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ksec</a:t>
            </a:r>
            <a:r>
              <a:rPr lang="en-US" sz="2200" dirty="0" smtClean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) XMM-Newton observation of </a:t>
            </a:r>
            <a:r>
              <a:rPr lang="en-US" sz="2200" b="1" dirty="0" smtClean="0">
                <a:solidFill>
                  <a:srgbClr val="FFC000"/>
                </a:solidFill>
                <a:latin typeface="Segoe Print" pitchFamily="2" charset="0"/>
                <a:cs typeface="MV Boli" pitchFamily="2" charset="0"/>
              </a:rPr>
              <a:t>A496</a:t>
            </a:r>
            <a:r>
              <a:rPr lang="en-US" sz="2200" b="1" dirty="0" smtClean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 </a:t>
            </a:r>
            <a:r>
              <a:rPr lang="en-US" sz="2200" dirty="0" smtClean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to study the metal distribution in this cluster and its correlation with the cold fronts and sloshing evolution.</a:t>
            </a:r>
          </a:p>
          <a:p>
            <a:pPr>
              <a:lnSpc>
                <a:spcPct val="120000"/>
              </a:lnSpc>
            </a:pPr>
            <a:endParaRPr lang="en-US" sz="2200" dirty="0" smtClean="0">
              <a:solidFill>
                <a:schemeClr val="accent3"/>
              </a:solidFill>
              <a:latin typeface="Segoe Print" pitchFamily="2" charset="0"/>
              <a:cs typeface="MV Boli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A496 is a nearby (z ~ </a:t>
            </a:r>
            <a:r>
              <a:rPr lang="en-US" sz="2200" dirty="0" smtClean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0.0329)  </a:t>
            </a:r>
            <a:r>
              <a:rPr lang="en-US" sz="2200" dirty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bright cool core cluster.</a:t>
            </a:r>
          </a:p>
          <a:p>
            <a:pPr marL="109728" indent="0">
              <a:lnSpc>
                <a:spcPct val="120000"/>
              </a:lnSpc>
              <a:buNone/>
            </a:pPr>
            <a:endParaRPr lang="en-US" sz="2200" dirty="0">
              <a:solidFill>
                <a:schemeClr val="accent3"/>
              </a:solidFill>
              <a:latin typeface="Segoe Print" pitchFamily="2" charset="0"/>
              <a:cs typeface="MV Boli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It </a:t>
            </a:r>
            <a:r>
              <a:rPr lang="en-US" sz="2200" dirty="0" smtClean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hosts 4 cold fronts,    within the central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200" dirty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 </a:t>
            </a:r>
            <a:r>
              <a:rPr lang="en-US" sz="2200" dirty="0" smtClean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   r &lt;  250 </a:t>
            </a:r>
            <a:r>
              <a:rPr lang="en-US" sz="2200" dirty="0" err="1" smtClean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kpc</a:t>
            </a:r>
            <a:r>
              <a:rPr lang="en-US" sz="2200" dirty="0" smtClean="0">
                <a:solidFill>
                  <a:schemeClr val="accent3"/>
                </a:solidFill>
                <a:latin typeface="Segoe Print" pitchFamily="2" charset="0"/>
                <a:cs typeface="MV Boli" pitchFamily="2" charset="0"/>
              </a:rPr>
              <a:t>.</a:t>
            </a:r>
            <a:endParaRPr lang="en-US" sz="2200" dirty="0">
              <a:solidFill>
                <a:schemeClr val="accent3"/>
              </a:solidFill>
              <a:latin typeface="Segoe Print" pitchFamily="2" charset="0"/>
              <a:cs typeface="MV Boli" pitchFamily="2" charset="0"/>
            </a:endParaRPr>
          </a:p>
          <a:p>
            <a:pPr>
              <a:lnSpc>
                <a:spcPct val="120000"/>
              </a:lnSpc>
            </a:pPr>
            <a:endParaRPr lang="en-US" sz="2200" dirty="0" smtClean="0">
              <a:latin typeface="Segoe Print" pitchFamily="2" charset="0"/>
              <a:cs typeface="MV Boli" pitchFamily="2" charset="0"/>
            </a:endParaRPr>
          </a:p>
          <a:p>
            <a:pPr marL="109728" indent="0">
              <a:lnSpc>
                <a:spcPct val="120000"/>
              </a:lnSpc>
              <a:buNone/>
            </a:pPr>
            <a:endParaRPr lang="en-US" dirty="0" smtClean="0">
              <a:latin typeface="Segoe Print" pitchFamily="2" charset="0"/>
              <a:cs typeface="MV Boli" pitchFamily="2" charset="0"/>
            </a:endParaRPr>
          </a:p>
          <a:p>
            <a:pPr>
              <a:lnSpc>
                <a:spcPct val="120000"/>
              </a:lnSpc>
            </a:pPr>
            <a:endParaRPr lang="en-US" dirty="0">
              <a:latin typeface="Segoe Print" pitchFamily="2" charset="0"/>
              <a:cs typeface="MV Boli" pitchFamily="2" charset="0"/>
            </a:endParaRPr>
          </a:p>
          <a:p>
            <a:pPr>
              <a:lnSpc>
                <a:spcPct val="120000"/>
              </a:lnSpc>
            </a:pPr>
            <a:endParaRPr lang="en-US" dirty="0">
              <a:latin typeface="Segoe Print" pitchFamily="2" charset="0"/>
              <a:cs typeface="MV Boli" pitchFamily="2" charset="0"/>
            </a:endParaRPr>
          </a:p>
          <a:p>
            <a:pPr>
              <a:lnSpc>
                <a:spcPct val="120000"/>
              </a:lnSpc>
            </a:pPr>
            <a:endParaRPr lang="en-US" dirty="0">
              <a:latin typeface="Segoe Print" pitchFamily="2" charset="0"/>
              <a:cs typeface="MV Boli" pitchFamily="2" charset="0"/>
            </a:endParaRPr>
          </a:p>
          <a:p>
            <a:pPr>
              <a:lnSpc>
                <a:spcPct val="120000"/>
              </a:lnSpc>
            </a:pPr>
            <a:endParaRPr lang="en-US" dirty="0" smtClean="0">
              <a:latin typeface="Segoe Print" pitchFamily="2" charset="0"/>
              <a:cs typeface="MV Boli" pitchFamily="2" charset="0"/>
            </a:endParaRPr>
          </a:p>
          <a:p>
            <a:pPr>
              <a:lnSpc>
                <a:spcPct val="120000"/>
              </a:lnSpc>
            </a:pPr>
            <a:endParaRPr lang="en-US" dirty="0" smtClean="0">
              <a:latin typeface="Segoe Print" pitchFamily="2" charset="0"/>
              <a:cs typeface="MV Boli" pitchFamily="2" charset="0"/>
            </a:endParaRPr>
          </a:p>
          <a:p>
            <a:pPr marL="109728" indent="0">
              <a:lnSpc>
                <a:spcPct val="120000"/>
              </a:lnSpc>
              <a:buNone/>
            </a:pPr>
            <a:endParaRPr lang="en-US" dirty="0">
              <a:latin typeface="Segoe Print" pitchFamily="2" charset="0"/>
              <a:cs typeface="MV Boli" pitchFamily="2" charset="0"/>
            </a:endParaRPr>
          </a:p>
          <a:p>
            <a:pPr>
              <a:lnSpc>
                <a:spcPct val="120000"/>
              </a:lnSpc>
            </a:pPr>
            <a:endParaRPr lang="it-IT" dirty="0" smtClean="0">
              <a:latin typeface="Segoe Print" pitchFamily="2" charset="0"/>
            </a:endParaRPr>
          </a:p>
          <a:p>
            <a:pPr>
              <a:lnSpc>
                <a:spcPct val="120000"/>
              </a:lnSpc>
            </a:pP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5808" y="6589862"/>
            <a:ext cx="1728192" cy="268138"/>
          </a:xfrm>
          <a:solidFill>
            <a:srgbClr val="00001E"/>
          </a:solidFill>
        </p:spPr>
        <p:txBody>
          <a:bodyPr/>
          <a:lstStyle/>
          <a:p>
            <a:endParaRPr lang="it-IT" dirty="0">
              <a:solidFill>
                <a:srgbClr val="00001E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1" y="1772816"/>
            <a:ext cx="4552925" cy="428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8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31" y="1664168"/>
            <a:ext cx="5313253" cy="4591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6365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C000"/>
                </a:solidFill>
                <a:latin typeface="Kristen ITC" panose="03050502040202030202" pitchFamily="66" charset="0"/>
                <a:cs typeface="MV Boli" panose="02000500030200090000" pitchFamily="2" charset="0"/>
              </a:rPr>
              <a:t>A496 surface brightness map</a:t>
            </a:r>
            <a:endParaRPr lang="it-IT" dirty="0">
              <a:solidFill>
                <a:schemeClr val="bg1"/>
              </a:solidFill>
              <a:latin typeface="Kristen ITC" panose="03050502040202030202" pitchFamily="66" charset="0"/>
              <a:cs typeface="MV Boli" panose="02000500030200090000" pitchFamily="2" charset="0"/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>
          <a:xfrm>
            <a:off x="7812360" y="6453336"/>
            <a:ext cx="1363740" cy="404664"/>
          </a:xfrm>
          <a:solidFill>
            <a:srgbClr val="00001E"/>
          </a:solidFill>
        </p:spPr>
        <p:txBody>
          <a:bodyPr/>
          <a:lstStyle/>
          <a:p>
            <a:endParaRPr lang="it-IT" dirty="0">
              <a:solidFill>
                <a:srgbClr val="00001E"/>
              </a:solidFill>
              <a:latin typeface="Segoe Print" panose="02000600000000000000" pitchFamily="2" charset="0"/>
              <a:cs typeface="MV Boli" panose="0200050003020009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39" y="919013"/>
            <a:ext cx="858633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lnSpc>
                <a:spcPct val="120000"/>
              </a:lnSpc>
              <a:buNone/>
            </a:pPr>
            <a:r>
              <a:rPr lang="it-IT" dirty="0">
                <a:solidFill>
                  <a:schemeClr val="accent3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The XMM surface brightness map reveals a number of discontinuities.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59747" y="1647429"/>
            <a:ext cx="3584253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lnSpc>
                <a:spcPct val="120000"/>
              </a:lnSpc>
              <a:buNone/>
            </a:pPr>
            <a:r>
              <a:rPr lang="it-IT" dirty="0">
                <a:solidFill>
                  <a:schemeClr val="accent3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The most prominent SB jump is </a:t>
            </a:r>
            <a:endParaRPr lang="it-IT" dirty="0" smtClean="0">
              <a:solidFill>
                <a:schemeClr val="accent3"/>
              </a:solidFill>
              <a:latin typeface="Segoe Print" panose="02000600000000000000" pitchFamily="2" charset="0"/>
              <a:cs typeface="MV Boli" panose="02000500030200090000" pitchFamily="2" charset="0"/>
            </a:endParaRPr>
          </a:p>
          <a:p>
            <a:pPr marL="109728" indent="0">
              <a:lnSpc>
                <a:spcPct val="120000"/>
              </a:lnSpc>
              <a:buNone/>
            </a:pPr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at ~100’’ (~60 kpc) 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in </a:t>
            </a:r>
            <a:r>
              <a:rPr lang="it-IT" dirty="0">
                <a:solidFill>
                  <a:schemeClr val="accent3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the </a:t>
            </a:r>
            <a:r>
              <a:rPr lang="it-IT" b="1" dirty="0">
                <a:solidFill>
                  <a:srgbClr val="FFC00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NNW</a:t>
            </a:r>
            <a:r>
              <a:rPr lang="it-IT" dirty="0">
                <a:solidFill>
                  <a:schemeClr val="accent3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direction </a:t>
            </a:r>
            <a:endParaRPr lang="it-IT" dirty="0" smtClean="0">
              <a:solidFill>
                <a:schemeClr val="accent3"/>
              </a:solidFill>
              <a:latin typeface="Segoe Print" panose="02000600000000000000" pitchFamily="2" charset="0"/>
              <a:cs typeface="MV Boli" panose="02000500030200090000" pitchFamily="2" charset="0"/>
            </a:endParaRPr>
          </a:p>
          <a:p>
            <a:pPr marL="109728" indent="0">
              <a:lnSpc>
                <a:spcPct val="120000"/>
              </a:lnSpc>
              <a:buNone/>
            </a:pPr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(</a:t>
            </a:r>
            <a:r>
              <a:rPr lang="it-IT" dirty="0">
                <a:solidFill>
                  <a:schemeClr val="accent3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30º-120º). </a:t>
            </a:r>
          </a:p>
          <a:p>
            <a:pPr marL="109728" indent="0">
              <a:lnSpc>
                <a:spcPct val="120000"/>
              </a:lnSpc>
              <a:buNone/>
            </a:pPr>
            <a:endParaRPr lang="it-IT" dirty="0">
              <a:solidFill>
                <a:schemeClr val="accent3"/>
              </a:solidFill>
              <a:latin typeface="Segoe Print" panose="02000600000000000000" pitchFamily="2" charset="0"/>
              <a:cs typeface="MV Boli" panose="02000500030200090000" pitchFamily="2" charset="0"/>
            </a:endParaRPr>
          </a:p>
          <a:p>
            <a:pPr marL="109728" indent="0">
              <a:lnSpc>
                <a:spcPct val="120000"/>
              </a:lnSpc>
              <a:buNone/>
            </a:pPr>
            <a:r>
              <a:rPr lang="it-IT" dirty="0">
                <a:solidFill>
                  <a:schemeClr val="accent3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In the </a:t>
            </a:r>
            <a:r>
              <a:rPr lang="it-IT" b="1" dirty="0" smtClean="0">
                <a:solidFill>
                  <a:srgbClr val="FFC00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S</a:t>
            </a:r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 </a:t>
            </a:r>
            <a:r>
              <a:rPr lang="it-IT" dirty="0">
                <a:solidFill>
                  <a:schemeClr val="accent3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(</a:t>
            </a:r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240º-285º</a:t>
            </a:r>
            <a:r>
              <a:rPr lang="it-IT" dirty="0">
                <a:solidFill>
                  <a:schemeClr val="accent3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) direction two fronts are </a:t>
            </a:r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detected </a:t>
            </a:r>
          </a:p>
          <a:p>
            <a:pPr marL="109728" indent="0">
              <a:lnSpc>
                <a:spcPct val="120000"/>
              </a:lnSpc>
              <a:buNone/>
            </a:pPr>
            <a:endParaRPr lang="it-IT" dirty="0" smtClean="0">
              <a:solidFill>
                <a:schemeClr val="accent3"/>
              </a:solidFill>
              <a:latin typeface="Segoe Print" panose="02000600000000000000" pitchFamily="2" charset="0"/>
              <a:cs typeface="MV Boli" panose="02000500030200090000" pitchFamily="2" charset="0"/>
            </a:endParaRPr>
          </a:p>
          <a:p>
            <a:pPr marL="109728" indent="0">
              <a:lnSpc>
                <a:spcPct val="120000"/>
              </a:lnSpc>
              <a:buNone/>
            </a:pPr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- at ~55’’ (~35 kpc, </a:t>
            </a:r>
            <a:r>
              <a:rPr lang="it-IT" b="1" dirty="0" smtClean="0">
                <a:solidFill>
                  <a:srgbClr val="FFC00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S1</a:t>
            </a:r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)  </a:t>
            </a:r>
            <a:endParaRPr lang="it-IT" dirty="0">
              <a:solidFill>
                <a:schemeClr val="accent3"/>
              </a:solidFill>
              <a:latin typeface="Segoe Print" panose="02000600000000000000" pitchFamily="2" charset="0"/>
              <a:cs typeface="MV Boli" panose="02000500030200090000" pitchFamily="2" charset="0"/>
            </a:endParaRPr>
          </a:p>
          <a:p>
            <a:pPr marL="109728" indent="0">
              <a:lnSpc>
                <a:spcPct val="120000"/>
              </a:lnSpc>
              <a:buNone/>
            </a:pPr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- at ~240’’ (~160 kpc, </a:t>
            </a:r>
            <a:r>
              <a:rPr lang="it-IT" b="1" dirty="0" smtClean="0">
                <a:solidFill>
                  <a:srgbClr val="FFC000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S2</a:t>
            </a:r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)</a:t>
            </a:r>
            <a:endParaRPr lang="it-IT" dirty="0">
              <a:solidFill>
                <a:schemeClr val="accent3"/>
              </a:solidFill>
              <a:latin typeface="Segoe Print" panose="02000600000000000000" pitchFamily="2" charset="0"/>
              <a:cs typeface="MV Boli" panose="0200050003020009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810718" y="2181883"/>
            <a:ext cx="188681" cy="1000708"/>
          </a:xfrm>
          <a:prstGeom prst="straightConnector1">
            <a:avLst/>
          </a:prstGeom>
          <a:ln w="4445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316160" y="2850657"/>
            <a:ext cx="950773" cy="670344"/>
          </a:xfrm>
          <a:prstGeom prst="straightConnector1">
            <a:avLst/>
          </a:prstGeom>
          <a:ln w="4445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999395" y="4278830"/>
            <a:ext cx="480510" cy="56866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389521" y="5568956"/>
            <a:ext cx="97277" cy="812371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604414" y="4299361"/>
            <a:ext cx="97277" cy="886796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2255296" y="2781019"/>
            <a:ext cx="536907" cy="1191201"/>
          </a:xfrm>
          <a:prstGeom prst="line">
            <a:avLst/>
          </a:prstGeom>
          <a:ln w="254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792203" y="3733841"/>
            <a:ext cx="1431753" cy="238379"/>
          </a:xfrm>
          <a:prstGeom prst="line">
            <a:avLst/>
          </a:prstGeom>
          <a:ln w="254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92203" y="3972220"/>
            <a:ext cx="894846" cy="654284"/>
          </a:xfrm>
          <a:prstGeom prst="line">
            <a:avLst/>
          </a:prstGeom>
          <a:ln w="254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986842" y="3972220"/>
            <a:ext cx="805361" cy="1367497"/>
          </a:xfrm>
          <a:prstGeom prst="line">
            <a:avLst/>
          </a:prstGeom>
          <a:ln w="254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92203" y="3972220"/>
            <a:ext cx="604021" cy="1619219"/>
          </a:xfrm>
          <a:prstGeom prst="line">
            <a:avLst/>
          </a:prstGeom>
          <a:ln w="254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89" y="1967293"/>
            <a:ext cx="1378265" cy="465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3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NNW</a:t>
            </a:r>
            <a:endParaRPr lang="it-IT" sz="2400" b="1" dirty="0">
              <a:solidFill>
                <a:schemeClr val="accent3"/>
              </a:solidFill>
              <a:latin typeface="Segoe Print" panose="02000600000000000000" pitchFamily="2" charset="0"/>
              <a:cs typeface="MV Boli" panose="0200050003020009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9784" y="1815002"/>
            <a:ext cx="1414983" cy="3722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it-IT" b="1" kern="0" dirty="0" smtClean="0">
                <a:solidFill>
                  <a:schemeClr val="accent3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75º-120º </a:t>
            </a:r>
            <a:endParaRPr lang="it-IT" b="1" kern="0" dirty="0">
              <a:solidFill>
                <a:schemeClr val="accent3"/>
              </a:solidFill>
              <a:latin typeface="Segoe Print" panose="02000600000000000000" pitchFamily="2" charset="0"/>
              <a:cs typeface="MV Boli" panose="0200050003020009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8999" y="2999716"/>
            <a:ext cx="1163244" cy="3722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it-IT" b="1" kern="0" dirty="0" smtClean="0">
                <a:solidFill>
                  <a:schemeClr val="accent3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30º-75º</a:t>
            </a:r>
            <a:endParaRPr lang="it-IT" b="1" kern="0" dirty="0">
              <a:solidFill>
                <a:schemeClr val="accent3"/>
              </a:solidFill>
              <a:latin typeface="Segoe Print" panose="02000600000000000000" pitchFamily="2" charset="0"/>
              <a:cs typeface="MV Boli" panose="0200050003020009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18052" y="4813931"/>
            <a:ext cx="2239693" cy="3722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it-IT" b="1" kern="0" dirty="0" smtClean="0">
                <a:solidFill>
                  <a:schemeClr val="accent3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S1   240º-330º  </a:t>
            </a:r>
            <a:endParaRPr lang="it-IT" b="1" kern="0" dirty="0">
              <a:solidFill>
                <a:schemeClr val="accent3"/>
              </a:solidFill>
              <a:latin typeface="Segoe Print" panose="02000600000000000000" pitchFamily="2" charset="0"/>
              <a:cs typeface="MV Boli" panose="0200050003020009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5236" y="5608259"/>
            <a:ext cx="2239693" cy="3722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it-IT" b="1" kern="0" dirty="0" smtClean="0">
                <a:solidFill>
                  <a:schemeClr val="accent3"/>
                </a:solidFill>
                <a:latin typeface="Segoe Print" panose="02000600000000000000" pitchFamily="2" charset="0"/>
                <a:cs typeface="MV Boli" panose="02000500030200090000" pitchFamily="2" charset="0"/>
              </a:rPr>
              <a:t>S2    240º-285º </a:t>
            </a:r>
            <a:endParaRPr lang="it-IT" b="1" kern="0" dirty="0">
              <a:solidFill>
                <a:schemeClr val="accent3"/>
              </a:solidFill>
              <a:latin typeface="Segoe Print" panose="02000600000000000000" pitchFamily="2" charset="0"/>
              <a:cs typeface="MV Boli" panose="02000500030200090000" pitchFamily="2" charset="0"/>
            </a:endParaRPr>
          </a:p>
        </p:txBody>
      </p:sp>
      <p:sp>
        <p:nvSpPr>
          <p:cNvPr id="37" name="Arc 36"/>
          <p:cNvSpPr/>
          <p:nvPr/>
        </p:nvSpPr>
        <p:spPr>
          <a:xfrm>
            <a:off x="2256666" y="3206361"/>
            <a:ext cx="1059494" cy="1093001"/>
          </a:xfrm>
          <a:prstGeom prst="arc">
            <a:avLst>
              <a:gd name="adj1" fmla="val 14241779"/>
              <a:gd name="adj2" fmla="val 3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Arc 38"/>
          <p:cNvSpPr/>
          <p:nvPr/>
        </p:nvSpPr>
        <p:spPr>
          <a:xfrm rot="7459999">
            <a:off x="2557970" y="3729110"/>
            <a:ext cx="549820" cy="491418"/>
          </a:xfrm>
          <a:prstGeom prst="arc">
            <a:avLst>
              <a:gd name="adj1" fmla="val 16784480"/>
              <a:gd name="adj2" fmla="val 21582326"/>
            </a:avLst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Arc 39"/>
          <p:cNvSpPr/>
          <p:nvPr/>
        </p:nvSpPr>
        <p:spPr>
          <a:xfrm rot="8291659">
            <a:off x="1870567" y="4002018"/>
            <a:ext cx="1616620" cy="1586214"/>
          </a:xfrm>
          <a:prstGeom prst="arc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907704" y="3960041"/>
            <a:ext cx="53045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696876" y="3521001"/>
            <a:ext cx="23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E</a:t>
            </a:r>
            <a:endParaRPr lang="it-IT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57745" y="5980485"/>
            <a:ext cx="286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In the </a:t>
            </a:r>
            <a:r>
              <a:rPr lang="en-US" dirty="0" smtClean="0">
                <a:solidFill>
                  <a:srgbClr val="FFC000"/>
                </a:solidFill>
                <a:latin typeface="Segoe Print" panose="02000600000000000000" pitchFamily="2" charset="0"/>
              </a:rPr>
              <a:t>E</a:t>
            </a:r>
            <a:r>
              <a:rPr lang="en-US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(Chandra) direction at ~ 16 </a:t>
            </a:r>
            <a:r>
              <a:rPr lang="en-US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kpc</a:t>
            </a:r>
            <a:r>
              <a:rPr lang="en-US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endParaRPr lang="it-IT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76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1" grpId="0"/>
      <p:bldP spid="37" grpId="0" animBg="1"/>
      <p:bldP spid="39" grpId="0" animBg="1"/>
      <p:bldP spid="40" grpId="0" animBg="1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FFC000"/>
                </a:solidFill>
                <a:latin typeface="Kristen ITC" panose="03050502040202030202" pitchFamily="66" charset="0"/>
              </a:rPr>
              <a:t>Thermodynamical maps</a:t>
            </a:r>
            <a:endParaRPr lang="it-IT" sz="3200" dirty="0">
              <a:solidFill>
                <a:srgbClr val="FFC000"/>
              </a:solidFill>
              <a:latin typeface="Kristen ITC" panose="03050502040202030202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94396"/>
            <a:ext cx="8568952" cy="390840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16416" y="6470402"/>
            <a:ext cx="827584" cy="387598"/>
          </a:xfrm>
          <a:solidFill>
            <a:srgbClr val="00001E"/>
          </a:solidFill>
        </p:spPr>
        <p:txBody>
          <a:bodyPr/>
          <a:lstStyle/>
          <a:p>
            <a:endParaRPr lang="it-IT" dirty="0">
              <a:solidFill>
                <a:srgbClr val="00001E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202" y="647295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Temperature</a:t>
            </a:r>
            <a:endParaRPr lang="it-IT" dirty="0">
              <a:solidFill>
                <a:schemeClr val="accent3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5059" y="647040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Pressure</a:t>
            </a:r>
            <a:endParaRPr lang="it-IT" dirty="0">
              <a:solidFill>
                <a:schemeClr val="accent3"/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3691" y="64678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Entropy</a:t>
            </a:r>
            <a:endParaRPr lang="it-IT" dirty="0">
              <a:solidFill>
                <a:schemeClr val="accent3"/>
              </a:solidFill>
              <a:latin typeface="Segoe Print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620688"/>
            <a:ext cx="8928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We </a:t>
            </a:r>
            <a:r>
              <a:rPr lang="it-IT" dirty="0">
                <a:solidFill>
                  <a:schemeClr val="accent3"/>
                </a:solidFill>
                <a:latin typeface="Segoe Print" panose="02000600000000000000" pitchFamily="2" charset="0"/>
              </a:rPr>
              <a:t>use the WVT + Broad Band Fitting method (Rossetti + 2007) to build </a:t>
            </a:r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the thermodynamical maps for the cluster. </a:t>
            </a:r>
            <a:endParaRPr lang="it-IT" dirty="0">
              <a:solidFill>
                <a:schemeClr val="accent3"/>
              </a:solidFill>
              <a:latin typeface="Segoe Print" panose="02000600000000000000" pitchFamily="2" charset="0"/>
            </a:endParaRPr>
          </a:p>
          <a:p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T, P, K maps show that the cluster is a cool core cluster. </a:t>
            </a:r>
          </a:p>
          <a:p>
            <a:endParaRPr lang="it-IT" dirty="0" smtClean="0">
              <a:solidFill>
                <a:schemeClr val="accent3"/>
              </a:solidFill>
              <a:latin typeface="Segoe Print" panose="02000600000000000000" pitchFamily="2" charset="0"/>
            </a:endParaRPr>
          </a:p>
          <a:p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Maps </a:t>
            </a:r>
            <a:r>
              <a:rPr lang="it-IT" dirty="0">
                <a:solidFill>
                  <a:schemeClr val="accent3"/>
                </a:solidFill>
                <a:latin typeface="Segoe Print" panose="02000600000000000000" pitchFamily="2" charset="0"/>
              </a:rPr>
              <a:t>show that the gas inside the fronts is colder than the gas outside the fronts. </a:t>
            </a:r>
          </a:p>
          <a:p>
            <a:endParaRPr lang="it-IT" dirty="0">
              <a:solidFill>
                <a:schemeClr val="accent3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09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724942"/>
          </a:xfrm>
        </p:spPr>
        <p:txBody>
          <a:bodyPr>
            <a:noAutofit/>
          </a:bodyPr>
          <a:lstStyle/>
          <a:p>
            <a:r>
              <a:rPr lang="it-IT" sz="2600" dirty="0">
                <a:solidFill>
                  <a:srgbClr val="FFC000"/>
                </a:solidFill>
                <a:latin typeface="Kristen ITC" panose="03050502040202030202" pitchFamily="66" charset="0"/>
              </a:rPr>
              <a:t>The </a:t>
            </a:r>
            <a:r>
              <a:rPr lang="it-IT" sz="2600" dirty="0" smtClean="0">
                <a:solidFill>
                  <a:srgbClr val="FFC000"/>
                </a:solidFill>
                <a:latin typeface="Kristen ITC" panose="03050502040202030202" pitchFamily="66" charset="0"/>
              </a:rPr>
              <a:t>NNW discontinuities: </a:t>
            </a:r>
            <a:br>
              <a:rPr lang="it-IT" sz="2600" dirty="0" smtClean="0">
                <a:solidFill>
                  <a:srgbClr val="FFC000"/>
                </a:solidFill>
                <a:latin typeface="Kristen ITC" panose="03050502040202030202" pitchFamily="66" charset="0"/>
              </a:rPr>
            </a:br>
            <a:r>
              <a:rPr lang="it-IT" sz="2600" dirty="0" smtClean="0">
                <a:solidFill>
                  <a:srgbClr val="FFC000"/>
                </a:solidFill>
                <a:latin typeface="Kristen ITC" panose="03050502040202030202" pitchFamily="66" charset="0"/>
              </a:rPr>
              <a:t>sector 30º-75º</a:t>
            </a:r>
            <a:endParaRPr lang="it-IT" sz="2600" dirty="0">
              <a:solidFill>
                <a:srgbClr val="FFC000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178" y="980728"/>
            <a:ext cx="8229600" cy="116533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sz="2000" dirty="0">
                <a:solidFill>
                  <a:schemeClr val="accent3"/>
                </a:solidFill>
                <a:latin typeface="Segoe Print" panose="02000600000000000000" pitchFamily="2" charset="0"/>
              </a:rPr>
              <a:t>W</a:t>
            </a:r>
            <a:r>
              <a:rPr lang="it-IT" sz="20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e </a:t>
            </a:r>
            <a:r>
              <a:rPr lang="it-IT" sz="2000" dirty="0">
                <a:solidFill>
                  <a:schemeClr val="accent3"/>
                </a:solidFill>
                <a:latin typeface="Segoe Print" panose="02000600000000000000" pitchFamily="2" charset="0"/>
              </a:rPr>
              <a:t>built the profiles in the sectors of </a:t>
            </a:r>
            <a:r>
              <a:rPr lang="it-IT" sz="20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interest. The temperature sharply increases across the front.</a:t>
            </a:r>
            <a:endParaRPr lang="it-IT" sz="2000" dirty="0">
              <a:solidFill>
                <a:srgbClr val="FFC000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12224" y="6526675"/>
            <a:ext cx="1231776" cy="340147"/>
          </a:xfrm>
          <a:solidFill>
            <a:srgbClr val="00001E"/>
          </a:solidFill>
        </p:spPr>
        <p:txBody>
          <a:bodyPr/>
          <a:lstStyle/>
          <a:p>
            <a:endParaRPr lang="it-IT" dirty="0">
              <a:solidFill>
                <a:srgbClr val="00001E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5536" y="2146060"/>
            <a:ext cx="3509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accent3"/>
                </a:solidFill>
                <a:latin typeface="Segoe Print" panose="02000600000000000000" pitchFamily="2" charset="0"/>
              </a:rPr>
              <a:t>r</a:t>
            </a:r>
            <a:r>
              <a:rPr lang="it-IT" baseline="-25000" dirty="0">
                <a:solidFill>
                  <a:schemeClr val="accent3"/>
                </a:solidFill>
                <a:latin typeface="Segoe Print" panose="02000600000000000000" pitchFamily="2" charset="0"/>
              </a:rPr>
              <a:t>cf </a:t>
            </a:r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~ 100 </a:t>
            </a:r>
            <a:r>
              <a:rPr lang="it-IT" dirty="0">
                <a:solidFill>
                  <a:schemeClr val="accent3"/>
                </a:solidFill>
                <a:latin typeface="Segoe Print" panose="02000600000000000000" pitchFamily="2" charset="0"/>
              </a:rPr>
              <a:t>arcsec (~ </a:t>
            </a:r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60 </a:t>
            </a:r>
            <a:r>
              <a:rPr lang="it-IT" dirty="0">
                <a:solidFill>
                  <a:schemeClr val="accent3"/>
                </a:solidFill>
                <a:latin typeface="Segoe Print" panose="02000600000000000000" pitchFamily="2" charset="0"/>
              </a:rPr>
              <a:t>kpc)</a:t>
            </a:r>
            <a:r>
              <a:rPr lang="it-IT" baseline="-25000" dirty="0">
                <a:solidFill>
                  <a:schemeClr val="accent3"/>
                </a:solidFill>
                <a:latin typeface="Segoe Print" panose="020006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0" y="2589986"/>
            <a:ext cx="3861370" cy="3872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589986"/>
            <a:ext cx="3936689" cy="393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3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724942"/>
          </a:xfrm>
        </p:spPr>
        <p:txBody>
          <a:bodyPr>
            <a:noAutofit/>
          </a:bodyPr>
          <a:lstStyle/>
          <a:p>
            <a:r>
              <a:rPr lang="it-IT" sz="2600" dirty="0">
                <a:solidFill>
                  <a:srgbClr val="FFC000"/>
                </a:solidFill>
                <a:latin typeface="Kristen ITC" panose="03050502040202030202" pitchFamily="66" charset="0"/>
              </a:rPr>
              <a:t>The </a:t>
            </a:r>
            <a:r>
              <a:rPr lang="it-IT" sz="2600" dirty="0" smtClean="0">
                <a:solidFill>
                  <a:srgbClr val="FFC000"/>
                </a:solidFill>
                <a:latin typeface="Kristen ITC" panose="03050502040202030202" pitchFamily="66" charset="0"/>
              </a:rPr>
              <a:t>NNW discontinuities: </a:t>
            </a:r>
            <a:br>
              <a:rPr lang="it-IT" sz="2600" dirty="0" smtClean="0">
                <a:solidFill>
                  <a:srgbClr val="FFC000"/>
                </a:solidFill>
                <a:latin typeface="Kristen ITC" panose="03050502040202030202" pitchFamily="66" charset="0"/>
              </a:rPr>
            </a:br>
            <a:r>
              <a:rPr lang="it-IT" sz="2600" dirty="0" smtClean="0">
                <a:solidFill>
                  <a:srgbClr val="FFC000"/>
                </a:solidFill>
                <a:latin typeface="Kristen ITC" panose="03050502040202030202" pitchFamily="66" charset="0"/>
              </a:rPr>
              <a:t>sector 75º-120º</a:t>
            </a:r>
            <a:endParaRPr lang="it-IT" sz="2600" dirty="0"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178" y="980728"/>
            <a:ext cx="8229600" cy="116533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sz="20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We built </a:t>
            </a:r>
            <a:r>
              <a:rPr lang="it-IT" sz="2000" dirty="0">
                <a:solidFill>
                  <a:schemeClr val="accent3"/>
                </a:solidFill>
                <a:latin typeface="Segoe Print" panose="02000600000000000000" pitchFamily="2" charset="0"/>
              </a:rPr>
              <a:t>the profiles in the sectors </a:t>
            </a:r>
            <a:r>
              <a:rPr lang="it-IT" sz="20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of interest. </a:t>
            </a:r>
            <a:r>
              <a:rPr lang="it-IT" sz="2000" dirty="0">
                <a:solidFill>
                  <a:schemeClr val="accent3"/>
                </a:solidFill>
                <a:latin typeface="Segoe Print" panose="02000600000000000000" pitchFamily="2" charset="0"/>
              </a:rPr>
              <a:t>The temperature sharply increases across the front.</a:t>
            </a:r>
            <a:endParaRPr lang="it-IT" sz="2000" dirty="0">
              <a:solidFill>
                <a:srgbClr val="FFC000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2328" y="6589861"/>
            <a:ext cx="1087760" cy="268139"/>
          </a:xfrm>
          <a:solidFill>
            <a:srgbClr val="00001E"/>
          </a:solidFill>
        </p:spPr>
        <p:txBody>
          <a:bodyPr/>
          <a:lstStyle/>
          <a:p>
            <a:endParaRPr lang="it-IT" dirty="0">
              <a:solidFill>
                <a:srgbClr val="00001E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5536" y="2146060"/>
            <a:ext cx="3509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accent3"/>
                </a:solidFill>
                <a:latin typeface="Segoe Print" panose="02000600000000000000" pitchFamily="2" charset="0"/>
              </a:rPr>
              <a:t>r</a:t>
            </a:r>
            <a:r>
              <a:rPr lang="it-IT" baseline="-25000" dirty="0">
                <a:solidFill>
                  <a:schemeClr val="accent3"/>
                </a:solidFill>
                <a:latin typeface="Segoe Print" panose="02000600000000000000" pitchFamily="2" charset="0"/>
              </a:rPr>
              <a:t>cf </a:t>
            </a:r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~ 100 </a:t>
            </a:r>
            <a:r>
              <a:rPr lang="it-IT" dirty="0">
                <a:solidFill>
                  <a:schemeClr val="accent3"/>
                </a:solidFill>
                <a:latin typeface="Segoe Print" panose="02000600000000000000" pitchFamily="2" charset="0"/>
              </a:rPr>
              <a:t>arcsec (~ </a:t>
            </a:r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60 </a:t>
            </a:r>
            <a:r>
              <a:rPr lang="it-IT" dirty="0">
                <a:solidFill>
                  <a:schemeClr val="accent3"/>
                </a:solidFill>
                <a:latin typeface="Segoe Print" panose="02000600000000000000" pitchFamily="2" charset="0"/>
              </a:rPr>
              <a:t>kpc)</a:t>
            </a:r>
            <a:r>
              <a:rPr lang="it-IT" baseline="-25000" dirty="0">
                <a:solidFill>
                  <a:schemeClr val="accent3"/>
                </a:solidFill>
                <a:latin typeface="Segoe Print" panose="020006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26" y="2543366"/>
            <a:ext cx="3688914" cy="3688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2542330"/>
            <a:ext cx="3633949" cy="365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2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98470" cy="752748"/>
          </a:xfrm>
        </p:spPr>
        <p:txBody>
          <a:bodyPr>
            <a:noAutofit/>
          </a:bodyPr>
          <a:lstStyle/>
          <a:p>
            <a:r>
              <a:rPr lang="it-IT" sz="2400" dirty="0">
                <a:solidFill>
                  <a:srgbClr val="FFC000"/>
                </a:solidFill>
                <a:latin typeface="Kristen ITC" panose="03050502040202030202" pitchFamily="66" charset="0"/>
              </a:rPr>
              <a:t>The </a:t>
            </a:r>
            <a:r>
              <a:rPr lang="it-IT" sz="2400" dirty="0" smtClean="0">
                <a:solidFill>
                  <a:srgbClr val="FFC000"/>
                </a:solidFill>
                <a:latin typeface="Kristen ITC" panose="03050502040202030202" pitchFamily="66" charset="0"/>
              </a:rPr>
              <a:t>S </a:t>
            </a:r>
            <a:r>
              <a:rPr lang="it-IT" sz="2400" dirty="0">
                <a:solidFill>
                  <a:srgbClr val="FFC000"/>
                </a:solidFill>
                <a:latin typeface="Kristen ITC" panose="03050502040202030202" pitchFamily="66" charset="0"/>
              </a:rPr>
              <a:t>discontinuities: </a:t>
            </a:r>
            <a:r>
              <a:rPr lang="it-IT" sz="2400" dirty="0" smtClean="0">
                <a:solidFill>
                  <a:srgbClr val="FFC000"/>
                </a:solidFill>
                <a:latin typeface="Kristen ITC" panose="03050502040202030202" pitchFamily="66" charset="0"/>
              </a:rPr>
              <a:t>sector 240º-285º </a:t>
            </a:r>
            <a:endParaRPr lang="it-IT" sz="2400" dirty="0">
              <a:solidFill>
                <a:srgbClr val="FFC000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36" y="821702"/>
            <a:ext cx="8587646" cy="720080"/>
          </a:xfrm>
        </p:spPr>
        <p:txBody>
          <a:bodyPr>
            <a:normAutofit/>
          </a:bodyPr>
          <a:lstStyle/>
          <a:p>
            <a:r>
              <a:rPr lang="it-IT" sz="18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 The S sector </a:t>
            </a:r>
            <a:r>
              <a:rPr lang="it-IT" sz="1800" dirty="0">
                <a:solidFill>
                  <a:schemeClr val="accent3"/>
                </a:solidFill>
                <a:latin typeface="Segoe Print" panose="02000600000000000000" pitchFamily="2" charset="0"/>
              </a:rPr>
              <a:t>(</a:t>
            </a:r>
            <a:r>
              <a:rPr lang="it-IT" sz="18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240º-285º) hosts two cold fronts</a:t>
            </a:r>
            <a:r>
              <a:rPr lang="it-IT" sz="1800" dirty="0">
                <a:solidFill>
                  <a:schemeClr val="accent3"/>
                </a:solidFill>
                <a:latin typeface="Segoe Print" panose="02000600000000000000" pitchFamily="2" charset="0"/>
              </a:rPr>
              <a:t>. </a:t>
            </a:r>
            <a:r>
              <a:rPr lang="it-IT" sz="18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(S1 and S2)</a:t>
            </a:r>
          </a:p>
          <a:p>
            <a:r>
              <a:rPr lang="it-IT" sz="18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 </a:t>
            </a:r>
            <a:r>
              <a:rPr lang="it-IT" sz="1800" dirty="0">
                <a:solidFill>
                  <a:schemeClr val="accent3"/>
                </a:solidFill>
                <a:latin typeface="Segoe Print" panose="02000600000000000000" pitchFamily="2" charset="0"/>
              </a:rPr>
              <a:t>The temperature sharply increases across the </a:t>
            </a:r>
            <a:r>
              <a:rPr lang="it-IT" sz="18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fronts.</a:t>
            </a:r>
            <a:endParaRPr lang="it-IT" sz="1800" dirty="0">
              <a:solidFill>
                <a:schemeClr val="accent3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86448" y="6589861"/>
            <a:ext cx="1159768" cy="268139"/>
          </a:xfrm>
          <a:solidFill>
            <a:srgbClr val="00001E"/>
          </a:solidFill>
        </p:spPr>
        <p:txBody>
          <a:bodyPr/>
          <a:lstStyle/>
          <a:p>
            <a:endParaRPr lang="it-IT" dirty="0">
              <a:solidFill>
                <a:srgbClr val="00001E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12802"/>
            <a:ext cx="3588276" cy="3583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8" y="2456694"/>
            <a:ext cx="3695620" cy="36956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2957" y="1916832"/>
            <a:ext cx="405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r</a:t>
            </a:r>
            <a:r>
              <a:rPr lang="it-IT" baseline="-250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S1</a:t>
            </a:r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~ 55 arcsec (~ 40 kpc)</a:t>
            </a:r>
            <a:r>
              <a:rPr lang="it-IT" baseline="-250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 </a:t>
            </a:r>
            <a:endParaRPr lang="it-IT" baseline="-25000" dirty="0">
              <a:solidFill>
                <a:schemeClr val="accent3"/>
              </a:solidFill>
              <a:latin typeface="Segoe Print" panose="020006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38093" y="1916832"/>
            <a:ext cx="3954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r</a:t>
            </a:r>
            <a:r>
              <a:rPr lang="it-IT" baseline="-25000" dirty="0">
                <a:solidFill>
                  <a:schemeClr val="accent3"/>
                </a:solidFill>
                <a:latin typeface="Segoe Print" panose="02000600000000000000" pitchFamily="2" charset="0"/>
              </a:rPr>
              <a:t>S</a:t>
            </a:r>
            <a:r>
              <a:rPr lang="it-IT" baseline="-250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2 </a:t>
            </a:r>
            <a:r>
              <a:rPr lang="it-IT" dirty="0">
                <a:solidFill>
                  <a:schemeClr val="accent3"/>
                </a:solidFill>
                <a:latin typeface="Segoe Print" panose="02000600000000000000" pitchFamily="2" charset="0"/>
              </a:rPr>
              <a:t>~ </a:t>
            </a:r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240 </a:t>
            </a:r>
            <a:r>
              <a:rPr lang="it-IT" dirty="0">
                <a:solidFill>
                  <a:schemeClr val="accent3"/>
                </a:solidFill>
                <a:latin typeface="Segoe Print" panose="02000600000000000000" pitchFamily="2" charset="0"/>
              </a:rPr>
              <a:t>arcsec </a:t>
            </a:r>
            <a:r>
              <a:rPr lang="it-IT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(~ 160 </a:t>
            </a:r>
            <a:r>
              <a:rPr lang="it-IT" dirty="0">
                <a:solidFill>
                  <a:schemeClr val="accent3"/>
                </a:solidFill>
                <a:latin typeface="Segoe Print" panose="02000600000000000000" pitchFamily="2" charset="0"/>
              </a:rPr>
              <a:t>kpc)</a:t>
            </a:r>
            <a:r>
              <a:rPr lang="it-IT" baseline="-25000" dirty="0">
                <a:solidFill>
                  <a:schemeClr val="accent3"/>
                </a:solidFill>
                <a:latin typeface="Segoe Print" panose="02000600000000000000" pitchFamily="2" charset="0"/>
              </a:rPr>
              <a:t>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0252" y="5589240"/>
            <a:ext cx="7420512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endParaRPr lang="it-IT" dirty="0">
              <a:solidFill>
                <a:schemeClr val="accent3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58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C000"/>
                </a:solidFill>
                <a:latin typeface="Kristen ITC" panose="03050502040202030202" pitchFamily="66" charset="0"/>
              </a:rPr>
              <a:t>4 cold fronts in r &lt; 250 kpc</a:t>
            </a:r>
            <a:endParaRPr lang="it-IT" dirty="0">
              <a:solidFill>
                <a:srgbClr val="FFC000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277071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So far, </a:t>
            </a:r>
            <a:r>
              <a:rPr lang="it-IT" sz="2000" dirty="0">
                <a:solidFill>
                  <a:schemeClr val="accent3"/>
                </a:solidFill>
                <a:latin typeface="Segoe Print" panose="02000600000000000000" pitchFamily="2" charset="0"/>
              </a:rPr>
              <a:t>t</a:t>
            </a:r>
            <a:r>
              <a:rPr lang="it-IT" sz="20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his is one of the few clusters where more than 3 cold fronts have been detected, together to A2142 (Rossetti + 2013) and Perseus (Simionescu + 2012).</a:t>
            </a:r>
          </a:p>
          <a:p>
            <a:endParaRPr lang="it-IT" sz="2000" dirty="0" smtClean="0">
              <a:solidFill>
                <a:schemeClr val="accent3"/>
              </a:solidFill>
              <a:latin typeface="Segoe Print" panose="02000600000000000000" pitchFamily="2" charset="0"/>
            </a:endParaRPr>
          </a:p>
          <a:p>
            <a:r>
              <a:rPr lang="it-IT" sz="20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Among this handful of clusters, A496 is the only one hosting 4 cold fronts in the central 250 kpc,  since A2142 and Perseus farthest cold fronts lie at distances  &gt; 0.5 Mpc.</a:t>
            </a:r>
          </a:p>
          <a:p>
            <a:endParaRPr lang="it-IT" sz="2000" dirty="0" smtClean="0">
              <a:solidFill>
                <a:schemeClr val="accent3"/>
              </a:solidFill>
              <a:latin typeface="Segoe Print" panose="02000600000000000000" pitchFamily="2" charset="0"/>
            </a:endParaRPr>
          </a:p>
          <a:p>
            <a:r>
              <a:rPr lang="it-IT" sz="2000" dirty="0" smtClean="0">
                <a:solidFill>
                  <a:schemeClr val="accent3"/>
                </a:solidFill>
                <a:latin typeface="Segoe Print" panose="02000600000000000000" pitchFamily="2" charset="0"/>
              </a:rPr>
              <a:t>This characteristic makes A496 a unique cluster to investigate the sloshing properties.</a:t>
            </a:r>
          </a:p>
          <a:p>
            <a:pPr marL="0" indent="0">
              <a:buNone/>
            </a:pPr>
            <a:endParaRPr lang="it-IT" dirty="0" smtClean="0">
              <a:solidFill>
                <a:schemeClr val="accent3"/>
              </a:solidFill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it-IT" dirty="0">
              <a:solidFill>
                <a:schemeClr val="accent3"/>
              </a:solidFill>
              <a:latin typeface="Segoe Print" panose="02000600000000000000" pitchFamily="2" charset="0"/>
            </a:endParaRPr>
          </a:p>
          <a:p>
            <a:endParaRPr lang="it-IT" dirty="0">
              <a:solidFill>
                <a:schemeClr val="accent3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04584" y="6574533"/>
            <a:ext cx="1239416" cy="260226"/>
          </a:xfrm>
          <a:solidFill>
            <a:srgbClr val="00001E"/>
          </a:solidFill>
        </p:spPr>
        <p:txBody>
          <a:bodyPr/>
          <a:lstStyle/>
          <a:p>
            <a:endParaRPr lang="it-IT" dirty="0">
              <a:solidFill>
                <a:srgbClr val="0000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tech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4924</TotalTime>
  <Words>1952</Words>
  <Application>Microsoft Office PowerPoint</Application>
  <PresentationFormat>On-screen Show (4:3)</PresentationFormat>
  <Paragraphs>181</Paragraphs>
  <Slides>26</Slides>
  <Notes>4</Notes>
  <HiddenSlides>9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bluetech</vt:lpstr>
      <vt:lpstr>Metal distribution in sloshing galaxy clusters:  the case of A496</vt:lpstr>
      <vt:lpstr>Sloshing cold fronts and metals</vt:lpstr>
      <vt:lpstr>XMM observation of A496</vt:lpstr>
      <vt:lpstr>A496 surface brightness map</vt:lpstr>
      <vt:lpstr>Thermodynamical maps</vt:lpstr>
      <vt:lpstr>The NNW discontinuities:  sector 30º-75º</vt:lpstr>
      <vt:lpstr>The NNW discontinuities:  sector 75º-120º</vt:lpstr>
      <vt:lpstr>The S discontinuities: sector 240º-285º </vt:lpstr>
      <vt:lpstr>4 cold fronts in r &lt; 250 kpc</vt:lpstr>
      <vt:lpstr>Spiral patterns in sloshing</vt:lpstr>
      <vt:lpstr>Spiral pattern in the entropy residual map</vt:lpstr>
      <vt:lpstr>Fe abundance across NNW cold fronts</vt:lpstr>
      <vt:lpstr>Fe abundance across the S2 cold front </vt:lpstr>
      <vt:lpstr>Metals on the spiral</vt:lpstr>
      <vt:lpstr>Metallicity</vt:lpstr>
      <vt:lpstr>Metal excess along the spiral</vt:lpstr>
      <vt:lpstr>Measuring the displacement of the gas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Conduction</vt:lpstr>
      <vt:lpstr>Sloshing and heating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A496</dc:title>
  <dc:creator>simona ghizzardi</dc:creator>
  <cp:lastModifiedBy>simona ghizzardi</cp:lastModifiedBy>
  <cp:revision>239</cp:revision>
  <dcterms:created xsi:type="dcterms:W3CDTF">2012-05-09T10:13:53Z</dcterms:created>
  <dcterms:modified xsi:type="dcterms:W3CDTF">2014-06-18T08:44:53Z</dcterms:modified>
</cp:coreProperties>
</file>