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324" r:id="rId4"/>
    <p:sldId id="323" r:id="rId5"/>
    <p:sldId id="334" r:id="rId6"/>
    <p:sldId id="336" r:id="rId7"/>
    <p:sldId id="330" r:id="rId8"/>
    <p:sldId id="331" r:id="rId9"/>
    <p:sldId id="333" r:id="rId10"/>
    <p:sldId id="337" r:id="rId11"/>
    <p:sldId id="338" r:id="rId12"/>
    <p:sldId id="335" r:id="rId13"/>
    <p:sldId id="322" r:id="rId14"/>
    <p:sldId id="304" r:id="rId15"/>
  </p:sldIdLst>
  <p:sldSz cx="11887200" cy="8229600"/>
  <p:notesSz cx="6858000" cy="9144000"/>
  <p:defaultTextStyle>
    <a:defPPr>
      <a:defRPr lang="en-US"/>
    </a:defPPr>
    <a:lvl1pPr marL="0" algn="l" defTabSz="5239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3911" algn="l" defTabSz="5239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7826" algn="l" defTabSz="5239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1739" algn="l" defTabSz="5239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5650" algn="l" defTabSz="5239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9564" algn="l" defTabSz="5239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3476" algn="l" defTabSz="5239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67389" algn="l" defTabSz="5239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1303" algn="l" defTabSz="5239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gray" scaleToFitPaper="1"/>
  <p:clrMru>
    <a:srgbClr val="F716CC"/>
    <a:srgbClr val="39FF25"/>
    <a:srgbClr val="EAEAEA"/>
    <a:srgbClr val="FFDC1A"/>
    <a:srgbClr val="3677F3"/>
    <a:srgbClr val="3261F2"/>
    <a:srgbClr val="62A4F2"/>
    <a:srgbClr val="2D2100"/>
    <a:srgbClr val="0036B9"/>
    <a:srgbClr val="1484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017" autoAdjust="0"/>
    <p:restoredTop sz="86854" autoAdjust="0"/>
  </p:normalViewPr>
  <p:slideViewPr>
    <p:cSldViewPr snapToObjects="1">
      <p:cViewPr>
        <p:scale>
          <a:sx n="75" d="100"/>
          <a:sy n="75" d="100"/>
        </p:scale>
        <p:origin x="-1176" y="-272"/>
      </p:cViewPr>
      <p:guideLst>
        <p:guide orient="horz" pos="2592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333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Relationship Id="rId2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99D2D-EA4A-3442-A047-CD4F28027F45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D4402-E0D8-CB49-ADF7-84B7EDFE67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E37C8-3386-8543-BBFF-E4A928A02728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249E9-CB03-C742-8603-BB164DBCA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239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3911" algn="l" defTabSz="5239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7826" algn="l" defTabSz="5239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1739" algn="l" defTabSz="5239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5650" algn="l" defTabSz="5239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9564" algn="l" defTabSz="5239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3476" algn="l" defTabSz="5239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67389" algn="l" defTabSz="5239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1303" algn="l" defTabSz="5239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49E9-CB03-C742-8603-BB164DBCA1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49E9-CB03-C742-8603-BB164DBCA1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49E9-CB03-C742-8603-BB164DBCA1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49E9-CB03-C742-8603-BB164DBCA1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49E9-CB03-C742-8603-BB164DBCA1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49E9-CB03-C742-8603-BB164DBCA1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49E9-CB03-C742-8603-BB164DBCA1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49E9-CB03-C742-8603-BB164DBCA1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249E9-CB03-C742-8603-BB164DBCA1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1" y="2556514"/>
            <a:ext cx="1010412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1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9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7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95502" y="329572"/>
            <a:ext cx="3008948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664" y="329572"/>
            <a:ext cx="8828723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8" y="5288284"/>
            <a:ext cx="10104120" cy="1634490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8" y="3488061"/>
            <a:ext cx="10104120" cy="180022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39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78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1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56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9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3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67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1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663" y="1920245"/>
            <a:ext cx="5918835" cy="5431156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617" y="1920245"/>
            <a:ext cx="5918835" cy="5431156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5" y="1842137"/>
            <a:ext cx="5252244" cy="76771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3911" indent="0">
              <a:buNone/>
              <a:defRPr sz="2300" b="1"/>
            </a:lvl2pPr>
            <a:lvl3pPr marL="1047826" indent="0">
              <a:buNone/>
              <a:defRPr sz="2100" b="1"/>
            </a:lvl3pPr>
            <a:lvl4pPr marL="1571739" indent="0">
              <a:buNone/>
              <a:defRPr sz="1800" b="1"/>
            </a:lvl4pPr>
            <a:lvl5pPr marL="2095650" indent="0">
              <a:buNone/>
              <a:defRPr sz="1800" b="1"/>
            </a:lvl5pPr>
            <a:lvl6pPr marL="2619564" indent="0">
              <a:buNone/>
              <a:defRPr sz="1800" b="1"/>
            </a:lvl6pPr>
            <a:lvl7pPr marL="3143476" indent="0">
              <a:buNone/>
              <a:defRPr sz="1800" b="1"/>
            </a:lvl7pPr>
            <a:lvl8pPr marL="3667389" indent="0">
              <a:buNone/>
              <a:defRPr sz="1800" b="1"/>
            </a:lvl8pPr>
            <a:lvl9pPr marL="419130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5" y="2609851"/>
            <a:ext cx="5252244" cy="474154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7" y="1842137"/>
            <a:ext cx="5254308" cy="76771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3911" indent="0">
              <a:buNone/>
              <a:defRPr sz="2300" b="1"/>
            </a:lvl2pPr>
            <a:lvl3pPr marL="1047826" indent="0">
              <a:buNone/>
              <a:defRPr sz="2100" b="1"/>
            </a:lvl3pPr>
            <a:lvl4pPr marL="1571739" indent="0">
              <a:buNone/>
              <a:defRPr sz="1800" b="1"/>
            </a:lvl4pPr>
            <a:lvl5pPr marL="2095650" indent="0">
              <a:buNone/>
              <a:defRPr sz="1800" b="1"/>
            </a:lvl5pPr>
            <a:lvl6pPr marL="2619564" indent="0">
              <a:buNone/>
              <a:defRPr sz="1800" b="1"/>
            </a:lvl6pPr>
            <a:lvl7pPr marL="3143476" indent="0">
              <a:buNone/>
              <a:defRPr sz="1800" b="1"/>
            </a:lvl7pPr>
            <a:lvl8pPr marL="3667389" indent="0">
              <a:buNone/>
              <a:defRPr sz="1800" b="1"/>
            </a:lvl8pPr>
            <a:lvl9pPr marL="419130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7" y="2609851"/>
            <a:ext cx="5254308" cy="474154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8" y="327660"/>
            <a:ext cx="3910807" cy="139446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72" y="327665"/>
            <a:ext cx="6645275" cy="702373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8" y="1722124"/>
            <a:ext cx="3910807" cy="5629276"/>
          </a:xfrm>
        </p:spPr>
        <p:txBody>
          <a:bodyPr/>
          <a:lstStyle>
            <a:lvl1pPr marL="0" indent="0">
              <a:buNone/>
              <a:defRPr sz="1600"/>
            </a:lvl1pPr>
            <a:lvl2pPr marL="523911" indent="0">
              <a:buNone/>
              <a:defRPr sz="1400"/>
            </a:lvl2pPr>
            <a:lvl3pPr marL="1047826" indent="0">
              <a:buNone/>
              <a:defRPr sz="1100"/>
            </a:lvl3pPr>
            <a:lvl4pPr marL="1571739" indent="0">
              <a:buNone/>
              <a:defRPr sz="1100"/>
            </a:lvl4pPr>
            <a:lvl5pPr marL="2095650" indent="0">
              <a:buNone/>
              <a:defRPr sz="1100"/>
            </a:lvl5pPr>
            <a:lvl6pPr marL="2619564" indent="0">
              <a:buNone/>
              <a:defRPr sz="1100"/>
            </a:lvl6pPr>
            <a:lvl7pPr marL="3143476" indent="0">
              <a:buNone/>
              <a:defRPr sz="1100"/>
            </a:lvl7pPr>
            <a:lvl8pPr marL="3667389" indent="0">
              <a:buNone/>
              <a:defRPr sz="1100"/>
            </a:lvl8pPr>
            <a:lvl9pPr marL="41913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600"/>
            </a:lvl1pPr>
            <a:lvl2pPr marL="523911" indent="0">
              <a:buNone/>
              <a:defRPr sz="3100"/>
            </a:lvl2pPr>
            <a:lvl3pPr marL="1047826" indent="0">
              <a:buNone/>
              <a:defRPr sz="2800"/>
            </a:lvl3pPr>
            <a:lvl4pPr marL="1571739" indent="0">
              <a:buNone/>
              <a:defRPr sz="2300"/>
            </a:lvl4pPr>
            <a:lvl5pPr marL="2095650" indent="0">
              <a:buNone/>
              <a:defRPr sz="2300"/>
            </a:lvl5pPr>
            <a:lvl6pPr marL="2619564" indent="0">
              <a:buNone/>
              <a:defRPr sz="2300"/>
            </a:lvl6pPr>
            <a:lvl7pPr marL="3143476" indent="0">
              <a:buNone/>
              <a:defRPr sz="2300"/>
            </a:lvl7pPr>
            <a:lvl8pPr marL="3667389" indent="0">
              <a:buNone/>
              <a:defRPr sz="2300"/>
            </a:lvl8pPr>
            <a:lvl9pPr marL="419130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600"/>
            </a:lvl1pPr>
            <a:lvl2pPr marL="523911" indent="0">
              <a:buNone/>
              <a:defRPr sz="1400"/>
            </a:lvl2pPr>
            <a:lvl3pPr marL="1047826" indent="0">
              <a:buNone/>
              <a:defRPr sz="1100"/>
            </a:lvl3pPr>
            <a:lvl4pPr marL="1571739" indent="0">
              <a:buNone/>
              <a:defRPr sz="1100"/>
            </a:lvl4pPr>
            <a:lvl5pPr marL="2095650" indent="0">
              <a:buNone/>
              <a:defRPr sz="1100"/>
            </a:lvl5pPr>
            <a:lvl6pPr marL="2619564" indent="0">
              <a:buNone/>
              <a:defRPr sz="1100"/>
            </a:lvl6pPr>
            <a:lvl7pPr marL="3143476" indent="0">
              <a:buNone/>
              <a:defRPr sz="1100"/>
            </a:lvl7pPr>
            <a:lvl8pPr marL="3667389" indent="0">
              <a:buNone/>
              <a:defRPr sz="1100"/>
            </a:lvl8pPr>
            <a:lvl9pPr marL="41913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04782" tIns="52393" rIns="104782" bIns="52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5"/>
            <a:ext cx="10698480" cy="5431156"/>
          </a:xfrm>
          <a:prstGeom prst="rect">
            <a:avLst/>
          </a:prstGeom>
        </p:spPr>
        <p:txBody>
          <a:bodyPr vert="horz" lIns="104782" tIns="52393" rIns="104782" bIns="52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1" y="7627624"/>
            <a:ext cx="2773680" cy="438150"/>
          </a:xfrm>
          <a:prstGeom prst="rect">
            <a:avLst/>
          </a:prstGeom>
        </p:spPr>
        <p:txBody>
          <a:bodyPr vert="horz" lIns="104782" tIns="52393" rIns="104782" bIns="5239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8021D-EAD4-CB45-B2A4-7529952A2A41}" type="datetimeFigureOut">
              <a:rPr lang="en-US" smtClean="0"/>
              <a:pPr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04782" tIns="52393" rIns="104782" bIns="5239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04782" tIns="52393" rIns="104782" bIns="5239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1E05-1C9C-E04F-A617-4C54980E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391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936" indent="-392936" algn="l" defTabSz="523911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51359" indent="-327446" algn="l" defTabSz="523911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781" indent="-261957" algn="l" defTabSz="52391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694" indent="-261957" algn="l" defTabSz="523911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7606" indent="-261957" algn="l" defTabSz="523911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1520" indent="-261957" algn="l" defTabSz="5239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433" indent="-261957" algn="l" defTabSz="5239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29345" indent="-261957" algn="l" defTabSz="5239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3255" indent="-261957" algn="l" defTabSz="5239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39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3911" algn="l" defTabSz="5239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826" algn="l" defTabSz="5239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739" algn="l" defTabSz="5239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5650" algn="l" defTabSz="5239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9564" algn="l" defTabSz="5239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3476" algn="l" defTabSz="5239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7389" algn="l" defTabSz="5239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1303" algn="l" defTabSz="5239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oleObject" Target="../embeddings/Microsoft_Equation1.bin"/><Relationship Id="rId6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54_unlabeled.jpg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1311655" y="91440"/>
            <a:ext cx="9210722" cy="81381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6510" y="521974"/>
            <a:ext cx="10478347" cy="17640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Supernova Dust and Ejecta Illuminated by Pulsar Wind Nebulae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217926"/>
            <a:ext cx="11887200" cy="13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82" tIns="52393" rIns="104782" bIns="5239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9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Calibri" charset="0"/>
              </a:rPr>
              <a:t>Tea </a:t>
            </a:r>
            <a:r>
              <a:rPr lang="en-US" sz="39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Calibri" charset="0"/>
              </a:rPr>
              <a:t>Temim</a:t>
            </a:r>
          </a:p>
          <a:p>
            <a:pPr algn="ctr"/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Calibri" charset="0"/>
              </a:rPr>
              <a:t>(GSFC/ORAU)</a:t>
            </a:r>
          </a:p>
          <a:p>
            <a:pPr algn="ctr"/>
            <a:endParaRPr lang="en-US" sz="600" b="1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" y="7787640"/>
            <a:ext cx="11799147" cy="36576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000" dirty="0" smtClean="0">
                <a:solidFill>
                  <a:srgbClr val="FFDC1A"/>
                </a:solidFill>
              </a:rPr>
              <a:t>European Space Astronomy Centre (ESAC)</a:t>
            </a:r>
            <a:r>
              <a:rPr lang="en-US" sz="2000" dirty="0" smtClean="0">
                <a:solidFill>
                  <a:srgbClr val="FFDC1A"/>
                </a:solidFill>
              </a:rPr>
              <a:t>	</a:t>
            </a:r>
            <a:r>
              <a:rPr lang="en-US" sz="2000" dirty="0" smtClean="0">
                <a:solidFill>
                  <a:srgbClr val="FFDC1A"/>
                </a:solidFill>
              </a:rPr>
              <a:t>                       		</a:t>
            </a:r>
            <a:r>
              <a:rPr lang="en-US" sz="2000" dirty="0" smtClean="0">
                <a:solidFill>
                  <a:srgbClr val="FFDC1A"/>
                </a:solidFill>
              </a:rPr>
              <a:t> 				 May 23, 2013</a:t>
            </a:r>
            <a:endParaRPr lang="en-US" sz="2000" dirty="0" smtClean="0">
              <a:solidFill>
                <a:srgbClr val="FFDC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ilicates_d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200" y="762000"/>
            <a:ext cx="4063000" cy="2475890"/>
          </a:xfrm>
          <a:prstGeom prst="rect">
            <a:avLst/>
          </a:prstGeom>
        </p:spPr>
      </p:pic>
      <p:pic>
        <p:nvPicPr>
          <p:cNvPr id="22" name="Picture 21" descr="carbon_d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085490"/>
            <a:ext cx="3962400" cy="2344036"/>
          </a:xfrm>
          <a:prstGeom prst="rect">
            <a:avLst/>
          </a:prstGeom>
        </p:spPr>
      </p:pic>
      <p:pic>
        <p:nvPicPr>
          <p:cNvPr id="23" name="Picture 22" descr="silicates_two_co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799491"/>
            <a:ext cx="3962399" cy="2298534"/>
          </a:xfrm>
          <a:prstGeom prst="rect">
            <a:avLst/>
          </a:prstGeom>
        </p:spPr>
      </p:pic>
      <p:pic>
        <p:nvPicPr>
          <p:cNvPr id="25" name="Picture 24" descr="carbon_two_com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13" y="3116189"/>
            <a:ext cx="4028187" cy="23315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76666" y="228600"/>
            <a:ext cx="26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Two temperature model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400" y="228600"/>
            <a:ext cx="694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Best-fit models for continuous size and temperature distribution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889" y="6233517"/>
            <a:ext cx="4153311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Silicates:		Carbon:</a:t>
            </a:r>
          </a:p>
          <a:p>
            <a:endParaRPr lang="en-US" sz="1000" dirty="0" smtClean="0"/>
          </a:p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= 3.5			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=</a:t>
            </a:r>
            <a:r>
              <a:rPr lang="en-US" dirty="0" smtClean="0"/>
              <a:t> 4.0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 smtClean="0"/>
              <a:t>&gt; </a:t>
            </a:r>
            <a:r>
              <a:rPr lang="en-US" dirty="0" smtClean="0"/>
              <a:t>0.6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	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max</a:t>
            </a:r>
            <a:r>
              <a:rPr lang="en-US" dirty="0" smtClean="0"/>
              <a:t> &gt; 0.1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428026" y="5680502"/>
            <a:ext cx="25343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Best-fit parameters: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77200" y="1066800"/>
            <a:ext cx="2895600" cy="19236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Total Dust Mass:</a:t>
            </a:r>
          </a:p>
          <a:p>
            <a:endParaRPr lang="en-US" sz="1000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baseline="-25000" dirty="0" err="1" smtClean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 = 0.13 </a:t>
            </a:r>
            <a:r>
              <a:rPr lang="en-US" u="sng" dirty="0" smtClean="0">
                <a:solidFill>
                  <a:srgbClr val="FFFFFF"/>
                </a:solidFill>
              </a:rPr>
              <a:t>+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0.01 </a:t>
            </a:r>
            <a:r>
              <a:rPr lang="en-US" sz="2400" dirty="0" smtClean="0">
                <a:solidFill>
                  <a:srgbClr val="FFFFFF"/>
                </a:solidFill>
              </a:rPr>
              <a:t>M</a:t>
            </a:r>
            <a:r>
              <a:rPr lang="en-US" sz="2400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Mathematica3" pitchFamily="2" charset="2"/>
              </a:rPr>
              <a:t> </a:t>
            </a:r>
            <a:r>
              <a:rPr lang="en-US" sz="2000" dirty="0" smtClean="0">
                <a:solidFill>
                  <a:srgbClr val="FFFFFF"/>
                </a:solidFill>
                <a:ea typeface="Wingdings"/>
                <a:cs typeface="Wingdings"/>
                <a:sym typeface="Mathematica3" pitchFamily="2" charset="2"/>
              </a:rPr>
              <a:t>for silicates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baseline="-25000" dirty="0" err="1" smtClean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 = </a:t>
            </a:r>
            <a:r>
              <a:rPr lang="en-US" dirty="0" smtClean="0">
                <a:solidFill>
                  <a:srgbClr val="FFFFFF"/>
                </a:solidFill>
              </a:rPr>
              <a:t>0.02 </a:t>
            </a:r>
            <a:r>
              <a:rPr lang="en-US" dirty="0" smtClean="0">
                <a:solidFill>
                  <a:srgbClr val="FFFFFF"/>
                </a:solidFill>
              </a:rPr>
              <a:t>– </a:t>
            </a:r>
            <a:r>
              <a:rPr lang="en-US" dirty="0" smtClean="0">
                <a:solidFill>
                  <a:srgbClr val="FFFFFF"/>
                </a:solidFill>
              </a:rPr>
              <a:t>0.04 </a:t>
            </a:r>
            <a:r>
              <a:rPr lang="en-US" sz="2400" dirty="0" smtClean="0">
                <a:solidFill>
                  <a:srgbClr val="FFFFFF"/>
                </a:solidFill>
              </a:rPr>
              <a:t>M</a:t>
            </a:r>
            <a:r>
              <a:rPr lang="en-US" sz="2400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Mathematica3" pitchFamily="2" charset="2"/>
              </a:rPr>
              <a:t> </a:t>
            </a:r>
            <a:r>
              <a:rPr lang="en-US" sz="2000" dirty="0" smtClean="0">
                <a:solidFill>
                  <a:srgbClr val="FFFFFF"/>
                </a:solidFill>
              </a:rPr>
              <a:t>for carbon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05800" y="3626347"/>
            <a:ext cx="3133193" cy="1200328"/>
          </a:xfrm>
          <a:prstGeom prst="rect">
            <a:avLst/>
          </a:prstGeom>
          <a:noFill/>
          <a:ln>
            <a:solidFill>
              <a:srgbClr val="39FF2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9FF25"/>
                </a:solidFill>
              </a:rPr>
              <a:t>A </a:t>
            </a:r>
            <a:r>
              <a:rPr lang="en-US" sz="2400" dirty="0" smtClean="0">
                <a:solidFill>
                  <a:srgbClr val="39FF25"/>
                </a:solidFill>
              </a:rPr>
              <a:t>factor of two</a:t>
            </a:r>
            <a:r>
              <a:rPr lang="en-US" sz="2400" dirty="0" smtClean="0">
                <a:solidFill>
                  <a:srgbClr val="39FF25"/>
                </a:solidFill>
              </a:rPr>
              <a:t> to six less </a:t>
            </a:r>
            <a:r>
              <a:rPr lang="en-US" sz="2400" dirty="0" smtClean="0">
                <a:solidFill>
                  <a:srgbClr val="39FF25"/>
                </a:solidFill>
              </a:rPr>
              <a:t>dust than the previous </a:t>
            </a:r>
            <a:r>
              <a:rPr lang="en-US" sz="2400" dirty="0" smtClean="0">
                <a:solidFill>
                  <a:srgbClr val="39FF25"/>
                </a:solidFill>
              </a:rPr>
              <a:t>models</a:t>
            </a:r>
            <a:endParaRPr lang="en-US" sz="2400" dirty="0">
              <a:solidFill>
                <a:srgbClr val="39FF25"/>
              </a:solidFill>
            </a:endParaRPr>
          </a:p>
        </p:txBody>
      </p:sp>
      <p:pic>
        <p:nvPicPr>
          <p:cNvPr id="13" name="Picture 12" descr="Screen Shot 2013-05-23 at 3.15.44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3085490"/>
            <a:ext cx="3479343" cy="24572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48300" y="5833408"/>
            <a:ext cx="5715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DC1A"/>
                </a:solidFill>
              </a:rPr>
              <a:t> Size distribution index of </a:t>
            </a:r>
            <a:r>
              <a:rPr lang="en-US" sz="2000" dirty="0" smtClean="0">
                <a:solidFill>
                  <a:srgbClr val="FFDC1A"/>
                </a:solidFill>
              </a:rPr>
              <a:t>3.5-4.0 </a:t>
            </a:r>
            <a:r>
              <a:rPr lang="en-US" sz="2000" dirty="0" smtClean="0">
                <a:solidFill>
                  <a:srgbClr val="FFDC1A"/>
                </a:solidFill>
              </a:rPr>
              <a:t>and larger grain size cut-offs are favored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DC1A"/>
                </a:solidFill>
              </a:rPr>
              <a:t> Larger grains are consistent with a Type IIP SN </a:t>
            </a:r>
            <a:r>
              <a:rPr lang="en-US" sz="2000" dirty="0" smtClean="0">
                <a:solidFill>
                  <a:schemeClr val="bg1"/>
                </a:solidFill>
              </a:rPr>
              <a:t>–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Mass </a:t>
            </a:r>
            <a:r>
              <a:rPr lang="en-US" sz="2000" dirty="0" smtClean="0">
                <a:solidFill>
                  <a:srgbClr val="FFFFFF"/>
                </a:solidFill>
              </a:rPr>
              <a:t>dominated by grains with radii larger than 0.03 </a:t>
            </a:r>
            <a:r>
              <a:rPr lang="en-US" sz="2000" dirty="0" err="1" smtClean="0">
                <a:solidFill>
                  <a:srgbClr val="FFFFFF"/>
                </a:solidFill>
              </a:rPr>
              <a:t>μm</a:t>
            </a:r>
            <a:r>
              <a:rPr lang="en-US" sz="2000" dirty="0" smtClean="0">
                <a:solidFill>
                  <a:srgbClr val="FFFFFF"/>
                </a:solidFill>
              </a:rPr>
              <a:t> in Type IIP, and less than 0.006 </a:t>
            </a:r>
            <a:r>
              <a:rPr lang="en-US" sz="2000" dirty="0" err="1" smtClean="0">
                <a:solidFill>
                  <a:srgbClr val="FFFFFF"/>
                </a:solidFill>
              </a:rPr>
              <a:t>μm</a:t>
            </a:r>
            <a:r>
              <a:rPr lang="en-US" sz="2000" dirty="0" smtClean="0">
                <a:solidFill>
                  <a:srgbClr val="FFFFFF"/>
                </a:solidFill>
              </a:rPr>
              <a:t> in Type </a:t>
            </a:r>
            <a:r>
              <a:rPr lang="en-US" sz="2000" dirty="0" err="1" smtClean="0">
                <a:solidFill>
                  <a:srgbClr val="FFFFFF"/>
                </a:solidFill>
              </a:rPr>
              <a:t>Iib</a:t>
            </a:r>
            <a:r>
              <a:rPr lang="en-US" sz="2000" dirty="0" smtClean="0">
                <a:solidFill>
                  <a:srgbClr val="FFFFFF"/>
                </a:solidFill>
              </a:rPr>
              <a:t> SNe  </a:t>
            </a:r>
            <a:r>
              <a:rPr lang="en-US" sz="2000" i="1" dirty="0" smtClean="0">
                <a:solidFill>
                  <a:srgbClr val="FFFFFF"/>
                </a:solidFill>
              </a:rPr>
              <a:t>(</a:t>
            </a:r>
            <a:r>
              <a:rPr lang="en-US" sz="2000" i="1" dirty="0" err="1" smtClean="0">
                <a:solidFill>
                  <a:srgbClr val="FFFFFF"/>
                </a:solidFill>
              </a:rPr>
              <a:t>Kozasa,Nozawa</a:t>
            </a:r>
            <a:r>
              <a:rPr lang="en-US" sz="2000" i="1" dirty="0" smtClean="0">
                <a:solidFill>
                  <a:srgbClr val="FFFFFF"/>
                </a:solidFill>
              </a:rPr>
              <a:t> et al. 2009)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endParaRPr lang="en-US" sz="2000" dirty="0">
              <a:solidFill>
                <a:srgbClr val="FFDC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ilicates_d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200" y="762000"/>
            <a:ext cx="4063000" cy="2475890"/>
          </a:xfrm>
          <a:prstGeom prst="rect">
            <a:avLst/>
          </a:prstGeom>
        </p:spPr>
      </p:pic>
      <p:pic>
        <p:nvPicPr>
          <p:cNvPr id="22" name="Picture 21" descr="carbon_d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085490"/>
            <a:ext cx="3962400" cy="2344036"/>
          </a:xfrm>
          <a:prstGeom prst="rect">
            <a:avLst/>
          </a:prstGeom>
        </p:spPr>
      </p:pic>
      <p:pic>
        <p:nvPicPr>
          <p:cNvPr id="23" name="Picture 22" descr="silicates_two_co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799491"/>
            <a:ext cx="3962399" cy="2298534"/>
          </a:xfrm>
          <a:prstGeom prst="rect">
            <a:avLst/>
          </a:prstGeom>
        </p:spPr>
      </p:pic>
      <p:pic>
        <p:nvPicPr>
          <p:cNvPr id="25" name="Picture 24" descr="carbon_two_com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13" y="3116189"/>
            <a:ext cx="4028187" cy="23315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76666" y="228600"/>
            <a:ext cx="26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Two temperature model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400" y="228600"/>
            <a:ext cx="694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Best-fit models for continuous size and temperature distribution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77200" y="1066800"/>
            <a:ext cx="2895600" cy="19236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Total Dust Mass:</a:t>
            </a:r>
          </a:p>
          <a:p>
            <a:endParaRPr lang="en-US" sz="1000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baseline="-25000" dirty="0" err="1" smtClean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 = 0.13 </a:t>
            </a:r>
            <a:r>
              <a:rPr lang="en-US" u="sng" dirty="0" smtClean="0">
                <a:solidFill>
                  <a:srgbClr val="FFFFFF"/>
                </a:solidFill>
              </a:rPr>
              <a:t>+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0.01 </a:t>
            </a:r>
            <a:r>
              <a:rPr lang="en-US" sz="2400" dirty="0" smtClean="0">
                <a:solidFill>
                  <a:srgbClr val="FFFFFF"/>
                </a:solidFill>
              </a:rPr>
              <a:t>M</a:t>
            </a:r>
            <a:r>
              <a:rPr lang="en-US" sz="2400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Mathematica3" pitchFamily="2" charset="2"/>
              </a:rPr>
              <a:t> </a:t>
            </a:r>
            <a:r>
              <a:rPr lang="en-US" sz="2000" dirty="0" smtClean="0">
                <a:solidFill>
                  <a:srgbClr val="FFFFFF"/>
                </a:solidFill>
                <a:ea typeface="Wingdings"/>
                <a:cs typeface="Wingdings"/>
                <a:sym typeface="Mathematica3" pitchFamily="2" charset="2"/>
              </a:rPr>
              <a:t>for silicates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baseline="-25000" dirty="0" err="1" smtClean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 = </a:t>
            </a:r>
            <a:r>
              <a:rPr lang="en-US" dirty="0" smtClean="0">
                <a:solidFill>
                  <a:srgbClr val="FFFFFF"/>
                </a:solidFill>
              </a:rPr>
              <a:t>0.02 </a:t>
            </a:r>
            <a:r>
              <a:rPr lang="en-US" dirty="0" smtClean="0">
                <a:solidFill>
                  <a:srgbClr val="FFFFFF"/>
                </a:solidFill>
              </a:rPr>
              <a:t>– </a:t>
            </a:r>
            <a:r>
              <a:rPr lang="en-US" dirty="0" smtClean="0">
                <a:solidFill>
                  <a:srgbClr val="FFFFFF"/>
                </a:solidFill>
              </a:rPr>
              <a:t>0.04 </a:t>
            </a:r>
            <a:r>
              <a:rPr lang="en-US" sz="2400" dirty="0" smtClean="0">
                <a:solidFill>
                  <a:srgbClr val="FFFFFF"/>
                </a:solidFill>
              </a:rPr>
              <a:t>M</a:t>
            </a:r>
            <a:r>
              <a:rPr lang="en-US" sz="2400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Mathematica3" pitchFamily="2" charset="2"/>
              </a:rPr>
              <a:t> </a:t>
            </a:r>
            <a:r>
              <a:rPr lang="en-US" sz="2000" dirty="0" smtClean="0">
                <a:solidFill>
                  <a:srgbClr val="FFFFFF"/>
                </a:solidFill>
              </a:rPr>
              <a:t>for carbon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05800" y="3626347"/>
            <a:ext cx="3133193" cy="1200328"/>
          </a:xfrm>
          <a:prstGeom prst="rect">
            <a:avLst/>
          </a:prstGeom>
          <a:noFill/>
          <a:ln>
            <a:solidFill>
              <a:srgbClr val="39FF2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9FF25"/>
                </a:solidFill>
              </a:rPr>
              <a:t>A </a:t>
            </a:r>
            <a:r>
              <a:rPr lang="en-US" sz="2400" dirty="0" smtClean="0">
                <a:solidFill>
                  <a:srgbClr val="39FF25"/>
                </a:solidFill>
              </a:rPr>
              <a:t>factor of two</a:t>
            </a:r>
            <a:r>
              <a:rPr lang="en-US" sz="2400" dirty="0" smtClean="0">
                <a:solidFill>
                  <a:srgbClr val="39FF25"/>
                </a:solidFill>
              </a:rPr>
              <a:t> to six less </a:t>
            </a:r>
            <a:r>
              <a:rPr lang="en-US" sz="2400" dirty="0" smtClean="0">
                <a:solidFill>
                  <a:srgbClr val="39FF25"/>
                </a:solidFill>
              </a:rPr>
              <a:t>dust than the previous </a:t>
            </a:r>
            <a:r>
              <a:rPr lang="en-US" sz="2400" dirty="0" smtClean="0">
                <a:solidFill>
                  <a:srgbClr val="39FF25"/>
                </a:solidFill>
              </a:rPr>
              <a:t>models</a:t>
            </a:r>
            <a:endParaRPr lang="en-US" sz="2400" dirty="0">
              <a:solidFill>
                <a:srgbClr val="39FF25"/>
              </a:solidFill>
            </a:endParaRPr>
          </a:p>
        </p:txBody>
      </p:sp>
      <p:pic>
        <p:nvPicPr>
          <p:cNvPr id="13" name="Picture 12" descr="Screen Shot 2013-05-23 at 3.15.44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3085490"/>
            <a:ext cx="3479343" cy="2457286"/>
          </a:xfrm>
          <a:prstGeom prst="rect">
            <a:avLst/>
          </a:prstGeom>
        </p:spPr>
      </p:pic>
      <p:pic>
        <p:nvPicPr>
          <p:cNvPr id="15" name="Picture 14" descr="Screen Shot 2013-05-23 at 3.18.22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666" y="5542776"/>
            <a:ext cx="3419139" cy="24252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48300" y="5833408"/>
            <a:ext cx="5715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DC1A"/>
                </a:solidFill>
              </a:rPr>
              <a:t> Size distribution index of </a:t>
            </a:r>
            <a:r>
              <a:rPr lang="en-US" sz="2000" dirty="0" smtClean="0">
                <a:solidFill>
                  <a:srgbClr val="FFDC1A"/>
                </a:solidFill>
              </a:rPr>
              <a:t>3.5-4.0 </a:t>
            </a:r>
            <a:r>
              <a:rPr lang="en-US" sz="2000" dirty="0" smtClean="0">
                <a:solidFill>
                  <a:srgbClr val="FFDC1A"/>
                </a:solidFill>
              </a:rPr>
              <a:t>and larger grain size cut-offs are favored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DC1A"/>
                </a:solidFill>
              </a:rPr>
              <a:t> Larger grains are consistent with a Type IIP SN </a:t>
            </a:r>
            <a:r>
              <a:rPr lang="en-US" sz="2000" dirty="0" smtClean="0">
                <a:solidFill>
                  <a:schemeClr val="bg1"/>
                </a:solidFill>
              </a:rPr>
              <a:t>–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Mass </a:t>
            </a:r>
            <a:r>
              <a:rPr lang="en-US" sz="2000" dirty="0" smtClean="0">
                <a:solidFill>
                  <a:srgbClr val="FFFFFF"/>
                </a:solidFill>
              </a:rPr>
              <a:t>dominated by grains with radii larger than 0.03 </a:t>
            </a:r>
            <a:r>
              <a:rPr lang="en-US" sz="2000" dirty="0" err="1" smtClean="0">
                <a:solidFill>
                  <a:srgbClr val="FFFFFF"/>
                </a:solidFill>
              </a:rPr>
              <a:t>μm</a:t>
            </a:r>
            <a:r>
              <a:rPr lang="en-US" sz="2000" dirty="0" smtClean="0">
                <a:solidFill>
                  <a:srgbClr val="FFFFFF"/>
                </a:solidFill>
              </a:rPr>
              <a:t> in Type IIP, and less than 0.006 </a:t>
            </a:r>
            <a:r>
              <a:rPr lang="en-US" sz="2000" dirty="0" err="1" smtClean="0">
                <a:solidFill>
                  <a:srgbClr val="FFFFFF"/>
                </a:solidFill>
              </a:rPr>
              <a:t>μm</a:t>
            </a:r>
            <a:r>
              <a:rPr lang="en-US" sz="2000" dirty="0" smtClean="0">
                <a:solidFill>
                  <a:srgbClr val="FFFFFF"/>
                </a:solidFill>
              </a:rPr>
              <a:t> in Type </a:t>
            </a:r>
            <a:r>
              <a:rPr lang="en-US" sz="2000" dirty="0" err="1" smtClean="0">
                <a:solidFill>
                  <a:srgbClr val="FFFFFF"/>
                </a:solidFill>
              </a:rPr>
              <a:t>Iib</a:t>
            </a:r>
            <a:r>
              <a:rPr lang="en-US" sz="2000" dirty="0" smtClean="0">
                <a:solidFill>
                  <a:srgbClr val="FFFFFF"/>
                </a:solidFill>
              </a:rPr>
              <a:t> SNe  </a:t>
            </a:r>
            <a:r>
              <a:rPr lang="en-US" sz="2000" i="1" dirty="0" smtClean="0">
                <a:solidFill>
                  <a:srgbClr val="FFFFFF"/>
                </a:solidFill>
              </a:rPr>
              <a:t>(</a:t>
            </a:r>
            <a:r>
              <a:rPr lang="en-US" sz="2000" i="1" dirty="0" err="1" smtClean="0">
                <a:solidFill>
                  <a:srgbClr val="FFFFFF"/>
                </a:solidFill>
              </a:rPr>
              <a:t>Kozasa,Nozawa</a:t>
            </a:r>
            <a:r>
              <a:rPr lang="en-US" sz="2000" i="1" dirty="0" smtClean="0">
                <a:solidFill>
                  <a:srgbClr val="FFFFFF"/>
                </a:solidFill>
              </a:rPr>
              <a:t> et al. 2009)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endParaRPr lang="en-US" sz="2000" dirty="0">
              <a:solidFill>
                <a:srgbClr val="FFDC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54_labeled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968591" y="654330"/>
            <a:ext cx="8556409" cy="7529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3287" y="6530794"/>
            <a:ext cx="2483913" cy="936806"/>
          </a:xfrm>
          <a:prstGeom prst="rect">
            <a:avLst/>
          </a:prstGeom>
          <a:noFill/>
        </p:spPr>
        <p:txBody>
          <a:bodyPr wrap="square" lIns="104782" tIns="52393" rIns="104782" bIns="52393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Chandra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X-ray (blue) </a:t>
            </a:r>
            <a:r>
              <a:rPr lang="en-US" sz="1800" dirty="0" smtClean="0">
                <a:solidFill>
                  <a:srgbClr val="5CFF35"/>
                </a:solidFill>
                <a:latin typeface="+mn-lt"/>
              </a:rPr>
              <a:t>IRAC 8 </a:t>
            </a:r>
            <a:r>
              <a:rPr lang="en-US" sz="1800" dirty="0" smtClean="0">
                <a:solidFill>
                  <a:srgbClr val="5CFF35"/>
                </a:solidFill>
                <a:latin typeface="Symbol" charset="2"/>
                <a:cs typeface="Symbol" charset="2"/>
              </a:rPr>
              <a:t>m</a:t>
            </a:r>
            <a:r>
              <a:rPr lang="en-US" sz="1800" dirty="0" smtClean="0">
                <a:solidFill>
                  <a:srgbClr val="5CFF35"/>
                </a:solidFill>
                <a:latin typeface="+mn-lt"/>
              </a:rPr>
              <a:t>m (green)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MIPS 24 </a:t>
            </a:r>
            <a:r>
              <a:rPr lang="en-US" sz="1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m (red)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7400" y="7772400"/>
            <a:ext cx="254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DC1A"/>
                </a:solidFill>
              </a:rPr>
              <a:t>Temim et al. 2010</a:t>
            </a:r>
            <a:endParaRPr lang="en-US" sz="2000" dirty="0">
              <a:solidFill>
                <a:srgbClr val="FFDC1A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20228" y="0"/>
            <a:ext cx="11614572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6158" tIns="52147" rIns="106158" bIns="52147" numCol="1" anchor="ctr" anchorCtr="0" compatLnSpc="1">
            <a:prstTxWarp prst="textNoShape">
              <a:avLst/>
            </a:prstTxWarp>
          </a:bodyPr>
          <a:lstStyle/>
          <a:p>
            <a:pPr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smtClean="0">
                <a:solidFill>
                  <a:srgbClr val="FFFFFF"/>
                </a:solidFill>
                <a:ea typeface="ヒラギノ角ゴ Pro W3" pitchFamily="-65" charset="-128"/>
                <a:cs typeface="Chalkboard"/>
              </a:rPr>
              <a:t>Surrounding Ejecta and Dust: G54.1+0.3</a:t>
            </a:r>
          </a:p>
        </p:txBody>
      </p:sp>
      <p:pic>
        <p:nvPicPr>
          <p:cNvPr id="10" name="Picture 3" descr="profile_ne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131536"/>
            <a:ext cx="2366077" cy="1897664"/>
          </a:xfrm>
          <a:prstGeom prst="rect">
            <a:avLst/>
          </a:prstGeom>
          <a:noFill/>
          <a:ln w="25400">
            <a:solidFill>
              <a:srgbClr val="FFDC1A"/>
            </a:solidFill>
            <a:miter lim="800000"/>
            <a:headEnd/>
            <a:tailEnd/>
          </a:ln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59286" y="5155181"/>
            <a:ext cx="2788714" cy="93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61FF2C"/>
                </a:solidFill>
                <a:latin typeface="Calibri" charset="0"/>
              </a:rPr>
              <a:t>Emission lines broadened to </a:t>
            </a:r>
            <a:r>
              <a:rPr lang="en-US" sz="1800" dirty="0">
                <a:solidFill>
                  <a:srgbClr val="61FF2C"/>
                </a:solidFill>
                <a:latin typeface="Calibri" charset="0"/>
              </a:rPr>
              <a:t>1000 km/</a:t>
            </a:r>
            <a:r>
              <a:rPr lang="en-US" sz="1800" dirty="0" err="1" smtClean="0">
                <a:solidFill>
                  <a:srgbClr val="61FF2C"/>
                </a:solidFill>
                <a:latin typeface="Calibri" charset="0"/>
              </a:rPr>
              <a:t>s</a:t>
            </a:r>
            <a:r>
              <a:rPr lang="en-US" sz="1800" dirty="0" smtClean="0">
                <a:solidFill>
                  <a:srgbClr val="61FF2C"/>
                </a:solidFill>
                <a:latin typeface="Calibri" charset="0"/>
              </a:rPr>
              <a:t> </a:t>
            </a:r>
          </a:p>
          <a:p>
            <a:r>
              <a:rPr lang="en-US" sz="1800" dirty="0" smtClean="0">
                <a:solidFill>
                  <a:srgbClr val="61FF2C"/>
                </a:solidFill>
                <a:latin typeface="Calibri" charset="0"/>
                <a:sym typeface="Wingdings"/>
              </a:rPr>
              <a:t> </a:t>
            </a:r>
            <a:r>
              <a:rPr lang="en-US" sz="1800" dirty="0" smtClean="0">
                <a:solidFill>
                  <a:srgbClr val="61FB27"/>
                </a:solidFill>
                <a:latin typeface="Calibri" charset="0"/>
                <a:sym typeface="Wingdings"/>
              </a:rPr>
              <a:t>evidence</a:t>
            </a:r>
            <a:r>
              <a:rPr lang="en-US" sz="1800" dirty="0" smtClean="0">
                <a:solidFill>
                  <a:srgbClr val="61FF2C"/>
                </a:solidFill>
                <a:latin typeface="Calibri" charset="0"/>
                <a:sym typeface="Wingdings"/>
              </a:rPr>
              <a:t> of SN ejecta</a:t>
            </a:r>
            <a:endParaRPr lang="en-US" sz="1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059269"/>
            <a:ext cx="255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DC1A"/>
                </a:solidFill>
              </a:rPr>
              <a:t>PWN overtakes </a:t>
            </a:r>
            <a:r>
              <a:rPr lang="en-US" sz="1800" dirty="0" smtClean="0">
                <a:solidFill>
                  <a:srgbClr val="FFDC1A"/>
                </a:solidFill>
              </a:rPr>
              <a:t>ejecta with</a:t>
            </a:r>
            <a:r>
              <a:rPr lang="en-US" sz="1800" dirty="0" smtClean="0">
                <a:solidFill>
                  <a:srgbClr val="FFDC1A"/>
                </a:solidFill>
              </a:rPr>
              <a:t> </a:t>
            </a:r>
            <a:r>
              <a:rPr lang="en-US" sz="1800" dirty="0" err="1" smtClean="0">
                <a:solidFill>
                  <a:srgbClr val="FFDC1A"/>
                </a:solidFill>
              </a:rPr>
              <a:t>v</a:t>
            </a:r>
            <a:r>
              <a:rPr lang="en-US" sz="1800" baseline="-25000" dirty="0" err="1" smtClean="0">
                <a:solidFill>
                  <a:srgbClr val="FFDC1A"/>
                </a:solidFill>
              </a:rPr>
              <a:t>s</a:t>
            </a:r>
            <a:r>
              <a:rPr lang="en-US" sz="1800" dirty="0" smtClean="0">
                <a:solidFill>
                  <a:srgbClr val="FFDC1A"/>
                </a:solidFill>
              </a:rPr>
              <a:t> ~ </a:t>
            </a:r>
            <a:r>
              <a:rPr lang="en-US" sz="1800" dirty="0" smtClean="0">
                <a:solidFill>
                  <a:srgbClr val="FFDC1A"/>
                </a:solidFill>
              </a:rPr>
              <a:t>25 km/</a:t>
            </a:r>
            <a:r>
              <a:rPr lang="en-US" sz="1800" dirty="0" err="1" smtClean="0">
                <a:solidFill>
                  <a:srgbClr val="FFDC1A"/>
                </a:solidFill>
              </a:rPr>
              <a:t>s</a:t>
            </a:r>
            <a:r>
              <a:rPr lang="en-US" sz="1800" dirty="0" smtClean="0">
                <a:solidFill>
                  <a:srgbClr val="FFDC1A"/>
                </a:solidFill>
                <a:latin typeface="Calibri" charset="0"/>
              </a:rPr>
              <a:t> </a:t>
            </a:r>
            <a:endParaRPr lang="en-US" sz="1800" dirty="0">
              <a:solidFill>
                <a:srgbClr val="FFDC1A"/>
              </a:solidFill>
            </a:endParaRPr>
          </a:p>
        </p:txBody>
      </p:sp>
      <p:pic>
        <p:nvPicPr>
          <p:cNvPr id="15" name="Picture 8" descr="hsspec_new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1905000"/>
            <a:ext cx="3181713" cy="2971800"/>
          </a:xfrm>
          <a:prstGeom prst="rect">
            <a:avLst/>
          </a:prstGeom>
          <a:noFill/>
          <a:ln w="38100" cmpd="sng">
            <a:solidFill>
              <a:srgbClr val="FFDC1A"/>
            </a:solidFill>
            <a:miter lim="800000"/>
            <a:headEnd/>
            <a:tailEnd/>
          </a:ln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8382000" y="1519667"/>
            <a:ext cx="3181713" cy="3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1" dirty="0" smtClean="0">
                <a:solidFill>
                  <a:srgbClr val="FFC411"/>
                </a:solidFill>
                <a:latin typeface="Calibri" charset="0"/>
              </a:rPr>
              <a:t>Spitzer</a:t>
            </a:r>
            <a:r>
              <a:rPr lang="en-US" sz="1800" dirty="0" smtClean="0">
                <a:solidFill>
                  <a:srgbClr val="FFC411"/>
                </a:solidFill>
                <a:latin typeface="Calibri" charset="0"/>
              </a:rPr>
              <a:t> IRS</a:t>
            </a:r>
            <a:r>
              <a:rPr lang="en-US" sz="1800" dirty="0" smtClean="0">
                <a:solidFill>
                  <a:srgbClr val="FFC411"/>
                </a:solidFill>
                <a:latin typeface="Calibri" charset="0"/>
              </a:rPr>
              <a:t> Spectrum</a:t>
            </a:r>
            <a:endParaRPr lang="en-US" sz="1800" dirty="0">
              <a:solidFill>
                <a:srgbClr val="FFC411"/>
              </a:solidFill>
              <a:latin typeface="Calibri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90457" y="4953000"/>
            <a:ext cx="3749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04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62A4F2"/>
                </a:solidFill>
                <a:latin typeface="Calibri" charset="0"/>
              </a:rPr>
              <a:t> Simple dust heating model implies</a:t>
            </a:r>
            <a:r>
              <a:rPr lang="en-US" sz="1800" dirty="0" smtClean="0">
                <a:solidFill>
                  <a:srgbClr val="62A4F2"/>
                </a:solidFill>
                <a:latin typeface="Calibri" charset="0"/>
              </a:rPr>
              <a:t> ~ </a:t>
            </a:r>
            <a:r>
              <a:rPr lang="en-US" sz="1800" dirty="0" smtClean="0">
                <a:solidFill>
                  <a:srgbClr val="62A4F2"/>
                </a:solidFill>
                <a:latin typeface="Calibri" charset="0"/>
              </a:rPr>
              <a:t>0.2 </a:t>
            </a:r>
            <a:r>
              <a:rPr lang="en-US" sz="1800" dirty="0" smtClean="0">
                <a:solidFill>
                  <a:srgbClr val="62A4F2"/>
                </a:solidFill>
              </a:rPr>
              <a:t>M</a:t>
            </a:r>
            <a:r>
              <a:rPr lang="en-US" sz="1800" baseline="-25000" dirty="0" smtClean="0">
                <a:solidFill>
                  <a:srgbClr val="62A4F2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sz="1800" dirty="0" smtClean="0">
                <a:solidFill>
                  <a:srgbClr val="62A4F2"/>
                </a:solidFill>
                <a:latin typeface="Calibri" charset="0"/>
              </a:rPr>
              <a:t> -</a:t>
            </a:r>
            <a:r>
              <a:rPr lang="en-US" sz="1800" dirty="0" smtClean="0">
                <a:solidFill>
                  <a:srgbClr val="62A4F2"/>
                </a:solidFill>
                <a:latin typeface="Calibri" charset="0"/>
              </a:rPr>
              <a:t> modeling of </a:t>
            </a:r>
            <a:r>
              <a:rPr lang="en-US" sz="1800" i="1" dirty="0" smtClean="0">
                <a:solidFill>
                  <a:srgbClr val="62A4F2"/>
                </a:solidFill>
                <a:latin typeface="Calibri" charset="0"/>
              </a:rPr>
              <a:t>Herschel</a:t>
            </a:r>
            <a:r>
              <a:rPr lang="en-US" sz="1800" dirty="0" smtClean="0">
                <a:solidFill>
                  <a:srgbClr val="62A4F2"/>
                </a:solidFill>
                <a:latin typeface="Calibri" charset="0"/>
              </a:rPr>
              <a:t> data </a:t>
            </a:r>
            <a:r>
              <a:rPr lang="en-US" sz="1800" dirty="0" smtClean="0">
                <a:solidFill>
                  <a:srgbClr val="62A4F2"/>
                </a:solidFill>
                <a:latin typeface="Calibri" charset="0"/>
              </a:rPr>
              <a:t>to constrain</a:t>
            </a:r>
            <a:r>
              <a:rPr lang="en-US" sz="1800" dirty="0" smtClean="0">
                <a:solidFill>
                  <a:srgbClr val="62A4F2"/>
                </a:solidFill>
                <a:latin typeface="Calibri" charset="0"/>
              </a:rPr>
              <a:t> dust </a:t>
            </a:r>
            <a:r>
              <a:rPr lang="en-US" sz="1800" dirty="0" smtClean="0">
                <a:solidFill>
                  <a:srgbClr val="62A4F2"/>
                </a:solidFill>
                <a:latin typeface="Calibri" charset="0"/>
              </a:rPr>
              <a:t>composition, mass, and grain size </a:t>
            </a:r>
            <a:endParaRPr lang="en-US" sz="1800" dirty="0" smtClean="0">
              <a:solidFill>
                <a:srgbClr val="62A4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xray_infrared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lum contrast="20000"/>
              </a:blip>
              <a:stretch>
                <a:fillRect/>
              </a:stretch>
            </p:blipFill>
          </mc:Choice>
          <mc:Fallback>
            <p:blipFill>
              <a:blip r:embed="rId4">
                <a:lum contrast="20000"/>
              </a:blip>
              <a:stretch>
                <a:fillRect/>
              </a:stretch>
            </p:blipFill>
          </mc:Fallback>
        </mc:AlternateContent>
        <p:spPr>
          <a:xfrm>
            <a:off x="1371600" y="639883"/>
            <a:ext cx="5867400" cy="5227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46287" y="7737316"/>
            <a:ext cx="2240913" cy="416084"/>
          </a:xfrm>
          <a:prstGeom prst="rect">
            <a:avLst/>
          </a:prstGeom>
          <a:noFill/>
        </p:spPr>
        <p:txBody>
          <a:bodyPr wrap="none" lIns="107263" tIns="53630" rIns="107263" bIns="53630" rtlCol="0">
            <a:spAutoFit/>
          </a:bodyPr>
          <a:lstStyle/>
          <a:p>
            <a:r>
              <a:rPr lang="en-US" sz="2000" dirty="0" smtClean="0">
                <a:solidFill>
                  <a:srgbClr val="39FF25"/>
                </a:solidFill>
              </a:rPr>
              <a:t>Temim et al. 2012</a:t>
            </a:r>
            <a:endParaRPr lang="en-US" sz="2000" dirty="0">
              <a:solidFill>
                <a:srgbClr val="39FF2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8" y="47366"/>
            <a:ext cx="11690772" cy="723861"/>
          </a:xfrm>
          <a:prstGeom prst="rect">
            <a:avLst/>
          </a:prstGeom>
          <a:solidFill>
            <a:schemeClr val="tx1"/>
          </a:solidFill>
        </p:spPr>
        <p:txBody>
          <a:bodyPr wrap="square" lIns="107263" tIns="53630" rIns="107263" bIns="53630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Kes</a:t>
            </a:r>
            <a:r>
              <a:rPr lang="en-US" sz="4000" dirty="0" smtClean="0">
                <a:solidFill>
                  <a:schemeClr val="bg1"/>
                </a:solidFill>
              </a:rPr>
              <a:t> 75: Searching for SN ejecta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351" y="5159536"/>
            <a:ext cx="1852498" cy="707864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MIPS 24 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m</a:t>
            </a:r>
          </a:p>
          <a:p>
            <a:r>
              <a:rPr lang="en-US" sz="2000" dirty="0" smtClean="0">
                <a:solidFill>
                  <a:srgbClr val="3366FF"/>
                </a:solidFill>
                <a:latin typeface="Calibri" charset="0"/>
              </a:rPr>
              <a:t>Chandra X-ray</a:t>
            </a:r>
            <a:endParaRPr lang="en-US" sz="2000" dirty="0">
              <a:solidFill>
                <a:srgbClr val="3366FF"/>
              </a:solidFill>
              <a:latin typeface="Calibri" charset="0"/>
            </a:endParaRPr>
          </a:p>
        </p:txBody>
      </p:sp>
      <p:pic>
        <p:nvPicPr>
          <p:cNvPr id="12" name="Picture 11" descr="Screen shot 2012-08-03 at 3.47.5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3349" y="1283732"/>
            <a:ext cx="2909634" cy="27665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657600" y="2362200"/>
            <a:ext cx="1295400" cy="1298448"/>
          </a:xfrm>
          <a:prstGeom prst="rect">
            <a:avLst/>
          </a:prstGeom>
          <a:noFill/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953000" y="1283732"/>
            <a:ext cx="3560349" cy="1078471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53000" y="3594593"/>
            <a:ext cx="3505200" cy="455676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596566" y="4038600"/>
            <a:ext cx="2909634" cy="323143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en-US" sz="1500" i="1" dirty="0" smtClean="0">
                <a:solidFill>
                  <a:srgbClr val="FF0000"/>
                </a:solidFill>
                <a:latin typeface="Calibri" charset="0"/>
              </a:rPr>
              <a:t>Herschel </a:t>
            </a:r>
            <a:r>
              <a:rPr lang="en-US" sz="1500" dirty="0" smtClean="0">
                <a:solidFill>
                  <a:srgbClr val="FF0000"/>
                </a:solidFill>
                <a:latin typeface="Calibri" charset="0"/>
              </a:rPr>
              <a:t>70 </a:t>
            </a:r>
            <a:r>
              <a:rPr lang="en-US" sz="1500" dirty="0" err="1" smtClean="0">
                <a:solidFill>
                  <a:srgbClr val="FF0000"/>
                </a:solidFill>
                <a:latin typeface="Symbol" charset="2"/>
              </a:rPr>
              <a:t>m</a:t>
            </a:r>
            <a:r>
              <a:rPr lang="en-US" sz="1500" dirty="0" err="1" smtClean="0">
                <a:solidFill>
                  <a:srgbClr val="FF0000"/>
                </a:solidFill>
                <a:latin typeface="Calibri" charset="0"/>
              </a:rPr>
              <a:t>m,</a:t>
            </a:r>
            <a:r>
              <a:rPr lang="en-US" sz="1500" i="1" dirty="0" err="1" smtClean="0">
                <a:solidFill>
                  <a:srgbClr val="3366FF"/>
                </a:solidFill>
                <a:latin typeface="Calibri" charset="0"/>
              </a:rPr>
              <a:t>Chandra</a:t>
            </a:r>
            <a:r>
              <a:rPr lang="en-US" sz="1500" dirty="0" smtClean="0">
                <a:solidFill>
                  <a:srgbClr val="3366FF"/>
                </a:solidFill>
                <a:latin typeface="Calibri" charset="0"/>
              </a:rPr>
              <a:t> X-ray</a:t>
            </a:r>
            <a:endParaRPr lang="en-US" sz="1500" dirty="0">
              <a:solidFill>
                <a:srgbClr val="3366FF"/>
              </a:solidFill>
              <a:latin typeface="Calibri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66062" y="914400"/>
            <a:ext cx="339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PWN heated dust and/or ejecta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5732" y="2165411"/>
            <a:ext cx="2466536" cy="1429182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pPr>
              <a:spcAft>
                <a:spcPts val="704"/>
              </a:spcAft>
            </a:pPr>
            <a:r>
              <a:rPr lang="en-US" sz="1600" dirty="0" smtClean="0">
                <a:solidFill>
                  <a:srgbClr val="FFC410"/>
                </a:solidFill>
              </a:rPr>
              <a:t>Pulsar age ~ 800 yr, one of the youngest known pulsars in the Galaxy </a:t>
            </a:r>
            <a:r>
              <a:rPr lang="en-US" sz="1600" i="1" dirty="0" smtClean="0">
                <a:solidFill>
                  <a:srgbClr val="FFC410"/>
                </a:solidFill>
                <a:cs typeface="Calibri (Body)"/>
              </a:rPr>
              <a:t>(</a:t>
            </a:r>
            <a:r>
              <a:rPr lang="en-US" sz="1600" i="1" dirty="0" err="1">
                <a:solidFill>
                  <a:srgbClr val="FFC410"/>
                </a:solidFill>
                <a:cs typeface="Calibri (Body)"/>
              </a:rPr>
              <a:t>Gotthelf</a:t>
            </a:r>
            <a:r>
              <a:rPr lang="en-US" sz="1600" i="1" dirty="0">
                <a:solidFill>
                  <a:srgbClr val="FFC410"/>
                </a:solidFill>
                <a:cs typeface="Calibri (Body)"/>
              </a:rPr>
              <a:t> et al. </a:t>
            </a:r>
            <a:r>
              <a:rPr lang="en-US" sz="1600" i="1" dirty="0" smtClean="0">
                <a:solidFill>
                  <a:srgbClr val="FFC410"/>
                </a:solidFill>
                <a:cs typeface="Calibri (Body)"/>
              </a:rPr>
              <a:t>2000)</a:t>
            </a:r>
            <a:endParaRPr lang="en-US" sz="1600" dirty="0" smtClean="0">
              <a:solidFill>
                <a:srgbClr val="FFC410"/>
              </a:solidFill>
              <a:cs typeface="Calibri (Body)"/>
            </a:endParaRPr>
          </a:p>
          <a:p>
            <a:pPr>
              <a:spcAft>
                <a:spcPts val="704"/>
              </a:spcAft>
            </a:pPr>
            <a:endParaRPr lang="en-US" sz="1600" dirty="0">
              <a:solidFill>
                <a:srgbClr val="FFC41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902" y="3757959"/>
            <a:ext cx="1471498" cy="1118841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pPr>
              <a:spcAft>
                <a:spcPts val="704"/>
              </a:spcAft>
            </a:pPr>
            <a:r>
              <a:rPr lang="en-US" sz="1800" dirty="0" err="1" smtClean="0">
                <a:solidFill>
                  <a:srgbClr val="FFC410"/>
                </a:solidFill>
              </a:rPr>
              <a:t>d</a:t>
            </a:r>
            <a:r>
              <a:rPr lang="en-US" sz="1800" dirty="0" smtClean="0">
                <a:solidFill>
                  <a:srgbClr val="FFC410"/>
                </a:solidFill>
              </a:rPr>
              <a:t> = 10.6 </a:t>
            </a:r>
            <a:r>
              <a:rPr lang="en-US" sz="1800" dirty="0" err="1" smtClean="0">
                <a:solidFill>
                  <a:srgbClr val="FFC410"/>
                </a:solidFill>
              </a:rPr>
              <a:t>kpc</a:t>
            </a:r>
            <a:endParaRPr lang="en-US" sz="1800" dirty="0" smtClean="0">
              <a:solidFill>
                <a:srgbClr val="FFC410"/>
              </a:solidFill>
            </a:endParaRPr>
          </a:p>
          <a:p>
            <a:pPr>
              <a:spcAft>
                <a:spcPts val="704"/>
              </a:spcAft>
            </a:pPr>
            <a:r>
              <a:rPr lang="en-US" sz="1800" dirty="0" smtClean="0">
                <a:solidFill>
                  <a:srgbClr val="FFC410"/>
                </a:solidFill>
              </a:rPr>
              <a:t>R ~ 6 pc</a:t>
            </a:r>
          </a:p>
          <a:p>
            <a:pPr>
              <a:spcAft>
                <a:spcPts val="704"/>
              </a:spcAft>
            </a:pPr>
            <a:endParaRPr lang="en-US" sz="1800" dirty="0">
              <a:solidFill>
                <a:srgbClr val="FFC41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91502" y="4681716"/>
            <a:ext cx="45956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39FF25"/>
                </a:solidFill>
              </a:rPr>
              <a:t> X-ray data are well fitted by a 1.5 </a:t>
            </a:r>
            <a:r>
              <a:rPr lang="en-US" sz="1900" dirty="0" err="1" smtClean="0">
                <a:solidFill>
                  <a:srgbClr val="39FF25"/>
                </a:solidFill>
              </a:rPr>
              <a:t>keV</a:t>
            </a:r>
            <a:r>
              <a:rPr lang="en-US" sz="1900" dirty="0" smtClean="0">
                <a:solidFill>
                  <a:srgbClr val="39FF25"/>
                </a:solidFill>
              </a:rPr>
              <a:t> thermal model, but no clear evidence </a:t>
            </a:r>
          </a:p>
          <a:p>
            <a:r>
              <a:rPr lang="en-US" sz="1900" dirty="0" smtClean="0">
                <a:solidFill>
                  <a:srgbClr val="39FF25"/>
                </a:solidFill>
              </a:rPr>
              <a:t>for enhanced abundances expected from metal-enriched ejecta</a:t>
            </a:r>
            <a:endParaRPr lang="en-US" sz="1900" dirty="0">
              <a:solidFill>
                <a:srgbClr val="39FF2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102" y="6122233"/>
            <a:ext cx="9243898" cy="1954967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 Nature </a:t>
            </a:r>
            <a:r>
              <a:rPr lang="en-US" sz="2000" dirty="0" smtClean="0">
                <a:solidFill>
                  <a:schemeClr val="bg1"/>
                </a:solidFill>
              </a:rPr>
              <a:t>of the progenitor unknown -  large expansion velocity, and clumpy CSM material characteristic of a WR progenitor (</a:t>
            </a:r>
            <a:r>
              <a:rPr lang="en-US" sz="2000" dirty="0" err="1" smtClean="0">
                <a:solidFill>
                  <a:schemeClr val="bg1"/>
                </a:solidFill>
              </a:rPr>
              <a:t>e.g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Helfand</a:t>
            </a:r>
            <a:r>
              <a:rPr lang="en-US" sz="2000" dirty="0" smtClean="0">
                <a:solidFill>
                  <a:schemeClr val="bg1"/>
                </a:solidFill>
              </a:rPr>
              <a:t> et al. 2003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DC1A"/>
                </a:solidFill>
              </a:rPr>
              <a:t> No evidence for SN ejecta in </a:t>
            </a:r>
            <a:r>
              <a:rPr lang="en-US" sz="2000" i="1" dirty="0" smtClean="0">
                <a:solidFill>
                  <a:srgbClr val="FFDC1A"/>
                </a:solidFill>
              </a:rPr>
              <a:t>Chandra</a:t>
            </a:r>
            <a:r>
              <a:rPr lang="en-US" sz="2000" dirty="0" smtClean="0">
                <a:solidFill>
                  <a:srgbClr val="FFDC1A"/>
                </a:solidFill>
              </a:rPr>
              <a:t> data</a:t>
            </a:r>
            <a:endParaRPr lang="en-US" sz="2000" dirty="0" smtClean="0">
              <a:solidFill>
                <a:srgbClr val="FFDC1A"/>
              </a:solidFill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Evidence for PWN-heated dust and ejecta in </a:t>
            </a:r>
            <a:r>
              <a:rPr lang="en-US" sz="2000" i="1" dirty="0" smtClean="0">
                <a:solidFill>
                  <a:schemeClr val="bg1"/>
                </a:solidFill>
              </a:rPr>
              <a:t>Herschel</a:t>
            </a:r>
            <a:r>
              <a:rPr lang="en-US" sz="2000" dirty="0" smtClean="0">
                <a:solidFill>
                  <a:schemeClr val="bg1"/>
                </a:solidFill>
              </a:rPr>
              <a:t> data – will help characterize ejecta properties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6" y="1811047"/>
            <a:ext cx="10454634" cy="4132553"/>
          </a:xfrm>
          <a:prstGeom prst="rect">
            <a:avLst/>
          </a:prstGeom>
          <a:noFill/>
        </p:spPr>
        <p:txBody>
          <a:bodyPr wrap="square" lIns="104782" tIns="52393" rIns="104782" bIns="52393" rtlCol="0">
            <a:spAutoFit/>
          </a:bodyPr>
          <a:lstStyle/>
          <a:p>
            <a:pPr marL="392936" indent="-392936">
              <a:spcAft>
                <a:spcPts val="3686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DC1A"/>
                </a:solidFill>
                <a:ea typeface="ＭＳ Ｐゴシック" charset="-128"/>
                <a:cs typeface="ＭＳ Ｐゴシック" charset="-128"/>
              </a:rPr>
              <a:t>Study of PWN-heated inner SN ejecta is important for characterizing ejecta/SNR properties, placing limits on the mass and dynamics of the SNR, and providing clues about the SN progenitor type</a:t>
            </a:r>
          </a:p>
          <a:p>
            <a:pPr marL="392936" indent="-392936">
              <a:spcAft>
                <a:spcPts val="3686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Infrared signatures of the PWN/SNR interaction are particularly important since high absorption along the line of sight prohibits optical and X-ray searches for SN ejecta in many composite SNRs</a:t>
            </a:r>
          </a:p>
          <a:p>
            <a:pPr marL="392936" indent="-392936">
              <a:spcAft>
                <a:spcPts val="3686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DC1A"/>
                </a:solidFill>
                <a:cs typeface="Calibri"/>
                <a:sym typeface="Wingdings"/>
              </a:rPr>
              <a:t>Studies of</a:t>
            </a:r>
            <a:r>
              <a:rPr lang="en-US" sz="2000" dirty="0" smtClean="0">
                <a:solidFill>
                  <a:srgbClr val="FFDC1A"/>
                </a:solidFill>
                <a:cs typeface="Calibri"/>
                <a:sym typeface="Wingdings"/>
              </a:rPr>
              <a:t> PWN/SNR interaction may </a:t>
            </a:r>
            <a:r>
              <a:rPr lang="en-US" sz="2000" dirty="0" smtClean="0">
                <a:solidFill>
                  <a:srgbClr val="FFDC1A"/>
                </a:solidFill>
                <a:cs typeface="Calibri"/>
                <a:sym typeface="Wingdings"/>
              </a:rPr>
              <a:t>prove to be an efficient way of probing </a:t>
            </a:r>
            <a:r>
              <a:rPr lang="en-US" sz="2000" dirty="0" smtClean="0">
                <a:solidFill>
                  <a:srgbClr val="FFDC1A"/>
                </a:solidFill>
                <a:cs typeface="Calibri"/>
                <a:sym typeface="Wingdings"/>
              </a:rPr>
              <a:t>the  </a:t>
            </a:r>
            <a:r>
              <a:rPr lang="en-US" sz="2000" dirty="0" smtClean="0">
                <a:solidFill>
                  <a:srgbClr val="FFDC1A"/>
                </a:solidFill>
                <a:cs typeface="Calibri"/>
                <a:sym typeface="Wingdings"/>
              </a:rPr>
              <a:t>properties </a:t>
            </a:r>
            <a:r>
              <a:rPr lang="en-US" sz="2000" dirty="0" smtClean="0">
                <a:solidFill>
                  <a:srgbClr val="FFDC1A"/>
                </a:solidFill>
                <a:cs typeface="Calibri"/>
                <a:sym typeface="Wingdings"/>
              </a:rPr>
              <a:t>of ejecta and </a:t>
            </a:r>
            <a:r>
              <a:rPr lang="en-US" sz="2000" dirty="0" smtClean="0">
                <a:solidFill>
                  <a:srgbClr val="FFDC1A"/>
                </a:solidFill>
                <a:cs typeface="Calibri"/>
                <a:sym typeface="Wingdings"/>
              </a:rPr>
              <a:t>freshly formed SN dust before reverse shock interaction and mixing with the ISM (e.g. G54.1+0.3, Crab, </a:t>
            </a:r>
            <a:r>
              <a:rPr lang="en-US" sz="2000" dirty="0" err="1" smtClean="0">
                <a:solidFill>
                  <a:srgbClr val="FFDC1A"/>
                </a:solidFill>
                <a:cs typeface="Calibri"/>
                <a:sym typeface="Wingdings"/>
              </a:rPr>
              <a:t>Kes</a:t>
            </a:r>
            <a:r>
              <a:rPr lang="en-US" sz="2000" dirty="0" smtClean="0">
                <a:solidFill>
                  <a:srgbClr val="FFDC1A"/>
                </a:solidFill>
                <a:cs typeface="Calibri"/>
                <a:sym typeface="Wingdings"/>
              </a:rPr>
              <a:t> 75</a:t>
            </a:r>
            <a:r>
              <a:rPr lang="en-US" sz="2000" dirty="0" smtClean="0">
                <a:solidFill>
                  <a:srgbClr val="FFDC1A"/>
                </a:solidFill>
                <a:cs typeface="Calibri"/>
                <a:sym typeface="Wingdings"/>
              </a:rPr>
              <a:t>)  </a:t>
            </a:r>
            <a:r>
              <a:rPr lang="en-US" sz="2000" dirty="0" smtClean="0">
                <a:solidFill>
                  <a:srgbClr val="FFDC1A"/>
                </a:solidFill>
                <a:cs typeface="Calibri"/>
                <a:sym typeface="Wingdings"/>
              </a:rPr>
              <a:t>– grain size distribution may also provide information on the SN progenitor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360" y="381000"/>
            <a:ext cx="10698480" cy="721996"/>
          </a:xfrm>
          <a:prstGeom prst="rect">
            <a:avLst/>
          </a:prstGeom>
        </p:spPr>
        <p:txBody>
          <a:bodyPr vert="horz" lIns="104782" tIns="52393" rIns="104782" bIns="5239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98" y="6400800"/>
            <a:ext cx="11430000" cy="1338782"/>
          </a:xfrm>
          <a:prstGeom prst="rect">
            <a:avLst/>
          </a:prstGeom>
          <a:ln>
            <a:solidFill>
              <a:srgbClr val="FFDC1A"/>
            </a:solidFill>
          </a:ln>
        </p:spPr>
        <p:txBody>
          <a:bodyPr wrap="square" lIns="91388" tIns="45697" rIns="91388" bIns="45697">
            <a:spAutoFit/>
          </a:bodyPr>
          <a:lstStyle/>
          <a:p>
            <a:r>
              <a:rPr lang="en-US" sz="2000" dirty="0" smtClean="0">
                <a:solidFill>
                  <a:srgbClr val="FFDC1A"/>
                </a:solidFill>
                <a:latin typeface="Calibri" charset="0"/>
              </a:rPr>
              <a:t>Collaborators:</a:t>
            </a:r>
          </a:p>
          <a:p>
            <a:endParaRPr lang="en-US" sz="300" dirty="0" smtClean="0">
              <a:solidFill>
                <a:srgbClr val="FFDC1A"/>
              </a:solidFill>
              <a:latin typeface="Calibri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Calibri" charset="0"/>
              </a:rPr>
              <a:t>Patrick Slane (CfA)			      Eli </a:t>
            </a:r>
            <a:r>
              <a:rPr lang="en-US" sz="1800" dirty="0" err="1" smtClean="0">
                <a:solidFill>
                  <a:schemeClr val="bg1"/>
                </a:solidFill>
                <a:latin typeface="Calibri" charset="0"/>
              </a:rPr>
              <a:t>Dwek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</a:rPr>
              <a:t> (GSFC)			        Bob </a:t>
            </a:r>
            <a:r>
              <a:rPr lang="en-US" sz="1800" dirty="0" err="1" smtClean="0">
                <a:solidFill>
                  <a:schemeClr val="bg1"/>
                </a:solidFill>
                <a:latin typeface="Calibri" charset="0"/>
              </a:rPr>
              <a:t>Gehrz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</a:rPr>
              <a:t> (UMN)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alibri" charset="0"/>
              </a:rPr>
              <a:t>Richard Arendt (GSFC)		      George </a:t>
            </a:r>
            <a:r>
              <a:rPr lang="en-US" sz="1800" dirty="0" err="1" smtClean="0">
                <a:solidFill>
                  <a:schemeClr val="bg1"/>
                </a:solidFill>
                <a:latin typeface="Calibri" charset="0"/>
              </a:rPr>
              <a:t>Sonneborn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</a:rPr>
              <a:t> (GSFC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</a:rPr>
              <a:t>)       	John Raymond (CfA)</a:t>
            </a:r>
          </a:p>
          <a:p>
            <a:r>
              <a:rPr lang="en-US" sz="1800" dirty="0" err="1" smtClean="0">
                <a:solidFill>
                  <a:schemeClr val="bg1"/>
                </a:solidFill>
                <a:latin typeface="Calibri" charset="0"/>
              </a:rPr>
              <a:t>Yosi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alibri" charset="0"/>
              </a:rPr>
              <a:t>Gelfand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</a:rPr>
              <a:t> (</a:t>
            </a:r>
            <a:r>
              <a:rPr lang="en-US" sz="1800" dirty="0" smtClean="0">
                <a:solidFill>
                  <a:srgbClr val="FFFFFF"/>
                </a:solidFill>
              </a:rPr>
              <a:t>NYU Abu </a:t>
            </a:r>
            <a:r>
              <a:rPr lang="en-US" sz="1800" dirty="0" smtClean="0">
                <a:solidFill>
                  <a:srgbClr val="FFFFFF"/>
                </a:solidFill>
              </a:rPr>
              <a:t>Dhabi)       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</a:rPr>
              <a:t>Steve Reynolds (NC State)        	</a:t>
            </a:r>
            <a:r>
              <a:rPr lang="en-US" sz="1800" dirty="0" err="1" smtClean="0">
                <a:solidFill>
                  <a:schemeClr val="bg1"/>
                </a:solidFill>
                <a:latin typeface="Calibri" charset="0"/>
              </a:rPr>
              <a:t>Kazik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alibri" charset="0"/>
              </a:rPr>
              <a:t>Borkowski</a:t>
            </a:r>
            <a:r>
              <a:rPr lang="en-US" sz="1800" dirty="0" smtClean="0">
                <a:solidFill>
                  <a:schemeClr val="bg1"/>
                </a:solidFill>
                <a:latin typeface="Calibri" charset="0"/>
              </a:rPr>
              <a:t> (NC State)</a:t>
            </a:r>
            <a:endParaRPr lang="en-US" sz="1800" dirty="0" smtClean="0">
              <a:solidFill>
                <a:srgbClr val="FFFFFF"/>
              </a:solidFill>
              <a:latin typeface="Calibri" charset="0"/>
            </a:endParaRPr>
          </a:p>
          <a:p>
            <a:endParaRPr lang="en-US" sz="300" dirty="0" smtClean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1445"/>
            <a:ext cx="11887200" cy="6762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C1A"/>
                </a:solidFill>
                <a:ea typeface="ＭＳ Ｐゴシック" charset="-128"/>
                <a:cs typeface="ＭＳ Ｐゴシック" charset="-128"/>
              </a:rPr>
              <a:t>Evolution of PWNe inside SNRs</a:t>
            </a:r>
            <a:endParaRPr lang="en-US" sz="3600" dirty="0" smtClean="0">
              <a:solidFill>
                <a:srgbClr val="FFDC1A"/>
              </a:solidFill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62800" y="1005842"/>
            <a:ext cx="4487051" cy="4659485"/>
            <a:chOff x="4880097" y="914400"/>
            <a:chExt cx="3882903" cy="3882903"/>
          </a:xfrm>
        </p:grpSpPr>
        <p:pic>
          <p:nvPicPr>
            <p:cNvPr id="6" name="Picture 3" descr="composite_d"/>
            <p:cNvPicPr>
              <a:picLocks noChangeAspect="1" noChangeArrowheads="1"/>
            </p:cNvPicPr>
            <p:nvPr/>
          </p:nvPicPr>
          <p:blipFill>
            <a:blip r:embed="rId3"/>
            <a:srcRect l="499" t="499" r="499" b="499"/>
            <a:stretch>
              <a:fillRect/>
            </a:stretch>
          </p:blipFill>
          <p:spPr bwMode="auto">
            <a:xfrm>
              <a:off x="4880097" y="914400"/>
              <a:ext cx="3882903" cy="388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27"/>
            <p:cNvSpPr txBox="1">
              <a:spLocks noChangeArrowheads="1"/>
            </p:cNvSpPr>
            <p:nvPr/>
          </p:nvSpPr>
          <p:spPr bwMode="auto">
            <a:xfrm>
              <a:off x="4880097" y="4462046"/>
              <a:ext cx="25113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latin typeface="Calibri" charset="0"/>
                </a:rPr>
                <a:t>Gaensler &amp; Slane 2006</a:t>
              </a:r>
            </a:p>
          </p:txBody>
        </p:sp>
      </p:grp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528323" y="1005844"/>
            <a:ext cx="4666827" cy="44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782" tIns="52393" rIns="104782" bIns="52393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323" y="6618270"/>
            <a:ext cx="10811268" cy="1154130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en-US" sz="2300" dirty="0" smtClean="0">
                <a:solidFill>
                  <a:srgbClr val="39FF25"/>
                </a:solidFill>
                <a:ea typeface="ＭＳ Ｐゴシック" charset="-128"/>
                <a:cs typeface="ＭＳ Ｐゴシック" charset="-128"/>
              </a:rPr>
              <a:t>PWNe provide a heating source for inner SN ejecta and </a:t>
            </a:r>
            <a:r>
              <a:rPr lang="en-US" sz="2300" dirty="0" err="1" smtClean="0">
                <a:solidFill>
                  <a:srgbClr val="39FF25"/>
                </a:solidFill>
                <a:ea typeface="ＭＳ Ｐゴシック" charset="-128"/>
                <a:cs typeface="ＭＳ Ｐゴシック" charset="-128"/>
              </a:rPr>
              <a:t>unshocked</a:t>
            </a:r>
            <a:r>
              <a:rPr lang="en-US" sz="2300" dirty="0" smtClean="0">
                <a:solidFill>
                  <a:srgbClr val="39FF25"/>
                </a:solidFill>
                <a:ea typeface="ＭＳ Ｐゴシック" charset="-128"/>
                <a:cs typeface="ＭＳ Ｐゴシック" charset="-128"/>
              </a:rPr>
              <a:t> SN dust – important for characterizing ejecta/SNR properties in systems with high absorbing column density (IR), and where ejecta cannot be separated from swept-up 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1477864"/>
            <a:ext cx="6400799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dirty="0" smtClean="0">
                <a:solidFill>
                  <a:srgbClr val="FFDC1A"/>
                </a:solidFill>
              </a:rPr>
              <a:t>Ejecta/Dust </a:t>
            </a:r>
            <a:r>
              <a:rPr lang="en-US" sz="2400" dirty="0" smtClean="0">
                <a:solidFill>
                  <a:srgbClr val="FFDC1A"/>
                </a:solidFill>
              </a:rPr>
              <a:t>Emission</a:t>
            </a:r>
            <a:r>
              <a:rPr lang="en-US" sz="2400" dirty="0" smtClean="0">
                <a:solidFill>
                  <a:srgbClr val="FFDC1A"/>
                </a:solidFill>
              </a:rPr>
              <a:t>:</a:t>
            </a:r>
          </a:p>
          <a:p>
            <a:pPr marL="392936" indent="-392936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30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The PWN shocks the inner SN ejecta and dust that have not been re-heated by the reverse shock</a:t>
            </a:r>
          </a:p>
          <a:p>
            <a:pPr marL="392936" indent="-392936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30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After </a:t>
            </a:r>
            <a:r>
              <a:rPr lang="en-US" sz="2200" dirty="0" smtClean="0">
                <a:solidFill>
                  <a:schemeClr val="bg1"/>
                </a:solidFill>
              </a:rPr>
              <a:t>the SN explosion, dust particles condense out of the cooling SN ejecta</a:t>
            </a:r>
            <a:endParaRPr lang="en-US" sz="2200" dirty="0" smtClean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marL="392936" indent="-392936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3000"/>
              </a:spcAft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Unprocessed </a:t>
            </a:r>
            <a:r>
              <a:rPr lang="en-US" sz="2200" dirty="0" smtClean="0">
                <a:solidFill>
                  <a:srgbClr val="FFFFFF"/>
                </a:solidFill>
              </a:rPr>
              <a:t>dust </a:t>
            </a:r>
            <a:r>
              <a:rPr lang="en-US" sz="2200" dirty="0" smtClean="0">
                <a:solidFill>
                  <a:srgbClr val="FFFFFF"/>
                </a:solidFill>
              </a:rPr>
              <a:t>grains </a:t>
            </a:r>
            <a:r>
              <a:rPr lang="en-US" sz="2200" dirty="0" smtClean="0">
                <a:solidFill>
                  <a:srgbClr val="FFFFFF"/>
                </a:solidFill>
              </a:rPr>
              <a:t>inside of the reverse-shock are heated by the expanding PWN and warmed enough to emit in the IR </a:t>
            </a:r>
          </a:p>
          <a:p>
            <a:pPr>
              <a:spcAft>
                <a:spcPts val="3000"/>
              </a:spcAft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c583color_12.1x4.2arcmin_csmth3513_log_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135" y="1236083"/>
            <a:ext cx="11446933" cy="412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0933" y="91440"/>
            <a:ext cx="9069493" cy="5486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The Surrounding Ejecta: 3C 58</a:t>
            </a:r>
          </a:p>
        </p:txBody>
      </p:sp>
      <p:pic>
        <p:nvPicPr>
          <p:cNvPr id="9" name="Picture 24" descr="The image “http://hea-www.harvard.edu/~slane/3c58/core_pic.jpg” cannot be displayed, because it contains errors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187" y="640080"/>
            <a:ext cx="16491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4"/>
          <p:cNvCxnSpPr>
            <a:cxnSpLocks noChangeShapeType="1"/>
          </p:cNvCxnSpPr>
          <p:nvPr/>
        </p:nvCxnSpPr>
        <p:spPr bwMode="auto">
          <a:xfrm rot="10800000">
            <a:off x="836508" y="640080"/>
            <a:ext cx="5107093" cy="192024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1" name="Straight Connector 16"/>
          <p:cNvCxnSpPr>
            <a:cxnSpLocks noChangeShapeType="1"/>
          </p:cNvCxnSpPr>
          <p:nvPr/>
        </p:nvCxnSpPr>
        <p:spPr bwMode="auto">
          <a:xfrm rot="10800000">
            <a:off x="748453" y="2424803"/>
            <a:ext cx="5195147" cy="109728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" name="Straight Connector 28"/>
          <p:cNvCxnSpPr>
            <a:cxnSpLocks noChangeShapeType="1"/>
          </p:cNvCxnSpPr>
          <p:nvPr/>
        </p:nvCxnSpPr>
        <p:spPr bwMode="auto">
          <a:xfrm>
            <a:off x="7528560" y="6673216"/>
            <a:ext cx="410916" cy="19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11903" y="5278493"/>
            <a:ext cx="2573725" cy="439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3580" tIns="51791" rIns="103580" bIns="5179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Slane et al.  2004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793727" y="5886024"/>
            <a:ext cx="6017273" cy="220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5" tIns="53637" rIns="107275" bIns="53637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Mass and </a:t>
            </a:r>
            <a:r>
              <a:rPr lang="en-US" sz="2200" dirty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temperature of swept-</a:t>
            </a:r>
            <a:r>
              <a:rPr lang="en-US" sz="2200" dirty="0" smtClean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up</a:t>
            </a:r>
            <a:r>
              <a:rPr lang="en-US" sz="2200" dirty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 </a:t>
            </a:r>
            <a:r>
              <a:rPr lang="en-US" sz="2200" dirty="0" smtClean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ejecta in 3C 58 </a:t>
            </a:r>
            <a:r>
              <a:rPr lang="en-US" sz="2200" dirty="0" smtClean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(~ </a:t>
            </a:r>
            <a:r>
              <a:rPr lang="en-US" sz="2200" dirty="0" smtClean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0.8 </a:t>
            </a:r>
            <a:r>
              <a:rPr lang="en-US" sz="2200" dirty="0" smtClean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M</a:t>
            </a:r>
            <a:r>
              <a:rPr lang="en-US" sz="2200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sz="2200" dirty="0" smtClean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 and 0.23 </a:t>
            </a:r>
            <a:r>
              <a:rPr lang="en-US" sz="2200" dirty="0" err="1" smtClean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keV</a:t>
            </a:r>
            <a:r>
              <a:rPr lang="en-US" sz="2200" dirty="0" smtClean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) </a:t>
            </a:r>
            <a:r>
              <a:rPr lang="en-US" sz="2200" dirty="0" smtClean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suggests </a:t>
            </a:r>
            <a:r>
              <a:rPr lang="en-US" sz="2200" dirty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an age of</a:t>
            </a:r>
            <a:r>
              <a:rPr lang="en-US" sz="2200" dirty="0" smtClean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 &gt; 2000 </a:t>
            </a:r>
            <a:r>
              <a:rPr lang="en-US" sz="2200" dirty="0" smtClean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yr</a:t>
            </a:r>
            <a:r>
              <a:rPr lang="en-US" sz="2200" dirty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 </a:t>
            </a:r>
            <a:r>
              <a:rPr lang="en-US" sz="2200" dirty="0" smtClean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and </a:t>
            </a:r>
            <a:r>
              <a:rPr lang="en-US" sz="2200" dirty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a</a:t>
            </a:r>
            <a:r>
              <a:rPr lang="en-US" sz="2200" dirty="0" smtClean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 Type </a:t>
            </a:r>
            <a:r>
              <a:rPr lang="en-US" sz="2200" dirty="0" smtClean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IIP </a:t>
            </a:r>
            <a:r>
              <a:rPr lang="en-US" sz="2200" dirty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progenitor, similar </a:t>
            </a:r>
            <a:r>
              <a:rPr lang="en-US" sz="2200" dirty="0" smtClean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to the Crab</a:t>
            </a:r>
            <a:r>
              <a:rPr lang="en-US" sz="2200" dirty="0" smtClean="0">
                <a:solidFill>
                  <a:srgbClr val="FFDC1A"/>
                </a:solidFill>
                <a:ea typeface="Chalkboard" pitchFamily="-65" charset="0"/>
                <a:cs typeface="Chalkboard" pitchFamily="-65" charset="0"/>
              </a:rPr>
              <a:t> </a:t>
            </a:r>
          </a:p>
          <a:p>
            <a:r>
              <a:rPr lang="en-US" sz="2200" i="1" dirty="0" smtClean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(</a:t>
            </a:r>
            <a:r>
              <a:rPr lang="en-US" sz="2200" i="1" dirty="0" err="1" smtClean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Bocchino</a:t>
            </a:r>
            <a:r>
              <a:rPr lang="en-US" sz="2200" i="1" dirty="0" smtClean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 et al. 2001, Slane et al. 2004, Chevalier </a:t>
            </a:r>
            <a:r>
              <a:rPr lang="en-US" sz="2200" i="1" dirty="0" smtClean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2005, </a:t>
            </a:r>
            <a:r>
              <a:rPr lang="en-US" sz="2200" i="1" dirty="0" err="1" smtClean="0">
                <a:solidFill>
                  <a:srgbClr val="FFFFFF"/>
                </a:solidFill>
              </a:rPr>
              <a:t>Gotthelf</a:t>
            </a:r>
            <a:r>
              <a:rPr lang="en-US" sz="2200" i="1" dirty="0" smtClean="0">
                <a:solidFill>
                  <a:srgbClr val="FFFFFF"/>
                </a:solidFill>
              </a:rPr>
              <a:t> et al. </a:t>
            </a:r>
            <a:r>
              <a:rPr lang="en-US" sz="2200" i="1" dirty="0" smtClean="0">
                <a:solidFill>
                  <a:srgbClr val="FFFFFF"/>
                </a:solidFill>
              </a:rPr>
              <a:t>2007</a:t>
            </a:r>
            <a:r>
              <a:rPr lang="en-US" sz="2200" i="1" dirty="0" smtClean="0">
                <a:solidFill>
                  <a:srgbClr val="FFFFFF"/>
                </a:solidFill>
                <a:ea typeface="Chalkboard" pitchFamily="-65" charset="0"/>
                <a:cs typeface="Chalkboard" pitchFamily="-65" charset="0"/>
              </a:rPr>
              <a:t>)</a:t>
            </a:r>
            <a:endParaRPr lang="en-US" sz="2200" i="1" dirty="0" smtClean="0">
              <a:solidFill>
                <a:srgbClr val="FFFFFF"/>
              </a:solidFill>
              <a:ea typeface="Chalkboard" pitchFamily="-65" charset="0"/>
              <a:cs typeface="Chalkboard" pitchFamily="-65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000240" y="2607683"/>
            <a:ext cx="2729653" cy="1344882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528560" y="4624463"/>
            <a:ext cx="1584960" cy="19683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29895" y="3465291"/>
            <a:ext cx="1937173" cy="775597"/>
          </a:xfrm>
          <a:prstGeom prst="rect">
            <a:avLst/>
          </a:prstGeom>
          <a:noFill/>
        </p:spPr>
        <p:txBody>
          <a:bodyPr wrap="square" lIns="107275" tIns="53637" rIns="107275" bIns="53637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nonthermal</a:t>
            </a:r>
            <a:r>
              <a:rPr lang="en-US" dirty="0" smtClean="0">
                <a:solidFill>
                  <a:srgbClr val="FFFFFF"/>
                </a:solidFill>
              </a:rPr>
              <a:t> emission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13521" y="4710805"/>
            <a:ext cx="2070171" cy="775597"/>
          </a:xfrm>
          <a:prstGeom prst="rect">
            <a:avLst/>
          </a:prstGeom>
          <a:noFill/>
        </p:spPr>
        <p:txBody>
          <a:bodyPr wrap="square" lIns="107275" tIns="53637" rIns="107275" bIns="53637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shell of swept-up ejecta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2" descr="psr_acis"/>
          <p:cNvPicPr>
            <a:picLocks noChangeAspect="1" noChangeArrowheads="1"/>
          </p:cNvPicPr>
          <p:nvPr/>
        </p:nvPicPr>
        <p:blipFill>
          <a:blip r:embed="rId5"/>
          <a:srcRect r="7448" b="14072"/>
          <a:stretch>
            <a:fillRect/>
          </a:stretch>
        </p:blipFill>
        <p:spPr bwMode="auto">
          <a:xfrm>
            <a:off x="176108" y="5410200"/>
            <a:ext cx="2509520" cy="2583522"/>
          </a:xfrm>
          <a:prstGeom prst="rect">
            <a:avLst/>
          </a:prstGeom>
          <a:noFill/>
          <a:ln w="28575" cmpd="sng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" name="Picture 3" descr="psr_irac"/>
          <p:cNvPicPr>
            <a:picLocks noChangeAspect="1" noChangeArrowheads="1"/>
          </p:cNvPicPr>
          <p:nvPr/>
        </p:nvPicPr>
        <p:blipFill>
          <a:blip r:embed="rId6"/>
          <a:srcRect r="7448" b="14072"/>
          <a:stretch>
            <a:fillRect/>
          </a:stretch>
        </p:blipFill>
        <p:spPr bwMode="auto">
          <a:xfrm>
            <a:off x="2861735" y="5410200"/>
            <a:ext cx="2508373" cy="2583523"/>
          </a:xfrm>
          <a:prstGeom prst="rect">
            <a:avLst/>
          </a:prstGeom>
          <a:noFill/>
          <a:ln w="28575" cmpd="sng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810000" y="5334000"/>
            <a:ext cx="1643368" cy="4007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7275" tIns="53637" rIns="107275" bIns="536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FFFFFF"/>
                </a:solidFill>
              </a:rPr>
              <a:t>IRAC </a:t>
            </a:r>
            <a:r>
              <a:rPr lang="en-US" sz="1900" b="1" dirty="0" smtClean="0">
                <a:solidFill>
                  <a:srgbClr val="FFFFFF"/>
                </a:solidFill>
              </a:rPr>
              <a:t>3.6 </a:t>
            </a:r>
            <a:r>
              <a:rPr lang="en-US" sz="1900" b="1" dirty="0" err="1" smtClean="0">
                <a:solidFill>
                  <a:srgbClr val="FFFFFF"/>
                </a:solidFill>
                <a:latin typeface="Symbol" pitchFamily="-65" charset="2"/>
                <a:sym typeface="Symbol" pitchFamily="-65" charset="2"/>
              </a:rPr>
              <a:t></a:t>
            </a:r>
            <a:r>
              <a:rPr lang="en-US" sz="1900" b="1" dirty="0" err="1">
                <a:solidFill>
                  <a:srgbClr val="FFFFFF"/>
                </a:solidFill>
              </a:rPr>
              <a:t>m</a:t>
            </a:r>
            <a:endParaRPr lang="en-US" sz="1900" b="1" dirty="0">
              <a:solidFill>
                <a:srgbClr val="FFFFFF"/>
              </a:solidFill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1402202" y="5390491"/>
            <a:ext cx="1264798" cy="4007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7275" tIns="53637" rIns="107275" bIns="53637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900" b="1" i="1" dirty="0">
                <a:solidFill>
                  <a:schemeClr val="bg1"/>
                </a:solidFill>
              </a:rPr>
              <a:t>Chandra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13736" y="7620000"/>
            <a:ext cx="2483838" cy="406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7275" tIns="53637" rIns="107275" bIns="53637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dirty="0">
                <a:solidFill>
                  <a:srgbClr val="FFFFFF"/>
                </a:solidFill>
              </a:rPr>
              <a:t>Slane et al.  2004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2773680" y="7620000"/>
            <a:ext cx="2472831" cy="406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7275" tIns="53637" rIns="107275" bIns="53637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900" dirty="0">
                <a:solidFill>
                  <a:srgbClr val="FFFFFF"/>
                </a:solidFill>
              </a:rPr>
              <a:t>Slane et al.  2008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79440" y="5364220"/>
            <a:ext cx="3816489" cy="431487"/>
          </a:xfrm>
          <a:prstGeom prst="rect">
            <a:avLst/>
          </a:prstGeom>
          <a:noFill/>
        </p:spPr>
        <p:txBody>
          <a:bodyPr wrap="none" lIns="107275" tIns="53637" rIns="107275" bIns="53637" rtlCol="0">
            <a:spAutoFit/>
          </a:bodyPr>
          <a:lstStyle/>
          <a:p>
            <a:r>
              <a:rPr lang="en-US" dirty="0" smtClean="0">
                <a:solidFill>
                  <a:srgbClr val="62A4F2"/>
                </a:solidFill>
              </a:rPr>
              <a:t>10 </a:t>
            </a:r>
            <a:r>
              <a:rPr lang="en-US" dirty="0" err="1" smtClean="0">
                <a:solidFill>
                  <a:srgbClr val="62A4F2"/>
                </a:solidFill>
              </a:rPr>
              <a:t>arcmin</a:t>
            </a:r>
            <a:r>
              <a:rPr lang="en-US" dirty="0" smtClean="0">
                <a:solidFill>
                  <a:srgbClr val="62A4F2"/>
                </a:solidFill>
              </a:rPr>
              <a:t> across, </a:t>
            </a:r>
            <a:r>
              <a:rPr lang="en-US" dirty="0" err="1" smtClean="0">
                <a:solidFill>
                  <a:srgbClr val="62A4F2"/>
                </a:solidFill>
              </a:rPr>
              <a:t>d</a:t>
            </a:r>
            <a:r>
              <a:rPr lang="en-US" dirty="0" smtClean="0">
                <a:solidFill>
                  <a:srgbClr val="62A4F2"/>
                </a:solidFill>
              </a:rPr>
              <a:t> = 3.2 </a:t>
            </a:r>
            <a:r>
              <a:rPr lang="en-US" dirty="0" err="1" smtClean="0">
                <a:solidFill>
                  <a:srgbClr val="62A4F2"/>
                </a:solidFill>
              </a:rPr>
              <a:t>kpc</a:t>
            </a:r>
            <a:r>
              <a:rPr lang="en-US" dirty="0" smtClean="0">
                <a:solidFill>
                  <a:srgbClr val="62A4F2"/>
                </a:solidFill>
              </a:rPr>
              <a:t>, </a:t>
            </a:r>
            <a:endParaRPr lang="en-US" dirty="0">
              <a:solidFill>
                <a:srgbClr val="62A4F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1155" y="4338935"/>
            <a:ext cx="1441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DC1A"/>
                </a:solidFill>
              </a:rPr>
              <a:t>Chandra</a:t>
            </a:r>
            <a:endParaRPr lang="en-US" sz="2400" i="1" dirty="0" smtClean="0">
              <a:solidFill>
                <a:srgbClr val="FFDC1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686" y="4710805"/>
            <a:ext cx="2181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FFFF"/>
                </a:solidFill>
              </a:rPr>
              <a:t>Slane et al.  </a:t>
            </a:r>
            <a:r>
              <a:rPr lang="en-US" sz="2000" dirty="0" smtClean="0">
                <a:solidFill>
                  <a:srgbClr val="FFFFFF"/>
                </a:solidFill>
              </a:rPr>
              <a:t>2004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21_xr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0"/>
            <a:ext cx="5181600" cy="5181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77000" y="5063966"/>
            <a:ext cx="4953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DC1A"/>
                </a:solidFill>
              </a:rPr>
              <a:t> Interaction </a:t>
            </a:r>
            <a:r>
              <a:rPr lang="en-US" sz="2000" dirty="0" smtClean="0">
                <a:solidFill>
                  <a:srgbClr val="FFDC1A"/>
                </a:solidFill>
              </a:rPr>
              <a:t>of ejecta with</a:t>
            </a:r>
            <a:r>
              <a:rPr lang="en-US" sz="2000" dirty="0" smtClean="0">
                <a:solidFill>
                  <a:srgbClr val="FFDC1A"/>
                </a:solidFill>
              </a:rPr>
              <a:t> hydrogen -&gt; Type </a:t>
            </a:r>
            <a:r>
              <a:rPr lang="en-US" sz="2000" dirty="0" smtClean="0">
                <a:solidFill>
                  <a:srgbClr val="FFDC1A"/>
                </a:solidFill>
              </a:rPr>
              <a:t>IIP explosion </a:t>
            </a:r>
            <a:r>
              <a:rPr lang="en-US" sz="2000" i="1" dirty="0" smtClean="0">
                <a:solidFill>
                  <a:srgbClr val="FFDC1A"/>
                </a:solidFill>
              </a:rPr>
              <a:t>(</a:t>
            </a:r>
            <a:r>
              <a:rPr lang="en-US" sz="2000" i="1" dirty="0" err="1" smtClean="0">
                <a:solidFill>
                  <a:srgbClr val="FFDC1A"/>
                </a:solidFill>
              </a:rPr>
              <a:t>Bocchino</a:t>
            </a:r>
            <a:r>
              <a:rPr lang="en-US" sz="2000" i="1" dirty="0" smtClean="0">
                <a:solidFill>
                  <a:srgbClr val="FFDC1A"/>
                </a:solidFill>
              </a:rPr>
              <a:t> et al. 2005, Matheson &amp; Safi-</a:t>
            </a:r>
            <a:r>
              <a:rPr lang="en-US" sz="2000" i="1" dirty="0" err="1" smtClean="0">
                <a:solidFill>
                  <a:srgbClr val="FFDC1A"/>
                </a:solidFill>
              </a:rPr>
              <a:t>Harb</a:t>
            </a:r>
            <a:r>
              <a:rPr lang="en-US" sz="2000" i="1" dirty="0" smtClean="0">
                <a:solidFill>
                  <a:srgbClr val="FFDC1A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[Fe II] 1.64 </a:t>
            </a:r>
            <a:r>
              <a:rPr lang="en-US" sz="2000" dirty="0" err="1" smtClean="0">
                <a:solidFill>
                  <a:srgbClr val="FFFFFF"/>
                </a:solidFill>
              </a:rPr>
              <a:t>μm</a:t>
            </a:r>
            <a:r>
              <a:rPr lang="en-US" sz="2000" dirty="0" smtClean="0">
                <a:solidFill>
                  <a:srgbClr val="FFFFFF"/>
                </a:solidFill>
              </a:rPr>
              <a:t> emission traces the outer boundary of the PWN – shock driven into the surrounding cold SN ejecta </a:t>
            </a:r>
            <a:r>
              <a:rPr lang="en-US" sz="2000" i="1" dirty="0" smtClean="0">
                <a:solidFill>
                  <a:srgbClr val="FFFFFF"/>
                </a:solidFill>
              </a:rPr>
              <a:t>(</a:t>
            </a:r>
            <a:r>
              <a:rPr lang="en-US" sz="2000" i="1" dirty="0" err="1" smtClean="0">
                <a:solidFill>
                  <a:srgbClr val="FFFFFF"/>
                </a:solidFill>
              </a:rPr>
              <a:t>Zajczyk</a:t>
            </a:r>
            <a:r>
              <a:rPr lang="en-US" sz="2000" i="1" dirty="0" smtClean="0">
                <a:solidFill>
                  <a:srgbClr val="FFFFFF"/>
                </a:solidFill>
              </a:rPr>
              <a:t> et al. 2012)</a:t>
            </a:r>
            <a:endParaRPr lang="en-US" sz="2000" i="1" dirty="0" smtClean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srgbClr val="FFDC1A"/>
                </a:solidFill>
              </a:rPr>
              <a:t> Herschel</a:t>
            </a:r>
            <a:r>
              <a:rPr lang="en-US" sz="2000" dirty="0" smtClean="0">
                <a:solidFill>
                  <a:srgbClr val="FFDC1A"/>
                </a:solidFill>
              </a:rPr>
              <a:t> </a:t>
            </a:r>
            <a:r>
              <a:rPr lang="en-US" sz="2000" dirty="0" smtClean="0">
                <a:solidFill>
                  <a:srgbClr val="FFDC1A"/>
                </a:solidFill>
              </a:rPr>
              <a:t>spectroscopy of PWN</a:t>
            </a:r>
            <a:endParaRPr lang="en-US" sz="2000" dirty="0">
              <a:solidFill>
                <a:srgbClr val="FFDC1A"/>
              </a:solidFill>
            </a:endParaRPr>
          </a:p>
        </p:txBody>
      </p:sp>
      <p:pic>
        <p:nvPicPr>
          <p:cNvPr id="4" name="Picture 3" descr="Screen shot 2012-08-02 at 9.03.0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985" y="177165"/>
            <a:ext cx="2305137" cy="2063691"/>
          </a:xfrm>
          <a:prstGeom prst="rect">
            <a:avLst/>
          </a:prstGeom>
        </p:spPr>
      </p:pic>
      <p:pic>
        <p:nvPicPr>
          <p:cNvPr id="9" name="Picture 8" descr="Screen shot 2012-08-02 at 9.31.1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171" y="2173828"/>
            <a:ext cx="2243951" cy="1728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3883246"/>
            <a:ext cx="2677028" cy="307754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en-US" sz="1400" dirty="0" smtClean="0">
                <a:solidFill>
                  <a:srgbClr val="62A4F2"/>
                </a:solidFill>
              </a:rPr>
              <a:t>VLT JHK (</a:t>
            </a:r>
            <a:r>
              <a:rPr lang="en-US" sz="1400" dirty="0" err="1" smtClean="0">
                <a:solidFill>
                  <a:srgbClr val="62A4F2"/>
                </a:solidFill>
              </a:rPr>
              <a:t>Mignani</a:t>
            </a:r>
            <a:r>
              <a:rPr lang="en-US" sz="1400" dirty="0" smtClean="0">
                <a:solidFill>
                  <a:srgbClr val="62A4F2"/>
                </a:solidFill>
              </a:rPr>
              <a:t> et al. 2012)</a:t>
            </a:r>
            <a:endParaRPr lang="en-US" sz="1400" dirty="0">
              <a:solidFill>
                <a:srgbClr val="62A4F2"/>
              </a:solidFill>
            </a:endParaRPr>
          </a:p>
        </p:txBody>
      </p:sp>
      <p:pic>
        <p:nvPicPr>
          <p:cNvPr id="14" name="Picture 13" descr="Screen shot 2012-08-06 at 11.53.24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208" y="1035050"/>
            <a:ext cx="1955631" cy="21653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534401" y="177166"/>
            <a:ext cx="3352800" cy="5848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G21.5-0.9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14400"/>
            <a:ext cx="3764204" cy="35051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1" y="129571"/>
            <a:ext cx="3102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B0540-69.3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85" y="7814102"/>
            <a:ext cx="25195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2A4F2"/>
                </a:solidFill>
              </a:rPr>
              <a:t>Williams et al. 2008</a:t>
            </a:r>
            <a:endParaRPr lang="en-US" dirty="0">
              <a:solidFill>
                <a:srgbClr val="62A4F2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266340" y="4134460"/>
            <a:ext cx="7660908" cy="1588"/>
          </a:xfrm>
          <a:prstGeom prst="line">
            <a:avLst/>
          </a:prstGeom>
          <a:ln>
            <a:solidFill>
              <a:srgbClr val="62A4F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24200" y="1902046"/>
            <a:ext cx="2971800" cy="307754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en-US" sz="1400" dirty="0" smtClean="0">
                <a:solidFill>
                  <a:srgbClr val="62A4F2"/>
                </a:solidFill>
              </a:rPr>
              <a:t>Hubble WFPC2 (Morse et al. 2006)</a:t>
            </a:r>
            <a:endParaRPr lang="en-US" sz="1400" dirty="0">
              <a:solidFill>
                <a:srgbClr val="62A4F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1" y="4191000"/>
            <a:ext cx="2971800" cy="307754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en-US" sz="1400" i="1" dirty="0" smtClean="0">
                <a:solidFill>
                  <a:srgbClr val="62A4F2"/>
                </a:solidFill>
              </a:rPr>
              <a:t>Chandra</a:t>
            </a:r>
            <a:r>
              <a:rPr lang="en-US" sz="1400" dirty="0" smtClean="0">
                <a:solidFill>
                  <a:srgbClr val="62A4F2"/>
                </a:solidFill>
              </a:rPr>
              <a:t> X-ray image</a:t>
            </a:r>
            <a:endParaRPr lang="en-US" sz="1400" dirty="0">
              <a:solidFill>
                <a:srgbClr val="62A4F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5003155"/>
            <a:ext cx="586739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900" dirty="0" smtClean="0">
                <a:solidFill>
                  <a:srgbClr val="FFDC1A"/>
                </a:solidFill>
              </a:rPr>
              <a:t> Spitzer </a:t>
            </a:r>
            <a:r>
              <a:rPr lang="en-US" sz="1900" dirty="0" smtClean="0">
                <a:solidFill>
                  <a:srgbClr val="FFDC1A"/>
                </a:solidFill>
              </a:rPr>
              <a:t>IRS spectra of PWN show emission line widths of ~ 1000 km/</a:t>
            </a:r>
            <a:r>
              <a:rPr lang="en-US" sz="1900" dirty="0" err="1" smtClean="0">
                <a:solidFill>
                  <a:srgbClr val="FFDC1A"/>
                </a:solidFill>
              </a:rPr>
              <a:t>s</a:t>
            </a:r>
            <a:endParaRPr lang="en-US" sz="1900" dirty="0" smtClean="0">
              <a:solidFill>
                <a:srgbClr val="FFDC1A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</a:rPr>
              <a:t> PWN </a:t>
            </a:r>
            <a:r>
              <a:rPr lang="en-US" sz="1900" dirty="0" smtClean="0">
                <a:solidFill>
                  <a:srgbClr val="FFFFFF"/>
                </a:solidFill>
              </a:rPr>
              <a:t>driving a slow (20 km/</a:t>
            </a:r>
            <a:r>
              <a:rPr lang="en-US" sz="1900" dirty="0" err="1" smtClean="0">
                <a:solidFill>
                  <a:srgbClr val="FFFFFF"/>
                </a:solidFill>
              </a:rPr>
              <a:t>s</a:t>
            </a:r>
            <a:r>
              <a:rPr lang="en-US" sz="1900" dirty="0" smtClean="0">
                <a:solidFill>
                  <a:srgbClr val="FFFFFF"/>
                </a:solidFill>
              </a:rPr>
              <a:t>) into dense clumps of inner </a:t>
            </a:r>
            <a:r>
              <a:rPr lang="en-US" sz="1900" dirty="0" smtClean="0">
                <a:solidFill>
                  <a:srgbClr val="FFFFFF"/>
                </a:solidFill>
              </a:rPr>
              <a:t>ejecta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900" dirty="0" smtClean="0">
                <a:solidFill>
                  <a:srgbClr val="FFDC1A"/>
                </a:solidFill>
              </a:rPr>
              <a:t> Small amount (10</a:t>
            </a:r>
            <a:r>
              <a:rPr lang="en-US" sz="1900" baseline="30000" dirty="0" smtClean="0">
                <a:solidFill>
                  <a:srgbClr val="FFDC1A"/>
                </a:solidFill>
              </a:rPr>
              <a:t>-3 </a:t>
            </a:r>
            <a:r>
              <a:rPr lang="en-US" sz="1900" dirty="0" smtClean="0">
                <a:solidFill>
                  <a:srgbClr val="FFDC1A"/>
                </a:solidFill>
              </a:rPr>
              <a:t>M</a:t>
            </a:r>
            <a:r>
              <a:rPr lang="en-US" sz="1900" baseline="-25000" dirty="0" smtClean="0">
                <a:solidFill>
                  <a:srgbClr val="FFDC1A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sz="1900" dirty="0" smtClean="0">
                <a:solidFill>
                  <a:srgbClr val="FFDC1A"/>
                </a:solidFill>
                <a:ea typeface="Wingdings"/>
                <a:cs typeface="Wingdings"/>
              </a:rPr>
              <a:t>) of warm (~60K) dust heated by the PWN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900" baseline="-25000" dirty="0" smtClean="0">
                <a:solidFill>
                  <a:srgbClr val="FFFFFF"/>
                </a:solidFill>
                <a:ea typeface="Wingdings"/>
                <a:cs typeface="Wingdings"/>
              </a:rPr>
              <a:t>  </a:t>
            </a:r>
            <a:r>
              <a:rPr lang="en-US" sz="1900" dirty="0" smtClean="0">
                <a:solidFill>
                  <a:srgbClr val="FFFFFF"/>
                </a:solidFill>
                <a:ea typeface="Wingdings"/>
                <a:cs typeface="Wingdings"/>
              </a:rPr>
              <a:t>Ejecta abundances </a:t>
            </a:r>
            <a:r>
              <a:rPr lang="en-US" sz="2000" dirty="0" smtClean="0">
                <a:solidFill>
                  <a:schemeClr val="bg1"/>
                </a:solidFill>
              </a:rPr>
              <a:t>favor a low-to-medium mass progenitor, consistent with a Type IIP scenario</a:t>
            </a:r>
            <a:endParaRPr lang="en-US" sz="1900" baseline="-25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72800" y="2785646"/>
            <a:ext cx="91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[Fe II]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433984" y="177166"/>
            <a:ext cx="2433415" cy="307754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en-US" sz="1400" dirty="0" smtClean="0">
                <a:solidFill>
                  <a:srgbClr val="62A4F2"/>
                </a:solidFill>
              </a:rPr>
              <a:t>Continuum, </a:t>
            </a:r>
            <a:r>
              <a:rPr lang="en-US" sz="1400" dirty="0" smtClean="0">
                <a:solidFill>
                  <a:srgbClr val="39FF25"/>
                </a:solidFill>
              </a:rPr>
              <a:t>OIII</a:t>
            </a:r>
            <a:r>
              <a:rPr lang="en-US" sz="1400" dirty="0" smtClean="0">
                <a:solidFill>
                  <a:srgbClr val="62A4F2"/>
                </a:solidFill>
              </a:rPr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SII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42007" y="3197446"/>
            <a:ext cx="2168993" cy="307754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r>
              <a:rPr lang="en-US" sz="1400" dirty="0" err="1" smtClean="0">
                <a:solidFill>
                  <a:srgbClr val="FFFFFF"/>
                </a:solidFill>
              </a:rPr>
              <a:t>Zajczyk</a:t>
            </a:r>
            <a:r>
              <a:rPr lang="en-US" sz="1400" dirty="0" smtClean="0">
                <a:solidFill>
                  <a:srgbClr val="FFFFFF"/>
                </a:solidFill>
              </a:rPr>
              <a:t> et al. 2012</a:t>
            </a:r>
            <a:endParaRPr lang="en-US" sz="1400" dirty="0">
              <a:solidFill>
                <a:srgbClr val="62A4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shot 2012-08-03 at 4.21.4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538748"/>
            <a:ext cx="6743645" cy="57858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60" y="6617504"/>
            <a:ext cx="11078240" cy="13798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Aft>
                <a:spcPts val="704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 Filaments in the Crab are composed of 2- 5 M</a:t>
            </a:r>
            <a:r>
              <a:rPr lang="en-US" sz="1800" baseline="-250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sz="1800" dirty="0" smtClean="0">
                <a:solidFill>
                  <a:schemeClr val="bg1"/>
                </a:solidFill>
              </a:rPr>
              <a:t> masses of SN ejecta – finger like structures are produced by Rayleigh-Taylor instabilities as the synchrotron nebula encounters the denser ejecta</a:t>
            </a:r>
          </a:p>
          <a:p>
            <a:pPr>
              <a:spcAft>
                <a:spcPts val="704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FFDC1A"/>
                </a:solidFill>
              </a:rPr>
              <a:t> Gas in the filaments is </a:t>
            </a:r>
            <a:r>
              <a:rPr lang="en-US" sz="1800" dirty="0" err="1" smtClean="0">
                <a:solidFill>
                  <a:srgbClr val="FFDC1A"/>
                </a:solidFill>
              </a:rPr>
              <a:t>photoionized</a:t>
            </a:r>
            <a:r>
              <a:rPr lang="en-US" sz="1800" dirty="0" smtClean="0">
                <a:solidFill>
                  <a:srgbClr val="FFDC1A"/>
                </a:solidFill>
              </a:rPr>
              <a:t> by the synchrotron emission from the PWN </a:t>
            </a:r>
            <a:endParaRPr lang="en-US" sz="1800" dirty="0" smtClean="0">
              <a:solidFill>
                <a:srgbClr val="FFDC1A"/>
              </a:solidFill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 Dust </a:t>
            </a:r>
            <a:r>
              <a:rPr lang="en-US" sz="1800" dirty="0" smtClean="0">
                <a:solidFill>
                  <a:schemeClr val="bg1"/>
                </a:solidFill>
              </a:rPr>
              <a:t>emission concentrated along the ejecta filaments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9067800" y="5634335"/>
            <a:ext cx="261381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DC1A"/>
                </a:solidFill>
                <a:ea typeface="Arial Unicode MS" pitchFamily="-65" charset="0"/>
                <a:cs typeface="Arial Unicode MS" pitchFamily="-65" charset="0"/>
              </a:rPr>
              <a:t>Temim et al. 2012</a:t>
            </a:r>
            <a:endParaRPr lang="en-US" sz="2400" dirty="0">
              <a:solidFill>
                <a:srgbClr val="FFDC1A"/>
              </a:solidFill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5855351"/>
            <a:ext cx="4040537" cy="393049"/>
          </a:xfrm>
          <a:prstGeom prst="rect">
            <a:avLst/>
          </a:prstGeom>
          <a:noFill/>
        </p:spPr>
        <p:txBody>
          <a:bodyPr wrap="square" lIns="114924" tIns="57464" rIns="114924" bIns="57464" rtlCol="0">
            <a:spAutoFit/>
          </a:bodyPr>
          <a:lstStyle/>
          <a:p>
            <a:r>
              <a:rPr lang="en-US" sz="1800" i="1" dirty="0" smtClean="0">
                <a:solidFill>
                  <a:srgbClr val="62A4F2"/>
                </a:solidFill>
              </a:rPr>
              <a:t>Spitzer</a:t>
            </a:r>
            <a:r>
              <a:rPr lang="en-US" sz="1800" dirty="0" smtClean="0">
                <a:solidFill>
                  <a:srgbClr val="62A4F2"/>
                </a:solidFill>
              </a:rPr>
              <a:t> 24 </a:t>
            </a:r>
            <a:r>
              <a:rPr lang="en-US" sz="1800" dirty="0" err="1" smtClean="0">
                <a:solidFill>
                  <a:srgbClr val="62A4F2"/>
                </a:solidFill>
              </a:rPr>
              <a:t>μm</a:t>
            </a:r>
            <a:r>
              <a:rPr lang="en-US" sz="1800" dirty="0" smtClean="0">
                <a:solidFill>
                  <a:srgbClr val="62A4F2"/>
                </a:solidFill>
              </a:rPr>
              <a:t>, </a:t>
            </a:r>
            <a:r>
              <a:rPr lang="en-US" sz="1800" dirty="0" smtClean="0">
                <a:solidFill>
                  <a:srgbClr val="F716CC"/>
                </a:solidFill>
              </a:rPr>
              <a:t>dust emission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7282392" y="1000256"/>
            <a:ext cx="4376208" cy="4562344"/>
            <a:chOff x="304800" y="838200"/>
            <a:chExt cx="3276600" cy="3352800"/>
          </a:xfrm>
        </p:grpSpPr>
        <p:sp>
          <p:nvSpPr>
            <p:cNvPr id="11" name="Rectangle 10"/>
            <p:cNvSpPr/>
            <p:nvPr/>
          </p:nvSpPr>
          <p:spPr>
            <a:xfrm>
              <a:off x="304800" y="838200"/>
              <a:ext cx="32766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Untitl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969536"/>
              <a:ext cx="3226779" cy="322146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09600" y="914400"/>
              <a:ext cx="228600" cy="164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4027" y="0"/>
            <a:ext cx="11571181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6158" tIns="52147" rIns="106158" bIns="52147" numCol="1" anchor="ctr" anchorCtr="0" compatLnSpc="1">
            <a:prstTxWarp prst="textNoShape">
              <a:avLst/>
            </a:prstTxWarp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 smtClean="0">
                <a:solidFill>
                  <a:srgbClr val="FFFFFF"/>
                </a:solidFill>
                <a:ea typeface="ヒラギノ角ゴ Pro W3" pitchFamily="-65" charset="-128"/>
                <a:cs typeface="Chalkboard"/>
              </a:rPr>
              <a:t>Surrounding Ejecta and Dust: Crab Nebula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shot 2012-08-03 at 4.21.4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538748"/>
            <a:ext cx="6743645" cy="57858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60" y="6617504"/>
            <a:ext cx="11078240" cy="13798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Aft>
                <a:spcPts val="704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 Filaments in the Crab are composed of 2- 5 M</a:t>
            </a:r>
            <a:r>
              <a:rPr lang="en-US" sz="1800" baseline="-250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sz="1800" dirty="0" smtClean="0">
                <a:solidFill>
                  <a:schemeClr val="bg1"/>
                </a:solidFill>
              </a:rPr>
              <a:t> masses of SN ejecta – finger like structures are produced by Rayleigh-Taylor instabilities as the synchrotron nebula encounters the denser ejecta</a:t>
            </a:r>
          </a:p>
          <a:p>
            <a:pPr>
              <a:spcAft>
                <a:spcPts val="704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FFDC1A"/>
                </a:solidFill>
              </a:rPr>
              <a:t> Gas in the filaments is </a:t>
            </a:r>
            <a:r>
              <a:rPr lang="en-US" sz="1800" dirty="0" err="1" smtClean="0">
                <a:solidFill>
                  <a:srgbClr val="FFDC1A"/>
                </a:solidFill>
              </a:rPr>
              <a:t>photoionized</a:t>
            </a:r>
            <a:r>
              <a:rPr lang="en-US" sz="1800" dirty="0" smtClean="0">
                <a:solidFill>
                  <a:srgbClr val="FFDC1A"/>
                </a:solidFill>
              </a:rPr>
              <a:t> by the synchrotron emission from the PWN </a:t>
            </a:r>
            <a:endParaRPr lang="en-US" sz="1800" dirty="0" smtClean="0">
              <a:solidFill>
                <a:srgbClr val="FFDC1A"/>
              </a:solidFill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 Dust </a:t>
            </a:r>
            <a:r>
              <a:rPr lang="en-US" sz="1800" dirty="0" smtClean="0">
                <a:solidFill>
                  <a:schemeClr val="bg1"/>
                </a:solidFill>
              </a:rPr>
              <a:t>emission concentrated along the ejecta filaments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9067800" y="5634335"/>
            <a:ext cx="26996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DC1A"/>
                </a:solidFill>
                <a:ea typeface="Arial Unicode MS" pitchFamily="-65" charset="0"/>
                <a:cs typeface="Arial Unicode MS" pitchFamily="-65" charset="0"/>
              </a:rPr>
              <a:t>Gomez et </a:t>
            </a:r>
            <a:r>
              <a:rPr lang="en-US" sz="2400" dirty="0" smtClean="0">
                <a:solidFill>
                  <a:srgbClr val="FFDC1A"/>
                </a:solidFill>
                <a:ea typeface="Arial Unicode MS" pitchFamily="-65" charset="0"/>
                <a:cs typeface="Arial Unicode MS" pitchFamily="-65" charset="0"/>
              </a:rPr>
              <a:t>al. 2012</a:t>
            </a:r>
            <a:endParaRPr lang="en-US" sz="2400" dirty="0">
              <a:solidFill>
                <a:srgbClr val="FFDC1A"/>
              </a:solidFill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5855351"/>
            <a:ext cx="4040537" cy="393049"/>
          </a:xfrm>
          <a:prstGeom prst="rect">
            <a:avLst/>
          </a:prstGeom>
          <a:noFill/>
        </p:spPr>
        <p:txBody>
          <a:bodyPr wrap="square" lIns="114924" tIns="57464" rIns="114924" bIns="57464" rtlCol="0">
            <a:spAutoFit/>
          </a:bodyPr>
          <a:lstStyle/>
          <a:p>
            <a:r>
              <a:rPr lang="en-US" sz="1800" i="1" dirty="0" smtClean="0">
                <a:solidFill>
                  <a:srgbClr val="62A4F2"/>
                </a:solidFill>
              </a:rPr>
              <a:t>Spitzer</a:t>
            </a:r>
            <a:r>
              <a:rPr lang="en-US" sz="1800" dirty="0" smtClean="0">
                <a:solidFill>
                  <a:srgbClr val="62A4F2"/>
                </a:solidFill>
              </a:rPr>
              <a:t> 24 </a:t>
            </a:r>
            <a:r>
              <a:rPr lang="en-US" sz="1800" dirty="0" err="1" smtClean="0">
                <a:solidFill>
                  <a:srgbClr val="62A4F2"/>
                </a:solidFill>
              </a:rPr>
              <a:t>μm</a:t>
            </a:r>
            <a:r>
              <a:rPr lang="en-US" sz="1800" dirty="0" smtClean="0">
                <a:solidFill>
                  <a:srgbClr val="62A4F2"/>
                </a:solidFill>
              </a:rPr>
              <a:t>, </a:t>
            </a:r>
            <a:r>
              <a:rPr lang="en-US" sz="1800" dirty="0" smtClean="0">
                <a:solidFill>
                  <a:srgbClr val="F716CC"/>
                </a:solidFill>
              </a:rPr>
              <a:t>dust emission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4027" y="0"/>
            <a:ext cx="11571181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6158" tIns="52147" rIns="106158" bIns="52147" numCol="1" anchor="ctr" anchorCtr="0" compatLnSpc="1">
            <a:prstTxWarp prst="textNoShape">
              <a:avLst/>
            </a:prstTxWarp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 smtClean="0">
                <a:solidFill>
                  <a:srgbClr val="FFFFFF"/>
                </a:solidFill>
                <a:ea typeface="ヒラギノ角ゴ Pro W3" pitchFamily="-65" charset="-128"/>
                <a:cs typeface="Chalkboard"/>
              </a:rPr>
              <a:t>Surrounding Ejecta and Dust: Crab Nebula</a:t>
            </a:r>
          </a:p>
        </p:txBody>
      </p:sp>
      <p:pic>
        <p:nvPicPr>
          <p:cNvPr id="14" name="Picture 13" descr="Screen Shot 2012-10-16 at 2.23.3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26" y="966176"/>
            <a:ext cx="4702674" cy="46681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00137" y="1200090"/>
            <a:ext cx="2572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a typeface="Wingdings"/>
                <a:cs typeface="Wingdings"/>
              </a:rPr>
              <a:t>M</a:t>
            </a:r>
            <a:r>
              <a:rPr lang="en-US" sz="2000" b="1" baseline="-25000" dirty="0" err="1" smtClean="0">
                <a:ea typeface="Wingdings"/>
                <a:cs typeface="Wingdings"/>
              </a:rPr>
              <a:t>dust</a:t>
            </a:r>
            <a:r>
              <a:rPr lang="en-US" sz="2000" b="1" dirty="0" smtClean="0">
                <a:ea typeface="Wingdings"/>
                <a:cs typeface="Wingdings"/>
              </a:rPr>
              <a:t> = 0.13-0.25 </a:t>
            </a:r>
            <a:r>
              <a:rPr lang="en-US" sz="2000" b="1" dirty="0" smtClean="0"/>
              <a:t>M</a:t>
            </a:r>
            <a:r>
              <a:rPr lang="en-US" sz="2000" b="1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sz="2000" b="1" dirty="0" smtClean="0">
                <a:ea typeface="Wingdings"/>
                <a:cs typeface="Wingdings"/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Shot 2012-11-06 at 5.09.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038600"/>
            <a:ext cx="6019800" cy="4167596"/>
          </a:xfrm>
          <a:prstGeom prst="rect">
            <a:avLst/>
          </a:prstGeom>
        </p:spPr>
      </p:pic>
      <p:pic>
        <p:nvPicPr>
          <p:cNvPr id="4" name="Picture 3" descr="Screen Shot 2012-10-29 at 3.42.3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45" y="914400"/>
            <a:ext cx="4208155" cy="2743200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4211781" y="1371600"/>
            <a:ext cx="3027219" cy="1981200"/>
            <a:chOff x="2417618" y="5035550"/>
            <a:chExt cx="3525982" cy="2127250"/>
          </a:xfrm>
        </p:grpSpPr>
        <p:sp>
          <p:nvSpPr>
            <p:cNvPr id="12" name="Rectangle 11"/>
            <p:cNvSpPr/>
            <p:nvPr/>
          </p:nvSpPr>
          <p:spPr>
            <a:xfrm>
              <a:off x="2417618" y="5035550"/>
              <a:ext cx="3525982" cy="212725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3044281" y="5448046"/>
            <a:ext cx="2327962" cy="685220"/>
          </p:xfrm>
          <a:graphic>
            <a:graphicData uri="http://schemas.openxmlformats.org/presentationml/2006/ole">
              <p:oleObj spid="_x0000_s36866" name="Equation" r:id="rId5" imgW="1422400" imgH="419100" progId="Equation.3">
                <p:embed/>
              </p:oleObj>
            </a:graphicData>
          </a:graphic>
        </p:graphicFrame>
        <p:graphicFrame>
          <p:nvGraphicFramePr>
            <p:cNvPr id="35843" name="Object 3"/>
            <p:cNvGraphicFramePr>
              <a:graphicFrameLocks noChangeAspect="1"/>
            </p:cNvGraphicFramePr>
            <p:nvPr/>
          </p:nvGraphicFramePr>
          <p:xfrm>
            <a:off x="2784475" y="6621463"/>
            <a:ext cx="2847975" cy="395287"/>
          </p:xfrm>
          <a:graphic>
            <a:graphicData uri="http://schemas.openxmlformats.org/presentationml/2006/ole">
              <p:oleObj spid="_x0000_s36867" name="Equation" r:id="rId6" imgW="1739900" imgH="241300" progId="Equation.3">
                <p:embed/>
              </p:oleObj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2417618" y="5035550"/>
              <a:ext cx="144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Heating rate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6096000"/>
              <a:ext cx="1429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Cooling rate</a:t>
              </a:r>
              <a:endParaRPr lang="en-US" sz="18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467600" y="3657600"/>
            <a:ext cx="428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L</a:t>
            </a:r>
            <a:r>
              <a:rPr lang="en-US" sz="1800" baseline="-25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800" dirty="0" smtClean="0">
                <a:solidFill>
                  <a:schemeClr val="bg1"/>
                </a:solidFill>
                <a:sym typeface="Wingdings"/>
              </a:rPr>
              <a:t> non-thermal spectrum of the PWN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91800" y="1018401"/>
            <a:ext cx="102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Hester 2008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9708345" y="4343400"/>
            <a:ext cx="156925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677F3"/>
                </a:solidFill>
              </a:rPr>
              <a:t>Carbon (ac)</a:t>
            </a:r>
          </a:p>
          <a:p>
            <a:r>
              <a:rPr lang="en-US" sz="1800" dirty="0" smtClean="0">
                <a:solidFill>
                  <a:srgbClr val="39FF25"/>
                </a:solidFill>
              </a:rPr>
              <a:t>Carbon (be)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Silicates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534" y="1066801"/>
            <a:ext cx="3695866" cy="406265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DC1A"/>
                </a:solidFill>
              </a:rPr>
              <a:t>Power-law grain size distributions of the form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DC1A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F(a</a:t>
            </a:r>
            <a:r>
              <a:rPr lang="en-US" dirty="0" smtClean="0">
                <a:solidFill>
                  <a:schemeClr val="bg1"/>
                </a:solidFill>
              </a:rPr>
              <a:t>) = a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</a:p>
          <a:p>
            <a:pPr>
              <a:spcAft>
                <a:spcPts val="600"/>
              </a:spcAft>
            </a:pPr>
            <a:endParaRPr lang="en-US" sz="1200" baseline="30000" dirty="0" smtClean="0">
              <a:solidFill>
                <a:schemeClr val="bg1"/>
              </a:solidFill>
              <a:latin typeface="Symbol" charset="2"/>
              <a:cs typeface="Symbol" charset="2"/>
            </a:endParaRP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39FF25"/>
                </a:solidFill>
                <a:cs typeface="Symbol" charset="2"/>
              </a:rPr>
              <a:t>a</a:t>
            </a:r>
            <a:r>
              <a:rPr lang="en-US" sz="1600" baseline="-25000" dirty="0" err="1" smtClean="0">
                <a:solidFill>
                  <a:srgbClr val="39FF25"/>
                </a:solidFill>
                <a:cs typeface="Symbol" charset="2"/>
              </a:rPr>
              <a:t>min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 = 0.001 </a:t>
            </a:r>
            <a:r>
              <a:rPr lang="en-US" sz="1600" dirty="0" smtClean="0">
                <a:solidFill>
                  <a:srgbClr val="39FF25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m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39FF25"/>
                </a:solidFill>
                <a:cs typeface="Symbol" charset="2"/>
              </a:rPr>
              <a:t>a</a:t>
            </a:r>
            <a:r>
              <a:rPr lang="en-US" sz="1600" baseline="-25000" dirty="0" err="1" smtClean="0">
                <a:solidFill>
                  <a:srgbClr val="39FF25"/>
                </a:solidFill>
                <a:cs typeface="Symbol" charset="2"/>
              </a:rPr>
              <a:t>max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 = 0.03-5.0 </a:t>
            </a:r>
            <a:r>
              <a:rPr lang="en-US" sz="1600" dirty="0" smtClean="0">
                <a:solidFill>
                  <a:srgbClr val="39FF25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m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39FF25"/>
                </a:solidFill>
                <a:latin typeface="Symbol" charset="2"/>
                <a:cs typeface="Symbol" charset="2"/>
              </a:rPr>
              <a:t>a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 = 0.0-4.0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Distance = 0.5-1.5 pc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FFFFFF"/>
                </a:solidFill>
                <a:cs typeface="Symbol" charset="2"/>
              </a:rPr>
              <a:t>(</a:t>
            </a:r>
            <a:r>
              <a:rPr lang="en-US" sz="1600" dirty="0" smtClean="0">
                <a:solidFill>
                  <a:srgbClr val="FFFFFF"/>
                </a:solidFill>
              </a:rPr>
              <a:t>location of the ejecta filaments in 3D models of </a:t>
            </a:r>
            <a:r>
              <a:rPr lang="en-US" sz="1600" dirty="0" err="1" smtClean="0">
                <a:solidFill>
                  <a:srgbClr val="FFFFFF"/>
                </a:solidFill>
              </a:rPr>
              <a:t>Cadez</a:t>
            </a:r>
            <a:r>
              <a:rPr lang="en-US" sz="1600" dirty="0" smtClean="0">
                <a:solidFill>
                  <a:srgbClr val="FFFFFF"/>
                </a:solidFill>
              </a:rPr>
              <a:t> et al. 2004)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39FF25"/>
                </a:solidFill>
                <a:cs typeface="Symbol" charset="2"/>
              </a:rPr>
              <a:t>Q</a:t>
            </a:r>
            <a:r>
              <a:rPr lang="en-US" sz="1600" baseline="-25000" dirty="0" err="1" smtClean="0">
                <a:solidFill>
                  <a:srgbClr val="39FF25"/>
                </a:solidFill>
                <a:cs typeface="Symbol" charset="2"/>
              </a:rPr>
              <a:t>abs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cs typeface="Symbol" charset="2"/>
                <a:sym typeface="Wingdings"/>
              </a:rPr>
              <a:t></a:t>
            </a:r>
            <a:r>
              <a:rPr lang="en-US" sz="1600" dirty="0" smtClean="0">
                <a:solidFill>
                  <a:schemeClr val="bg1"/>
                </a:solidFill>
                <a:cs typeface="Symbol" charset="2"/>
              </a:rPr>
              <a:t> </a:t>
            </a:r>
            <a:r>
              <a:rPr lang="en-US" sz="1600" dirty="0" smtClean="0">
                <a:solidFill>
                  <a:srgbClr val="FFDC1A"/>
                </a:solidFill>
                <a:cs typeface="Symbol" charset="2"/>
              </a:rPr>
              <a:t>silicates, carbon </a:t>
            </a:r>
            <a:r>
              <a:rPr lang="en-US" sz="1400" i="1" dirty="0" smtClean="0">
                <a:solidFill>
                  <a:srgbClr val="FFDC1A"/>
                </a:solidFill>
                <a:cs typeface="Symbol" charset="2"/>
              </a:rPr>
              <a:t>(</a:t>
            </a:r>
            <a:r>
              <a:rPr lang="en-US" sz="1400" i="1" dirty="0" err="1" smtClean="0">
                <a:solidFill>
                  <a:srgbClr val="FFDC1A"/>
                </a:solidFill>
                <a:cs typeface="Symbol" charset="2"/>
              </a:rPr>
              <a:t>Zubko</a:t>
            </a:r>
            <a:r>
              <a:rPr lang="en-US" sz="1400" i="1" dirty="0" smtClean="0">
                <a:solidFill>
                  <a:srgbClr val="FFDC1A"/>
                </a:solidFill>
                <a:cs typeface="Symbol" charset="2"/>
              </a:rPr>
              <a:t> et al. 2004)</a:t>
            </a:r>
            <a:r>
              <a:rPr lang="en-US" sz="1600" dirty="0" smtClean="0">
                <a:solidFill>
                  <a:srgbClr val="FFDC1A"/>
                </a:solidFill>
                <a:cs typeface="Symbol" charset="2"/>
              </a:rPr>
              <a:t>, carbon </a:t>
            </a:r>
            <a:r>
              <a:rPr lang="en-US" sz="1400" i="1" dirty="0" smtClean="0">
                <a:solidFill>
                  <a:srgbClr val="FFDC1A"/>
                </a:solidFill>
                <a:cs typeface="Symbol" charset="2"/>
              </a:rPr>
              <a:t>(</a:t>
            </a:r>
            <a:r>
              <a:rPr lang="en-US" sz="1400" i="1" dirty="0" err="1" smtClean="0">
                <a:solidFill>
                  <a:srgbClr val="FFDC1A"/>
                </a:solidFill>
              </a:rPr>
              <a:t>Rouleau</a:t>
            </a:r>
            <a:r>
              <a:rPr lang="en-US" sz="1400" i="1" dirty="0" smtClean="0">
                <a:solidFill>
                  <a:srgbClr val="FFDC1A"/>
                </a:solidFill>
              </a:rPr>
              <a:t> &amp; Martin 1991)</a:t>
            </a:r>
            <a:endParaRPr lang="en-US" sz="1400" i="1" dirty="0" smtClean="0">
              <a:solidFill>
                <a:srgbClr val="FFDC1A"/>
              </a:solidFill>
              <a:cs typeface="Symbol" charset="2"/>
            </a:endParaRPr>
          </a:p>
          <a:p>
            <a:pPr>
              <a:spcAft>
                <a:spcPts val="600"/>
              </a:spcAft>
            </a:pPr>
            <a:endParaRPr lang="en-US" baseline="30000" dirty="0">
              <a:solidFill>
                <a:srgbClr val="FFDC1A"/>
              </a:solidFill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6528137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Model spectra were used to fit the </a:t>
            </a:r>
            <a:r>
              <a:rPr lang="en-US" sz="2000" i="1" dirty="0" smtClean="0">
                <a:solidFill>
                  <a:schemeClr val="bg1"/>
                </a:solidFill>
              </a:rPr>
              <a:t>Spitzer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i="1" dirty="0" smtClean="0">
                <a:solidFill>
                  <a:schemeClr val="bg1"/>
                </a:solidFill>
              </a:rPr>
              <a:t>Herschel</a:t>
            </a:r>
            <a:r>
              <a:rPr lang="en-US" sz="2000" dirty="0" smtClean="0">
                <a:solidFill>
                  <a:schemeClr val="bg1"/>
                </a:solidFill>
              </a:rPr>
              <a:t> data to find the best fit </a:t>
            </a:r>
            <a:r>
              <a:rPr lang="en-US" sz="2000" dirty="0" err="1" smtClean="0">
                <a:solidFill>
                  <a:schemeClr val="bg1"/>
                </a:solidFill>
              </a:rPr>
              <a:t>a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max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, and normalization (mass)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7772400"/>
            <a:ext cx="26541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Temim &amp; </a:t>
            </a:r>
            <a:r>
              <a:rPr lang="en-US" dirty="0" err="1" smtClean="0">
                <a:solidFill>
                  <a:srgbClr val="FFFF00"/>
                </a:solidFill>
              </a:rPr>
              <a:t>Dwek</a:t>
            </a:r>
            <a:r>
              <a:rPr lang="en-US" dirty="0" smtClean="0">
                <a:solidFill>
                  <a:srgbClr val="FFFF00"/>
                </a:solidFill>
              </a:rPr>
              <a:t> 2013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1175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FF"/>
                </a:solidFill>
                <a:ea typeface="ヒラギノ角ゴ Pro W3" pitchFamily="-65" charset="-128"/>
                <a:cs typeface="Chalkboard"/>
              </a:rPr>
              <a:t>Crab </a:t>
            </a:r>
            <a:r>
              <a:rPr lang="en-US" sz="4000" kern="0" dirty="0" smtClean="0">
                <a:solidFill>
                  <a:srgbClr val="FFFFFF"/>
                </a:solidFill>
                <a:ea typeface="ヒラギノ角ゴ Pro W3" pitchFamily="-65" charset="-128"/>
                <a:cs typeface="Chalkboard"/>
              </a:rPr>
              <a:t>Nebula: PWN-Heated Dust</a:t>
            </a:r>
            <a:endParaRPr lang="en-US" sz="4000" kern="0" dirty="0" smtClean="0">
              <a:solidFill>
                <a:srgbClr val="FFFFFF"/>
              </a:solidFill>
              <a:ea typeface="ヒラギノ角ゴ Pro W3" pitchFamily="-65" charset="-128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29 at 3.42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445" y="914400"/>
            <a:ext cx="4208155" cy="2743200"/>
          </a:xfrm>
          <a:prstGeom prst="rect">
            <a:avLst/>
          </a:prstGeom>
        </p:spPr>
      </p:pic>
      <p:pic>
        <p:nvPicPr>
          <p:cNvPr id="7" name="Picture 6" descr="temp_dist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27" y="3903481"/>
            <a:ext cx="6189273" cy="4291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752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FFFFFF"/>
                </a:solidFill>
                <a:ea typeface="ヒラギノ角ゴ Pro W3" pitchFamily="-65" charset="-128"/>
                <a:cs typeface="Chalkboard"/>
              </a:rPr>
              <a:t>Crab </a:t>
            </a:r>
            <a:r>
              <a:rPr lang="en-US" sz="4000" kern="0" dirty="0" smtClean="0">
                <a:solidFill>
                  <a:srgbClr val="FFFFFF"/>
                </a:solidFill>
                <a:ea typeface="ヒラギノ角ゴ Pro W3" pitchFamily="-65" charset="-128"/>
                <a:cs typeface="Chalkboard"/>
              </a:rPr>
              <a:t>Nebula: PWN-Heated Dust</a:t>
            </a:r>
            <a:endParaRPr lang="en-US" sz="4000" kern="0" dirty="0" smtClean="0">
              <a:solidFill>
                <a:srgbClr val="FFFFFF"/>
              </a:solidFill>
              <a:ea typeface="ヒラギノ角ゴ Pro W3" pitchFamily="-65" charset="-128"/>
              <a:cs typeface="Chalkboar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3657600"/>
            <a:ext cx="428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L</a:t>
            </a:r>
            <a:r>
              <a:rPr lang="en-US" sz="1800" baseline="-25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1800" dirty="0" smtClean="0">
                <a:solidFill>
                  <a:schemeClr val="bg1"/>
                </a:solidFill>
                <a:sym typeface="Wingdings"/>
              </a:rPr>
              <a:t> non-thermal spectrum of the PWN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91800" y="1018401"/>
            <a:ext cx="102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Hester 2008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5449669"/>
            <a:ext cx="413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9FF25"/>
                </a:solidFill>
              </a:rPr>
              <a:t>Modeled dust temperature as a function of grain size (20-70 K range)</a:t>
            </a:r>
            <a:endParaRPr lang="en-US" sz="1800" dirty="0">
              <a:solidFill>
                <a:srgbClr val="39FF25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90591" y="5704921"/>
            <a:ext cx="769201" cy="1588"/>
          </a:xfrm>
          <a:prstGeom prst="straightConnector1">
            <a:avLst/>
          </a:prstGeom>
          <a:ln>
            <a:solidFill>
              <a:srgbClr val="39FF2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6528137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Model spectra were used to fit the </a:t>
            </a:r>
            <a:r>
              <a:rPr lang="en-US" sz="2000" i="1" dirty="0" smtClean="0">
                <a:solidFill>
                  <a:schemeClr val="bg1"/>
                </a:solidFill>
              </a:rPr>
              <a:t>Spitzer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i="1" dirty="0" smtClean="0">
                <a:solidFill>
                  <a:schemeClr val="bg1"/>
                </a:solidFill>
              </a:rPr>
              <a:t>Herschel</a:t>
            </a:r>
            <a:r>
              <a:rPr lang="en-US" sz="2000" dirty="0" smtClean="0">
                <a:solidFill>
                  <a:schemeClr val="bg1"/>
                </a:solidFill>
              </a:rPr>
              <a:t> data to find the best fit </a:t>
            </a:r>
            <a:r>
              <a:rPr lang="en-US" sz="2000" dirty="0" err="1" smtClean="0">
                <a:solidFill>
                  <a:schemeClr val="bg1"/>
                </a:solidFill>
              </a:rPr>
              <a:t>a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max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, and normalization (mass)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08345" y="4343400"/>
            <a:ext cx="156925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677F3"/>
                </a:solidFill>
              </a:rPr>
              <a:t>Carbon (ac)</a:t>
            </a:r>
          </a:p>
          <a:p>
            <a:r>
              <a:rPr lang="en-US" sz="1800" dirty="0" smtClean="0">
                <a:solidFill>
                  <a:srgbClr val="39FF25"/>
                </a:solidFill>
              </a:rPr>
              <a:t>Carbon (be)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Silicates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534" y="1066801"/>
            <a:ext cx="3695866" cy="406265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DC1A"/>
                </a:solidFill>
              </a:rPr>
              <a:t>Power-law grain size distributions of the form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FFDC1A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F(a</a:t>
            </a:r>
            <a:r>
              <a:rPr lang="en-US" dirty="0" smtClean="0">
                <a:solidFill>
                  <a:schemeClr val="bg1"/>
                </a:solidFill>
              </a:rPr>
              <a:t>) = a</a:t>
            </a:r>
            <a:r>
              <a:rPr lang="en-US" baseline="30000" dirty="0" smtClean="0">
                <a:solidFill>
                  <a:schemeClr val="bg1"/>
                </a:solidFill>
              </a:rPr>
              <a:t>-</a:t>
            </a:r>
            <a:r>
              <a:rPr lang="en-US" baseline="30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</a:p>
          <a:p>
            <a:pPr>
              <a:spcAft>
                <a:spcPts val="600"/>
              </a:spcAft>
            </a:pPr>
            <a:endParaRPr lang="en-US" sz="1200" baseline="30000" dirty="0" smtClean="0">
              <a:solidFill>
                <a:schemeClr val="bg1"/>
              </a:solidFill>
              <a:latin typeface="Symbol" charset="2"/>
              <a:cs typeface="Symbol" charset="2"/>
            </a:endParaRP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39FF25"/>
                </a:solidFill>
                <a:cs typeface="Symbol" charset="2"/>
              </a:rPr>
              <a:t>a</a:t>
            </a:r>
            <a:r>
              <a:rPr lang="en-US" sz="1600" baseline="-25000" dirty="0" err="1" smtClean="0">
                <a:solidFill>
                  <a:srgbClr val="39FF25"/>
                </a:solidFill>
                <a:cs typeface="Symbol" charset="2"/>
              </a:rPr>
              <a:t>min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 = 0.001 </a:t>
            </a:r>
            <a:r>
              <a:rPr lang="en-US" sz="1600" dirty="0" smtClean="0">
                <a:solidFill>
                  <a:srgbClr val="39FF25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m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39FF25"/>
                </a:solidFill>
                <a:cs typeface="Symbol" charset="2"/>
              </a:rPr>
              <a:t>a</a:t>
            </a:r>
            <a:r>
              <a:rPr lang="en-US" sz="1600" baseline="-25000" dirty="0" err="1" smtClean="0">
                <a:solidFill>
                  <a:srgbClr val="39FF25"/>
                </a:solidFill>
                <a:cs typeface="Symbol" charset="2"/>
              </a:rPr>
              <a:t>max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 = 0.03-5.0 </a:t>
            </a:r>
            <a:r>
              <a:rPr lang="en-US" sz="1600" dirty="0" smtClean="0">
                <a:solidFill>
                  <a:srgbClr val="39FF25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m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39FF25"/>
                </a:solidFill>
                <a:latin typeface="Symbol" charset="2"/>
                <a:cs typeface="Symbol" charset="2"/>
              </a:rPr>
              <a:t>a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 = 0.0-4.0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Distance = 0.5-1.5 pc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FFFFFF"/>
                </a:solidFill>
                <a:cs typeface="Symbol" charset="2"/>
              </a:rPr>
              <a:t>(</a:t>
            </a:r>
            <a:r>
              <a:rPr lang="en-US" sz="1600" dirty="0" smtClean="0">
                <a:solidFill>
                  <a:srgbClr val="FFFFFF"/>
                </a:solidFill>
              </a:rPr>
              <a:t>location of the ejecta filaments in 3D models of </a:t>
            </a:r>
            <a:r>
              <a:rPr lang="en-US" sz="1600" dirty="0" err="1" smtClean="0">
                <a:solidFill>
                  <a:srgbClr val="FFFFFF"/>
                </a:solidFill>
              </a:rPr>
              <a:t>Cadez</a:t>
            </a:r>
            <a:r>
              <a:rPr lang="en-US" sz="1600" dirty="0" smtClean="0">
                <a:solidFill>
                  <a:srgbClr val="FFFFFF"/>
                </a:solidFill>
              </a:rPr>
              <a:t> et al. 2004)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39FF25"/>
                </a:solidFill>
                <a:cs typeface="Symbol" charset="2"/>
              </a:rPr>
              <a:t>Q</a:t>
            </a:r>
            <a:r>
              <a:rPr lang="en-US" sz="1600" baseline="-25000" dirty="0" err="1" smtClean="0">
                <a:solidFill>
                  <a:srgbClr val="39FF25"/>
                </a:solidFill>
                <a:cs typeface="Symbol" charset="2"/>
              </a:rPr>
              <a:t>abs</a:t>
            </a:r>
            <a:r>
              <a:rPr lang="en-US" sz="1600" dirty="0" smtClean="0">
                <a:solidFill>
                  <a:srgbClr val="39FF25"/>
                </a:solidFill>
                <a:cs typeface="Symbol" charset="2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cs typeface="Symbol" charset="2"/>
                <a:sym typeface="Wingdings"/>
              </a:rPr>
              <a:t></a:t>
            </a:r>
            <a:r>
              <a:rPr lang="en-US" sz="1600" dirty="0" smtClean="0">
                <a:solidFill>
                  <a:schemeClr val="bg1"/>
                </a:solidFill>
                <a:cs typeface="Symbol" charset="2"/>
              </a:rPr>
              <a:t> </a:t>
            </a:r>
            <a:r>
              <a:rPr lang="en-US" sz="1600" dirty="0" smtClean="0">
                <a:solidFill>
                  <a:srgbClr val="FFDC1A"/>
                </a:solidFill>
                <a:cs typeface="Symbol" charset="2"/>
              </a:rPr>
              <a:t>silicates, carbon </a:t>
            </a:r>
            <a:r>
              <a:rPr lang="en-US" sz="1400" i="1" dirty="0" smtClean="0">
                <a:solidFill>
                  <a:srgbClr val="FFDC1A"/>
                </a:solidFill>
                <a:cs typeface="Symbol" charset="2"/>
              </a:rPr>
              <a:t>(</a:t>
            </a:r>
            <a:r>
              <a:rPr lang="en-US" sz="1400" i="1" dirty="0" err="1" smtClean="0">
                <a:solidFill>
                  <a:srgbClr val="FFDC1A"/>
                </a:solidFill>
                <a:cs typeface="Symbol" charset="2"/>
              </a:rPr>
              <a:t>Zubko</a:t>
            </a:r>
            <a:r>
              <a:rPr lang="en-US" sz="1400" i="1" dirty="0" smtClean="0">
                <a:solidFill>
                  <a:srgbClr val="FFDC1A"/>
                </a:solidFill>
                <a:cs typeface="Symbol" charset="2"/>
              </a:rPr>
              <a:t> et al. 2004)</a:t>
            </a:r>
            <a:r>
              <a:rPr lang="en-US" sz="1600" dirty="0" smtClean="0">
                <a:solidFill>
                  <a:srgbClr val="FFDC1A"/>
                </a:solidFill>
                <a:cs typeface="Symbol" charset="2"/>
              </a:rPr>
              <a:t>, carbon </a:t>
            </a:r>
            <a:r>
              <a:rPr lang="en-US" sz="1400" i="1" dirty="0" smtClean="0">
                <a:solidFill>
                  <a:srgbClr val="FFDC1A"/>
                </a:solidFill>
                <a:cs typeface="Symbol" charset="2"/>
              </a:rPr>
              <a:t>(</a:t>
            </a:r>
            <a:r>
              <a:rPr lang="en-US" sz="1400" i="1" dirty="0" err="1" smtClean="0">
                <a:solidFill>
                  <a:srgbClr val="FFDC1A"/>
                </a:solidFill>
              </a:rPr>
              <a:t>Rouleau</a:t>
            </a:r>
            <a:r>
              <a:rPr lang="en-US" sz="1400" i="1" dirty="0" smtClean="0">
                <a:solidFill>
                  <a:srgbClr val="FFDC1A"/>
                </a:solidFill>
              </a:rPr>
              <a:t> &amp; Martin 1991)</a:t>
            </a:r>
            <a:endParaRPr lang="en-US" sz="1400" i="1" dirty="0" smtClean="0">
              <a:solidFill>
                <a:srgbClr val="FFDC1A"/>
              </a:solidFill>
              <a:cs typeface="Symbol" charset="2"/>
            </a:endParaRPr>
          </a:p>
          <a:p>
            <a:pPr>
              <a:spcAft>
                <a:spcPts val="600"/>
              </a:spcAft>
            </a:pPr>
            <a:endParaRPr lang="en-US" baseline="30000" dirty="0">
              <a:solidFill>
                <a:srgbClr val="FFDC1A"/>
              </a:solidFill>
              <a:latin typeface="Symbol" charset="2"/>
              <a:cs typeface="Symbol" charset="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211781" y="1371600"/>
            <a:ext cx="3027219" cy="1981200"/>
            <a:chOff x="2417618" y="5035550"/>
            <a:chExt cx="3525982" cy="2127250"/>
          </a:xfrm>
        </p:grpSpPr>
        <p:sp>
          <p:nvSpPr>
            <p:cNvPr id="25" name="Rectangle 24"/>
            <p:cNvSpPr/>
            <p:nvPr/>
          </p:nvSpPr>
          <p:spPr>
            <a:xfrm>
              <a:off x="2417618" y="5035550"/>
              <a:ext cx="3525982" cy="212725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3044281" y="5448046"/>
            <a:ext cx="2327962" cy="685220"/>
          </p:xfrm>
          <a:graphic>
            <a:graphicData uri="http://schemas.openxmlformats.org/presentationml/2006/ole">
              <p:oleObj spid="_x0000_s37890" name="Equation" r:id="rId5" imgW="1422400" imgH="419100" progId="Equation.3">
                <p:embed/>
              </p:oleObj>
            </a:graphicData>
          </a:graphic>
        </p:graphicFrame>
        <p:graphicFrame>
          <p:nvGraphicFramePr>
            <p:cNvPr id="28" name="Object 3"/>
            <p:cNvGraphicFramePr>
              <a:graphicFrameLocks noChangeAspect="1"/>
            </p:cNvGraphicFramePr>
            <p:nvPr/>
          </p:nvGraphicFramePr>
          <p:xfrm>
            <a:off x="2784475" y="6621463"/>
            <a:ext cx="2847975" cy="395287"/>
          </p:xfrm>
          <a:graphic>
            <a:graphicData uri="http://schemas.openxmlformats.org/presentationml/2006/ole">
              <p:oleObj spid="_x0000_s37891" name="Equation" r:id="rId6" imgW="1739900" imgH="241300" progId="Equation.3">
                <p:embed/>
              </p:oleObj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2417618" y="5035550"/>
              <a:ext cx="144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Heating rate</a:t>
              </a:r>
              <a:endParaRPr lang="en-US" sz="1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8400" y="6096000"/>
              <a:ext cx="1429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Cooling rate</a:t>
              </a:r>
              <a:endParaRPr lang="en-US" sz="18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2400" y="7772400"/>
            <a:ext cx="26541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Temim &amp; </a:t>
            </a:r>
            <a:r>
              <a:rPr lang="en-US" dirty="0" err="1" smtClean="0">
                <a:solidFill>
                  <a:srgbClr val="FFFF00"/>
                </a:solidFill>
              </a:rPr>
              <a:t>Dwek</a:t>
            </a:r>
            <a:r>
              <a:rPr lang="en-US" dirty="0" smtClean="0">
                <a:solidFill>
                  <a:srgbClr val="FFFF00"/>
                </a:solidFill>
              </a:rPr>
              <a:t> 2013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ilicates_d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200" y="762000"/>
            <a:ext cx="4063000" cy="2475890"/>
          </a:xfrm>
          <a:prstGeom prst="rect">
            <a:avLst/>
          </a:prstGeom>
        </p:spPr>
      </p:pic>
      <p:pic>
        <p:nvPicPr>
          <p:cNvPr id="22" name="Picture 21" descr="carbon_d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085490"/>
            <a:ext cx="3962400" cy="2344036"/>
          </a:xfrm>
          <a:prstGeom prst="rect">
            <a:avLst/>
          </a:prstGeom>
        </p:spPr>
      </p:pic>
      <p:pic>
        <p:nvPicPr>
          <p:cNvPr id="23" name="Picture 22" descr="silicates_two_co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799491"/>
            <a:ext cx="3962399" cy="2298534"/>
          </a:xfrm>
          <a:prstGeom prst="rect">
            <a:avLst/>
          </a:prstGeom>
        </p:spPr>
      </p:pic>
      <p:pic>
        <p:nvPicPr>
          <p:cNvPr id="25" name="Picture 24" descr="carbon_two_com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13" y="3116189"/>
            <a:ext cx="4028187" cy="23315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76666" y="228600"/>
            <a:ext cx="26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Two temperature model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400" y="228600"/>
            <a:ext cx="694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Best-fit models for continuous size and temperature distribution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889" y="6233517"/>
            <a:ext cx="4153311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Silicates:		Carbon:</a:t>
            </a:r>
          </a:p>
          <a:p>
            <a:endParaRPr lang="en-US" sz="1000" dirty="0" smtClean="0"/>
          </a:p>
          <a:p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= 3.5			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=</a:t>
            </a:r>
            <a:r>
              <a:rPr lang="en-US" dirty="0" smtClean="0"/>
              <a:t> 4.0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 smtClean="0"/>
              <a:t>&gt; </a:t>
            </a:r>
            <a:r>
              <a:rPr lang="en-US" dirty="0" smtClean="0"/>
              <a:t>0.6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	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max</a:t>
            </a:r>
            <a:r>
              <a:rPr lang="en-US" dirty="0" smtClean="0"/>
              <a:t> &gt; 0.1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428026" y="5680502"/>
            <a:ext cx="25343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Best-fit parameters: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77200" y="1066800"/>
            <a:ext cx="2895600" cy="19236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</a:rPr>
              <a:t>Total Dust Mass:</a:t>
            </a:r>
          </a:p>
          <a:p>
            <a:endParaRPr lang="en-US" sz="1000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baseline="-25000" dirty="0" err="1" smtClean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 = 0.13 </a:t>
            </a:r>
            <a:r>
              <a:rPr lang="en-US" u="sng" dirty="0" smtClean="0">
                <a:solidFill>
                  <a:srgbClr val="FFFFFF"/>
                </a:solidFill>
              </a:rPr>
              <a:t>+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0.01 </a:t>
            </a:r>
            <a:r>
              <a:rPr lang="en-US" sz="2400" dirty="0" smtClean="0">
                <a:solidFill>
                  <a:srgbClr val="FFFFFF"/>
                </a:solidFill>
              </a:rPr>
              <a:t>M</a:t>
            </a:r>
            <a:r>
              <a:rPr lang="en-US" sz="2400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Mathematica3" pitchFamily="2" charset="2"/>
              </a:rPr>
              <a:t> </a:t>
            </a:r>
            <a:r>
              <a:rPr lang="en-US" sz="2000" dirty="0" smtClean="0">
                <a:solidFill>
                  <a:srgbClr val="FFFFFF"/>
                </a:solidFill>
                <a:ea typeface="Wingdings"/>
                <a:cs typeface="Wingdings"/>
                <a:sym typeface="Mathematica3" pitchFamily="2" charset="2"/>
              </a:rPr>
              <a:t>for silicates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baseline="-25000" dirty="0" err="1" smtClean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 = </a:t>
            </a:r>
            <a:r>
              <a:rPr lang="en-US" dirty="0" smtClean="0">
                <a:solidFill>
                  <a:srgbClr val="FFFFFF"/>
                </a:solidFill>
              </a:rPr>
              <a:t>0.02 </a:t>
            </a:r>
            <a:r>
              <a:rPr lang="en-US" dirty="0" smtClean="0">
                <a:solidFill>
                  <a:srgbClr val="FFFFFF"/>
                </a:solidFill>
              </a:rPr>
              <a:t>– </a:t>
            </a:r>
            <a:r>
              <a:rPr lang="en-US" dirty="0" smtClean="0">
                <a:solidFill>
                  <a:srgbClr val="FFFFFF"/>
                </a:solidFill>
              </a:rPr>
              <a:t>0.04 </a:t>
            </a:r>
            <a:r>
              <a:rPr lang="en-US" sz="2400" dirty="0" smtClean="0">
                <a:solidFill>
                  <a:srgbClr val="FFFFFF"/>
                </a:solidFill>
              </a:rPr>
              <a:t>M</a:t>
            </a:r>
            <a:r>
              <a:rPr lang="en-US" sz="2400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Mathematica3" pitchFamily="2" charset="2"/>
              </a:rPr>
              <a:t> </a:t>
            </a:r>
            <a:r>
              <a:rPr lang="en-US" sz="2000" dirty="0" smtClean="0">
                <a:solidFill>
                  <a:srgbClr val="FFFFFF"/>
                </a:solidFill>
              </a:rPr>
              <a:t>for carbon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05800" y="3626347"/>
            <a:ext cx="3133193" cy="1200328"/>
          </a:xfrm>
          <a:prstGeom prst="rect">
            <a:avLst/>
          </a:prstGeom>
          <a:noFill/>
          <a:ln>
            <a:solidFill>
              <a:srgbClr val="39FF2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9FF25"/>
                </a:solidFill>
              </a:rPr>
              <a:t>A </a:t>
            </a:r>
            <a:r>
              <a:rPr lang="en-US" sz="2400" dirty="0" smtClean="0">
                <a:solidFill>
                  <a:srgbClr val="39FF25"/>
                </a:solidFill>
              </a:rPr>
              <a:t>factor of two</a:t>
            </a:r>
            <a:r>
              <a:rPr lang="en-US" sz="2400" dirty="0" smtClean="0">
                <a:solidFill>
                  <a:srgbClr val="39FF25"/>
                </a:solidFill>
              </a:rPr>
              <a:t> to six less </a:t>
            </a:r>
            <a:r>
              <a:rPr lang="en-US" sz="2400" dirty="0" smtClean="0">
                <a:solidFill>
                  <a:srgbClr val="39FF25"/>
                </a:solidFill>
              </a:rPr>
              <a:t>dust than the previous </a:t>
            </a:r>
            <a:r>
              <a:rPr lang="en-US" sz="2400" dirty="0" smtClean="0">
                <a:solidFill>
                  <a:srgbClr val="39FF25"/>
                </a:solidFill>
              </a:rPr>
              <a:t>models</a:t>
            </a:r>
            <a:endParaRPr lang="en-US" sz="2400" dirty="0">
              <a:solidFill>
                <a:srgbClr val="39FF2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8300" y="5833408"/>
            <a:ext cx="5715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DC1A"/>
                </a:solidFill>
              </a:rPr>
              <a:t> Size distribution index of </a:t>
            </a:r>
            <a:r>
              <a:rPr lang="en-US" sz="2000" dirty="0" smtClean="0">
                <a:solidFill>
                  <a:srgbClr val="FFDC1A"/>
                </a:solidFill>
              </a:rPr>
              <a:t>3.5-4.0 </a:t>
            </a:r>
            <a:r>
              <a:rPr lang="en-US" sz="2000" dirty="0" smtClean="0">
                <a:solidFill>
                  <a:srgbClr val="FFDC1A"/>
                </a:solidFill>
              </a:rPr>
              <a:t>and larger grain size cut-offs are favored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DC1A"/>
                </a:solidFill>
              </a:rPr>
              <a:t> Larger grains are consistent with a Type IIP SN </a:t>
            </a:r>
            <a:r>
              <a:rPr lang="en-US" sz="2000" dirty="0" smtClean="0">
                <a:solidFill>
                  <a:schemeClr val="bg1"/>
                </a:solidFill>
              </a:rPr>
              <a:t>–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Mass </a:t>
            </a:r>
            <a:r>
              <a:rPr lang="en-US" sz="2000" dirty="0" smtClean="0">
                <a:solidFill>
                  <a:srgbClr val="FFFFFF"/>
                </a:solidFill>
              </a:rPr>
              <a:t>dominated by grains with radii larger than 0.03 </a:t>
            </a:r>
            <a:r>
              <a:rPr lang="en-US" sz="2000" dirty="0" err="1" smtClean="0">
                <a:solidFill>
                  <a:srgbClr val="FFFFFF"/>
                </a:solidFill>
              </a:rPr>
              <a:t>μm</a:t>
            </a:r>
            <a:r>
              <a:rPr lang="en-US" sz="2000" dirty="0" smtClean="0">
                <a:solidFill>
                  <a:srgbClr val="FFFFFF"/>
                </a:solidFill>
              </a:rPr>
              <a:t> in Type IIP, and less than 0.006 </a:t>
            </a:r>
            <a:r>
              <a:rPr lang="en-US" sz="2000" dirty="0" err="1" smtClean="0">
                <a:solidFill>
                  <a:srgbClr val="FFFFFF"/>
                </a:solidFill>
              </a:rPr>
              <a:t>μm</a:t>
            </a:r>
            <a:r>
              <a:rPr lang="en-US" sz="2000" dirty="0" smtClean="0">
                <a:solidFill>
                  <a:srgbClr val="FFFFFF"/>
                </a:solidFill>
              </a:rPr>
              <a:t> in Type </a:t>
            </a:r>
            <a:r>
              <a:rPr lang="en-US" sz="2000" dirty="0" err="1" smtClean="0">
                <a:solidFill>
                  <a:srgbClr val="FFFFFF"/>
                </a:solidFill>
              </a:rPr>
              <a:t>Iib</a:t>
            </a:r>
            <a:r>
              <a:rPr lang="en-US" sz="2000" dirty="0" smtClean="0">
                <a:solidFill>
                  <a:srgbClr val="FFFFFF"/>
                </a:solidFill>
              </a:rPr>
              <a:t> SNe  </a:t>
            </a:r>
            <a:r>
              <a:rPr lang="en-US" sz="2000" i="1" dirty="0" smtClean="0">
                <a:solidFill>
                  <a:srgbClr val="FFFFFF"/>
                </a:solidFill>
              </a:rPr>
              <a:t>(</a:t>
            </a:r>
            <a:r>
              <a:rPr lang="en-US" sz="2000" i="1" dirty="0" err="1" smtClean="0">
                <a:solidFill>
                  <a:srgbClr val="FFFFFF"/>
                </a:solidFill>
              </a:rPr>
              <a:t>Kozasa,Nozawa</a:t>
            </a:r>
            <a:r>
              <a:rPr lang="en-US" sz="2000" i="1" dirty="0" smtClean="0">
                <a:solidFill>
                  <a:srgbClr val="FFFFFF"/>
                </a:solidFill>
              </a:rPr>
              <a:t> et al. 2009)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endParaRPr lang="en-US" sz="2000" dirty="0">
              <a:solidFill>
                <a:srgbClr val="FFDC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31328</TotalTime>
  <Words>1705</Words>
  <Application>Microsoft Macintosh PowerPoint</Application>
  <PresentationFormat>Custom</PresentationFormat>
  <Paragraphs>173</Paragraphs>
  <Slides>14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Supernova Dust and Ejecta Illuminated by Pulsar Wind Nebulae</vt:lpstr>
      <vt:lpstr>Evolution of PWNe inside SNRs</vt:lpstr>
      <vt:lpstr>The Surrounding Ejecta: 3C 58</vt:lpstr>
      <vt:lpstr>G21.5-0.9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Multi-wavelength Observations of Composite Supernova Remnants</dc:title>
  <dc:subject/>
  <dc:creator>Tea Temim</dc:creator>
  <cp:keywords/>
  <dc:description/>
  <cp:lastModifiedBy>Tea Temim</cp:lastModifiedBy>
  <cp:revision>208</cp:revision>
  <cp:lastPrinted>2012-08-06T19:22:30Z</cp:lastPrinted>
  <dcterms:created xsi:type="dcterms:W3CDTF">2013-05-21T22:15:32Z</dcterms:created>
  <dcterms:modified xsi:type="dcterms:W3CDTF">2013-05-23T13:21:45Z</dcterms:modified>
  <cp:category/>
</cp:coreProperties>
</file>