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notesSlides/notesSlide11.xml" ContentType="application/vnd.openxmlformats-officedocument.presentationml.notesSlide+xml"/>
  <Override PartName="/ppt/slides/slide30.xml" ContentType="application/vnd.openxmlformats-officedocument.presentationml.slide+xml"/>
  <Override PartName="/ppt/notesSlides/notesSlide9.xml" ContentType="application/vnd.openxmlformats-officedocument.presentationml.notesSlide+xml"/>
  <Override PartName="/ppt/slides/slide35.xml" ContentType="application/vnd.openxmlformats-officedocument.presentationml.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Override PartName="/ppt/notesSlides/notesSlide15.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notesSlides/notesSlide19.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notesSlides/notesSlide17.xml" ContentType="application/vnd.openxmlformats-officedocument.presentationml.notesSlide+xml"/>
  <Override PartName="/ppt/notesSlides/notesSlide23.xml" ContentType="application/vnd.openxmlformats-officedocument.presentationml.notesSlide+xml"/>
  <Override PartName="/ppt/slides/slide34.xml" ContentType="application/vnd.openxmlformats-officedocument.presentationml.slide+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Override PartName="/ppt/notesSlides/notesSlide18.xml" ContentType="application/vnd.openxmlformats-officedocument.presentationml.notesSlide+xml"/>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notesSlides/notesSlide24.xml" ContentType="application/vnd.openxmlformats-officedocument.presentationml.notesSlide+xml"/>
  <Override PartName="/ppt/slides/slide24.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pdf" ContentType="application/pdf"/>
  <Default Extension="gif" ContentType="image/gif"/>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859" r:id="rId1"/>
  </p:sldMasterIdLst>
  <p:notesMasterIdLst>
    <p:notesMasterId r:id="rId37"/>
  </p:notesMasterIdLst>
  <p:handoutMasterIdLst>
    <p:handoutMasterId r:id="rId38"/>
  </p:handoutMasterIdLst>
  <p:sldIdLst>
    <p:sldId id="256" r:id="rId2"/>
    <p:sldId id="312" r:id="rId3"/>
    <p:sldId id="319" r:id="rId4"/>
    <p:sldId id="350" r:id="rId5"/>
    <p:sldId id="318" r:id="rId6"/>
    <p:sldId id="321" r:id="rId7"/>
    <p:sldId id="354" r:id="rId8"/>
    <p:sldId id="322" r:id="rId9"/>
    <p:sldId id="327" r:id="rId10"/>
    <p:sldId id="259" r:id="rId11"/>
    <p:sldId id="326" r:id="rId12"/>
    <p:sldId id="335" r:id="rId13"/>
    <p:sldId id="360" r:id="rId14"/>
    <p:sldId id="361" r:id="rId15"/>
    <p:sldId id="353" r:id="rId16"/>
    <p:sldId id="299" r:id="rId17"/>
    <p:sldId id="355" r:id="rId18"/>
    <p:sldId id="356" r:id="rId19"/>
    <p:sldId id="357" r:id="rId20"/>
    <p:sldId id="340" r:id="rId21"/>
    <p:sldId id="359" r:id="rId22"/>
    <p:sldId id="351" r:id="rId23"/>
    <p:sldId id="262" r:id="rId24"/>
    <p:sldId id="313" r:id="rId25"/>
    <p:sldId id="323" r:id="rId26"/>
    <p:sldId id="348" r:id="rId27"/>
    <p:sldId id="362" r:id="rId28"/>
    <p:sldId id="332" r:id="rId29"/>
    <p:sldId id="300" r:id="rId30"/>
    <p:sldId id="337" r:id="rId31"/>
    <p:sldId id="304" r:id="rId32"/>
    <p:sldId id="310" r:id="rId33"/>
    <p:sldId id="328" r:id="rId34"/>
    <p:sldId id="344" r:id="rId35"/>
    <p:sldId id="347" r:id="rId3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1pPr>
    <a:lvl2pPr marL="457200"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2pPr>
    <a:lvl3pPr marL="914400"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3pPr>
    <a:lvl4pPr marL="1371600"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4pPr>
    <a:lvl5pPr marL="1828800"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5pPr>
    <a:lvl6pPr marL="22860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6pPr>
    <a:lvl7pPr marL="27432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7pPr>
    <a:lvl8pPr marL="32004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8pPr>
    <a:lvl9pPr marL="36576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65EBE3"/>
    <a:srgbClr val="36FD1A"/>
    <a:srgbClr val="EB1BC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407" autoAdjust="0"/>
    <p:restoredTop sz="82474" autoAdjust="0"/>
  </p:normalViewPr>
  <p:slideViewPr>
    <p:cSldViewPr snapToObjects="1">
      <p:cViewPr>
        <p:scale>
          <a:sx n="80" d="100"/>
          <a:sy n="80" d="100"/>
        </p:scale>
        <p:origin x="-1064" y="-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printerSettings" Target="printerSettings/printerSettings1.bin"/><Relationship Id="rId40" Type="http://schemas.openxmlformats.org/officeDocument/2006/relationships/presProps" Target="presProps.xml"/><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tableStyles" Target="tableStyle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theme" Target="theme/theme1.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handoutMaster" Target="handoutMasters/handoutMaster1.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AA44B995-6978-E348-AD55-E06D17790602}" type="datetime1">
              <a:rPr lang="en-US"/>
              <a:pPr>
                <a:defRPr/>
              </a:pPr>
              <a:t>6/30/11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8BDC48F6-DD5B-9C44-9DBB-136CBAB949AE}" type="slidenum">
              <a:rPr lang="en-GB"/>
              <a:pPr>
                <a:defRPr/>
              </a:pPr>
              <a:t>‹#›</a:t>
            </a:fld>
            <a:endParaRPr lang="en-GB"/>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4D1FC6AD-8771-814B-BE52-C85DF2B096CF}" type="datetime1">
              <a:rPr lang="en-US"/>
              <a:pPr>
                <a:defRPr/>
              </a:pPr>
              <a:t>6/30/11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noProof="0" smtClean="0"/>
              <a:t>Click to edit Master text styles</a:t>
            </a:r>
          </a:p>
          <a:p>
            <a:pPr lvl="1"/>
            <a:r>
              <a:rPr lang="fi-FI" noProof="0" smtClean="0"/>
              <a:t>Second level</a:t>
            </a:r>
          </a:p>
          <a:p>
            <a:pPr lvl="2"/>
            <a:r>
              <a:rPr lang="fi-FI" noProof="0" smtClean="0"/>
              <a:t>Third level</a:t>
            </a:r>
          </a:p>
          <a:p>
            <a:pPr lvl="3"/>
            <a:r>
              <a:rPr lang="fi-FI" noProof="0" smtClean="0"/>
              <a:t>Fourth level</a:t>
            </a:r>
          </a:p>
          <a:p>
            <a:pPr lvl="4"/>
            <a:r>
              <a:rPr lang="fi-FI"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86FD969-6887-C140-B889-ED0721B79946}" type="slidenum">
              <a:rPr lang="en-GB"/>
              <a:pPr>
                <a:defRPr/>
              </a:pPr>
              <a:t>‹#›</a:t>
            </a:fld>
            <a:endParaRPr lang="en-GB"/>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I’ll</a:t>
            </a:r>
            <a:r>
              <a:rPr lang="en-GB" baseline="0" dirty="0" smtClean="0"/>
              <a:t> tell you all about the work I’ve been doing with my supervisor Chris Done with the help of Maria on modelling the high mass accretion rate spectra of GX 339-4. we’ll be approaching the subject in terms of the black hole spin and whether or not reflection is the answer.	</a:t>
            </a:r>
            <a:endParaRPr lang="en-GB" dirty="0"/>
          </a:p>
        </p:txBody>
      </p:sp>
      <p:sp>
        <p:nvSpPr>
          <p:cNvPr id="4" name="Slide Number Placeholder 3"/>
          <p:cNvSpPr>
            <a:spLocks noGrp="1"/>
          </p:cNvSpPr>
          <p:nvPr>
            <p:ph type="sldNum" sz="quarter" idx="10"/>
          </p:nvPr>
        </p:nvSpPr>
        <p:spPr/>
        <p:txBody>
          <a:bodyPr/>
          <a:lstStyle/>
          <a:p>
            <a:pPr>
              <a:defRPr/>
            </a:pPr>
            <a:fld id="{986FD969-6887-C140-B889-ED0721B79946}" type="slidenum">
              <a:rPr lang="en-GB"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nevertheless</a:t>
            </a:r>
            <a:r>
              <a:rPr lang="en-GB" baseline="0" dirty="0" smtClean="0"/>
              <a:t>, we analysed all the burst mode observations of GX 339 and combined them with </a:t>
            </a:r>
            <a:r>
              <a:rPr lang="en-GB" baseline="0" dirty="0" err="1" smtClean="0"/>
              <a:t>rxte</a:t>
            </a:r>
            <a:r>
              <a:rPr lang="en-GB" baseline="0" dirty="0" smtClean="0"/>
              <a:t> to get the hard tail</a:t>
            </a:r>
          </a:p>
          <a:p>
            <a:r>
              <a:rPr lang="en-GB" baseline="0" dirty="0" smtClean="0"/>
              <a:t>out of these 5 observations we identified 3 </a:t>
            </a:r>
            <a:r>
              <a:rPr lang="en-GB" baseline="0" dirty="0" err="1" smtClean="0"/>
              <a:t>dd</a:t>
            </a:r>
            <a:r>
              <a:rPr lang="en-GB" baseline="0" dirty="0" smtClean="0"/>
              <a:t> states and 2 </a:t>
            </a:r>
            <a:r>
              <a:rPr lang="en-GB" baseline="0" dirty="0" err="1" smtClean="0"/>
              <a:t>sims</a:t>
            </a:r>
            <a:r>
              <a:rPr lang="en-GB" baseline="0" dirty="0" smtClean="0"/>
              <a:t>. the 4-7 </a:t>
            </a:r>
            <a:r>
              <a:rPr lang="en-GB" baseline="0" dirty="0" err="1" smtClean="0"/>
              <a:t>kev</a:t>
            </a:r>
            <a:r>
              <a:rPr lang="en-GB" baseline="0" dirty="0" smtClean="0"/>
              <a:t> lines demonstrate how the iron line is in a region where the continuum changes drastically in these kind of spectra.</a:t>
            </a:r>
          </a:p>
          <a:p>
            <a:endParaRPr lang="en-GB" baseline="0" dirty="0" smtClean="0"/>
          </a:p>
          <a:p>
            <a:r>
              <a:rPr lang="en-GB" baseline="0" dirty="0" smtClean="0"/>
              <a:t>we’ll start our analysis with the disc dominated spectra</a:t>
            </a:r>
            <a:endParaRPr lang="en-GB" dirty="0"/>
          </a:p>
        </p:txBody>
      </p:sp>
      <p:sp>
        <p:nvSpPr>
          <p:cNvPr id="4" name="Slide Number Placeholder 3"/>
          <p:cNvSpPr>
            <a:spLocks noGrp="1"/>
          </p:cNvSpPr>
          <p:nvPr>
            <p:ph type="sldNum" sz="quarter" idx="10"/>
          </p:nvPr>
        </p:nvSpPr>
        <p:spPr/>
        <p:txBody>
          <a:bodyPr/>
          <a:lstStyle/>
          <a:p>
            <a:pPr>
              <a:defRPr/>
            </a:pPr>
            <a:fld id="{986FD969-6887-C140-B889-ED0721B79946}" type="slidenum">
              <a:rPr lang="en-GB" smtClean="0"/>
              <a:pPr>
                <a:defRPr/>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is what the situation was</a:t>
            </a:r>
            <a:r>
              <a:rPr lang="en-GB" baseline="0" dirty="0" smtClean="0"/>
              <a:t> before, we couldn’t see the actual peak of the disc, but now we’ll move </a:t>
            </a:r>
            <a:r>
              <a:rPr lang="en-GB" dirty="0" smtClean="0"/>
              <a:t>below the </a:t>
            </a:r>
            <a:r>
              <a:rPr lang="en-GB" dirty="0" err="1" smtClean="0"/>
              <a:t>rxte</a:t>
            </a:r>
            <a:r>
              <a:rPr lang="en-GB" dirty="0" smtClean="0"/>
              <a:t> </a:t>
            </a:r>
            <a:r>
              <a:rPr lang="en-GB" dirty="0" err="1" smtClean="0"/>
              <a:t>bandwitdth</a:t>
            </a:r>
            <a:r>
              <a:rPr lang="en-GB" baseline="0" dirty="0" smtClean="0"/>
              <a:t> with </a:t>
            </a:r>
            <a:r>
              <a:rPr lang="en-GB" baseline="0" dirty="0" err="1" smtClean="0"/>
              <a:t>xmm-newton’s</a:t>
            </a:r>
            <a:r>
              <a:rPr lang="en-GB" baseline="0" dirty="0" smtClean="0"/>
              <a:t> epic and hope to get a better look at the disc</a:t>
            </a:r>
            <a:endParaRPr lang="en-GB" dirty="0"/>
          </a:p>
        </p:txBody>
      </p:sp>
      <p:sp>
        <p:nvSpPr>
          <p:cNvPr id="4" name="Slide Number Placeholder 3"/>
          <p:cNvSpPr>
            <a:spLocks noGrp="1"/>
          </p:cNvSpPr>
          <p:nvPr>
            <p:ph type="sldNum" sz="quarter" idx="10"/>
          </p:nvPr>
        </p:nvSpPr>
        <p:spPr/>
        <p:txBody>
          <a:bodyPr/>
          <a:lstStyle/>
          <a:p>
            <a:fld id="{A7F2BEEF-AE05-9F40-8363-A7C91C4AFA2D}"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first thing</a:t>
            </a:r>
            <a:r>
              <a:rPr lang="en-GB" baseline="0" dirty="0" smtClean="0"/>
              <a:t> we need is a disc model. there are currently 3 widely used ones</a:t>
            </a:r>
            <a:endParaRPr lang="en-GB" dirty="0"/>
          </a:p>
        </p:txBody>
      </p:sp>
      <p:sp>
        <p:nvSpPr>
          <p:cNvPr id="4" name="Slide Number Placeholder 3"/>
          <p:cNvSpPr>
            <a:spLocks noGrp="1"/>
          </p:cNvSpPr>
          <p:nvPr>
            <p:ph type="sldNum" sz="quarter" idx="10"/>
          </p:nvPr>
        </p:nvSpPr>
        <p:spPr/>
        <p:txBody>
          <a:bodyPr/>
          <a:lstStyle/>
          <a:p>
            <a:pPr>
              <a:defRPr/>
            </a:pPr>
            <a:fld id="{986FD969-6887-C140-B889-ED0721B79946}" type="slidenum">
              <a:rPr lang="en-GB" smtClean="0"/>
              <a:pPr>
                <a:defRPr/>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first thing</a:t>
            </a:r>
            <a:r>
              <a:rPr lang="en-GB" baseline="0" dirty="0" smtClean="0"/>
              <a:t> we need is a disc model. there are currently 3 widely used ones</a:t>
            </a:r>
            <a:endParaRPr lang="en-GB" dirty="0"/>
          </a:p>
        </p:txBody>
      </p:sp>
      <p:sp>
        <p:nvSpPr>
          <p:cNvPr id="4" name="Slide Number Placeholder 3"/>
          <p:cNvSpPr>
            <a:spLocks noGrp="1"/>
          </p:cNvSpPr>
          <p:nvPr>
            <p:ph type="sldNum" sz="quarter" idx="10"/>
          </p:nvPr>
        </p:nvSpPr>
        <p:spPr/>
        <p:txBody>
          <a:bodyPr/>
          <a:lstStyle/>
          <a:p>
            <a:pPr>
              <a:defRPr/>
            </a:pPr>
            <a:fld id="{986FD969-6887-C140-B889-ED0721B79946}" type="slidenum">
              <a:rPr lang="en-GB" smtClean="0"/>
              <a:pPr>
                <a:defRPr/>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first thing</a:t>
            </a:r>
            <a:r>
              <a:rPr lang="en-GB" baseline="0" dirty="0" smtClean="0"/>
              <a:t> we need is a disc model. there are currently 3 widely used ones</a:t>
            </a:r>
            <a:endParaRPr lang="en-GB" dirty="0"/>
          </a:p>
        </p:txBody>
      </p:sp>
      <p:sp>
        <p:nvSpPr>
          <p:cNvPr id="4" name="Slide Number Placeholder 3"/>
          <p:cNvSpPr>
            <a:spLocks noGrp="1"/>
          </p:cNvSpPr>
          <p:nvPr>
            <p:ph type="sldNum" sz="quarter" idx="10"/>
          </p:nvPr>
        </p:nvSpPr>
        <p:spPr/>
        <p:txBody>
          <a:bodyPr/>
          <a:lstStyle/>
          <a:p>
            <a:pPr>
              <a:defRPr/>
            </a:pPr>
            <a:fld id="{986FD969-6887-C140-B889-ED0721B79946}" type="slidenum">
              <a:rPr lang="en-GB" smtClean="0"/>
              <a:pPr>
                <a:defRPr/>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we’ve got a disc</a:t>
            </a:r>
            <a:r>
              <a:rPr lang="en-GB" baseline="0" dirty="0" smtClean="0"/>
              <a:t> now, which we’ll use as seed photons for </a:t>
            </a:r>
            <a:r>
              <a:rPr lang="en-GB" baseline="0" dirty="0" err="1" smtClean="0"/>
              <a:t>comptonisation</a:t>
            </a:r>
            <a:r>
              <a:rPr lang="en-GB" baseline="0" dirty="0" smtClean="0"/>
              <a:t> to make the hard tail</a:t>
            </a:r>
          </a:p>
          <a:p>
            <a:endParaRPr lang="en-GB" baseline="0" dirty="0" smtClean="0"/>
          </a:p>
          <a:p>
            <a:r>
              <a:rPr lang="en-GB" baseline="0" dirty="0" smtClean="0"/>
              <a:t>we add reflection of the </a:t>
            </a:r>
            <a:r>
              <a:rPr lang="en-GB" baseline="0" dirty="0" err="1" smtClean="0"/>
              <a:t>comptonised</a:t>
            </a:r>
            <a:r>
              <a:rPr lang="en-GB" baseline="0" dirty="0" smtClean="0"/>
              <a:t> continuum and smear it with </a:t>
            </a:r>
            <a:r>
              <a:rPr lang="en-GB" baseline="0" dirty="0" err="1" smtClean="0"/>
              <a:t>kdblur</a:t>
            </a:r>
            <a:endParaRPr lang="en-GB" baseline="0" dirty="0" smtClean="0"/>
          </a:p>
        </p:txBody>
      </p:sp>
      <p:sp>
        <p:nvSpPr>
          <p:cNvPr id="4" name="Slide Number Placeholder 3"/>
          <p:cNvSpPr>
            <a:spLocks noGrp="1"/>
          </p:cNvSpPr>
          <p:nvPr>
            <p:ph type="sldNum" sz="quarter" idx="10"/>
          </p:nvPr>
        </p:nvSpPr>
        <p:spPr/>
        <p:txBody>
          <a:bodyPr/>
          <a:lstStyle/>
          <a:p>
            <a:pPr>
              <a:defRPr/>
            </a:pPr>
            <a:fld id="{986FD969-6887-C140-B889-ED0721B79946}" type="slidenum">
              <a:rPr lang="en-GB" smtClean="0"/>
              <a:pPr>
                <a:defRPr/>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we</a:t>
            </a:r>
            <a:r>
              <a:rPr lang="en-GB" baseline="0" dirty="0" smtClean="0"/>
              <a:t> started the analysis with what we thought was going to be the best possible combination of models</a:t>
            </a:r>
          </a:p>
          <a:p>
            <a:endParaRPr lang="en-GB" baseline="0" dirty="0" smtClean="0"/>
          </a:p>
          <a:p>
            <a:r>
              <a:rPr lang="en-GB" baseline="0" dirty="0" smtClean="0"/>
              <a:t>but then it needs to push the reflection ridiculously high to reach the </a:t>
            </a:r>
            <a:r>
              <a:rPr lang="en-GB" baseline="0" dirty="0" err="1" smtClean="0"/>
              <a:t>pca</a:t>
            </a:r>
            <a:r>
              <a:rPr lang="en-GB" baseline="0" dirty="0" smtClean="0"/>
              <a:t> data </a:t>
            </a:r>
          </a:p>
          <a:p>
            <a:endParaRPr lang="en-GB" baseline="0" dirty="0" smtClean="0"/>
          </a:p>
          <a:p>
            <a:endParaRPr lang="en-GB" baseline="0" dirty="0" smtClean="0"/>
          </a:p>
          <a:p>
            <a:r>
              <a:rPr lang="en-GB" baseline="0" dirty="0" smtClean="0"/>
              <a:t>what is optical depth in the fits???</a:t>
            </a:r>
            <a:endParaRPr lang="en-GB" dirty="0"/>
          </a:p>
        </p:txBody>
      </p:sp>
      <p:sp>
        <p:nvSpPr>
          <p:cNvPr id="4" name="Slide Number Placeholder 3"/>
          <p:cNvSpPr>
            <a:spLocks noGrp="1"/>
          </p:cNvSpPr>
          <p:nvPr>
            <p:ph type="sldNum" sz="quarter" idx="10"/>
          </p:nvPr>
        </p:nvSpPr>
        <p:spPr/>
        <p:txBody>
          <a:bodyPr/>
          <a:lstStyle/>
          <a:p>
            <a:pPr>
              <a:defRPr/>
            </a:pPr>
            <a:fld id="{986FD969-6887-C140-B889-ED0721B79946}" type="slidenum">
              <a:rPr lang="en-GB" smtClean="0"/>
              <a:pPr>
                <a:defRPr/>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and when we add the</a:t>
            </a:r>
            <a:r>
              <a:rPr lang="en-GB" baseline="0" dirty="0" smtClean="0"/>
              <a:t> high energy </a:t>
            </a:r>
            <a:r>
              <a:rPr lang="en-GB" baseline="0" dirty="0" err="1" smtClean="0"/>
              <a:t>hexte</a:t>
            </a:r>
            <a:r>
              <a:rPr lang="en-GB" baseline="0" dirty="0" smtClean="0"/>
              <a:t> data as a sanity check, we see that the model misses the higher energies completely</a:t>
            </a:r>
            <a:endParaRPr lang="en-GB" dirty="0" smtClean="0"/>
          </a:p>
          <a:p>
            <a:endParaRPr lang="en-GB" baseline="0" dirty="0" smtClean="0"/>
          </a:p>
          <a:p>
            <a:r>
              <a:rPr lang="en-GB" baseline="0" dirty="0" smtClean="0"/>
              <a:t>what is optical depth in the fits???</a:t>
            </a:r>
            <a:endParaRPr lang="en-GB" dirty="0"/>
          </a:p>
        </p:txBody>
      </p:sp>
      <p:sp>
        <p:nvSpPr>
          <p:cNvPr id="4" name="Slide Number Placeholder 3"/>
          <p:cNvSpPr>
            <a:spLocks noGrp="1"/>
          </p:cNvSpPr>
          <p:nvPr>
            <p:ph type="sldNum" sz="quarter" idx="10"/>
          </p:nvPr>
        </p:nvSpPr>
        <p:spPr/>
        <p:txBody>
          <a:bodyPr/>
          <a:lstStyle/>
          <a:p>
            <a:pPr>
              <a:defRPr/>
            </a:pPr>
            <a:fld id="{986FD969-6887-C140-B889-ED0721B79946}" type="slidenum">
              <a:rPr lang="en-GB" smtClean="0"/>
              <a:pPr>
                <a:defRPr/>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so the disc clearly wants to be broader than even </a:t>
            </a:r>
            <a:r>
              <a:rPr lang="en-GB" baseline="0" dirty="0" err="1" smtClean="0"/>
              <a:t>bhspec</a:t>
            </a:r>
            <a:r>
              <a:rPr lang="en-GB" baseline="0" dirty="0" smtClean="0"/>
              <a:t>. we thought we’d let it, by using a phenomenological combination instead.</a:t>
            </a:r>
          </a:p>
          <a:p>
            <a:r>
              <a:rPr lang="en-GB" baseline="0" dirty="0" smtClean="0"/>
              <a:t>not surprisingly at all, it fits better than the more physical one. both the reflection and the continuum are very reasonable, </a:t>
            </a:r>
          </a:p>
          <a:p>
            <a:endParaRPr lang="en-GB" baseline="0" dirty="0" smtClean="0"/>
          </a:p>
          <a:p>
            <a:endParaRPr lang="en-GB" baseline="0" dirty="0" smtClean="0"/>
          </a:p>
          <a:p>
            <a:endParaRPr lang="en-GB" baseline="0" dirty="0" smtClean="0"/>
          </a:p>
          <a:p>
            <a:r>
              <a:rPr lang="en-GB" baseline="0" dirty="0" smtClean="0"/>
              <a:t>what is optical depth in the fits???</a:t>
            </a:r>
            <a:endParaRPr lang="en-GB" dirty="0"/>
          </a:p>
        </p:txBody>
      </p:sp>
      <p:sp>
        <p:nvSpPr>
          <p:cNvPr id="4" name="Slide Number Placeholder 3"/>
          <p:cNvSpPr>
            <a:spLocks noGrp="1"/>
          </p:cNvSpPr>
          <p:nvPr>
            <p:ph type="sldNum" sz="quarter" idx="10"/>
          </p:nvPr>
        </p:nvSpPr>
        <p:spPr/>
        <p:txBody>
          <a:bodyPr/>
          <a:lstStyle/>
          <a:p>
            <a:pPr>
              <a:defRPr/>
            </a:pPr>
            <a:fld id="{986FD969-6887-C140-B889-ED0721B79946}" type="slidenum">
              <a:rPr lang="en-GB" smtClean="0"/>
              <a:pPr>
                <a:defRPr/>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the extrapolation to higher energies fits and what else is nice is that this model doesn’t have an inbuilt assumption of the inner radius </a:t>
            </a:r>
          </a:p>
          <a:p>
            <a:endParaRPr lang="en-GB" baseline="0" dirty="0" smtClean="0"/>
          </a:p>
          <a:p>
            <a:endParaRPr lang="en-GB" baseline="0" dirty="0" smtClean="0"/>
          </a:p>
          <a:p>
            <a:r>
              <a:rPr lang="en-GB" baseline="0" dirty="0" smtClean="0"/>
              <a:t>what is optical depth in the fits???</a:t>
            </a:r>
            <a:endParaRPr lang="en-GB" dirty="0"/>
          </a:p>
        </p:txBody>
      </p:sp>
      <p:sp>
        <p:nvSpPr>
          <p:cNvPr id="4" name="Slide Number Placeholder 3"/>
          <p:cNvSpPr>
            <a:spLocks noGrp="1"/>
          </p:cNvSpPr>
          <p:nvPr>
            <p:ph type="sldNum" sz="quarter" idx="10"/>
          </p:nvPr>
        </p:nvSpPr>
        <p:spPr/>
        <p:txBody>
          <a:bodyPr/>
          <a:lstStyle/>
          <a:p>
            <a:pPr>
              <a:defRPr/>
            </a:pPr>
            <a:fld id="{986FD969-6887-C140-B889-ED0721B79946}" type="slidenum">
              <a:rPr lang="en-GB" smtClean="0"/>
              <a:pPr>
                <a:defRPr/>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GB" sz="1200" dirty="0" smtClean="0"/>
              <a:t>first</a:t>
            </a:r>
            <a:r>
              <a:rPr lang="en-GB" sz="1200" baseline="0" dirty="0" smtClean="0"/>
              <a:t> a one slide introduction to black hole spin, which Is the specific angular momentum</a:t>
            </a:r>
            <a:endParaRPr lang="en-GB" sz="120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GB" sz="120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GB" sz="1200" dirty="0" smtClean="0"/>
              <a:t>it’s a fundamental characteristic of a black hole and</a:t>
            </a:r>
            <a:r>
              <a:rPr lang="en-GB" sz="1200" baseline="0" dirty="0" smtClean="0"/>
              <a:t> it drags the accretion disc inwards</a:t>
            </a:r>
            <a:endParaRPr lang="en-GB" sz="120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GB" sz="1200" dirty="0" smtClean="0"/>
              <a:t>(its physical</a:t>
            </a:r>
            <a:r>
              <a:rPr lang="en-GB" sz="1200" baseline="0" dirty="0" smtClean="0"/>
              <a:t> relevance becomes clear only close to the black hole, as it d</a:t>
            </a:r>
            <a:r>
              <a:rPr lang="en-GB" sz="1200" dirty="0" smtClean="0"/>
              <a:t>rags the accretion disc inwards)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GB" sz="120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GB" sz="1200" dirty="0" smtClean="0"/>
              <a:t>There’s currently 2 ways to measure the</a:t>
            </a:r>
            <a:r>
              <a:rPr lang="en-GB" sz="1200" baseline="0" dirty="0" smtClean="0"/>
              <a:t> spin: by fitting the intrinsic continuum from the disc, and as we’ve heard before, looking at the reflection features</a:t>
            </a:r>
            <a:r>
              <a:rPr lang="en-GB" sz="1200" dirty="0" smtClean="0"/>
              <a:t> </a:t>
            </a:r>
            <a:endParaRPr lang="en-GB" sz="1200" baseline="-25000" dirty="0" smtClean="0"/>
          </a:p>
          <a:p>
            <a:endParaRPr lang="en-GB" dirty="0"/>
          </a:p>
        </p:txBody>
      </p:sp>
      <p:sp>
        <p:nvSpPr>
          <p:cNvPr id="4" name="Slide Number Placeholder 3"/>
          <p:cNvSpPr>
            <a:spLocks noGrp="1"/>
          </p:cNvSpPr>
          <p:nvPr>
            <p:ph type="sldNum" sz="quarter" idx="10"/>
          </p:nvPr>
        </p:nvSpPr>
        <p:spPr/>
        <p:txBody>
          <a:bodyPr/>
          <a:lstStyle/>
          <a:p>
            <a:pPr>
              <a:defRPr/>
            </a:pPr>
            <a:fld id="{986FD969-6887-C140-B889-ED0721B79946}" type="slidenum">
              <a:rPr lang="en-GB" smtClean="0"/>
              <a:pPr>
                <a:defRPr/>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why doesn’t the best physical</a:t>
            </a:r>
            <a:r>
              <a:rPr lang="en-GB" baseline="0" dirty="0" smtClean="0"/>
              <a:t> model give us the answers we’re looking for?</a:t>
            </a:r>
          </a:p>
          <a:p>
            <a:r>
              <a:rPr lang="en-GB" baseline="0" dirty="0" smtClean="0"/>
              <a:t>for one, it doesn’t seem to be quite as broad as the phenomenological model implies. secondly,  there seem to be atomic features in the model that are not there in the data. </a:t>
            </a:r>
          </a:p>
          <a:p>
            <a:r>
              <a:rPr lang="en-GB" baseline="0" dirty="0" smtClean="0"/>
              <a:t>this is telling us something about the detailed vertical structure in the disc that we don’t yet understand</a:t>
            </a:r>
            <a:endParaRPr lang="en-GB" dirty="0"/>
          </a:p>
        </p:txBody>
      </p:sp>
      <p:sp>
        <p:nvSpPr>
          <p:cNvPr id="4" name="Slide Number Placeholder 3"/>
          <p:cNvSpPr>
            <a:spLocks noGrp="1"/>
          </p:cNvSpPr>
          <p:nvPr>
            <p:ph type="sldNum" sz="quarter" idx="10"/>
          </p:nvPr>
        </p:nvSpPr>
        <p:spPr/>
        <p:txBody>
          <a:bodyPr/>
          <a:lstStyle/>
          <a:p>
            <a:pPr>
              <a:defRPr/>
            </a:pPr>
            <a:fld id="{986FD969-6887-C140-B889-ED0721B79946}" type="slidenum">
              <a:rPr lang="en-GB" smtClean="0"/>
              <a:pPr>
                <a:defRPr/>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another</a:t>
            </a:r>
            <a:r>
              <a:rPr lang="en-GB" baseline="0" dirty="0" smtClean="0"/>
              <a:t> excellent example of this is LMC X-3, where absorption is not really an issue as the galactic column density is an order of magnitude smaller than for </a:t>
            </a:r>
          </a:p>
          <a:p>
            <a:r>
              <a:rPr lang="en-GB" baseline="0" dirty="0" smtClean="0"/>
              <a:t>your average galactic black hole binary. again we can see that the model doesn’t accurately describe the data below 2 </a:t>
            </a:r>
            <a:r>
              <a:rPr lang="en-GB" baseline="0" dirty="0" err="1" smtClean="0"/>
              <a:t>kev</a:t>
            </a:r>
            <a:endParaRPr lang="en-GB" dirty="0"/>
          </a:p>
        </p:txBody>
      </p:sp>
      <p:sp>
        <p:nvSpPr>
          <p:cNvPr id="4" name="Slide Number Placeholder 3"/>
          <p:cNvSpPr>
            <a:spLocks noGrp="1"/>
          </p:cNvSpPr>
          <p:nvPr>
            <p:ph type="sldNum" sz="quarter" idx="10"/>
          </p:nvPr>
        </p:nvSpPr>
        <p:spPr/>
        <p:txBody>
          <a:bodyPr/>
          <a:lstStyle/>
          <a:p>
            <a:pPr>
              <a:defRPr/>
            </a:pPr>
            <a:fld id="{986FD969-6887-C140-B889-ED0721B79946}" type="slidenum">
              <a:rPr lang="en-GB" smtClean="0"/>
              <a:pPr>
                <a:defRPr/>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ea typeface="ＭＳ Ｐゴシック" pitchFamily="-106" charset="-128"/>
                <a:cs typeface="ＭＳ Ｐゴシック" pitchFamily="-106" charset="-128"/>
              </a:rPr>
              <a:t>so what does this all mean in terms</a:t>
            </a:r>
            <a:r>
              <a:rPr lang="en-GB" baseline="0" dirty="0" smtClean="0">
                <a:ea typeface="ＭＳ Ｐゴシック" pitchFamily="-106" charset="-128"/>
                <a:cs typeface="ＭＳ Ｐゴシック" pitchFamily="-106" charset="-128"/>
              </a:rPr>
              <a:t> of the black hole spin?</a:t>
            </a:r>
          </a:p>
          <a:p>
            <a:pPr eaLnBrk="1" hangingPunct="1">
              <a:spcBef>
                <a:spcPct val="0"/>
              </a:spcBef>
            </a:pPr>
            <a:r>
              <a:rPr lang="en-GB" baseline="0" dirty="0" smtClean="0">
                <a:ea typeface="ＭＳ Ｐゴシック" pitchFamily="-106" charset="-128"/>
                <a:cs typeface="ＭＳ Ｐゴシック" pitchFamily="-106" charset="-128"/>
              </a:rPr>
              <a:t>as I said before we’ve previously derived a strict upper limit … </a:t>
            </a:r>
          </a:p>
          <a:p>
            <a:pPr eaLnBrk="1" hangingPunct="1">
              <a:spcBef>
                <a:spcPct val="0"/>
              </a:spcBef>
            </a:pPr>
            <a:endParaRPr lang="en-GB" dirty="0" smtClean="0">
              <a:ea typeface="ＭＳ Ｐゴシック" pitchFamily="-106" charset="-128"/>
              <a:cs typeface="ＭＳ Ｐゴシック" pitchFamily="-106" charset="-128"/>
            </a:endParaRPr>
          </a:p>
          <a:p>
            <a:pPr eaLnBrk="1" hangingPunct="1">
              <a:spcBef>
                <a:spcPct val="0"/>
              </a:spcBef>
            </a:pPr>
            <a:r>
              <a:rPr lang="en-GB" dirty="0" smtClean="0">
                <a:ea typeface="ＭＳ Ｐゴシック" pitchFamily="-106" charset="-128"/>
                <a:cs typeface="ＭＳ Ｐゴシック" pitchFamily="-106" charset="-128"/>
              </a:rPr>
              <a:t>why</a:t>
            </a:r>
            <a:r>
              <a:rPr lang="en-GB" baseline="0" dirty="0" smtClean="0">
                <a:ea typeface="ＭＳ Ｐゴシック" pitchFamily="-106" charset="-128"/>
                <a:cs typeface="ＭＳ Ｐゴシック" pitchFamily="-106" charset="-128"/>
              </a:rPr>
              <a:t> are the iron line results so different then?</a:t>
            </a:r>
            <a:endParaRPr lang="en-GB" dirty="0" smtClean="0">
              <a:ea typeface="ＭＳ Ｐゴシック" pitchFamily="-106" charset="-128"/>
              <a:cs typeface="ＭＳ Ｐゴシック" pitchFamily="-106" charset="-128"/>
            </a:endParaRPr>
          </a:p>
          <a:p>
            <a:pPr eaLnBrk="1" hangingPunct="1">
              <a:spcBef>
                <a:spcPct val="0"/>
              </a:spcBef>
            </a:pPr>
            <a:r>
              <a:rPr lang="en-GB" dirty="0" smtClean="0">
                <a:ea typeface="ＭＳ Ｐゴシック" pitchFamily="-106" charset="-128"/>
                <a:cs typeface="ＭＳ Ｐゴシック" pitchFamily="-106" charset="-128"/>
              </a:rPr>
              <a:t>in search of a</a:t>
            </a:r>
            <a:r>
              <a:rPr lang="en-GB" baseline="0" dirty="0" smtClean="0">
                <a:ea typeface="ＭＳ Ｐゴシック" pitchFamily="-106" charset="-128"/>
                <a:cs typeface="ＭＳ Ｐゴシック" pitchFamily="-106" charset="-128"/>
              </a:rPr>
              <a:t> broad line we re-traced the steps taken in Miller et al. 2004 and try to reproduce the results</a:t>
            </a:r>
            <a:endParaRPr lang="en-GB" dirty="0" smtClean="0">
              <a:ea typeface="ＭＳ Ｐゴシック" pitchFamily="-106" charset="-128"/>
              <a:cs typeface="ＭＳ Ｐゴシック" pitchFamily="-106" charset="-128"/>
            </a:endParaRPr>
          </a:p>
          <a:p>
            <a:pPr eaLnBrk="1" hangingPunct="1">
              <a:spcBef>
                <a:spcPct val="0"/>
              </a:spcBef>
            </a:pPr>
            <a:endParaRPr lang="en-GB" dirty="0" smtClean="0">
              <a:ea typeface="ＭＳ Ｐゴシック" pitchFamily="-106" charset="-128"/>
              <a:cs typeface="ＭＳ Ｐゴシック" pitchFamily="-106" charset="-128"/>
            </a:endParaRPr>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B453D9-8C34-D741-8446-D09D3E0016A1}" type="slidenum">
              <a:rPr lang="en-US" smtClean="0">
                <a:ea typeface="ＭＳ Ｐゴシック" pitchFamily="-108" charset="-128"/>
                <a:cs typeface="ＭＳ Ｐゴシック" pitchFamily="-108" charset="-128"/>
              </a:rPr>
              <a:pPr fontAlgn="base">
                <a:spcBef>
                  <a:spcPct val="0"/>
                </a:spcBef>
                <a:spcAft>
                  <a:spcPct val="0"/>
                </a:spcAft>
                <a:defRPr/>
              </a:pPr>
              <a:t>22</a:t>
            </a:fld>
            <a:endParaRPr lang="en-US" smtClean="0">
              <a:ea typeface="ＭＳ Ｐゴシック" pitchFamily="-108" charset="-128"/>
              <a:cs typeface="ＭＳ Ｐゴシック" pitchFamily="-108"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a:t>
            </a:r>
            <a:r>
              <a:rPr lang="en-GB" baseline="0" dirty="0" smtClean="0"/>
              <a:t> was done using </a:t>
            </a:r>
            <a:r>
              <a:rPr lang="en-GB" baseline="0" dirty="0" err="1" smtClean="0"/>
              <a:t>epfast</a:t>
            </a:r>
            <a:r>
              <a:rPr lang="en-GB" baseline="0" dirty="0" smtClean="0"/>
              <a:t> I might add</a:t>
            </a:r>
          </a:p>
          <a:p>
            <a:endParaRPr lang="en-GB" baseline="0" dirty="0" smtClean="0"/>
          </a:p>
          <a:p>
            <a:r>
              <a:rPr lang="en-GB" baseline="0" dirty="0" smtClean="0"/>
              <a:t>we take another look at the same data set, apply the phenomenological model used and model the continuum by ignoring 4-7keV.</a:t>
            </a:r>
          </a:p>
          <a:p>
            <a:r>
              <a:rPr lang="en-GB" baseline="0" dirty="0" smtClean="0"/>
              <a:t>and there it is.</a:t>
            </a:r>
          </a:p>
          <a:p>
            <a:r>
              <a:rPr lang="en-GB" dirty="0" smtClean="0"/>
              <a:t>as you can see the iron line</a:t>
            </a:r>
            <a:r>
              <a:rPr lang="en-GB" baseline="0" dirty="0" smtClean="0"/>
              <a:t> is in the region where the disc and power law continuum cross, which is a bit concerning since if your model is wrong here, then you’re forcing these residuals in the data</a:t>
            </a:r>
            <a:endParaRPr lang="en-GB" dirty="0"/>
          </a:p>
        </p:txBody>
      </p:sp>
      <p:sp>
        <p:nvSpPr>
          <p:cNvPr id="4" name="Slide Number Placeholder 3"/>
          <p:cNvSpPr>
            <a:spLocks noGrp="1"/>
          </p:cNvSpPr>
          <p:nvPr>
            <p:ph type="sldNum" sz="quarter" idx="10"/>
          </p:nvPr>
        </p:nvSpPr>
        <p:spPr/>
        <p:txBody>
          <a:bodyPr/>
          <a:lstStyle/>
          <a:p>
            <a:pPr>
              <a:defRPr/>
            </a:pPr>
            <a:fld id="{986FD969-6887-C140-B889-ED0721B79946}" type="slidenum">
              <a:rPr lang="en-GB" smtClean="0"/>
              <a:pPr>
                <a:defRPr/>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we demonstrate the effect by using our more detailed model on the same spectrum and this is what happens.</a:t>
            </a:r>
          </a:p>
          <a:p>
            <a:r>
              <a:rPr lang="en-GB" baseline="0" dirty="0" smtClean="0"/>
              <a:t>the line pretty much collapses.</a:t>
            </a:r>
          </a:p>
          <a:p>
            <a:endParaRPr lang="en-GB" baseline="0" dirty="0" smtClean="0"/>
          </a:p>
          <a:p>
            <a:r>
              <a:rPr lang="en-GB" baseline="0" dirty="0" smtClean="0"/>
              <a:t>now, we’re not saying that the line is not there, quite the contrary it’s clearly there. what we’re saying is when your line is in an area where the continuum changes dramatically you have to be very sure about your continuum model</a:t>
            </a:r>
          </a:p>
          <a:p>
            <a:r>
              <a:rPr lang="en-GB" baseline="0" dirty="0" smtClean="0"/>
              <a:t>since by using a narrow disc model you’re forcing a broad residual into the data</a:t>
            </a:r>
          </a:p>
        </p:txBody>
      </p:sp>
      <p:sp>
        <p:nvSpPr>
          <p:cNvPr id="4" name="Slide Number Placeholder 3"/>
          <p:cNvSpPr>
            <a:spLocks noGrp="1"/>
          </p:cNvSpPr>
          <p:nvPr>
            <p:ph type="sldNum" sz="quarter" idx="10"/>
          </p:nvPr>
        </p:nvSpPr>
        <p:spPr/>
        <p:txBody>
          <a:bodyPr/>
          <a:lstStyle/>
          <a:p>
            <a:pPr>
              <a:defRPr/>
            </a:pPr>
            <a:fld id="{986FD969-6887-C140-B889-ED0721B79946}" type="slidenum">
              <a:rPr lang="en-GB" smtClean="0"/>
              <a:pPr>
                <a:defRPr/>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 conclusion to avoid any misunderstandings,</a:t>
            </a:r>
            <a:r>
              <a:rPr lang="en-GB" baseline="0" dirty="0" smtClean="0"/>
              <a:t> what we are saying and what we aren’t</a:t>
            </a:r>
          </a:p>
          <a:p>
            <a:endParaRPr lang="en-GB" baseline="0" dirty="0" smtClean="0"/>
          </a:p>
          <a:p>
            <a:r>
              <a:rPr lang="en-GB" baseline="0" dirty="0" smtClean="0"/>
              <a:t>burst mode is excellent for looking at bright sources, and the well known calibration issues are finally at a level where we can use it to make nice science with</a:t>
            </a:r>
          </a:p>
          <a:p>
            <a:endParaRPr lang="en-GB" baseline="0" dirty="0" smtClean="0"/>
          </a:p>
          <a:p>
            <a:r>
              <a:rPr lang="en-GB" baseline="0" dirty="0" smtClean="0"/>
              <a:t>we’re not saying that calibration issues are in the past, they are very </a:t>
            </a:r>
            <a:r>
              <a:rPr lang="en-GB" baseline="0" smtClean="0"/>
              <a:t>much ongoing, </a:t>
            </a:r>
            <a:r>
              <a:rPr lang="en-GB" baseline="0" dirty="0" smtClean="0"/>
              <a:t>but the good people at </a:t>
            </a:r>
            <a:r>
              <a:rPr lang="en-GB" baseline="0" dirty="0" err="1" smtClean="0"/>
              <a:t>esac</a:t>
            </a:r>
            <a:r>
              <a:rPr lang="en-GB" baseline="0" dirty="0" smtClean="0"/>
              <a:t> have been working hard on resolving these issues, so a special shout out to </a:t>
            </a:r>
            <a:r>
              <a:rPr lang="en-GB" baseline="0" dirty="0" err="1" smtClean="0"/>
              <a:t>matteo</a:t>
            </a:r>
            <a:r>
              <a:rPr lang="en-GB" baseline="0" dirty="0" smtClean="0"/>
              <a:t> and his team to keep on doing an excellent job so that we can do cool science with these data!</a:t>
            </a:r>
          </a:p>
        </p:txBody>
      </p:sp>
      <p:sp>
        <p:nvSpPr>
          <p:cNvPr id="4" name="Slide Number Placeholder 3"/>
          <p:cNvSpPr>
            <a:spLocks noGrp="1"/>
          </p:cNvSpPr>
          <p:nvPr>
            <p:ph type="sldNum" sz="quarter" idx="10"/>
          </p:nvPr>
        </p:nvSpPr>
        <p:spPr/>
        <p:txBody>
          <a:bodyPr/>
          <a:lstStyle/>
          <a:p>
            <a:pPr>
              <a:defRPr/>
            </a:pPr>
            <a:fld id="{986FD969-6887-C140-B889-ED0721B79946}" type="slidenum">
              <a:rPr lang="en-GB" smtClean="0"/>
              <a:pPr>
                <a:defRPr/>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here we’ll see what happens if we assume that the disc goes all the way down</a:t>
            </a:r>
            <a:r>
              <a:rPr lang="en-GB" baseline="0" dirty="0" smtClean="0"/>
              <a:t> to the last stable orbit in these observations. we’ve got all our previous </a:t>
            </a:r>
            <a:r>
              <a:rPr lang="en-GB" baseline="0" dirty="0" err="1" smtClean="0"/>
              <a:t>rxte</a:t>
            </a:r>
            <a:r>
              <a:rPr lang="en-GB" baseline="0" dirty="0" smtClean="0"/>
              <a:t> data plotted here to show the </a:t>
            </a:r>
            <a:r>
              <a:rPr lang="en-GB" baseline="0" dirty="0" err="1" smtClean="0"/>
              <a:t>l-t-relation</a:t>
            </a:r>
            <a:r>
              <a:rPr lang="en-GB" baseline="0" dirty="0" smtClean="0"/>
              <a:t>, with the luminosity calculated for these parameters and the correction lines calculated for 0 spin. </a:t>
            </a:r>
            <a:endParaRPr lang="en-GB" dirty="0"/>
          </a:p>
        </p:txBody>
      </p:sp>
      <p:sp>
        <p:nvSpPr>
          <p:cNvPr id="4" name="Slide Number Placeholder 3"/>
          <p:cNvSpPr>
            <a:spLocks noGrp="1"/>
          </p:cNvSpPr>
          <p:nvPr>
            <p:ph type="sldNum" sz="quarter" idx="10"/>
          </p:nvPr>
        </p:nvSpPr>
        <p:spPr/>
        <p:txBody>
          <a:bodyPr/>
          <a:lstStyle/>
          <a:p>
            <a:fld id="{A7F2BEEF-AE05-9F40-8363-A7C91C4AFA2D}" type="slidenum">
              <a:rPr lang="en-GB" smtClean="0"/>
              <a:pPr/>
              <a:t>33</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ea typeface="ＭＳ Ｐゴシック" pitchFamily="-106" charset="-128"/>
                <a:cs typeface="ＭＳ Ｐゴシック" pitchFamily="-106" charset="-128"/>
              </a:rPr>
              <a:t>well</a:t>
            </a:r>
            <a:r>
              <a:rPr lang="en-GB" baseline="0" dirty="0" smtClean="0">
                <a:ea typeface="ＭＳ Ｐゴシック" pitchFamily="-106" charset="-128"/>
                <a:cs typeface="ＭＳ Ｐゴシック" pitchFamily="-106" charset="-128"/>
              </a:rPr>
              <a:t> it wouldn’t be us if we didn’t talk about the spin.</a:t>
            </a:r>
            <a:endParaRPr lang="en-GB" dirty="0" smtClean="0">
              <a:ea typeface="ＭＳ Ｐゴシック" pitchFamily="-106" charset="-128"/>
              <a:cs typeface="ＭＳ Ｐゴシック" pitchFamily="-106" charset="-128"/>
            </a:endParaRPr>
          </a:p>
          <a:p>
            <a:pPr marL="88900" marR="0" lvl="0" indent="12700" algn="l" defTabSz="914400" rtl="0" eaLnBrk="0" fontAlgn="base" latinLnBrk="0" hangingPunct="0">
              <a:lnSpc>
                <a:spcPct val="100000"/>
              </a:lnSpc>
              <a:spcBef>
                <a:spcPts val="300"/>
              </a:spcBef>
              <a:spcAft>
                <a:spcPct val="0"/>
              </a:spcAft>
              <a:buClr>
                <a:srgbClr val="A04DA3"/>
              </a:buClr>
              <a:buSzTx/>
              <a:buFont typeface="Georgia" pitchFamily="-106" charset="0"/>
              <a:buNone/>
              <a:tabLst/>
              <a:defRPr/>
            </a:pPr>
            <a:r>
              <a:rPr kumimoji="0" lang="en-GB" sz="1200" b="0" i="0" u="none" strike="noStrike" kern="1200" cap="none" spc="0" normalizeH="0" baseline="0" noProof="0" dirty="0" smtClean="0">
                <a:ln>
                  <a:noFill/>
                </a:ln>
                <a:solidFill>
                  <a:schemeClr val="tx1"/>
                </a:solidFill>
                <a:effectLst/>
                <a:uLnTx/>
                <a:uFillTx/>
                <a:latin typeface="Lucida Sans Unicode" pitchFamily="-108" charset="-52"/>
                <a:ea typeface="ＭＳ Ｐゴシック" pitchFamily="-108" charset="-128"/>
                <a:cs typeface="ＭＳ Ｐゴシック" pitchFamily="-108" charset="-128"/>
              </a:rPr>
              <a:t>Lower mass and/or larger distance and/or higher inclination will give lower spin</a:t>
            </a:r>
          </a:p>
          <a:p>
            <a:pPr marL="365125" marR="0" lvl="0" indent="-255588" algn="l" defTabSz="914400" rtl="0" eaLnBrk="0" fontAlgn="base" latinLnBrk="0" hangingPunct="0">
              <a:lnSpc>
                <a:spcPct val="100000"/>
              </a:lnSpc>
              <a:spcBef>
                <a:spcPts val="300"/>
              </a:spcBef>
              <a:spcAft>
                <a:spcPct val="0"/>
              </a:spcAft>
              <a:buClr>
                <a:srgbClr val="A04DA3"/>
              </a:buClr>
              <a:buSzTx/>
              <a:buFont typeface="Georgia" pitchFamily="-106" charset="0"/>
              <a:buNone/>
              <a:tabLst/>
              <a:defRPr/>
            </a:pPr>
            <a:endParaRPr kumimoji="0" lang="en-GB" sz="1200" b="0" i="0" u="none" strike="noStrike" kern="1200" cap="none" spc="0" normalizeH="0" baseline="0" noProof="0" dirty="0" smtClean="0">
              <a:ln>
                <a:noFill/>
              </a:ln>
              <a:solidFill>
                <a:schemeClr val="tx1"/>
              </a:solidFill>
              <a:effectLst/>
              <a:uLnTx/>
              <a:uFillTx/>
              <a:latin typeface="+mn-lt"/>
              <a:ea typeface="ＭＳ Ｐゴシック" pitchFamily="-108" charset="-128"/>
              <a:cs typeface="ＭＳ Ｐゴシック" pitchFamily="-108" charset="-128"/>
            </a:endParaRPr>
          </a:p>
          <a:p>
            <a:pPr eaLnBrk="1" hangingPunct="1">
              <a:spcBef>
                <a:spcPct val="0"/>
              </a:spcBef>
            </a:pPr>
            <a:endParaRPr lang="en-GB" dirty="0" smtClean="0">
              <a:ea typeface="ＭＳ Ｐゴシック" pitchFamily="-106" charset="-128"/>
              <a:cs typeface="ＭＳ Ｐゴシック" pitchFamily="-106" charset="-128"/>
            </a:endParaRPr>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B453D9-8C34-D741-8446-D09D3E0016A1}" type="slidenum">
              <a:rPr lang="en-US" smtClean="0">
                <a:ea typeface="ＭＳ Ｐゴシック" pitchFamily="-108" charset="-128"/>
                <a:cs typeface="ＭＳ Ｐゴシック" pitchFamily="-108" charset="-128"/>
              </a:rPr>
              <a:pPr fontAlgn="base">
                <a:spcBef>
                  <a:spcPct val="0"/>
                </a:spcBef>
                <a:spcAft>
                  <a:spcPct val="0"/>
                </a:spcAft>
                <a:defRPr/>
              </a:pPr>
              <a:t>34</a:t>
            </a:fld>
            <a:endParaRPr lang="en-US" smtClean="0">
              <a:ea typeface="ＭＳ Ｐゴシック" pitchFamily="-108" charset="-128"/>
              <a:cs typeface="ＭＳ Ｐゴシック" pitchFamily="-108"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ea typeface="ＭＳ Ｐゴシック" pitchFamily="-106" charset="-128"/>
                <a:cs typeface="ＭＳ Ｐゴシック" pitchFamily="-106" charset="-128"/>
              </a:rPr>
              <a:t>As we’ve already</a:t>
            </a:r>
            <a:r>
              <a:rPr lang="en-GB" baseline="0" dirty="0" smtClean="0">
                <a:ea typeface="ＭＳ Ｐゴシック" pitchFamily="-106" charset="-128"/>
                <a:cs typeface="ＭＳ Ｐゴシック" pitchFamily="-106" charset="-128"/>
              </a:rPr>
              <a:t> seen today, this is what we’re looking for when we’re looking at reflection features</a:t>
            </a:r>
            <a:endParaRPr lang="en-GB" dirty="0" smtClean="0">
              <a:ea typeface="ＭＳ Ｐゴシック" pitchFamily="-106" charset="-128"/>
              <a:cs typeface="ＭＳ Ｐゴシック" pitchFamily="-106" charset="-128"/>
            </a:endParaRPr>
          </a:p>
          <a:p>
            <a:pPr eaLnBrk="1" hangingPunct="1">
              <a:spcBef>
                <a:spcPct val="0"/>
              </a:spcBef>
            </a:pPr>
            <a:endParaRPr lang="en-GB" dirty="0" smtClean="0">
              <a:ea typeface="ＭＳ Ｐゴシック" pitchFamily="-106" charset="-128"/>
              <a:cs typeface="ＭＳ Ｐゴシック" pitchFamily="-106" charset="-128"/>
            </a:endParaRPr>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B453D9-8C34-D741-8446-D09D3E0016A1}" type="slidenum">
              <a:rPr lang="en-US" smtClean="0">
                <a:ea typeface="ＭＳ Ｐゴシック" pitchFamily="-108" charset="-128"/>
                <a:cs typeface="ＭＳ Ｐゴシック" pitchFamily="-108" charset="-128"/>
              </a:rPr>
              <a:pPr fontAlgn="base">
                <a:spcBef>
                  <a:spcPct val="0"/>
                </a:spcBef>
                <a:spcAft>
                  <a:spcPct val="0"/>
                </a:spcAft>
                <a:defRPr/>
              </a:pPr>
              <a:t>35</a:t>
            </a:fld>
            <a:endParaRPr lang="en-US" smtClean="0">
              <a:ea typeface="ＭＳ Ｐゴシック" pitchFamily="-108" charset="-128"/>
              <a:cs typeface="ＭＳ Ｐゴシック" pitchFamily="-108"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a:t>
            </a:r>
            <a:r>
              <a:rPr lang="en-GB" baseline="0" dirty="0" smtClean="0"/>
              <a:t> how does disc fitting work </a:t>
            </a:r>
            <a:r>
              <a:rPr lang="en-GB" dirty="0" smtClean="0"/>
              <a:t>then?</a:t>
            </a:r>
          </a:p>
          <a:p>
            <a:r>
              <a:rPr lang="en-GB" dirty="0" smtClean="0"/>
              <a:t>the accretion</a:t>
            </a:r>
            <a:r>
              <a:rPr lang="en-GB" baseline="0" dirty="0" smtClean="0"/>
              <a:t> disc can be approximated as a multicolour blackbody, where the temperature gets higher as you go inwards in the disc.</a:t>
            </a:r>
          </a:p>
          <a:p>
            <a:endParaRPr lang="en-GB" baseline="0" dirty="0" smtClean="0"/>
          </a:p>
          <a:p>
            <a:r>
              <a:rPr lang="en-GB" baseline="0" dirty="0" smtClean="0"/>
              <a:t>from these disc dominated spectra we can measure the peak temperature and luminosity</a:t>
            </a:r>
            <a:endParaRPr lang="en-GB" dirty="0"/>
          </a:p>
        </p:txBody>
      </p:sp>
      <p:sp>
        <p:nvSpPr>
          <p:cNvPr id="4" name="Slide Number Placeholder 3"/>
          <p:cNvSpPr>
            <a:spLocks noGrp="1"/>
          </p:cNvSpPr>
          <p:nvPr>
            <p:ph type="sldNum" sz="quarter" idx="10"/>
          </p:nvPr>
        </p:nvSpPr>
        <p:spPr/>
        <p:txBody>
          <a:bodyPr/>
          <a:lstStyle/>
          <a:p>
            <a:pPr>
              <a:defRPr/>
            </a:pPr>
            <a:fld id="{986FD969-6887-C140-B889-ED0721B79946}" type="slidenum">
              <a:rPr lang="en-GB" smtClean="0"/>
              <a:pPr>
                <a:defRPr/>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and we can see that the data follow the L-T^4 relation, which indicates that the innermost emitting region stays constant at different mass accretion rates </a:t>
            </a:r>
          </a:p>
          <a:p>
            <a:endParaRPr lang="en-GB" dirty="0"/>
          </a:p>
        </p:txBody>
      </p:sp>
      <p:sp>
        <p:nvSpPr>
          <p:cNvPr id="4" name="Slide Number Placeholder 3"/>
          <p:cNvSpPr>
            <a:spLocks noGrp="1"/>
          </p:cNvSpPr>
          <p:nvPr>
            <p:ph type="sldNum" sz="quarter" idx="10"/>
          </p:nvPr>
        </p:nvSpPr>
        <p:spPr/>
        <p:txBody>
          <a:bodyPr/>
          <a:lstStyle/>
          <a:p>
            <a:pPr>
              <a:defRPr/>
            </a:pPr>
            <a:fld id="{986FD969-6887-C140-B889-ED0721B79946}" type="slidenum">
              <a:rPr lang="en-GB" smtClean="0"/>
              <a:pPr>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and from this constant</a:t>
            </a:r>
            <a:r>
              <a:rPr lang="en-GB" baseline="0" dirty="0" smtClean="0"/>
              <a:t> inner radius we can infer the black hole spin quite robustly IF the binary parameters are known</a:t>
            </a:r>
            <a:endParaRPr lang="en-GB" dirty="0"/>
          </a:p>
        </p:txBody>
      </p:sp>
      <p:sp>
        <p:nvSpPr>
          <p:cNvPr id="4" name="Slide Number Placeholder 3"/>
          <p:cNvSpPr>
            <a:spLocks noGrp="1"/>
          </p:cNvSpPr>
          <p:nvPr>
            <p:ph type="sldNum" sz="quarter" idx="10"/>
          </p:nvPr>
        </p:nvSpPr>
        <p:spPr/>
        <p:txBody>
          <a:bodyPr/>
          <a:lstStyle/>
          <a:p>
            <a:pPr>
              <a:defRPr/>
            </a:pPr>
            <a:fld id="{986FD969-6887-C140-B889-ED0721B79946}" type="slidenum">
              <a:rPr lang="en-GB" smtClean="0"/>
              <a:pPr>
                <a:defRPr/>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but</a:t>
            </a:r>
            <a:r>
              <a:rPr lang="en-GB" baseline="0" dirty="0" smtClean="0"/>
              <a:t> in cases where the disc is not dominant, </a:t>
            </a:r>
            <a:endParaRPr lang="en-GB" dirty="0" smtClean="0"/>
          </a:p>
          <a:p>
            <a:r>
              <a:rPr lang="en-GB" dirty="0" smtClean="0"/>
              <a:t>a portion of the </a:t>
            </a:r>
            <a:r>
              <a:rPr lang="en-GB" dirty="0" err="1" smtClean="0"/>
              <a:t>comptonised</a:t>
            </a:r>
            <a:r>
              <a:rPr lang="en-GB" dirty="0" smtClean="0"/>
              <a:t> emission will</a:t>
            </a:r>
            <a:r>
              <a:rPr lang="en-GB" baseline="0" dirty="0" smtClean="0"/>
              <a:t> most likely be down-scattered back to the disc and what we see then are the atomic features from that interaction, most </a:t>
            </a:r>
            <a:r>
              <a:rPr lang="en-GB" baseline="0" dirty="0" err="1" smtClean="0"/>
              <a:t>prominantly</a:t>
            </a:r>
            <a:r>
              <a:rPr lang="en-GB" baseline="0" dirty="0" smtClean="0"/>
              <a:t> the iron emission line</a:t>
            </a:r>
            <a:endParaRPr lang="en-GB" dirty="0" smtClean="0"/>
          </a:p>
          <a:p>
            <a:endParaRPr lang="en-GB" dirty="0" smtClean="0"/>
          </a:p>
          <a:p>
            <a:r>
              <a:rPr lang="en-GB" dirty="0" smtClean="0"/>
              <a:t>and this is a</a:t>
            </a:r>
            <a:r>
              <a:rPr lang="en-GB" baseline="0" dirty="0" smtClean="0"/>
              <a:t> schematic of</a:t>
            </a:r>
            <a:r>
              <a:rPr lang="en-GB" dirty="0" smtClean="0"/>
              <a:t> how the relativistic</a:t>
            </a:r>
            <a:r>
              <a:rPr lang="en-GB" baseline="0" dirty="0" smtClean="0"/>
              <a:t> line profile is formed from </a:t>
            </a:r>
            <a:r>
              <a:rPr lang="en-GB" baseline="0" dirty="0" err="1" smtClean="0"/>
              <a:t>Fabian</a:t>
            </a:r>
            <a:r>
              <a:rPr lang="en-GB" baseline="0" dirty="0" smtClean="0"/>
              <a:t> et al. 2000</a:t>
            </a:r>
            <a:endParaRPr lang="en-GB" dirty="0" smtClean="0"/>
          </a:p>
          <a:p>
            <a:r>
              <a:rPr lang="en-GB" baseline="0" dirty="0" smtClean="0"/>
              <a:t>in the top panel we’ve got a </a:t>
            </a:r>
            <a:r>
              <a:rPr lang="en-GB" baseline="0" dirty="0" err="1" smtClean="0"/>
              <a:t>newtonian</a:t>
            </a:r>
            <a:r>
              <a:rPr lang="en-GB" baseline="0" dirty="0" smtClean="0"/>
              <a:t>, non-relativistic double peaked line profile, that gets more and more distorted when we add special and general relativistic effects, that in the end form this skewed broad line profile </a:t>
            </a:r>
          </a:p>
        </p:txBody>
      </p:sp>
      <p:sp>
        <p:nvSpPr>
          <p:cNvPr id="4" name="Slide Number Placeholder 3"/>
          <p:cNvSpPr>
            <a:spLocks noGrp="1"/>
          </p:cNvSpPr>
          <p:nvPr>
            <p:ph type="sldNum" sz="quarter" idx="10"/>
          </p:nvPr>
        </p:nvSpPr>
        <p:spPr/>
        <p:txBody>
          <a:bodyPr/>
          <a:lstStyle/>
          <a:p>
            <a:pPr>
              <a:defRPr/>
            </a:pPr>
            <a:fld id="{986FD969-6887-C140-B889-ED0721B79946}" type="slidenum">
              <a:rPr lang="en-GB" smtClean="0"/>
              <a:pPr>
                <a:defRPr/>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well what would give us more confidence in this</a:t>
            </a:r>
            <a:r>
              <a:rPr lang="en-GB" baseline="0" dirty="0" smtClean="0"/>
              <a:t> whole spin business would be to compare these two methods and hopefully get consistent results. </a:t>
            </a:r>
          </a:p>
          <a:p>
            <a:r>
              <a:rPr lang="en-GB" baseline="0" dirty="0" smtClean="0"/>
              <a:t>well, bad news is we can’t really do that, as </a:t>
            </a:r>
            <a:r>
              <a:rPr lang="en-GB" dirty="0" smtClean="0">
                <a:ea typeface="ＭＳ Ｐゴシック" pitchFamily="-106" charset="-128"/>
                <a:cs typeface="ＭＳ Ｐゴシック" pitchFamily="-106" charset="-128"/>
              </a:rPr>
              <a:t>these two observations come from very</a:t>
            </a:r>
            <a:r>
              <a:rPr lang="en-GB" baseline="0" dirty="0" smtClean="0">
                <a:ea typeface="ＭＳ Ｐゴシック" pitchFamily="-106" charset="-128"/>
                <a:cs typeface="ＭＳ Ｐゴシック" pitchFamily="-106" charset="-128"/>
              </a:rPr>
              <a:t> different conditions.</a:t>
            </a:r>
          </a:p>
          <a:p>
            <a:endParaRPr lang="en-GB" baseline="0" dirty="0" smtClean="0">
              <a:ea typeface="ＭＳ Ｐゴシック" pitchFamily="-106" charset="-128"/>
              <a:cs typeface="ＭＳ Ｐゴシック" pitchFamily="-106" charset="-128"/>
            </a:endParaRPr>
          </a:p>
          <a:p>
            <a:r>
              <a:rPr lang="en-GB" baseline="0" dirty="0" smtClean="0">
                <a:ea typeface="ＭＳ Ｐゴシック" pitchFamily="-106" charset="-128"/>
                <a:cs typeface="ＭＳ Ｐゴシック" pitchFamily="-106" charset="-128"/>
              </a:rPr>
              <a:t>disc fitting needs disc dominated spectra, also known as the classical high/soft state spectra</a:t>
            </a:r>
          </a:p>
          <a:p>
            <a:endParaRPr lang="en-GB" baseline="0" dirty="0" smtClean="0">
              <a:ea typeface="ＭＳ Ｐゴシック" pitchFamily="-106" charset="-128"/>
              <a:cs typeface="ＭＳ Ｐゴシック" pitchFamily="-106" charset="-128"/>
            </a:endParaRPr>
          </a:p>
          <a:p>
            <a:r>
              <a:rPr lang="en-GB" baseline="0" dirty="0" smtClean="0">
                <a:ea typeface="ＭＳ Ｐゴシック" pitchFamily="-106" charset="-128"/>
                <a:cs typeface="ＭＳ Ｐゴシック" pitchFamily="-106" charset="-128"/>
              </a:rPr>
              <a:t>iron line profile needs a power law tail, which can be seen in the very high/soft intermediate states</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986FD969-6887-C140-B889-ED0721B79946}" type="slidenum">
              <a:rPr lang="en-GB" smtClean="0"/>
              <a:pPr>
                <a:defRPr/>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baseline="0" dirty="0" smtClean="0">
                <a:ea typeface="ＭＳ Ｐゴシック" pitchFamily="-106" charset="-128"/>
                <a:cs typeface="ＭＳ Ｐゴシック" pitchFamily="-106" charset="-128"/>
              </a:rPr>
              <a:t>we need a source that shows both the disc and the hard tail and</a:t>
            </a:r>
          </a:p>
          <a:p>
            <a:pPr eaLnBrk="1" hangingPunct="1">
              <a:spcBef>
                <a:spcPct val="0"/>
              </a:spcBef>
            </a:pPr>
            <a:r>
              <a:rPr lang="en-GB" baseline="0" dirty="0" smtClean="0">
                <a:ea typeface="ＭＳ Ｐゴシック" pitchFamily="-106" charset="-128"/>
                <a:cs typeface="ＭＳ Ｐゴシック" pitchFamily="-106" charset="-128"/>
              </a:rPr>
              <a:t>this is where GX 339-4 comes into play. it’s a low-mass x-ray binary that goes through major outbursts and state transitions.</a:t>
            </a:r>
          </a:p>
          <a:p>
            <a:pPr eaLnBrk="1" hangingPunct="1">
              <a:spcBef>
                <a:spcPct val="0"/>
              </a:spcBef>
            </a:pPr>
            <a:endParaRPr lang="en-GB" baseline="0" dirty="0" smtClean="0">
              <a:ea typeface="ＭＳ Ｐゴシック" pitchFamily="-106" charset="-128"/>
              <a:cs typeface="ＭＳ Ｐゴシック" pitchFamily="-106" charset="-128"/>
            </a:endParaRPr>
          </a:p>
          <a:p>
            <a:pPr eaLnBrk="1" hangingPunct="1">
              <a:spcBef>
                <a:spcPct val="0"/>
              </a:spcBef>
            </a:pPr>
            <a:r>
              <a:rPr lang="en-GB" baseline="0" dirty="0" smtClean="0">
                <a:ea typeface="ＭＳ Ｐゴシック" pitchFamily="-106" charset="-128"/>
                <a:cs typeface="ＭＳ Ｐゴシック" pitchFamily="-106" charset="-128"/>
              </a:rPr>
              <a:t>now the second piece of bad news is that even when we have a source we can use for both methods, the derived spin values don’t agree. Last year we derived an upper limit of 0.9 from disc dominated RXTE spectra , </a:t>
            </a:r>
          </a:p>
          <a:p>
            <a:pPr eaLnBrk="1" hangingPunct="1">
              <a:spcBef>
                <a:spcPct val="0"/>
              </a:spcBef>
            </a:pPr>
            <a:endParaRPr lang="en-GB" baseline="0" dirty="0" smtClean="0">
              <a:ea typeface="ＭＳ Ｐゴシック" pitchFamily="-106" charset="-128"/>
              <a:cs typeface="ＭＳ Ｐゴシック" pitchFamily="-106" charset="-128"/>
            </a:endParaRPr>
          </a:p>
          <a:p>
            <a:pPr eaLnBrk="1" hangingPunct="1">
              <a:spcBef>
                <a:spcPct val="0"/>
              </a:spcBef>
            </a:pPr>
            <a:r>
              <a:rPr lang="en-GB" baseline="0" dirty="0" smtClean="0">
                <a:ea typeface="ＭＳ Ｐゴシック" pitchFamily="-106" charset="-128"/>
                <a:cs typeface="ＭＳ Ｐゴシック" pitchFamily="-106" charset="-128"/>
              </a:rPr>
              <a:t>but the iron line results tend to give higher values </a:t>
            </a:r>
          </a:p>
          <a:p>
            <a:pPr eaLnBrk="1" hangingPunct="1">
              <a:spcBef>
                <a:spcPct val="0"/>
              </a:spcBef>
            </a:pPr>
            <a:endParaRPr lang="en-GB" baseline="0" dirty="0" smtClean="0">
              <a:ea typeface="ＭＳ Ｐゴシック" pitchFamily="-106" charset="-128"/>
              <a:cs typeface="ＭＳ Ｐゴシック" pitchFamily="-106" charset="-128"/>
            </a:endParaRPr>
          </a:p>
          <a:p>
            <a:pPr eaLnBrk="1" hangingPunct="1">
              <a:spcBef>
                <a:spcPct val="0"/>
              </a:spcBef>
            </a:pPr>
            <a:r>
              <a:rPr lang="en-GB" baseline="0" dirty="0" smtClean="0">
                <a:ea typeface="ＭＳ Ｐゴシック" pitchFamily="-106" charset="-128"/>
                <a:cs typeface="ＭＳ Ｐゴシック" pitchFamily="-106" charset="-128"/>
              </a:rPr>
              <a:t>There’s one burst mode soft intermediate state observation for which we can say that it’s not piled up, so miller et 2004 derived a value of 0.94. the other two, from </a:t>
            </a:r>
            <a:r>
              <a:rPr lang="en-GB" baseline="0" dirty="0" err="1" smtClean="0">
                <a:ea typeface="ＭＳ Ｐゴシック" pitchFamily="-106" charset="-128"/>
                <a:cs typeface="ＭＳ Ｐゴシック" pitchFamily="-106" charset="-128"/>
              </a:rPr>
              <a:t>suzaku</a:t>
            </a:r>
            <a:r>
              <a:rPr lang="en-GB" baseline="0" dirty="0" smtClean="0">
                <a:ea typeface="ＭＳ Ｐゴシック" pitchFamily="-106" charset="-128"/>
                <a:cs typeface="ＭＳ Ｐゴシック" pitchFamily="-106" charset="-128"/>
              </a:rPr>
              <a:t> intermediate state and </a:t>
            </a:r>
            <a:r>
              <a:rPr lang="en-GB" baseline="0" dirty="0" err="1" smtClean="0">
                <a:ea typeface="ＭＳ Ｐゴシック" pitchFamily="-106" charset="-128"/>
                <a:cs typeface="ＭＳ Ｐゴシック" pitchFamily="-106" charset="-128"/>
              </a:rPr>
              <a:t>xmm-newton</a:t>
            </a:r>
            <a:r>
              <a:rPr lang="en-GB" baseline="0" dirty="0" smtClean="0">
                <a:ea typeface="ＭＳ Ｐゴシック" pitchFamily="-106" charset="-128"/>
                <a:cs typeface="ＭＳ Ｐゴシック" pitchFamily="-106" charset="-128"/>
              </a:rPr>
              <a:t> low/hard state have already been disputed due to effects such as pile up. </a:t>
            </a:r>
          </a:p>
          <a:p>
            <a:pPr eaLnBrk="1" hangingPunct="1">
              <a:spcBef>
                <a:spcPct val="0"/>
              </a:spcBef>
            </a:pPr>
            <a:endParaRPr lang="en-GB" baseline="0" dirty="0" smtClean="0">
              <a:ea typeface="ＭＳ Ｐゴシック" pitchFamily="-106" charset="-128"/>
              <a:cs typeface="ＭＳ Ｐゴシック" pitchFamily="-106" charset="-128"/>
            </a:endParaRPr>
          </a:p>
          <a:p>
            <a:pPr marL="0" marR="0" indent="0" algn="l" defTabSz="457200" rtl="0" eaLnBrk="1" fontAlgn="base" latinLnBrk="0" hangingPunct="1">
              <a:lnSpc>
                <a:spcPct val="100000"/>
              </a:lnSpc>
              <a:spcBef>
                <a:spcPct val="0"/>
              </a:spcBef>
              <a:spcAft>
                <a:spcPct val="0"/>
              </a:spcAft>
              <a:buClrTx/>
              <a:buSzTx/>
              <a:buFontTx/>
              <a:buNone/>
              <a:tabLst/>
              <a:defRPr/>
            </a:pPr>
            <a:r>
              <a:rPr lang="en-GB" dirty="0" smtClean="0"/>
              <a:t>the</a:t>
            </a:r>
            <a:r>
              <a:rPr lang="en-GB" baseline="0" dirty="0" smtClean="0"/>
              <a:t> thing about this source is that it’s extremely bright and we’re looking at it at it’s brightest state. we’re talking thousands of counts per second here so pile up is a real issue.  most of the observations tend to be </a:t>
            </a:r>
            <a:r>
              <a:rPr lang="en-GB" baseline="0" dirty="0" err="1" smtClean="0"/>
              <a:t>severy</a:t>
            </a:r>
            <a:r>
              <a:rPr lang="en-GB" baseline="0" dirty="0" smtClean="0"/>
              <a:t> piled up</a:t>
            </a:r>
          </a:p>
          <a:p>
            <a:pPr eaLnBrk="1" hangingPunct="1">
              <a:spcBef>
                <a:spcPct val="0"/>
              </a:spcBef>
            </a:pPr>
            <a:endParaRPr lang="en-GB" baseline="0" dirty="0" smtClean="0">
              <a:ea typeface="ＭＳ Ｐゴシック" pitchFamily="-106" charset="-128"/>
              <a:cs typeface="ＭＳ Ｐゴシック" pitchFamily="-106" charset="-128"/>
            </a:endParaRPr>
          </a:p>
          <a:p>
            <a:pPr eaLnBrk="1" hangingPunct="1">
              <a:spcBef>
                <a:spcPct val="0"/>
              </a:spcBef>
            </a:pPr>
            <a:r>
              <a:rPr lang="en-GB" baseline="0" dirty="0" smtClean="0">
                <a:ea typeface="ＭＳ Ｐゴシック" pitchFamily="-106" charset="-128"/>
                <a:cs typeface="ＭＳ Ｐゴシック" pitchFamily="-106" charset="-128"/>
              </a:rPr>
              <a:t>there’s an existing </a:t>
            </a:r>
            <a:r>
              <a:rPr lang="en-GB" baseline="0" dirty="0" err="1" smtClean="0">
                <a:ea typeface="ＭＳ Ｐゴシック" pitchFamily="-106" charset="-128"/>
                <a:cs typeface="ＭＳ Ｐゴシック" pitchFamily="-106" charset="-128"/>
              </a:rPr>
              <a:t>xmm-newton</a:t>
            </a:r>
            <a:r>
              <a:rPr lang="en-GB" baseline="0" dirty="0" smtClean="0">
                <a:ea typeface="ＭＳ Ｐゴシック" pitchFamily="-106" charset="-128"/>
                <a:cs typeface="ＭＳ Ｐゴシック" pitchFamily="-106" charset="-128"/>
              </a:rPr>
              <a:t> low/hard state and a </a:t>
            </a:r>
            <a:r>
              <a:rPr lang="en-GB" baseline="0" dirty="0" err="1" smtClean="0">
                <a:ea typeface="ＭＳ Ｐゴシック" pitchFamily="-106" charset="-128"/>
                <a:cs typeface="ＭＳ Ｐゴシック" pitchFamily="-106" charset="-128"/>
              </a:rPr>
              <a:t>suzaku</a:t>
            </a:r>
            <a:r>
              <a:rPr lang="en-GB" baseline="0" dirty="0" smtClean="0">
                <a:ea typeface="ＭＳ Ｐゴシック" pitchFamily="-106" charset="-128"/>
                <a:cs typeface="ＭＳ Ｐゴシック" pitchFamily="-106" charset="-128"/>
              </a:rPr>
              <a:t> intermediate state estimate on spin which both suffer from pile up</a:t>
            </a: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78C6E6-24CD-F444-A08A-7DA3D1FA05C0}" type="slidenum">
              <a:rPr lang="en-GB" smtClean="0">
                <a:ea typeface="ＭＳ Ｐゴシック" pitchFamily="-108" charset="-128"/>
                <a:cs typeface="ＭＳ Ｐゴシック" pitchFamily="-108" charset="-128"/>
              </a:rPr>
              <a:pPr fontAlgn="base">
                <a:spcBef>
                  <a:spcPct val="0"/>
                </a:spcBef>
                <a:spcAft>
                  <a:spcPct val="0"/>
                </a:spcAft>
                <a:defRPr/>
              </a:pPr>
              <a:t>8</a:t>
            </a:fld>
            <a:endParaRPr lang="en-GB" smtClean="0">
              <a:ea typeface="ＭＳ Ｐゴシック" pitchFamily="-108" charset="-128"/>
              <a:cs typeface="ＭＳ Ｐゴシック" pitchFamily="-108"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luckily enough epic </a:t>
            </a:r>
            <a:r>
              <a:rPr lang="en-GB" baseline="0" dirty="0" err="1" smtClean="0"/>
              <a:t>pn</a:t>
            </a:r>
            <a:r>
              <a:rPr lang="en-GB" baseline="0" dirty="0" smtClean="0"/>
              <a:t> has a science mode just for these kinds of sources. the burst mode.</a:t>
            </a:r>
          </a:p>
          <a:p>
            <a:endParaRPr lang="en-GB" baseline="0" dirty="0" smtClean="0"/>
          </a:p>
          <a:p>
            <a:r>
              <a:rPr lang="en-GB" baseline="0" dirty="0" smtClean="0"/>
              <a:t>this kind of time resolution comes with a price though, as the live cycle is only 3 per cent</a:t>
            </a:r>
            <a:endParaRPr lang="en-GB" dirty="0"/>
          </a:p>
        </p:txBody>
      </p:sp>
      <p:sp>
        <p:nvSpPr>
          <p:cNvPr id="4" name="Slide Number Placeholder 3"/>
          <p:cNvSpPr>
            <a:spLocks noGrp="1"/>
          </p:cNvSpPr>
          <p:nvPr>
            <p:ph type="sldNum" sz="quarter" idx="10"/>
          </p:nvPr>
        </p:nvSpPr>
        <p:spPr/>
        <p:txBody>
          <a:bodyPr/>
          <a:lstStyle/>
          <a:p>
            <a:pPr>
              <a:defRPr/>
            </a:pPr>
            <a:fld id="{986FD969-6887-C140-B889-ED0721B79946}" type="slidenum">
              <a:rPr lang="en-GB" smtClean="0"/>
              <a:pPr>
                <a:defRPr/>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fi-FI"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i-FI" smtClean="0"/>
              <a:t>Click to edit Master subtitle style</a:t>
            </a:r>
            <a:endParaRPr lang="en-US"/>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fld id="{E6470D24-A55C-FC44-80B7-2DADE497C638}" type="datetime1">
              <a:rPr lang="en-US"/>
              <a:pPr>
                <a:defRPr/>
              </a:pPr>
              <a:t>6/30/11</a:t>
            </a:fld>
            <a:endParaRPr lang="en-GB"/>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endParaRPr lang="en-GB"/>
          </a:p>
        </p:txBody>
      </p:sp>
      <p:sp>
        <p:nvSpPr>
          <p:cNvPr id="19" name="Slide Number Placeholder 28"/>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22EF79AF-873A-EC4A-B0BA-908847F3669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79429CA-404C-104F-AEE0-8FFE11751AA2}" type="datetime1">
              <a:rPr lang="en-US"/>
              <a:pPr>
                <a:defRPr/>
              </a:pPr>
              <a:t>6/30/11</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242CEDE2-CB9F-494B-BB82-A854FA961D9A}"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fi-FI"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78540AF-FC9F-6143-9333-1A79295ACE6B}" type="datetime1">
              <a:rPr lang="en-US"/>
              <a:pPr>
                <a:defRPr/>
              </a:pPr>
              <a:t>6/30/11</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8DD96F03-9DC3-354B-AE86-C13B7543BAE1}"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Content Placeholder 2"/>
          <p:cNvSpPr>
            <a:spLocks noGrp="1"/>
          </p:cNvSpPr>
          <p:nvPr>
            <p:ph idx="1"/>
          </p:nvPr>
        </p:nvSpPr>
        <p:spPr/>
        <p:txBody>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F54899C-F1A6-2146-9196-FFFEF7DE3D9D}" type="datetime1">
              <a:rPr lang="en-US"/>
              <a:pPr>
                <a:defRPr/>
              </a:pPr>
              <a:t>6/30/11</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2DCD26CF-88F4-3E4F-AE6F-BB0B65C5409C}"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fi-FI"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i-FI"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36DC0B3D-BFA7-4647-88D0-03BEB61044ED}" type="datetime1">
              <a:rPr lang="en-US"/>
              <a:pPr>
                <a:defRPr/>
              </a:pPr>
              <a:t>6/30/11</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89D2255B-9BD2-3841-B176-6DB0B3B245BB}"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2F8E553B-2220-BF4F-BDD8-989569F67C01}" type="datetime1">
              <a:rPr lang="en-US"/>
              <a:pPr>
                <a:defRPr/>
              </a:pPr>
              <a:t>6/30/11</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F6A9B7A1-3C0E-5144-B53B-39691E7C3CA0}"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fi-FI" smtClean="0"/>
              <a:t>Click to edit Master title style</a:t>
            </a:r>
            <a:endParaRPr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fi-FI"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fi-FI"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6D5658B5-87AB-444A-97ED-DF6F702828C4}" type="datetime1">
              <a:rPr lang="en-US"/>
              <a:pPr>
                <a:defRPr/>
              </a:pPr>
              <a:t>6/30/11</a:t>
            </a:fld>
            <a:endParaRPr lang="en-GB"/>
          </a:p>
        </p:txBody>
      </p:sp>
      <p:sp>
        <p:nvSpPr>
          <p:cNvPr id="8" name="Slide Number Placeholder 26"/>
          <p:cNvSpPr>
            <a:spLocks noGrp="1"/>
          </p:cNvSpPr>
          <p:nvPr>
            <p:ph type="sldNum" sz="quarter" idx="11"/>
          </p:nvPr>
        </p:nvSpPr>
        <p:spPr/>
        <p:txBody>
          <a:bodyPr rtlCol="0"/>
          <a:lstStyle>
            <a:lvl1pPr>
              <a:defRPr/>
            </a:lvl1pPr>
          </a:lstStyle>
          <a:p>
            <a:pPr>
              <a:defRPr/>
            </a:pPr>
            <a:fld id="{958CA1F8-ED63-D149-83E7-72C970FFE1EA}" type="slidenum">
              <a:rPr lang="en-GB"/>
              <a:pPr>
                <a:defRPr/>
              </a:pPr>
              <a:t>‹#›</a:t>
            </a:fld>
            <a:endParaRPr lang="en-GB"/>
          </a:p>
        </p:txBody>
      </p:sp>
      <p:sp>
        <p:nvSpPr>
          <p:cNvPr id="9" name="Footer Placeholder 27"/>
          <p:cNvSpPr>
            <a:spLocks noGrp="1"/>
          </p:cNvSpPr>
          <p:nvPr>
            <p:ph type="ftr" sz="quarter" idx="12"/>
          </p:nvPr>
        </p:nvSpPr>
        <p:spPr/>
        <p:txBody>
          <a:bodyPr rtlCol="0"/>
          <a:lstStyle>
            <a:lvl1pPr>
              <a:defRPr/>
            </a:lvl1pPr>
          </a:lstStyle>
          <a:p>
            <a:pPr>
              <a:defRPr/>
            </a:pP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fi-FI"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fld id="{66E48759-3B8A-B34C-A749-47C149D03906}" type="datetime1">
              <a:rPr lang="en-US"/>
              <a:pPr>
                <a:defRPr/>
              </a:pPr>
              <a:t>6/30/11</a:t>
            </a:fld>
            <a:endParaRPr lang="en-GB"/>
          </a:p>
        </p:txBody>
      </p:sp>
      <p:sp>
        <p:nvSpPr>
          <p:cNvPr id="4" name="Footer Placeholder 3"/>
          <p:cNvSpPr>
            <a:spLocks noGrp="1"/>
          </p:cNvSpPr>
          <p:nvPr>
            <p:ph type="ftr" sz="quarter" idx="11"/>
          </p:nvPr>
        </p:nvSpPr>
        <p:spPr/>
        <p:txBody>
          <a:bodyPr/>
          <a:lstStyle>
            <a:lvl1pPr>
              <a:defRPr/>
            </a:lvl1pPr>
          </a:lstStyle>
          <a:p>
            <a:pPr>
              <a:defRPr/>
            </a:pPr>
            <a:endParaRPr lang="en-GB"/>
          </a:p>
        </p:txBody>
      </p:sp>
      <p:sp>
        <p:nvSpPr>
          <p:cNvPr id="5" name="Slide Number Placeholder 4"/>
          <p:cNvSpPr>
            <a:spLocks noGrp="1"/>
          </p:cNvSpPr>
          <p:nvPr>
            <p:ph type="sldNum" sz="quarter" idx="12"/>
          </p:nvPr>
        </p:nvSpPr>
        <p:spPr/>
        <p:txBody>
          <a:bodyPr/>
          <a:lstStyle>
            <a:lvl1pPr>
              <a:defRPr/>
            </a:lvl1pPr>
          </a:lstStyle>
          <a:p>
            <a:pPr>
              <a:defRPr/>
            </a:pPr>
            <a:fld id="{94C0C4E7-969C-3A4C-A1F6-F8962F8CC7AE}"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415BF763-A8B1-B343-B954-70AC84D0E2D5}" type="datetime1">
              <a:rPr lang="en-US"/>
              <a:pPr>
                <a:defRPr/>
              </a:pPr>
              <a:t>6/30/11</a:t>
            </a:fld>
            <a:endParaRPr lang="en-GB"/>
          </a:p>
        </p:txBody>
      </p:sp>
      <p:sp>
        <p:nvSpPr>
          <p:cNvPr id="3" name="Footer Placeholder 2"/>
          <p:cNvSpPr>
            <a:spLocks noGrp="1"/>
          </p:cNvSpPr>
          <p:nvPr>
            <p:ph type="ftr" sz="quarter" idx="11"/>
          </p:nvPr>
        </p:nvSpPr>
        <p:spPr/>
        <p:txBody>
          <a:bodyPr/>
          <a:lstStyle>
            <a:lvl1pPr>
              <a:defRPr/>
            </a:lvl1pPr>
          </a:lstStyle>
          <a:p>
            <a:pPr>
              <a:defRPr/>
            </a:pPr>
            <a:endParaRPr lang="en-GB"/>
          </a:p>
        </p:txBody>
      </p:sp>
      <p:sp>
        <p:nvSpPr>
          <p:cNvPr id="4" name="Slide Number Placeholder 22"/>
          <p:cNvSpPr>
            <a:spLocks noGrp="1"/>
          </p:cNvSpPr>
          <p:nvPr>
            <p:ph type="sldNum" sz="quarter" idx="12"/>
          </p:nvPr>
        </p:nvSpPr>
        <p:spPr/>
        <p:txBody>
          <a:bodyPr/>
          <a:lstStyle>
            <a:lvl1pPr>
              <a:defRPr/>
            </a:lvl1pPr>
          </a:lstStyle>
          <a:p>
            <a:pPr>
              <a:defRPr/>
            </a:pPr>
            <a:fld id="{FFDB9940-2EEC-D140-A376-1BEDBCABCA23}"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fi-FI"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fi-FI"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0CFBD8F-707E-D04E-84CC-592BECF141ED}" type="datetime1">
              <a:rPr lang="en-US"/>
              <a:pPr>
                <a:defRPr/>
              </a:pPr>
              <a:t>6/30/11</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C7907730-0BB5-8C48-B1F3-2D3BE3467ECE}"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fi-FI"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fi-FI" noProof="0" smtClean="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fi-FI"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F1F0CC5C-A620-9147-AEA1-C9926C3E51B1}" type="datetime1">
              <a:rPr lang="en-US"/>
              <a:pPr>
                <a:defRPr/>
              </a:pPr>
              <a:t>6/30/11</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A502BFF7-7C10-9843-B923-66FA3F61084D}"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9"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a:t>Click to edit Master title style</a:t>
            </a:r>
            <a:endParaRPr lang="en-US"/>
          </a:p>
        </p:txBody>
      </p:sp>
      <p:sp>
        <p:nvSpPr>
          <p:cNvPr id="1040"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ea typeface="+mn-ea"/>
                <a:cs typeface="+mn-cs"/>
              </a:defRPr>
            </a:lvl1pPr>
          </a:lstStyle>
          <a:p>
            <a:pPr>
              <a:defRPr/>
            </a:pPr>
            <a:fld id="{E4066F04-541F-184B-B6D4-000A3116AFD1}" type="datetime1">
              <a:rPr lang="en-US"/>
              <a:pPr>
                <a:defRPr/>
              </a:pPr>
              <a:t>6/30/11</a:t>
            </a:fld>
            <a:endParaRPr lang="en-GB"/>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ea typeface="+mn-ea"/>
                <a:cs typeface="+mn-cs"/>
              </a:defRPr>
            </a:lvl1pPr>
          </a:lstStyle>
          <a:p>
            <a:pPr>
              <a:defRPr/>
            </a:pPr>
            <a:endParaRPr lang="en-GB"/>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a:solidFill>
                  <a:srgbClr val="FFFFFF"/>
                </a:solidFill>
                <a:latin typeface="+mn-lt"/>
                <a:ea typeface="+mn-ea"/>
                <a:cs typeface="+mn-cs"/>
              </a:defRPr>
            </a:lvl1pPr>
          </a:lstStyle>
          <a:p>
            <a:pPr>
              <a:defRPr/>
            </a:pPr>
            <a:fld id="{05C1A9A8-6F9B-BF4B-9DBC-0AA22BC6F1C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952" r:id="rId1"/>
    <p:sldLayoutId id="2147483944" r:id="rId2"/>
    <p:sldLayoutId id="2147483945" r:id="rId3"/>
    <p:sldLayoutId id="2147483946" r:id="rId4"/>
    <p:sldLayoutId id="2147483953" r:id="rId5"/>
    <p:sldLayoutId id="2147483954" r:id="rId6"/>
    <p:sldLayoutId id="2147483947" r:id="rId7"/>
    <p:sldLayoutId id="2147483948" r:id="rId8"/>
    <p:sldLayoutId id="2147483949" r:id="rId9"/>
    <p:sldLayoutId id="2147483950" r:id="rId10"/>
    <p:sldLayoutId id="2147483951" r:id="rId11"/>
  </p:sldLayoutIdLst>
  <p:hf hdr="0" ftr="0" dt="0"/>
  <p:txStyles>
    <p:titleStyle>
      <a:lvl1pPr algn="l" rtl="0" eaLnBrk="0" fontAlgn="base" hangingPunct="0">
        <a:spcBef>
          <a:spcPct val="0"/>
        </a:spcBef>
        <a:spcAft>
          <a:spcPct val="0"/>
        </a:spcAft>
        <a:defRPr sz="4000" kern="1200">
          <a:solidFill>
            <a:schemeClr val="tx2"/>
          </a:solidFill>
          <a:latin typeface="+mj-lt"/>
          <a:ea typeface="ＭＳ Ｐゴシック" pitchFamily="-108" charset="-128"/>
          <a:cs typeface="ＭＳ Ｐゴシック" pitchFamily="-108" charset="-128"/>
        </a:defRPr>
      </a:lvl1pPr>
      <a:lvl2pPr algn="l" rtl="0" eaLnBrk="0" fontAlgn="base" hangingPunct="0">
        <a:spcBef>
          <a:spcPct val="0"/>
        </a:spcBef>
        <a:spcAft>
          <a:spcPct val="0"/>
        </a:spcAft>
        <a:defRPr sz="4000">
          <a:solidFill>
            <a:schemeClr val="tx2"/>
          </a:solidFill>
          <a:latin typeface="Trebuchet MS"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sz="4000">
          <a:solidFill>
            <a:schemeClr val="tx2"/>
          </a:solidFill>
          <a:latin typeface="Trebuchet MS"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sz="4000">
          <a:solidFill>
            <a:schemeClr val="tx2"/>
          </a:solidFill>
          <a:latin typeface="Trebuchet MS"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sz="4000">
          <a:solidFill>
            <a:schemeClr val="tx2"/>
          </a:solidFill>
          <a:latin typeface="Trebuchet MS" pitchFamily="-108" charset="0"/>
          <a:ea typeface="ＭＳ Ｐゴシック" pitchFamily="-108" charset="-128"/>
          <a:cs typeface="ＭＳ Ｐゴシック" pitchFamily="-108" charset="-128"/>
        </a:defRPr>
      </a:lvl5pPr>
      <a:lvl6pPr marL="457200" algn="l" rtl="0" fontAlgn="base">
        <a:spcBef>
          <a:spcPct val="0"/>
        </a:spcBef>
        <a:spcAft>
          <a:spcPct val="0"/>
        </a:spcAft>
        <a:defRPr sz="4000">
          <a:solidFill>
            <a:schemeClr val="tx2"/>
          </a:solidFill>
          <a:latin typeface="Trebuchet MS" pitchFamily="-108" charset="0"/>
          <a:ea typeface="ＭＳ Ｐゴシック" pitchFamily="-108" charset="-128"/>
          <a:cs typeface="ＭＳ Ｐゴシック" pitchFamily="-108" charset="-128"/>
        </a:defRPr>
      </a:lvl6pPr>
      <a:lvl7pPr marL="914400" algn="l" rtl="0" fontAlgn="base">
        <a:spcBef>
          <a:spcPct val="0"/>
        </a:spcBef>
        <a:spcAft>
          <a:spcPct val="0"/>
        </a:spcAft>
        <a:defRPr sz="4000">
          <a:solidFill>
            <a:schemeClr val="tx2"/>
          </a:solidFill>
          <a:latin typeface="Trebuchet MS" pitchFamily="-108" charset="0"/>
          <a:ea typeface="ＭＳ Ｐゴシック" pitchFamily="-108" charset="-128"/>
          <a:cs typeface="ＭＳ Ｐゴシック" pitchFamily="-108" charset="-128"/>
        </a:defRPr>
      </a:lvl7pPr>
      <a:lvl8pPr marL="1371600" algn="l" rtl="0" fontAlgn="base">
        <a:spcBef>
          <a:spcPct val="0"/>
        </a:spcBef>
        <a:spcAft>
          <a:spcPct val="0"/>
        </a:spcAft>
        <a:defRPr sz="4000">
          <a:solidFill>
            <a:schemeClr val="tx2"/>
          </a:solidFill>
          <a:latin typeface="Trebuchet MS" pitchFamily="-108" charset="0"/>
          <a:ea typeface="ＭＳ Ｐゴシック" pitchFamily="-108" charset="-128"/>
          <a:cs typeface="ＭＳ Ｐゴシック" pitchFamily="-108" charset="-128"/>
        </a:defRPr>
      </a:lvl8pPr>
      <a:lvl9pPr marL="1828800" algn="l" rtl="0" fontAlgn="base">
        <a:spcBef>
          <a:spcPct val="0"/>
        </a:spcBef>
        <a:spcAft>
          <a:spcPct val="0"/>
        </a:spcAft>
        <a:defRPr sz="4000">
          <a:solidFill>
            <a:schemeClr val="tx2"/>
          </a:solidFill>
          <a:latin typeface="Trebuchet MS" pitchFamily="-108" charset="0"/>
          <a:ea typeface="ＭＳ Ｐゴシック" pitchFamily="-108" charset="-128"/>
          <a:cs typeface="ＭＳ Ｐゴシック" pitchFamily="-108" charset="-128"/>
        </a:defRPr>
      </a:lvl9pPr>
    </p:titleStyle>
    <p:bodyStyle>
      <a:lvl1pPr marL="365125" indent="-255588" algn="l" rtl="0" eaLnBrk="0" fontAlgn="base" hangingPunct="0">
        <a:spcBef>
          <a:spcPts val="300"/>
        </a:spcBef>
        <a:spcAft>
          <a:spcPct val="0"/>
        </a:spcAft>
        <a:buClr>
          <a:srgbClr val="A04DA3"/>
        </a:buClr>
        <a:buFont typeface="Georgia" pitchFamily="-106" charset="0"/>
        <a:buChar char="•"/>
        <a:defRPr sz="2800" kern="1200">
          <a:solidFill>
            <a:schemeClr val="tx1"/>
          </a:solidFill>
          <a:latin typeface="+mn-lt"/>
          <a:ea typeface="ＭＳ Ｐゴシック" pitchFamily="-108" charset="-128"/>
          <a:cs typeface="ＭＳ Ｐゴシック" pitchFamily="-108" charset="-128"/>
        </a:defRPr>
      </a:lvl1pPr>
      <a:lvl2pPr marL="657225" indent="-246063" algn="l" rtl="0" eaLnBrk="0" fontAlgn="base" hangingPunct="0">
        <a:spcBef>
          <a:spcPts val="300"/>
        </a:spcBef>
        <a:spcAft>
          <a:spcPct val="0"/>
        </a:spcAft>
        <a:buClr>
          <a:schemeClr val="accent2"/>
        </a:buClr>
        <a:buFont typeface="Georgia" pitchFamily="-106" charset="0"/>
        <a:buChar char="▫"/>
        <a:defRPr sz="2600" kern="1200">
          <a:solidFill>
            <a:schemeClr val="accent2"/>
          </a:solidFill>
          <a:latin typeface="+mn-lt"/>
          <a:ea typeface="ＭＳ Ｐゴシック" pitchFamily="-108" charset="-128"/>
          <a:cs typeface="+mn-cs"/>
        </a:defRPr>
      </a:lvl2pPr>
      <a:lvl3pPr marL="922338" indent="-219075" algn="l" rtl="0" eaLnBrk="0" fontAlgn="base" hangingPunct="0">
        <a:spcBef>
          <a:spcPts val="300"/>
        </a:spcBef>
        <a:spcAft>
          <a:spcPct val="0"/>
        </a:spcAft>
        <a:buClr>
          <a:schemeClr val="accent1"/>
        </a:buClr>
        <a:buFont typeface="Wingdings 2" pitchFamily="-106" charset="2"/>
        <a:buChar char=""/>
        <a:defRPr sz="2400" kern="1200">
          <a:solidFill>
            <a:schemeClr val="accent1"/>
          </a:solidFill>
          <a:latin typeface="+mn-lt"/>
          <a:ea typeface="ＭＳ Ｐゴシック" pitchFamily="-108" charset="-128"/>
          <a:cs typeface="+mn-cs"/>
        </a:defRPr>
      </a:lvl3pPr>
      <a:lvl4pPr marL="1179513" indent="-200025" algn="l" rtl="0" eaLnBrk="0" fontAlgn="base" hangingPunct="0">
        <a:spcBef>
          <a:spcPts val="300"/>
        </a:spcBef>
        <a:spcAft>
          <a:spcPct val="0"/>
        </a:spcAft>
        <a:buClr>
          <a:schemeClr val="accent1"/>
        </a:buClr>
        <a:buFont typeface="Wingdings 2" pitchFamily="-106" charset="2"/>
        <a:buChar char=""/>
        <a:defRPr sz="2200" kern="1200">
          <a:solidFill>
            <a:schemeClr val="accent1"/>
          </a:solidFill>
          <a:latin typeface="+mn-lt"/>
          <a:ea typeface="ＭＳ Ｐゴシック" pitchFamily="-108" charset="-128"/>
          <a:cs typeface="+mn-cs"/>
        </a:defRPr>
      </a:lvl4pPr>
      <a:lvl5pPr marL="1389063" indent="-182563" algn="l" rtl="0" eaLnBrk="0" fontAlgn="base" hangingPunct="0">
        <a:spcBef>
          <a:spcPts val="300"/>
        </a:spcBef>
        <a:spcAft>
          <a:spcPct val="0"/>
        </a:spcAft>
        <a:buClr>
          <a:srgbClr val="A04DA3"/>
        </a:buClr>
        <a:buFont typeface="Georgia" pitchFamily="-106" charset="0"/>
        <a:buChar char="▫"/>
        <a:defRPr sz="2000" kern="1200">
          <a:solidFill>
            <a:srgbClr val="A04DA3"/>
          </a:solidFill>
          <a:latin typeface="+mn-lt"/>
          <a:ea typeface="ＭＳ Ｐゴシック" pitchFamily="-108" charset="-128"/>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image" Target="../media/image21.pdf"/><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 Id="rId5" Type="http://schemas.openxmlformats.org/officeDocument/2006/relationships/image" Target="../media/image22.png"/></Relationships>
</file>

<file path=ppt/slides/_rels/slide11.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4" Type="http://schemas.openxmlformats.org/officeDocument/2006/relationships/image" Target="../media/image24.pdf"/><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 Id="rId5" Type="http://schemas.openxmlformats.org/officeDocument/2006/relationships/image" Target="../media/image25.png"/></Relationships>
</file>

<file path=ppt/slides/_rels/slide13.xml.rels><?xml version="1.0" encoding="UTF-8" standalone="yes"?>
<Relationships xmlns="http://schemas.openxmlformats.org/package/2006/relationships"><Relationship Id="rId4" Type="http://schemas.openxmlformats.org/officeDocument/2006/relationships/image" Target="../media/image24.pdf"/><Relationship Id="rId5" Type="http://schemas.openxmlformats.org/officeDocument/2006/relationships/image" Target="../media/image25.png"/><Relationship Id="rId7"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 Id="rId6" Type="http://schemas.openxmlformats.org/officeDocument/2006/relationships/image" Target="../media/image26.pdf"/></Relationships>
</file>

<file path=ppt/slides/_rels/slide14.xml.rels><?xml version="1.0" encoding="UTF-8" standalone="yes"?>
<Relationships xmlns="http://schemas.openxmlformats.org/package/2006/relationships"><Relationship Id="rId8" Type="http://schemas.openxmlformats.org/officeDocument/2006/relationships/image" Target="../media/image28.pdf"/><Relationship Id="rId4" Type="http://schemas.openxmlformats.org/officeDocument/2006/relationships/image" Target="../media/image24.pdf"/><Relationship Id="rId5" Type="http://schemas.openxmlformats.org/officeDocument/2006/relationships/image" Target="../media/image25.png"/><Relationship Id="rId7"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4.xml"/><Relationship Id="rId9" Type="http://schemas.openxmlformats.org/officeDocument/2006/relationships/image" Target="../media/image29.png"/><Relationship Id="rId3" Type="http://schemas.openxmlformats.org/officeDocument/2006/relationships/image" Target="../media/image2.png"/><Relationship Id="rId6" Type="http://schemas.openxmlformats.org/officeDocument/2006/relationships/image" Target="../media/image26.pdf"/></Relationships>
</file>

<file path=ppt/slides/_rels/slide15.xml.rels><?xml version="1.0" encoding="UTF-8" standalone="yes"?>
<Relationships xmlns="http://schemas.openxmlformats.org/package/2006/relationships"><Relationship Id="rId4" Type="http://schemas.openxmlformats.org/officeDocument/2006/relationships/image" Target="../media/image30.pdf"/><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 Id="rId5" Type="http://schemas.openxmlformats.org/officeDocument/2006/relationships/image" Target="../media/image31.png"/></Relationships>
</file>

<file path=ppt/slides/_rels/slide16.xml.rels><?xml version="1.0" encoding="UTF-8" standalone="yes"?>
<Relationships xmlns="http://schemas.openxmlformats.org/package/2006/relationships"><Relationship Id="rId4" Type="http://schemas.openxmlformats.org/officeDocument/2006/relationships/image" Target="../media/image32.pdf"/><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 Id="rId5" Type="http://schemas.openxmlformats.org/officeDocument/2006/relationships/image" Target="../media/image33.png"/></Relationships>
</file>

<file path=ppt/slides/_rels/slide17.xml.rels><?xml version="1.0" encoding="UTF-8" standalone="yes"?>
<Relationships xmlns="http://schemas.openxmlformats.org/package/2006/relationships"><Relationship Id="rId4" Type="http://schemas.openxmlformats.org/officeDocument/2006/relationships/image" Target="../media/image34.pdf"/><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png"/><Relationship Id="rId5" Type="http://schemas.openxmlformats.org/officeDocument/2006/relationships/image" Target="../media/image35.png"/></Relationships>
</file>

<file path=ppt/slides/_rels/slide18.xml.rels><?xml version="1.0" encoding="UTF-8" standalone="yes"?>
<Relationships xmlns="http://schemas.openxmlformats.org/package/2006/relationships"><Relationship Id="rId4" Type="http://schemas.openxmlformats.org/officeDocument/2006/relationships/image" Target="../media/image36.pdf"/><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png"/><Relationship Id="rId5" Type="http://schemas.openxmlformats.org/officeDocument/2006/relationships/image" Target="../media/image37.png"/></Relationships>
</file>

<file path=ppt/slides/_rels/slide19.xml.rels><?xml version="1.0" encoding="UTF-8" standalone="yes"?>
<Relationships xmlns="http://schemas.openxmlformats.org/package/2006/relationships"><Relationship Id="rId4" Type="http://schemas.openxmlformats.org/officeDocument/2006/relationships/image" Target="../media/image38.pdf"/><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png"/><Relationship Id="rId5" Type="http://schemas.openxmlformats.org/officeDocument/2006/relationships/image" Target="../media/image39.png"/></Relationships>
</file>

<file path=ppt/slides/_rels/slide2.xml.rels><?xml version="1.0" encoding="UTF-8" standalone="yes"?>
<Relationships xmlns="http://schemas.openxmlformats.org/package/2006/relationships"><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 Id="rId5"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image" Target="../media/image40.pdf"/><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png"/><Relationship Id="rId5" Type="http://schemas.openxmlformats.org/officeDocument/2006/relationships/image" Target="../media/image41.png"/></Relationships>
</file>

<file path=ppt/slides/_rels/slide21.xml.rels><?xml version="1.0" encoding="UTF-8" standalone="yes"?>
<Relationships xmlns="http://schemas.openxmlformats.org/package/2006/relationships"><Relationship Id="rId4" Type="http://schemas.openxmlformats.org/officeDocument/2006/relationships/image" Target="../media/image42.pdf"/><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png"/><Relationship Id="rId5" Type="http://schemas.openxmlformats.org/officeDocument/2006/relationships/image" Target="../media/image43.png"/></Relationships>
</file>

<file path=ppt/slides/_rels/slide22.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4.jpeg"/></Relationships>
</file>

<file path=ppt/slides/_rels/slide23.xml.rels><?xml version="1.0" encoding="UTF-8" standalone="yes"?>
<Relationships xmlns="http://schemas.openxmlformats.org/package/2006/relationships"><Relationship Id="rId4"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4" Type="http://schemas.openxmlformats.org/officeDocument/2006/relationships/image" Target="../media/image46.pdf"/><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png"/><Relationship Id="rId5" Type="http://schemas.openxmlformats.org/officeDocument/2006/relationships/image" Target="../media/image4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3"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0.pdf"/></Relationships>
</file>

<file path=ppt/slides/_rels/slide3.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48.pdf"/><Relationship Id="rId3" Type="http://schemas.openxmlformats.org/officeDocument/2006/relationships/image" Target="../media/image49.png"/></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50.pdf"/><Relationship Id="rId3" Type="http://schemas.openxmlformats.org/officeDocument/2006/relationships/image" Target="../media/image51.png"/></Relationships>
</file>

<file path=ppt/slides/_rels/slide33.xml.rels><?xml version="1.0" encoding="UTF-8" standalone="yes"?>
<Relationships xmlns="http://schemas.openxmlformats.org/package/2006/relationships"><Relationship Id="rId4" Type="http://schemas.openxmlformats.org/officeDocument/2006/relationships/image" Target="../media/image52.pdf"/><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7.gif"/><Relationship Id="rId5" Type="http://schemas.openxmlformats.org/officeDocument/2006/relationships/image" Target="../media/image53.png"/></Relationships>
</file>

<file path=ppt/slides/_rels/slide34.xml.rels><?xml version="1.0" encoding="UTF-8" standalone="yes"?>
<Relationships xmlns="http://schemas.openxmlformats.org/package/2006/relationships"><Relationship Id="rId4"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35.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4.jpeg"/></Relationships>
</file>

<file path=ppt/slides/_rels/slide4.xml.rels><?xml version="1.0" encoding="UTF-8" standalone="yes"?>
<Relationships xmlns="http://schemas.openxmlformats.org/package/2006/relationships"><Relationship Id="rId4" Type="http://schemas.openxmlformats.org/officeDocument/2006/relationships/image" Target="../media/image6.pdf"/><Relationship Id="rId5" Type="http://schemas.openxmlformats.org/officeDocument/2006/relationships/image" Target="../media/image7.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6" Type="http://schemas.openxmlformats.org/officeDocument/2006/relationships/image" Target="../media/image8.png"/></Relationships>
</file>

<file path=ppt/slides/_rels/slide5.xml.rels><?xml version="1.0" encoding="UTF-8" standalone="yes"?>
<Relationships xmlns="http://schemas.openxmlformats.org/package/2006/relationships"><Relationship Id="rId4" Type="http://schemas.openxmlformats.org/officeDocument/2006/relationships/image" Target="../media/image11.png"/><Relationship Id="rId5" Type="http://schemas.openxmlformats.org/officeDocument/2006/relationships/image" Target="../media/image2.png"/><Relationship Id="rId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df"/><Relationship Id="rId6" Type="http://schemas.openxmlformats.org/officeDocument/2006/relationships/image" Target="../media/image12.png"/></Relationships>
</file>

<file path=ppt/slides/_rels/slide6.xml.rels><?xml version="1.0" encoding="UTF-8" standalone="yes"?>
<Relationships xmlns="http://schemas.openxmlformats.org/package/2006/relationships"><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df"/><Relationship Id="rId5" Type="http://schemas.openxmlformats.org/officeDocument/2006/relationships/image" Target="../media/image2.png"/></Relationships>
</file>

<file path=ppt/slides/_rels/slide7.xml.rels><?xml version="1.0" encoding="UTF-8" standalone="yes"?>
<Relationships xmlns="http://schemas.openxmlformats.org/package/2006/relationships"><Relationship Id="rId4" Type="http://schemas.openxmlformats.org/officeDocument/2006/relationships/image" Target="../media/image17.gif"/><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jpeg"/></Relationships>
</file>

<file path=ppt/slides/_rels/slide8.xml.rels><?xml version="1.0" encoding="UTF-8" standalone="yes"?>
<Relationships xmlns="http://schemas.openxmlformats.org/package/2006/relationships"><Relationship Id="rId4" Type="http://schemas.openxmlformats.org/officeDocument/2006/relationships/image" Target="../media/image18.pdf"/><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5" Type="http://schemas.openxmlformats.org/officeDocument/2006/relationships/image" Target="../media/image19.png"/></Relationships>
</file>

<file path=ppt/slides/_rels/slide9.xml.rels><?xml version="1.0" encoding="UTF-8" standalone="yes"?>
<Relationships xmlns="http://schemas.openxmlformats.org/package/2006/relationships"><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409575" y="431801"/>
            <a:ext cx="8497358" cy="2206624"/>
          </a:xfrm>
        </p:spPr>
        <p:txBody>
          <a:bodyPr/>
          <a:lstStyle/>
          <a:p>
            <a:pPr eaLnBrk="1" hangingPunct="1"/>
            <a:r>
              <a:rPr lang="en-GB" sz="3600" dirty="0" smtClean="0">
                <a:ea typeface="ＭＳ Ｐゴシック" pitchFamily="-106" charset="-128"/>
                <a:cs typeface="ＭＳ Ｐゴシック" pitchFamily="-106" charset="-128"/>
              </a:rPr>
              <a:t>The high mass accretion rate spectra of GX 339-4:</a:t>
            </a:r>
            <a:br>
              <a:rPr lang="en-GB" sz="3600" dirty="0" smtClean="0">
                <a:ea typeface="ＭＳ Ｐゴシック" pitchFamily="-106" charset="-128"/>
                <a:cs typeface="ＭＳ Ｐゴシック" pitchFamily="-106" charset="-128"/>
              </a:rPr>
            </a:br>
            <a:r>
              <a:rPr lang="en-GB" sz="3600" dirty="0" smtClean="0">
                <a:ea typeface="ＭＳ Ｐゴシック" pitchFamily="-106" charset="-128"/>
                <a:cs typeface="ＭＳ Ｐゴシック" pitchFamily="-106" charset="-128"/>
              </a:rPr>
              <a:t>	Black hole spin from reflection?</a:t>
            </a:r>
          </a:p>
        </p:txBody>
      </p:sp>
      <p:sp>
        <p:nvSpPr>
          <p:cNvPr id="3" name="Subtitle 2"/>
          <p:cNvSpPr>
            <a:spLocks noGrp="1"/>
          </p:cNvSpPr>
          <p:nvPr>
            <p:ph type="subTitle" idx="1"/>
          </p:nvPr>
        </p:nvSpPr>
        <p:spPr>
          <a:xfrm>
            <a:off x="-889000" y="3905250"/>
            <a:ext cx="7412038" cy="1165225"/>
          </a:xfrm>
        </p:spPr>
        <p:txBody>
          <a:bodyPr>
            <a:normAutofit/>
          </a:bodyPr>
          <a:lstStyle/>
          <a:p>
            <a:pPr algn="ctr" eaLnBrk="1" fontAlgn="auto" hangingPunct="1">
              <a:spcAft>
                <a:spcPts val="0"/>
              </a:spcAft>
              <a:buClr>
                <a:schemeClr val="accent3"/>
              </a:buClr>
              <a:buFont typeface="Georgia"/>
              <a:buNone/>
              <a:defRPr/>
            </a:pPr>
            <a:r>
              <a:rPr lang="en-GB" sz="2000" dirty="0" smtClean="0">
                <a:solidFill>
                  <a:srgbClr val="000000"/>
                </a:solidFill>
                <a:ea typeface="+mn-ea"/>
                <a:cs typeface="+mn-cs"/>
              </a:rPr>
              <a:t>Mari Kolehmainen &amp; Chris Done,</a:t>
            </a:r>
          </a:p>
          <a:p>
            <a:pPr algn="ctr" eaLnBrk="1" fontAlgn="auto" hangingPunct="1">
              <a:spcAft>
                <a:spcPts val="0"/>
              </a:spcAft>
              <a:buClr>
                <a:schemeClr val="accent3"/>
              </a:buClr>
              <a:buFont typeface="Georgia"/>
              <a:buNone/>
              <a:defRPr/>
            </a:pPr>
            <a:r>
              <a:rPr lang="en-GB" sz="2000" dirty="0" smtClean="0">
                <a:solidFill>
                  <a:srgbClr val="000000"/>
                </a:solidFill>
                <a:ea typeface="+mn-ea"/>
                <a:cs typeface="+mn-cs"/>
              </a:rPr>
              <a:t>Durham University</a:t>
            </a:r>
          </a:p>
          <a:p>
            <a:pPr algn="ctr" eaLnBrk="1" fontAlgn="auto" hangingPunct="1">
              <a:spcAft>
                <a:spcPts val="0"/>
              </a:spcAft>
              <a:buClr>
                <a:schemeClr val="accent3"/>
              </a:buClr>
              <a:buFont typeface="Georgia"/>
              <a:buNone/>
              <a:defRPr/>
            </a:pPr>
            <a:r>
              <a:rPr lang="en-GB" sz="2000" dirty="0" smtClean="0">
                <a:solidFill>
                  <a:srgbClr val="000000"/>
                </a:solidFill>
                <a:ea typeface="+mn-ea"/>
                <a:cs typeface="+mn-cs"/>
              </a:rPr>
              <a:t>Maria Diaz </a:t>
            </a:r>
            <a:r>
              <a:rPr lang="en-GB" sz="2000" dirty="0" err="1" smtClean="0">
                <a:solidFill>
                  <a:srgbClr val="000000"/>
                </a:solidFill>
                <a:ea typeface="+mn-ea"/>
                <a:cs typeface="+mn-cs"/>
              </a:rPr>
              <a:t>Trigo</a:t>
            </a:r>
            <a:r>
              <a:rPr lang="en-GB" sz="2000" dirty="0" smtClean="0">
                <a:solidFill>
                  <a:srgbClr val="000000"/>
                </a:solidFill>
                <a:ea typeface="+mn-ea"/>
                <a:cs typeface="+mn-cs"/>
              </a:rPr>
              <a:t>, ESO</a:t>
            </a:r>
            <a:endParaRPr lang="en-GB" sz="2000" dirty="0">
              <a:solidFill>
                <a:srgbClr val="000000"/>
              </a:solidFill>
              <a:ea typeface="+mn-ea"/>
              <a:cs typeface="+mn-cs"/>
            </a:endParaRPr>
          </a:p>
        </p:txBody>
      </p:sp>
      <p:pic>
        <p:nvPicPr>
          <p:cNvPr id="15365" name="Picture 4" descr="DU_Black_lrg.gif"/>
          <p:cNvPicPr>
            <a:picLocks noChangeAspect="1"/>
          </p:cNvPicPr>
          <p:nvPr/>
        </p:nvPicPr>
        <p:blipFill>
          <a:blip r:embed="rId3"/>
          <a:srcRect/>
          <a:stretch>
            <a:fillRect/>
          </a:stretch>
        </p:blipFill>
        <p:spPr bwMode="auto">
          <a:xfrm>
            <a:off x="409575" y="5694363"/>
            <a:ext cx="1827213" cy="796925"/>
          </a:xfrm>
          <a:prstGeom prst="rect">
            <a:avLst/>
          </a:prstGeom>
          <a:noFill/>
          <a:ln w="9525">
            <a:noFill/>
            <a:miter lim="800000"/>
            <a:headEnd/>
            <a:tailEnd/>
          </a:ln>
        </p:spPr>
      </p:pic>
      <p:sp>
        <p:nvSpPr>
          <p:cNvPr id="5" name="TextBox 4"/>
          <p:cNvSpPr txBox="1"/>
          <p:nvPr/>
        </p:nvSpPr>
        <p:spPr>
          <a:xfrm>
            <a:off x="2522538" y="5703709"/>
            <a:ext cx="4000500" cy="1200329"/>
          </a:xfrm>
          <a:prstGeom prst="rect">
            <a:avLst/>
          </a:prstGeom>
          <a:noFill/>
        </p:spPr>
        <p:txBody>
          <a:bodyPr wrap="square" rtlCol="0">
            <a:spAutoFit/>
          </a:bodyPr>
          <a:lstStyle/>
          <a:p>
            <a:pPr algn="ctr"/>
            <a:r>
              <a:rPr lang="en-GB" b="1" dirty="0" smtClean="0">
                <a:solidFill>
                  <a:schemeClr val="accent2"/>
                </a:solidFill>
              </a:rPr>
              <a:t>The X-ray Universe 2011</a:t>
            </a:r>
          </a:p>
          <a:p>
            <a:pPr algn="ctr"/>
            <a:r>
              <a:rPr lang="en-GB" b="1" dirty="0" smtClean="0">
                <a:solidFill>
                  <a:schemeClr val="accent2"/>
                </a:solidFill>
              </a:rPr>
              <a:t>Berlin, Germany </a:t>
            </a:r>
          </a:p>
          <a:p>
            <a:pPr algn="ctr"/>
            <a:r>
              <a:rPr lang="en-GB" b="1" dirty="0" smtClean="0">
                <a:solidFill>
                  <a:schemeClr val="accent2"/>
                </a:solidFill>
              </a:rPr>
              <a:t>27 - 30 June 2011</a:t>
            </a:r>
          </a:p>
          <a:p>
            <a:pPr algn="ct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GB" sz="3500" dirty="0" smtClean="0">
                <a:ea typeface="ＭＳ Ｐゴシック" pitchFamily="-106" charset="-128"/>
                <a:cs typeface="ＭＳ Ｐゴシック" pitchFamily="-106" charset="-128"/>
              </a:rPr>
              <a:t>High mass accretion rate spectra of </a:t>
            </a:r>
            <a:br>
              <a:rPr lang="en-GB" sz="3500" dirty="0" smtClean="0">
                <a:ea typeface="ＭＳ Ｐゴシック" pitchFamily="-106" charset="-128"/>
                <a:cs typeface="ＭＳ Ｐゴシック" pitchFamily="-106" charset="-128"/>
              </a:rPr>
            </a:br>
            <a:r>
              <a:rPr lang="en-GB" sz="3500" dirty="0" smtClean="0">
                <a:ea typeface="ＭＳ Ｐゴシック" pitchFamily="-106" charset="-128"/>
                <a:cs typeface="ＭＳ Ｐゴシック" pitchFamily="-106" charset="-128"/>
              </a:rPr>
              <a:t>GX 339-4</a:t>
            </a:r>
          </a:p>
        </p:txBody>
      </p:sp>
      <p:pic>
        <p:nvPicPr>
          <p:cNvPr id="22531" name="Picture 5" descr="DU_Black_lrg.gif"/>
          <p:cNvPicPr>
            <a:picLocks noChangeAspect="1"/>
          </p:cNvPicPr>
          <p:nvPr/>
        </p:nvPicPr>
        <p:blipFill>
          <a:blip r:embed="rId3"/>
          <a:srcRect/>
          <a:stretch>
            <a:fillRect/>
          </a:stretch>
        </p:blipFill>
        <p:spPr bwMode="auto">
          <a:xfrm>
            <a:off x="409575" y="5932488"/>
            <a:ext cx="1281113" cy="558800"/>
          </a:xfrm>
          <a:prstGeom prst="rect">
            <a:avLst/>
          </a:prstGeom>
          <a:noFill/>
          <a:ln w="9525">
            <a:noFill/>
            <a:miter lim="800000"/>
            <a:headEnd/>
            <a:tailEnd/>
          </a:ln>
        </p:spPr>
      </p:pic>
      <p:sp>
        <p:nvSpPr>
          <p:cNvPr id="22532" name="Content Placeholder 4"/>
          <p:cNvSpPr>
            <a:spLocks noGrp="1"/>
          </p:cNvSpPr>
          <p:nvPr>
            <p:ph idx="1"/>
          </p:nvPr>
        </p:nvSpPr>
        <p:spPr/>
        <p:txBody>
          <a:bodyPr/>
          <a:lstStyle/>
          <a:p>
            <a:pPr eaLnBrk="1" hangingPunct="1">
              <a:buClr>
                <a:schemeClr val="accent2"/>
              </a:buClr>
            </a:pPr>
            <a:endParaRPr lang="en-GB" sz="2400" dirty="0" smtClean="0">
              <a:ea typeface="ＭＳ Ｐゴシック" pitchFamily="-106" charset="-128"/>
              <a:cs typeface="ＭＳ Ｐゴシック" pitchFamily="-106" charset="-128"/>
            </a:endParaRPr>
          </a:p>
          <a:p>
            <a:pPr eaLnBrk="1" hangingPunct="1">
              <a:buClr>
                <a:schemeClr val="accent2"/>
              </a:buClr>
            </a:pPr>
            <a:r>
              <a:rPr lang="en-GB" sz="2400" dirty="0" smtClean="0">
                <a:ea typeface="ＭＳ Ｐゴシック" pitchFamily="-106" charset="-128"/>
                <a:cs typeface="ＭＳ Ｐゴシック" pitchFamily="-106" charset="-128"/>
              </a:rPr>
              <a:t>Joint EPIC-</a:t>
            </a:r>
            <a:r>
              <a:rPr lang="en-GB" sz="2400" dirty="0" err="1" smtClean="0">
                <a:ea typeface="ＭＳ Ｐゴシック" pitchFamily="-106" charset="-128"/>
                <a:cs typeface="ＭＳ Ｐゴシック" pitchFamily="-106" charset="-128"/>
              </a:rPr>
              <a:t>pn</a:t>
            </a:r>
            <a:r>
              <a:rPr lang="en-GB" sz="2400" dirty="0" smtClean="0">
                <a:ea typeface="ＭＳ Ｐゴシック" pitchFamily="-106" charset="-128"/>
                <a:cs typeface="ＭＳ Ｐゴシック" pitchFamily="-106" charset="-128"/>
              </a:rPr>
              <a:t>/RXTE </a:t>
            </a:r>
          </a:p>
          <a:p>
            <a:pPr eaLnBrk="1" hangingPunct="1">
              <a:buClr>
                <a:schemeClr val="accent2"/>
              </a:buClr>
              <a:buFont typeface="Georgia" pitchFamily="-106" charset="0"/>
              <a:buNone/>
            </a:pPr>
            <a:r>
              <a:rPr lang="en-GB" sz="2400" dirty="0" smtClean="0">
                <a:ea typeface="ＭＳ Ｐゴシック" pitchFamily="-106" charset="-128"/>
                <a:cs typeface="ＭＳ Ｐゴシック" pitchFamily="-106" charset="-128"/>
              </a:rPr>
              <a:t>	observations (0.7-25 </a:t>
            </a:r>
            <a:r>
              <a:rPr lang="en-GB" sz="2400" dirty="0" err="1" smtClean="0">
                <a:ea typeface="ＭＳ Ｐゴシック" pitchFamily="-106" charset="-128"/>
                <a:cs typeface="ＭＳ Ｐゴシック" pitchFamily="-106" charset="-128"/>
              </a:rPr>
              <a:t>keV</a:t>
            </a:r>
            <a:r>
              <a:rPr lang="en-GB" sz="2400" dirty="0" smtClean="0">
                <a:ea typeface="ＭＳ Ｐゴシック" pitchFamily="-106" charset="-128"/>
                <a:cs typeface="ＭＳ Ｐゴシック" pitchFamily="-106" charset="-128"/>
              </a:rPr>
              <a:t>)</a:t>
            </a:r>
          </a:p>
          <a:p>
            <a:pPr eaLnBrk="1" hangingPunct="1">
              <a:buClr>
                <a:schemeClr val="accent2"/>
              </a:buClr>
            </a:pPr>
            <a:endParaRPr lang="en-GB" sz="2400" dirty="0" smtClean="0">
              <a:ea typeface="ＭＳ Ｐゴシック" pitchFamily="-106" charset="-128"/>
              <a:cs typeface="ＭＳ Ｐゴシック" pitchFamily="-106" charset="-128"/>
            </a:endParaRPr>
          </a:p>
          <a:p>
            <a:pPr eaLnBrk="1" hangingPunct="1">
              <a:buClr>
                <a:schemeClr val="accent2"/>
              </a:buClr>
            </a:pPr>
            <a:r>
              <a:rPr lang="en-GB" sz="2400" dirty="0" smtClean="0">
                <a:ea typeface="ＭＳ Ｐゴシック" pitchFamily="-106" charset="-128"/>
                <a:cs typeface="ＭＳ Ｐゴシック" pitchFamily="-106" charset="-128"/>
              </a:rPr>
              <a:t>Fast timing mode data, </a:t>
            </a:r>
          </a:p>
          <a:p>
            <a:pPr eaLnBrk="1" hangingPunct="1">
              <a:buClr>
                <a:schemeClr val="accent2"/>
              </a:buClr>
              <a:buNone/>
            </a:pPr>
            <a:r>
              <a:rPr lang="en-GB" sz="2400" dirty="0" smtClean="0">
                <a:ea typeface="ＭＳ Ｐゴシック" pitchFamily="-106" charset="-128"/>
                <a:cs typeface="ＭＳ Ｐゴシック" pitchFamily="-106" charset="-128"/>
              </a:rPr>
              <a:t>	not piled up! </a:t>
            </a:r>
          </a:p>
          <a:p>
            <a:pPr lvl="1" eaLnBrk="1" hangingPunct="1">
              <a:buFont typeface="Georgia" pitchFamily="-106" charset="0"/>
              <a:buNone/>
            </a:pPr>
            <a:endParaRPr lang="en-GB" sz="2200" dirty="0" smtClean="0">
              <a:solidFill>
                <a:srgbClr val="000000"/>
              </a:solidFill>
            </a:endParaRPr>
          </a:p>
          <a:p>
            <a:pPr eaLnBrk="1" hangingPunct="1">
              <a:buClr>
                <a:schemeClr val="accent2"/>
              </a:buClr>
            </a:pPr>
            <a:r>
              <a:rPr lang="en-GB" sz="2400" dirty="0" smtClean="0">
                <a:ea typeface="ＭＳ Ｐゴシック" pitchFamily="-106" charset="-128"/>
                <a:cs typeface="ＭＳ Ｐゴシック" pitchFamily="-106" charset="-128"/>
              </a:rPr>
              <a:t>3 disc dominated states</a:t>
            </a:r>
            <a:endParaRPr lang="en-GB" sz="2400" dirty="0" smtClean="0">
              <a:solidFill>
                <a:srgbClr val="000000"/>
              </a:solidFill>
              <a:ea typeface="ＭＳ Ｐゴシック" pitchFamily="-106" charset="-128"/>
              <a:cs typeface="ＭＳ Ｐゴシック" pitchFamily="-106" charset="-128"/>
            </a:endParaRPr>
          </a:p>
          <a:p>
            <a:pPr eaLnBrk="1" hangingPunct="1">
              <a:buClr>
                <a:schemeClr val="accent2"/>
              </a:buClr>
            </a:pPr>
            <a:r>
              <a:rPr lang="en-GB" sz="2400" dirty="0" smtClean="0">
                <a:ea typeface="ＭＳ Ｐゴシック" pitchFamily="-106" charset="-128"/>
                <a:cs typeface="ＭＳ Ｐゴシック" pitchFamily="-106" charset="-128"/>
              </a:rPr>
              <a:t>2 soft intermediate states </a:t>
            </a:r>
            <a:r>
              <a:rPr lang="en-GB" sz="2000" dirty="0" smtClean="0">
                <a:ea typeface="ＭＳ Ｐゴシック" pitchFamily="-106" charset="-128"/>
                <a:cs typeface="ＭＳ Ｐゴシック" pitchFamily="-106" charset="-128"/>
              </a:rPr>
              <a:t>(SIMS)</a:t>
            </a:r>
          </a:p>
        </p:txBody>
      </p:sp>
      <p:sp>
        <p:nvSpPr>
          <p:cNvPr id="22533" name="Slide Number Placeholder 10"/>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9978DB0-5BE9-424F-ACAC-04AEA8D14C1F}" type="slidenum">
              <a:rPr lang="en-GB" smtClean="0">
                <a:ea typeface="ＭＳ Ｐゴシック" pitchFamily="-108" charset="-128"/>
                <a:cs typeface="ＭＳ Ｐゴシック" pitchFamily="-108" charset="-128"/>
              </a:rPr>
              <a:pPr fontAlgn="base">
                <a:spcBef>
                  <a:spcPct val="0"/>
                </a:spcBef>
                <a:spcAft>
                  <a:spcPct val="0"/>
                </a:spcAft>
                <a:defRPr/>
              </a:pPr>
              <a:t>10</a:t>
            </a:fld>
            <a:endParaRPr lang="en-GB" smtClean="0">
              <a:ea typeface="ＭＳ Ｐゴシック" pitchFamily="-108" charset="-128"/>
              <a:cs typeface="ＭＳ Ｐゴシック" pitchFamily="-108" charset="-128"/>
            </a:endParaRPr>
          </a:p>
        </p:txBody>
      </p:sp>
      <p:pic>
        <p:nvPicPr>
          <p:cNvPr id="7" name="Picture 6" descr="all_states_talk.pdf"/>
          <p:cNvPicPr>
            <a:picLocks noChangeAspect="1"/>
          </p:cNvPicPr>
          <p:nvPr/>
        </p:nvPicPr>
        <mc:AlternateContent>
          <mc:Choice xmlns:ma="http://schemas.microsoft.com/office/mac/drawingml/2008/main" Requires="ma">
            <p:blipFill>
              <a:blip r:embed="rId4">
                <a:lum bright="-11000" contrast="55000"/>
              </a:blip>
              <a:stretch>
                <a:fillRect/>
              </a:stretch>
            </p:blipFill>
          </mc:Choice>
          <mc:Fallback>
            <p:blipFill>
              <a:blip r:embed="rId5">
                <a:lum bright="-11000" contrast="55000"/>
              </a:blip>
              <a:stretch>
                <a:fillRect/>
              </a:stretch>
            </p:blipFill>
          </mc:Fallback>
        </mc:AlternateContent>
        <p:spPr>
          <a:xfrm>
            <a:off x="4841008" y="1511300"/>
            <a:ext cx="4239492" cy="5486400"/>
          </a:xfrm>
          <a:prstGeom prst="rect">
            <a:avLst/>
          </a:prstGeom>
        </p:spPr>
      </p:pic>
      <p:cxnSp>
        <p:nvCxnSpPr>
          <p:cNvPr id="9" name="Straight Connector 8"/>
          <p:cNvCxnSpPr/>
          <p:nvPr/>
        </p:nvCxnSpPr>
        <p:spPr>
          <a:xfrm rot="16200000" flipH="1">
            <a:off x="5289550" y="3892550"/>
            <a:ext cx="3378200" cy="12700"/>
          </a:xfrm>
          <a:prstGeom prst="line">
            <a:avLst/>
          </a:pr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6200000" flipH="1">
            <a:off x="5759450" y="3905250"/>
            <a:ext cx="3378200" cy="12700"/>
          </a:xfrm>
          <a:prstGeom prst="line">
            <a:avLst/>
          </a:pr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832600" y="1905000"/>
            <a:ext cx="813043" cy="307777"/>
          </a:xfrm>
          <a:prstGeom prst="rect">
            <a:avLst/>
          </a:prstGeom>
          <a:noFill/>
        </p:spPr>
        <p:txBody>
          <a:bodyPr wrap="none" rtlCol="0">
            <a:spAutoFit/>
          </a:bodyPr>
          <a:lstStyle/>
          <a:p>
            <a:r>
              <a:rPr lang="en-GB" sz="1400" dirty="0" smtClean="0"/>
              <a:t>4-7 </a:t>
            </a:r>
            <a:r>
              <a:rPr lang="en-GB" sz="1400" dirty="0" err="1" smtClean="0"/>
              <a:t>keV</a:t>
            </a:r>
            <a:endParaRPr lang="en-GB"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500" dirty="0" smtClean="0"/>
              <a:t>Below the RXTE energy band</a:t>
            </a:r>
            <a:endParaRPr lang="en-GB" sz="3500" dirty="0"/>
          </a:p>
        </p:txBody>
      </p:sp>
      <p:sp>
        <p:nvSpPr>
          <p:cNvPr id="4" name="Slide Number Placeholder 3"/>
          <p:cNvSpPr>
            <a:spLocks noGrp="1"/>
          </p:cNvSpPr>
          <p:nvPr>
            <p:ph type="sldNum" sz="quarter" idx="12"/>
          </p:nvPr>
        </p:nvSpPr>
        <p:spPr/>
        <p:txBody>
          <a:bodyPr/>
          <a:lstStyle/>
          <a:p>
            <a:fld id="{A668B25C-D8B8-8D44-AA0F-6568F32F8A85}" type="slidenum">
              <a:rPr lang="en-GB" smtClean="0"/>
              <a:pPr/>
              <a:t>11</a:t>
            </a:fld>
            <a:endParaRPr lang="en-GB"/>
          </a:p>
        </p:txBody>
      </p:sp>
      <p:grpSp>
        <p:nvGrpSpPr>
          <p:cNvPr id="5" name="Group 27"/>
          <p:cNvGrpSpPr/>
          <p:nvPr/>
        </p:nvGrpSpPr>
        <p:grpSpPr>
          <a:xfrm>
            <a:off x="2184401" y="516280"/>
            <a:ext cx="5554133" cy="5973591"/>
            <a:chOff x="5157232" y="1627127"/>
            <a:chExt cx="3722313" cy="4525963"/>
          </a:xfrm>
        </p:grpSpPr>
        <p:pic>
          <p:nvPicPr>
            <p:cNvPr id="6" name="Picture 34" descr="gx339_2.pdf"/>
            <p:cNvPicPr>
              <a:picLocks noChangeAspect="1"/>
            </p:cNvPicPr>
            <p:nvPr/>
          </p:nvPicPr>
          <p:blipFill>
            <a:blip r:embed="rId3"/>
            <a:srcRect/>
            <a:stretch>
              <a:fillRect/>
            </a:stretch>
          </p:blipFill>
          <p:spPr bwMode="auto">
            <a:xfrm>
              <a:off x="5157232" y="1627127"/>
              <a:ext cx="3722313" cy="4525963"/>
            </a:xfrm>
            <a:prstGeom prst="rect">
              <a:avLst/>
            </a:prstGeom>
            <a:noFill/>
            <a:ln w="9525">
              <a:noFill/>
              <a:miter lim="800000"/>
              <a:headEnd/>
              <a:tailEnd/>
            </a:ln>
          </p:spPr>
        </p:pic>
        <p:sp>
          <p:nvSpPr>
            <p:cNvPr id="7" name="TextBox 35"/>
            <p:cNvSpPr txBox="1">
              <a:spLocks noChangeArrowheads="1"/>
            </p:cNvSpPr>
            <p:nvPr/>
          </p:nvSpPr>
          <p:spPr bwMode="auto">
            <a:xfrm>
              <a:off x="7256463" y="3567113"/>
              <a:ext cx="735012" cy="186552"/>
            </a:xfrm>
            <a:prstGeom prst="rect">
              <a:avLst/>
            </a:prstGeom>
            <a:noFill/>
            <a:ln w="9525">
              <a:noFill/>
              <a:miter lim="800000"/>
              <a:headEnd/>
              <a:tailEnd/>
            </a:ln>
          </p:spPr>
          <p:txBody>
            <a:bodyPr wrap="square">
              <a:prstTxWarp prst="textNoShape">
                <a:avLst/>
              </a:prstTxWarp>
              <a:spAutoFit/>
            </a:bodyPr>
            <a:lstStyle/>
            <a:p>
              <a:r>
                <a:rPr lang="en-GB" sz="1000" dirty="0"/>
                <a:t>GX 339-4</a:t>
              </a:r>
            </a:p>
          </p:txBody>
        </p:sp>
      </p:grpSp>
      <p:cxnSp>
        <p:nvCxnSpPr>
          <p:cNvPr id="9" name="Straight Connector 8"/>
          <p:cNvCxnSpPr/>
          <p:nvPr/>
        </p:nvCxnSpPr>
        <p:spPr>
          <a:xfrm rot="16200000" flipH="1">
            <a:off x="2421467" y="4436532"/>
            <a:ext cx="3268133" cy="169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725335" y="2302939"/>
            <a:ext cx="820357" cy="400110"/>
          </a:xfrm>
          <a:prstGeom prst="rect">
            <a:avLst/>
          </a:prstGeom>
          <a:noFill/>
        </p:spPr>
        <p:txBody>
          <a:bodyPr wrap="none" rtlCol="0">
            <a:spAutoFit/>
          </a:bodyPr>
          <a:lstStyle/>
          <a:p>
            <a:r>
              <a:rPr lang="en-GB" sz="2000" dirty="0" smtClean="0"/>
              <a:t>3 </a:t>
            </a:r>
            <a:r>
              <a:rPr lang="en-GB" sz="2000" dirty="0" err="1" smtClean="0"/>
              <a:t>keV</a:t>
            </a:r>
            <a:endParaRPr lang="en-GB" sz="2000" dirty="0"/>
          </a:p>
        </p:txBody>
      </p:sp>
      <p:pic>
        <p:nvPicPr>
          <p:cNvPr id="10" name="Picture 9" descr="DU_Black_lrg.gif"/>
          <p:cNvPicPr>
            <a:picLocks noChangeAspect="1"/>
          </p:cNvPicPr>
          <p:nvPr/>
        </p:nvPicPr>
        <p:blipFill>
          <a:blip r:embed="rId4"/>
          <a:srcRect/>
          <a:stretch>
            <a:fillRect/>
          </a:stretch>
        </p:blipFill>
        <p:spPr bwMode="auto">
          <a:xfrm>
            <a:off x="409575" y="5932488"/>
            <a:ext cx="1281113" cy="558800"/>
          </a:xfrm>
          <a:prstGeom prst="rect">
            <a:avLst/>
          </a:prstGeom>
          <a:noFill/>
          <a:ln w="9525">
            <a:noFill/>
            <a:miter lim="800000"/>
            <a:headEnd/>
            <a:tailEnd/>
          </a:ln>
        </p:spPr>
      </p:pic>
      <p:sp>
        <p:nvSpPr>
          <p:cNvPr id="11" name="Rectangle 10"/>
          <p:cNvSpPr/>
          <p:nvPr/>
        </p:nvSpPr>
        <p:spPr>
          <a:xfrm>
            <a:off x="2438400" y="2895600"/>
            <a:ext cx="1600200" cy="325735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accel="50000" decel="50000" fill="hold" grpId="1" nodeType="clickEffect">
                                  <p:stCondLst>
                                    <p:cond delay="0"/>
                                  </p:stCondLst>
                                  <p:childTnLst>
                                    <p:anim calcmode="lin" valueType="num">
                                      <p:cBhvr additive="base">
                                        <p:cTn id="6" dur="500"/>
                                        <p:tgtEl>
                                          <p:spTgt spid="11"/>
                                        </p:tgtEl>
                                        <p:attrNameLst>
                                          <p:attrName>ppt_x</p:attrName>
                                        </p:attrNameLst>
                                      </p:cBhvr>
                                      <p:tavLst>
                                        <p:tav tm="0">
                                          <p:val>
                                            <p:strVal val="ppt_x"/>
                                          </p:val>
                                        </p:tav>
                                        <p:tav tm="100000">
                                          <p:val>
                                            <p:strVal val="ppt_x"/>
                                          </p:val>
                                        </p:tav>
                                      </p:tavLst>
                                    </p:anim>
                                    <p:anim calcmode="lin" valueType="num">
                                      <p:cBhvr additive="base">
                                        <p:cTn id="7" dur="500"/>
                                        <p:tgtEl>
                                          <p:spTgt spid="11"/>
                                        </p:tgtEl>
                                        <p:attrNameLst>
                                          <p:attrName>ppt_y</p:attrName>
                                        </p:attrNameLst>
                                      </p:cBhvr>
                                      <p:tavLst>
                                        <p:tav tm="0">
                                          <p:val>
                                            <p:strVal val="ppt_y"/>
                                          </p:val>
                                        </p:tav>
                                        <p:tav tm="100000">
                                          <p:val>
                                            <p:strVal val="1+ppt_h/2"/>
                                          </p:val>
                                        </p:tav>
                                      </p:tavLst>
                                    </p:anim>
                                    <p:set>
                                      <p:cBhvr>
                                        <p:cTn id="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3" name="Content Placeholder 1"/>
          <p:cNvSpPr>
            <a:spLocks noGrp="1"/>
          </p:cNvSpPr>
          <p:nvPr>
            <p:ph idx="1"/>
          </p:nvPr>
        </p:nvSpPr>
        <p:spPr>
          <a:xfrm>
            <a:off x="457200" y="2062163"/>
            <a:ext cx="8478838" cy="4324350"/>
          </a:xfrm>
        </p:spPr>
        <p:txBody>
          <a:bodyPr/>
          <a:lstStyle/>
          <a:p>
            <a:pPr eaLnBrk="1" hangingPunct="1">
              <a:buClr>
                <a:schemeClr val="accent2"/>
              </a:buClr>
            </a:pPr>
            <a:r>
              <a:rPr lang="en-GB" sz="2200" dirty="0" smtClean="0">
                <a:solidFill>
                  <a:srgbClr val="EB1BC4"/>
                </a:solidFill>
                <a:ea typeface="ＭＳ Ｐゴシック" pitchFamily="-106" charset="-128"/>
                <a:cs typeface="ＭＳ Ｐゴシック" pitchFamily="-106" charset="-128"/>
              </a:rPr>
              <a:t>DISKBB</a:t>
            </a:r>
          </a:p>
          <a:p>
            <a:pPr lvl="1" eaLnBrk="1" hangingPunct="1">
              <a:buFont typeface="Arial" pitchFamily="-106" charset="0"/>
              <a:buChar char="•"/>
            </a:pPr>
            <a:r>
              <a:rPr lang="en-GB" sz="2000" dirty="0" smtClean="0">
                <a:solidFill>
                  <a:srgbClr val="000000"/>
                </a:solidFill>
              </a:rPr>
              <a:t>simplest multi-colour disc blackbody</a:t>
            </a:r>
          </a:p>
          <a:p>
            <a:pPr eaLnBrk="1" hangingPunct="1">
              <a:buClr>
                <a:schemeClr val="accent2"/>
              </a:buClr>
            </a:pPr>
            <a:r>
              <a:rPr lang="en-GB" sz="2200" dirty="0" smtClean="0">
                <a:ea typeface="ＭＳ Ｐゴシック" pitchFamily="-106" charset="-128"/>
                <a:cs typeface="ＭＳ Ｐゴシック" pitchFamily="-106" charset="-128"/>
              </a:rPr>
              <a:t>KERRBB</a:t>
            </a:r>
          </a:p>
          <a:p>
            <a:pPr lvl="1" eaLnBrk="1" hangingPunct="1">
              <a:buFont typeface="Arial" pitchFamily="-106" charset="0"/>
              <a:buChar char="•"/>
            </a:pPr>
            <a:r>
              <a:rPr lang="en-GB" sz="2000" dirty="0" smtClean="0">
                <a:solidFill>
                  <a:srgbClr val="000000"/>
                </a:solidFill>
              </a:rPr>
              <a:t>stress-free inner boundary condition, colour- temperature correction and relativistic smearing</a:t>
            </a:r>
          </a:p>
          <a:p>
            <a:pPr eaLnBrk="1" hangingPunct="1">
              <a:buClr>
                <a:schemeClr val="accent2"/>
              </a:buClr>
              <a:buFont typeface="Arial" pitchFamily="-106" charset="0"/>
              <a:buChar char="•"/>
            </a:pPr>
            <a:r>
              <a:rPr lang="en-GB" sz="2200" dirty="0" smtClean="0">
                <a:solidFill>
                  <a:srgbClr val="0000FF"/>
                </a:solidFill>
                <a:ea typeface="ＭＳ Ｐゴシック" pitchFamily="-106" charset="-128"/>
                <a:cs typeface="ＭＳ Ｐゴシック" pitchFamily="-106" charset="-128"/>
              </a:rPr>
              <a:t>BHSPEC</a:t>
            </a:r>
          </a:p>
          <a:p>
            <a:pPr lvl="1" eaLnBrk="1" hangingPunct="1">
              <a:buFont typeface="Arial" pitchFamily="-106" charset="0"/>
              <a:buChar char="•"/>
            </a:pPr>
            <a:r>
              <a:rPr lang="en-GB" sz="2000" dirty="0" smtClean="0">
                <a:solidFill>
                  <a:srgbClr val="000000"/>
                </a:solidFill>
              </a:rPr>
              <a:t>calculates radiative transfer </a:t>
            </a:r>
          </a:p>
          <a:p>
            <a:pPr lvl="1" eaLnBrk="1" hangingPunct="1">
              <a:buFont typeface="Georgia" pitchFamily="-106" charset="0"/>
              <a:buNone/>
            </a:pPr>
            <a:r>
              <a:rPr lang="en-GB" sz="2000" dirty="0" smtClean="0">
                <a:solidFill>
                  <a:srgbClr val="000000"/>
                </a:solidFill>
              </a:rPr>
              <a:t>	through each disc annuli</a:t>
            </a:r>
          </a:p>
          <a:p>
            <a:pPr lvl="1" eaLnBrk="1" hangingPunct="1">
              <a:buFont typeface="Arial" pitchFamily="-106" charset="0"/>
              <a:buChar char="•"/>
            </a:pPr>
            <a:r>
              <a:rPr lang="en-GB" sz="2000" dirty="0" smtClean="0">
                <a:solidFill>
                  <a:srgbClr val="000000"/>
                </a:solidFill>
              </a:rPr>
              <a:t>includes all the relativistic </a:t>
            </a:r>
          </a:p>
          <a:p>
            <a:pPr lvl="1" eaLnBrk="1" hangingPunct="1">
              <a:buFont typeface="Georgia" pitchFamily="-106" charset="0"/>
              <a:buNone/>
            </a:pPr>
            <a:r>
              <a:rPr lang="en-GB" sz="2000" dirty="0" smtClean="0">
                <a:solidFill>
                  <a:srgbClr val="000000"/>
                </a:solidFill>
              </a:rPr>
              <a:t>	corrections</a:t>
            </a:r>
          </a:p>
          <a:p>
            <a:pPr lvl="1" eaLnBrk="1" hangingPunct="1">
              <a:buFont typeface="Arial" pitchFamily="-106" charset="0"/>
              <a:buChar char="•"/>
            </a:pPr>
            <a:r>
              <a:rPr lang="en-GB" sz="2000" dirty="0" smtClean="0">
                <a:solidFill>
                  <a:srgbClr val="000000"/>
                </a:solidFill>
              </a:rPr>
              <a:t>assumes R</a:t>
            </a:r>
            <a:r>
              <a:rPr lang="en-GB" sz="2000" baseline="-25000" dirty="0" smtClean="0">
                <a:solidFill>
                  <a:srgbClr val="000000"/>
                </a:solidFill>
              </a:rPr>
              <a:t>in</a:t>
            </a:r>
            <a:r>
              <a:rPr lang="en-GB" sz="2000" dirty="0" smtClean="0">
                <a:solidFill>
                  <a:srgbClr val="000000"/>
                </a:solidFill>
              </a:rPr>
              <a:t>=R</a:t>
            </a:r>
            <a:r>
              <a:rPr lang="en-GB" sz="2000" baseline="-25000" dirty="0" smtClean="0">
                <a:solidFill>
                  <a:srgbClr val="000000"/>
                </a:solidFill>
              </a:rPr>
              <a:t>ISCO</a:t>
            </a:r>
            <a:endParaRPr lang="en-US" sz="2000" baseline="-25000" dirty="0" smtClean="0">
              <a:solidFill>
                <a:srgbClr val="000000"/>
              </a:solidFill>
            </a:endParaRPr>
          </a:p>
          <a:p>
            <a:pPr lvl="2" eaLnBrk="1" hangingPunct="1">
              <a:buSzPct val="68000"/>
              <a:buFont typeface="Wingdings 2" pitchFamily="-106" charset="2"/>
              <a:buNone/>
            </a:pPr>
            <a:endParaRPr lang="en-GB" baseline="-25000" dirty="0" smtClean="0">
              <a:ea typeface="ＭＳ Ｐゴシック" pitchFamily="-106" charset="-128"/>
            </a:endParaRPr>
          </a:p>
          <a:p>
            <a:pPr lvl="2" eaLnBrk="1" hangingPunct="1">
              <a:buFont typeface="Wingdings 2" pitchFamily="-106" charset="2"/>
              <a:buNone/>
            </a:pPr>
            <a:endParaRPr lang="en-GB" dirty="0" smtClean="0">
              <a:ea typeface="ＭＳ Ｐゴシック" pitchFamily="-106" charset="-128"/>
            </a:endParaRPr>
          </a:p>
        </p:txBody>
      </p:sp>
      <p:sp>
        <p:nvSpPr>
          <p:cNvPr id="25604" name="Title 2"/>
          <p:cNvSpPr>
            <a:spLocks noGrp="1"/>
          </p:cNvSpPr>
          <p:nvPr>
            <p:ph type="title"/>
          </p:nvPr>
        </p:nvSpPr>
        <p:spPr>
          <a:xfrm>
            <a:off x="457200" y="882650"/>
            <a:ext cx="8229600" cy="1066800"/>
          </a:xfrm>
        </p:spPr>
        <p:txBody>
          <a:bodyPr/>
          <a:lstStyle/>
          <a:p>
            <a:pPr eaLnBrk="1" hangingPunct="1"/>
            <a:r>
              <a:rPr lang="en-GB" sz="3500" dirty="0" smtClean="0">
                <a:ea typeface="ＭＳ Ｐゴシック" pitchFamily="-106" charset="-128"/>
                <a:cs typeface="ＭＳ Ｐゴシック" pitchFamily="-106" charset="-128"/>
              </a:rPr>
              <a:t>Continuum fitting below 3 </a:t>
            </a:r>
            <a:r>
              <a:rPr lang="en-GB" sz="3500" dirty="0" err="1" smtClean="0">
                <a:ea typeface="ＭＳ Ｐゴシック" pitchFamily="-106" charset="-128"/>
                <a:cs typeface="ＭＳ Ｐゴシック" pitchFamily="-106" charset="-128"/>
              </a:rPr>
              <a:t>keV</a:t>
            </a:r>
            <a:r>
              <a:rPr lang="en-GB" sz="3500" dirty="0" smtClean="0">
                <a:ea typeface="ＭＳ Ｐゴシック" pitchFamily="-106" charset="-128"/>
                <a:cs typeface="ＭＳ Ｐゴシック" pitchFamily="-106" charset="-128"/>
              </a:rPr>
              <a:t>: </a:t>
            </a:r>
            <a:br>
              <a:rPr lang="en-GB" sz="3500" dirty="0" smtClean="0">
                <a:ea typeface="ＭＳ Ｐゴシック" pitchFamily="-106" charset="-128"/>
                <a:cs typeface="ＭＳ Ｐゴシック" pitchFamily="-106" charset="-128"/>
              </a:rPr>
            </a:br>
            <a:r>
              <a:rPr lang="en-GB" sz="3500" dirty="0" smtClean="0">
                <a:ea typeface="ＭＳ Ｐゴシック" pitchFamily="-106" charset="-128"/>
                <a:cs typeface="ＭＳ Ｐゴシック" pitchFamily="-106" charset="-128"/>
              </a:rPr>
              <a:t>Disc dominated state</a:t>
            </a:r>
          </a:p>
        </p:txBody>
      </p:sp>
      <p:sp>
        <p:nvSpPr>
          <p:cNvPr id="25605"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FFDAA406-AFA8-FD46-85ED-5CA6FA9D5F69}" type="slidenum">
              <a:rPr lang="en-US" smtClean="0">
                <a:ea typeface="ＭＳ Ｐゴシック" pitchFamily="-108" charset="-128"/>
                <a:cs typeface="ＭＳ Ｐゴシック" pitchFamily="-108" charset="-128"/>
              </a:rPr>
              <a:pPr fontAlgn="base">
                <a:spcBef>
                  <a:spcPct val="0"/>
                </a:spcBef>
                <a:spcAft>
                  <a:spcPct val="0"/>
                </a:spcAft>
                <a:defRPr/>
              </a:pPr>
              <a:t>12</a:t>
            </a:fld>
            <a:endParaRPr lang="en-US" smtClean="0">
              <a:ea typeface="ＭＳ Ｐゴシック" pitchFamily="-108" charset="-128"/>
              <a:cs typeface="ＭＳ Ｐゴシック" pitchFamily="-108" charset="-128"/>
            </a:endParaRPr>
          </a:p>
        </p:txBody>
      </p:sp>
      <p:pic>
        <p:nvPicPr>
          <p:cNvPr id="25606" name="Picture 8" descr="DU_Black_lrg.gif"/>
          <p:cNvPicPr>
            <a:picLocks noChangeAspect="1"/>
          </p:cNvPicPr>
          <p:nvPr/>
        </p:nvPicPr>
        <p:blipFill>
          <a:blip r:embed="rId3"/>
          <a:srcRect/>
          <a:stretch>
            <a:fillRect/>
          </a:stretch>
        </p:blipFill>
        <p:spPr bwMode="auto">
          <a:xfrm>
            <a:off x="409575" y="5932488"/>
            <a:ext cx="1281113" cy="558800"/>
          </a:xfrm>
          <a:prstGeom prst="rect">
            <a:avLst/>
          </a:prstGeom>
          <a:noFill/>
          <a:ln w="9525">
            <a:noFill/>
            <a:miter lim="800000"/>
            <a:headEnd/>
            <a:tailEnd/>
          </a:ln>
        </p:spPr>
      </p:pic>
      <p:pic>
        <p:nvPicPr>
          <p:cNvPr id="10" name="Picture 9" descr="disc_models_diskbb.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5105400" y="3048000"/>
            <a:ext cx="3827319" cy="4953000"/>
          </a:xfrm>
          <a:prstGeom prst="rect">
            <a:avLst/>
          </a:prstGeom>
        </p:spPr>
      </p:pic>
      <p:pic>
        <p:nvPicPr>
          <p:cNvPr id="13" name="Picture 12" descr="disc_models_diskbb.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5105400" y="3048000"/>
            <a:ext cx="3827319" cy="4953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3" name="Content Placeholder 1"/>
          <p:cNvSpPr>
            <a:spLocks noGrp="1"/>
          </p:cNvSpPr>
          <p:nvPr>
            <p:ph idx="1"/>
          </p:nvPr>
        </p:nvSpPr>
        <p:spPr>
          <a:xfrm>
            <a:off x="457200" y="2062163"/>
            <a:ext cx="8478838" cy="4324350"/>
          </a:xfrm>
        </p:spPr>
        <p:txBody>
          <a:bodyPr/>
          <a:lstStyle/>
          <a:p>
            <a:pPr eaLnBrk="1" hangingPunct="1">
              <a:buClr>
                <a:schemeClr val="accent2"/>
              </a:buClr>
            </a:pPr>
            <a:r>
              <a:rPr lang="en-GB" sz="2200" dirty="0" smtClean="0">
                <a:solidFill>
                  <a:srgbClr val="EB1BC4"/>
                </a:solidFill>
                <a:ea typeface="ＭＳ Ｐゴシック" pitchFamily="-106" charset="-128"/>
                <a:cs typeface="ＭＳ Ｐゴシック" pitchFamily="-106" charset="-128"/>
              </a:rPr>
              <a:t>DISKBB</a:t>
            </a:r>
          </a:p>
          <a:p>
            <a:pPr lvl="1" eaLnBrk="1" hangingPunct="1">
              <a:buFont typeface="Arial" pitchFamily="-106" charset="0"/>
              <a:buChar char="•"/>
            </a:pPr>
            <a:r>
              <a:rPr lang="en-GB" sz="2000" dirty="0" smtClean="0">
                <a:solidFill>
                  <a:srgbClr val="000000"/>
                </a:solidFill>
              </a:rPr>
              <a:t>simplest multi-colour disc blackbody</a:t>
            </a:r>
          </a:p>
          <a:p>
            <a:pPr eaLnBrk="1" hangingPunct="1">
              <a:buClr>
                <a:schemeClr val="accent2"/>
              </a:buClr>
            </a:pPr>
            <a:r>
              <a:rPr lang="en-GB" sz="2200" dirty="0" smtClean="0">
                <a:ea typeface="ＭＳ Ｐゴシック" pitchFamily="-106" charset="-128"/>
                <a:cs typeface="ＭＳ Ｐゴシック" pitchFamily="-106" charset="-128"/>
              </a:rPr>
              <a:t>KERRBB</a:t>
            </a:r>
          </a:p>
          <a:p>
            <a:pPr lvl="1" eaLnBrk="1" hangingPunct="1">
              <a:buFont typeface="Arial" pitchFamily="-106" charset="0"/>
              <a:buChar char="•"/>
            </a:pPr>
            <a:r>
              <a:rPr lang="en-GB" sz="2000" dirty="0" smtClean="0">
                <a:solidFill>
                  <a:srgbClr val="000000"/>
                </a:solidFill>
              </a:rPr>
              <a:t>stress-free inner boundary condition, colour- temperature correction and relativistic smearing</a:t>
            </a:r>
          </a:p>
          <a:p>
            <a:pPr eaLnBrk="1" hangingPunct="1">
              <a:buClr>
                <a:schemeClr val="accent2"/>
              </a:buClr>
              <a:buFont typeface="Arial" pitchFamily="-106" charset="0"/>
              <a:buChar char="•"/>
            </a:pPr>
            <a:r>
              <a:rPr lang="en-GB" sz="2200" dirty="0" smtClean="0">
                <a:solidFill>
                  <a:srgbClr val="0000FF"/>
                </a:solidFill>
                <a:ea typeface="ＭＳ Ｐゴシック" pitchFamily="-106" charset="-128"/>
                <a:cs typeface="ＭＳ Ｐゴシック" pitchFamily="-106" charset="-128"/>
              </a:rPr>
              <a:t>BHSPEC</a:t>
            </a:r>
          </a:p>
          <a:p>
            <a:pPr lvl="1" eaLnBrk="1" hangingPunct="1">
              <a:buFont typeface="Arial" pitchFamily="-106" charset="0"/>
              <a:buChar char="•"/>
            </a:pPr>
            <a:r>
              <a:rPr lang="en-GB" sz="2000" dirty="0" smtClean="0">
                <a:solidFill>
                  <a:srgbClr val="000000"/>
                </a:solidFill>
              </a:rPr>
              <a:t>calculates radiative transfer </a:t>
            </a:r>
          </a:p>
          <a:p>
            <a:pPr lvl="1" eaLnBrk="1" hangingPunct="1">
              <a:buFont typeface="Georgia" pitchFamily="-106" charset="0"/>
              <a:buNone/>
            </a:pPr>
            <a:r>
              <a:rPr lang="en-GB" sz="2000" dirty="0" smtClean="0">
                <a:solidFill>
                  <a:srgbClr val="000000"/>
                </a:solidFill>
              </a:rPr>
              <a:t>	through each disc annuli</a:t>
            </a:r>
          </a:p>
          <a:p>
            <a:pPr lvl="1" eaLnBrk="1" hangingPunct="1">
              <a:buFont typeface="Arial" pitchFamily="-106" charset="0"/>
              <a:buChar char="•"/>
            </a:pPr>
            <a:r>
              <a:rPr lang="en-GB" sz="2000" dirty="0" smtClean="0">
                <a:solidFill>
                  <a:srgbClr val="000000"/>
                </a:solidFill>
              </a:rPr>
              <a:t>includes all the relativistic </a:t>
            </a:r>
          </a:p>
          <a:p>
            <a:pPr lvl="1" eaLnBrk="1" hangingPunct="1">
              <a:buFont typeface="Georgia" pitchFamily="-106" charset="0"/>
              <a:buNone/>
            </a:pPr>
            <a:r>
              <a:rPr lang="en-GB" sz="2000" dirty="0" smtClean="0">
                <a:solidFill>
                  <a:srgbClr val="000000"/>
                </a:solidFill>
              </a:rPr>
              <a:t>	corrections</a:t>
            </a:r>
          </a:p>
          <a:p>
            <a:pPr lvl="1" eaLnBrk="1" hangingPunct="1">
              <a:buFont typeface="Arial" pitchFamily="-106" charset="0"/>
              <a:buChar char="•"/>
            </a:pPr>
            <a:r>
              <a:rPr lang="en-GB" sz="2000" dirty="0" smtClean="0">
                <a:solidFill>
                  <a:srgbClr val="000000"/>
                </a:solidFill>
              </a:rPr>
              <a:t>assumes R</a:t>
            </a:r>
            <a:r>
              <a:rPr lang="en-GB" sz="2000" baseline="-25000" dirty="0" smtClean="0">
                <a:solidFill>
                  <a:srgbClr val="000000"/>
                </a:solidFill>
              </a:rPr>
              <a:t>in</a:t>
            </a:r>
            <a:r>
              <a:rPr lang="en-GB" sz="2000" dirty="0" smtClean="0">
                <a:solidFill>
                  <a:srgbClr val="000000"/>
                </a:solidFill>
              </a:rPr>
              <a:t>=R</a:t>
            </a:r>
            <a:r>
              <a:rPr lang="en-GB" sz="2000" baseline="-25000" dirty="0" smtClean="0">
                <a:solidFill>
                  <a:srgbClr val="000000"/>
                </a:solidFill>
              </a:rPr>
              <a:t>ISCO</a:t>
            </a:r>
            <a:endParaRPr lang="en-US" sz="2000" baseline="-25000" dirty="0" smtClean="0">
              <a:solidFill>
                <a:srgbClr val="000000"/>
              </a:solidFill>
            </a:endParaRPr>
          </a:p>
          <a:p>
            <a:pPr lvl="2" eaLnBrk="1" hangingPunct="1">
              <a:buSzPct val="68000"/>
              <a:buFont typeface="Wingdings 2" pitchFamily="-106" charset="2"/>
              <a:buNone/>
            </a:pPr>
            <a:endParaRPr lang="en-GB" baseline="-25000" dirty="0" smtClean="0">
              <a:ea typeface="ＭＳ Ｐゴシック" pitchFamily="-106" charset="-128"/>
            </a:endParaRPr>
          </a:p>
          <a:p>
            <a:pPr lvl="2" eaLnBrk="1" hangingPunct="1">
              <a:buFont typeface="Wingdings 2" pitchFamily="-106" charset="2"/>
              <a:buNone/>
            </a:pPr>
            <a:endParaRPr lang="en-GB" dirty="0" smtClean="0">
              <a:ea typeface="ＭＳ Ｐゴシック" pitchFamily="-106" charset="-128"/>
            </a:endParaRPr>
          </a:p>
        </p:txBody>
      </p:sp>
      <p:sp>
        <p:nvSpPr>
          <p:cNvPr id="25604" name="Title 2"/>
          <p:cNvSpPr>
            <a:spLocks noGrp="1"/>
          </p:cNvSpPr>
          <p:nvPr>
            <p:ph type="title"/>
          </p:nvPr>
        </p:nvSpPr>
        <p:spPr>
          <a:xfrm>
            <a:off x="457200" y="882650"/>
            <a:ext cx="8229600" cy="1066800"/>
          </a:xfrm>
        </p:spPr>
        <p:txBody>
          <a:bodyPr/>
          <a:lstStyle/>
          <a:p>
            <a:pPr eaLnBrk="1" hangingPunct="1"/>
            <a:r>
              <a:rPr lang="en-GB" sz="3500" dirty="0" smtClean="0">
                <a:ea typeface="ＭＳ Ｐゴシック" pitchFamily="-106" charset="-128"/>
                <a:cs typeface="ＭＳ Ｐゴシック" pitchFamily="-106" charset="-128"/>
              </a:rPr>
              <a:t>Continuum fitting below 3 </a:t>
            </a:r>
            <a:r>
              <a:rPr lang="en-GB" sz="3500" dirty="0" err="1" smtClean="0">
                <a:ea typeface="ＭＳ Ｐゴシック" pitchFamily="-106" charset="-128"/>
                <a:cs typeface="ＭＳ Ｐゴシック" pitchFamily="-106" charset="-128"/>
              </a:rPr>
              <a:t>keV</a:t>
            </a:r>
            <a:r>
              <a:rPr lang="en-GB" sz="3500" dirty="0" smtClean="0">
                <a:ea typeface="ＭＳ Ｐゴシック" pitchFamily="-106" charset="-128"/>
                <a:cs typeface="ＭＳ Ｐゴシック" pitchFamily="-106" charset="-128"/>
              </a:rPr>
              <a:t>: </a:t>
            </a:r>
            <a:br>
              <a:rPr lang="en-GB" sz="3500" dirty="0" smtClean="0">
                <a:ea typeface="ＭＳ Ｐゴシック" pitchFamily="-106" charset="-128"/>
                <a:cs typeface="ＭＳ Ｐゴシック" pitchFamily="-106" charset="-128"/>
              </a:rPr>
            </a:br>
            <a:r>
              <a:rPr lang="en-GB" sz="3500" dirty="0" smtClean="0">
                <a:ea typeface="ＭＳ Ｐゴシック" pitchFamily="-106" charset="-128"/>
                <a:cs typeface="ＭＳ Ｐゴシック" pitchFamily="-106" charset="-128"/>
              </a:rPr>
              <a:t>Disc dominated state</a:t>
            </a:r>
          </a:p>
        </p:txBody>
      </p:sp>
      <p:sp>
        <p:nvSpPr>
          <p:cNvPr id="25605"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FFDAA406-AFA8-FD46-85ED-5CA6FA9D5F69}" type="slidenum">
              <a:rPr lang="en-US" smtClean="0">
                <a:ea typeface="ＭＳ Ｐゴシック" pitchFamily="-108" charset="-128"/>
                <a:cs typeface="ＭＳ Ｐゴシック" pitchFamily="-108" charset="-128"/>
              </a:rPr>
              <a:pPr fontAlgn="base">
                <a:spcBef>
                  <a:spcPct val="0"/>
                </a:spcBef>
                <a:spcAft>
                  <a:spcPct val="0"/>
                </a:spcAft>
                <a:defRPr/>
              </a:pPr>
              <a:t>13</a:t>
            </a:fld>
            <a:endParaRPr lang="en-US" smtClean="0">
              <a:ea typeface="ＭＳ Ｐゴシック" pitchFamily="-108" charset="-128"/>
              <a:cs typeface="ＭＳ Ｐゴシック" pitchFamily="-108" charset="-128"/>
            </a:endParaRPr>
          </a:p>
        </p:txBody>
      </p:sp>
      <p:pic>
        <p:nvPicPr>
          <p:cNvPr id="25606" name="Picture 8" descr="DU_Black_lrg.gif"/>
          <p:cNvPicPr>
            <a:picLocks noChangeAspect="1"/>
          </p:cNvPicPr>
          <p:nvPr/>
        </p:nvPicPr>
        <p:blipFill>
          <a:blip r:embed="rId3"/>
          <a:srcRect/>
          <a:stretch>
            <a:fillRect/>
          </a:stretch>
        </p:blipFill>
        <p:spPr bwMode="auto">
          <a:xfrm>
            <a:off x="409575" y="5932488"/>
            <a:ext cx="1281113" cy="558800"/>
          </a:xfrm>
          <a:prstGeom prst="rect">
            <a:avLst/>
          </a:prstGeom>
          <a:noFill/>
          <a:ln w="9525">
            <a:noFill/>
            <a:miter lim="800000"/>
            <a:headEnd/>
            <a:tailEnd/>
          </a:ln>
        </p:spPr>
      </p:pic>
      <p:pic>
        <p:nvPicPr>
          <p:cNvPr id="10" name="Picture 9" descr="disc_models_diskbb.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5105400" y="3048000"/>
            <a:ext cx="3827319" cy="4953000"/>
          </a:xfrm>
          <a:prstGeom prst="rect">
            <a:avLst/>
          </a:prstGeom>
        </p:spPr>
      </p:pic>
      <p:pic>
        <p:nvPicPr>
          <p:cNvPr id="13" name="Picture 12" descr="disc_models_diskbb.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5105400" y="3048000"/>
            <a:ext cx="3827319" cy="4953000"/>
          </a:xfrm>
          <a:prstGeom prst="rect">
            <a:avLst/>
          </a:prstGeom>
        </p:spPr>
      </p:pic>
      <p:pic>
        <p:nvPicPr>
          <p:cNvPr id="8" name="Picture 7" descr="disc_models_kerrbb.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5105400" y="3048000"/>
            <a:ext cx="3830638" cy="4953000"/>
          </a:xfrm>
          <a:prstGeom prst="rect">
            <a:avLst/>
          </a:prstGeom>
        </p:spPr>
      </p:pic>
      <p:pic>
        <p:nvPicPr>
          <p:cNvPr id="9" name="Picture 8" descr="disc_models_kerrbb.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5105400" y="3048000"/>
            <a:ext cx="3830638" cy="4953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3" name="Content Placeholder 1"/>
          <p:cNvSpPr>
            <a:spLocks noGrp="1"/>
          </p:cNvSpPr>
          <p:nvPr>
            <p:ph idx="1"/>
          </p:nvPr>
        </p:nvSpPr>
        <p:spPr>
          <a:xfrm>
            <a:off x="457200" y="2062163"/>
            <a:ext cx="8478838" cy="4324350"/>
          </a:xfrm>
        </p:spPr>
        <p:txBody>
          <a:bodyPr/>
          <a:lstStyle/>
          <a:p>
            <a:pPr eaLnBrk="1" hangingPunct="1">
              <a:buClr>
                <a:schemeClr val="accent2"/>
              </a:buClr>
            </a:pPr>
            <a:r>
              <a:rPr lang="en-GB" sz="2200" dirty="0" smtClean="0">
                <a:solidFill>
                  <a:srgbClr val="EB1BC4"/>
                </a:solidFill>
                <a:ea typeface="ＭＳ Ｐゴシック" pitchFamily="-106" charset="-128"/>
                <a:cs typeface="ＭＳ Ｐゴシック" pitchFamily="-106" charset="-128"/>
              </a:rPr>
              <a:t>DISKBB</a:t>
            </a:r>
          </a:p>
          <a:p>
            <a:pPr lvl="1" eaLnBrk="1" hangingPunct="1">
              <a:buFont typeface="Arial" pitchFamily="-106" charset="0"/>
              <a:buChar char="•"/>
            </a:pPr>
            <a:r>
              <a:rPr lang="en-GB" sz="2000" dirty="0" smtClean="0">
                <a:solidFill>
                  <a:srgbClr val="000000"/>
                </a:solidFill>
              </a:rPr>
              <a:t>simplest multi-colour disc blackbody</a:t>
            </a:r>
          </a:p>
          <a:p>
            <a:pPr eaLnBrk="1" hangingPunct="1">
              <a:buClr>
                <a:schemeClr val="accent2"/>
              </a:buClr>
            </a:pPr>
            <a:r>
              <a:rPr lang="en-GB" sz="2200" dirty="0" smtClean="0">
                <a:ea typeface="ＭＳ Ｐゴシック" pitchFamily="-106" charset="-128"/>
                <a:cs typeface="ＭＳ Ｐゴシック" pitchFamily="-106" charset="-128"/>
              </a:rPr>
              <a:t>KERRBB</a:t>
            </a:r>
          </a:p>
          <a:p>
            <a:pPr lvl="1" eaLnBrk="1" hangingPunct="1">
              <a:buFont typeface="Arial" pitchFamily="-106" charset="0"/>
              <a:buChar char="•"/>
            </a:pPr>
            <a:r>
              <a:rPr lang="en-GB" sz="2000" dirty="0" smtClean="0">
                <a:solidFill>
                  <a:srgbClr val="000000"/>
                </a:solidFill>
              </a:rPr>
              <a:t>stress-free inner boundary condition, colour- temperature correction and relativistic smearing</a:t>
            </a:r>
          </a:p>
          <a:p>
            <a:pPr eaLnBrk="1" hangingPunct="1">
              <a:buClr>
                <a:schemeClr val="accent2"/>
              </a:buClr>
              <a:buFont typeface="Arial" pitchFamily="-106" charset="0"/>
              <a:buChar char="•"/>
            </a:pPr>
            <a:r>
              <a:rPr lang="en-GB" sz="2200" dirty="0" smtClean="0">
                <a:solidFill>
                  <a:srgbClr val="0000FF"/>
                </a:solidFill>
                <a:ea typeface="ＭＳ Ｐゴシック" pitchFamily="-106" charset="-128"/>
                <a:cs typeface="ＭＳ Ｐゴシック" pitchFamily="-106" charset="-128"/>
              </a:rPr>
              <a:t>BHSPEC</a:t>
            </a:r>
          </a:p>
          <a:p>
            <a:pPr lvl="1" eaLnBrk="1" hangingPunct="1">
              <a:buFont typeface="Arial" pitchFamily="-106" charset="0"/>
              <a:buChar char="•"/>
            </a:pPr>
            <a:r>
              <a:rPr lang="en-GB" sz="2000" dirty="0" smtClean="0">
                <a:solidFill>
                  <a:srgbClr val="000000"/>
                </a:solidFill>
              </a:rPr>
              <a:t>calculates radiative transfer </a:t>
            </a:r>
          </a:p>
          <a:p>
            <a:pPr lvl="1" eaLnBrk="1" hangingPunct="1">
              <a:buFont typeface="Georgia" pitchFamily="-106" charset="0"/>
              <a:buNone/>
            </a:pPr>
            <a:r>
              <a:rPr lang="en-GB" sz="2000" dirty="0" smtClean="0">
                <a:solidFill>
                  <a:srgbClr val="000000"/>
                </a:solidFill>
              </a:rPr>
              <a:t>	through each disc annuli</a:t>
            </a:r>
          </a:p>
          <a:p>
            <a:pPr lvl="1" eaLnBrk="1" hangingPunct="1">
              <a:buFont typeface="Arial" pitchFamily="-106" charset="0"/>
              <a:buChar char="•"/>
            </a:pPr>
            <a:r>
              <a:rPr lang="en-GB" sz="2000" dirty="0" smtClean="0">
                <a:solidFill>
                  <a:srgbClr val="000000"/>
                </a:solidFill>
              </a:rPr>
              <a:t>includes all the relativistic </a:t>
            </a:r>
          </a:p>
          <a:p>
            <a:pPr lvl="1" eaLnBrk="1" hangingPunct="1">
              <a:buFont typeface="Georgia" pitchFamily="-106" charset="0"/>
              <a:buNone/>
            </a:pPr>
            <a:r>
              <a:rPr lang="en-GB" sz="2000" dirty="0" smtClean="0">
                <a:solidFill>
                  <a:srgbClr val="000000"/>
                </a:solidFill>
              </a:rPr>
              <a:t>	corrections</a:t>
            </a:r>
          </a:p>
          <a:p>
            <a:pPr lvl="1" eaLnBrk="1" hangingPunct="1">
              <a:buFont typeface="Arial" pitchFamily="-106" charset="0"/>
              <a:buChar char="•"/>
            </a:pPr>
            <a:r>
              <a:rPr lang="en-GB" sz="2000" dirty="0" smtClean="0">
                <a:solidFill>
                  <a:srgbClr val="000000"/>
                </a:solidFill>
              </a:rPr>
              <a:t>assumes R</a:t>
            </a:r>
            <a:r>
              <a:rPr lang="en-GB" sz="2000" baseline="-25000" dirty="0" smtClean="0">
                <a:solidFill>
                  <a:srgbClr val="000000"/>
                </a:solidFill>
              </a:rPr>
              <a:t>in</a:t>
            </a:r>
            <a:r>
              <a:rPr lang="en-GB" sz="2000" dirty="0" smtClean="0">
                <a:solidFill>
                  <a:srgbClr val="000000"/>
                </a:solidFill>
              </a:rPr>
              <a:t>=R</a:t>
            </a:r>
            <a:r>
              <a:rPr lang="en-GB" sz="2000" baseline="-25000" dirty="0" smtClean="0">
                <a:solidFill>
                  <a:srgbClr val="000000"/>
                </a:solidFill>
              </a:rPr>
              <a:t>ISCO</a:t>
            </a:r>
            <a:endParaRPr lang="en-US" sz="2000" baseline="-25000" dirty="0" smtClean="0">
              <a:solidFill>
                <a:srgbClr val="000000"/>
              </a:solidFill>
            </a:endParaRPr>
          </a:p>
          <a:p>
            <a:pPr lvl="2" eaLnBrk="1" hangingPunct="1">
              <a:buSzPct val="68000"/>
              <a:buFont typeface="Wingdings 2" pitchFamily="-106" charset="2"/>
              <a:buNone/>
            </a:pPr>
            <a:endParaRPr lang="en-GB" baseline="-25000" dirty="0" smtClean="0">
              <a:ea typeface="ＭＳ Ｐゴシック" pitchFamily="-106" charset="-128"/>
            </a:endParaRPr>
          </a:p>
          <a:p>
            <a:pPr lvl="2" eaLnBrk="1" hangingPunct="1">
              <a:buFont typeface="Wingdings 2" pitchFamily="-106" charset="2"/>
              <a:buNone/>
            </a:pPr>
            <a:endParaRPr lang="en-GB" dirty="0" smtClean="0">
              <a:ea typeface="ＭＳ Ｐゴシック" pitchFamily="-106" charset="-128"/>
            </a:endParaRPr>
          </a:p>
        </p:txBody>
      </p:sp>
      <p:sp>
        <p:nvSpPr>
          <p:cNvPr id="25604" name="Title 2"/>
          <p:cNvSpPr>
            <a:spLocks noGrp="1"/>
          </p:cNvSpPr>
          <p:nvPr>
            <p:ph type="title"/>
          </p:nvPr>
        </p:nvSpPr>
        <p:spPr>
          <a:xfrm>
            <a:off x="457200" y="882650"/>
            <a:ext cx="8229600" cy="1066800"/>
          </a:xfrm>
        </p:spPr>
        <p:txBody>
          <a:bodyPr/>
          <a:lstStyle/>
          <a:p>
            <a:pPr eaLnBrk="1" hangingPunct="1"/>
            <a:r>
              <a:rPr lang="en-GB" sz="3500" dirty="0" smtClean="0">
                <a:ea typeface="ＭＳ Ｐゴシック" pitchFamily="-106" charset="-128"/>
                <a:cs typeface="ＭＳ Ｐゴシック" pitchFamily="-106" charset="-128"/>
              </a:rPr>
              <a:t>Continuum fitting below 3 </a:t>
            </a:r>
            <a:r>
              <a:rPr lang="en-GB" sz="3500" dirty="0" err="1" smtClean="0">
                <a:ea typeface="ＭＳ Ｐゴシック" pitchFamily="-106" charset="-128"/>
                <a:cs typeface="ＭＳ Ｐゴシック" pitchFamily="-106" charset="-128"/>
              </a:rPr>
              <a:t>keV</a:t>
            </a:r>
            <a:r>
              <a:rPr lang="en-GB" sz="3500" dirty="0" smtClean="0">
                <a:ea typeface="ＭＳ Ｐゴシック" pitchFamily="-106" charset="-128"/>
                <a:cs typeface="ＭＳ Ｐゴシック" pitchFamily="-106" charset="-128"/>
              </a:rPr>
              <a:t>: </a:t>
            </a:r>
            <a:br>
              <a:rPr lang="en-GB" sz="3500" dirty="0" smtClean="0">
                <a:ea typeface="ＭＳ Ｐゴシック" pitchFamily="-106" charset="-128"/>
                <a:cs typeface="ＭＳ Ｐゴシック" pitchFamily="-106" charset="-128"/>
              </a:rPr>
            </a:br>
            <a:r>
              <a:rPr lang="en-GB" sz="3500" dirty="0" smtClean="0">
                <a:ea typeface="ＭＳ Ｐゴシック" pitchFamily="-106" charset="-128"/>
                <a:cs typeface="ＭＳ Ｐゴシック" pitchFamily="-106" charset="-128"/>
              </a:rPr>
              <a:t>Disc dominated state</a:t>
            </a:r>
          </a:p>
        </p:txBody>
      </p:sp>
      <p:sp>
        <p:nvSpPr>
          <p:cNvPr id="25605"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FFDAA406-AFA8-FD46-85ED-5CA6FA9D5F69}" type="slidenum">
              <a:rPr lang="en-US" smtClean="0">
                <a:ea typeface="ＭＳ Ｐゴシック" pitchFamily="-108" charset="-128"/>
                <a:cs typeface="ＭＳ Ｐゴシック" pitchFamily="-108" charset="-128"/>
              </a:rPr>
              <a:pPr fontAlgn="base">
                <a:spcBef>
                  <a:spcPct val="0"/>
                </a:spcBef>
                <a:spcAft>
                  <a:spcPct val="0"/>
                </a:spcAft>
                <a:defRPr/>
              </a:pPr>
              <a:t>14</a:t>
            </a:fld>
            <a:endParaRPr lang="en-US" smtClean="0">
              <a:ea typeface="ＭＳ Ｐゴシック" pitchFamily="-108" charset="-128"/>
              <a:cs typeface="ＭＳ Ｐゴシック" pitchFamily="-108" charset="-128"/>
            </a:endParaRPr>
          </a:p>
        </p:txBody>
      </p:sp>
      <p:pic>
        <p:nvPicPr>
          <p:cNvPr id="25606" name="Picture 8" descr="DU_Black_lrg.gif"/>
          <p:cNvPicPr>
            <a:picLocks noChangeAspect="1"/>
          </p:cNvPicPr>
          <p:nvPr/>
        </p:nvPicPr>
        <p:blipFill>
          <a:blip r:embed="rId3"/>
          <a:srcRect/>
          <a:stretch>
            <a:fillRect/>
          </a:stretch>
        </p:blipFill>
        <p:spPr bwMode="auto">
          <a:xfrm>
            <a:off x="409575" y="5932488"/>
            <a:ext cx="1281113" cy="558800"/>
          </a:xfrm>
          <a:prstGeom prst="rect">
            <a:avLst/>
          </a:prstGeom>
          <a:noFill/>
          <a:ln w="9525">
            <a:noFill/>
            <a:miter lim="800000"/>
            <a:headEnd/>
            <a:tailEnd/>
          </a:ln>
        </p:spPr>
      </p:pic>
      <p:pic>
        <p:nvPicPr>
          <p:cNvPr id="10" name="Picture 9" descr="disc_models_diskbb.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5105400" y="3048000"/>
            <a:ext cx="3827319" cy="4953000"/>
          </a:xfrm>
          <a:prstGeom prst="rect">
            <a:avLst/>
          </a:prstGeom>
        </p:spPr>
      </p:pic>
      <p:pic>
        <p:nvPicPr>
          <p:cNvPr id="13" name="Picture 12" descr="disc_models_diskbb.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5105400" y="3048000"/>
            <a:ext cx="3827319" cy="4953000"/>
          </a:xfrm>
          <a:prstGeom prst="rect">
            <a:avLst/>
          </a:prstGeom>
        </p:spPr>
      </p:pic>
      <p:pic>
        <p:nvPicPr>
          <p:cNvPr id="8" name="Picture 7" descr="disc_models_kerrbb.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5105400" y="3048000"/>
            <a:ext cx="3830638" cy="4953000"/>
          </a:xfrm>
          <a:prstGeom prst="rect">
            <a:avLst/>
          </a:prstGeom>
        </p:spPr>
      </p:pic>
      <p:pic>
        <p:nvPicPr>
          <p:cNvPr id="9" name="Picture 8" descr="disc_models_kerrbb.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5105400" y="3048000"/>
            <a:ext cx="3830638" cy="4953000"/>
          </a:xfrm>
          <a:prstGeom prst="rect">
            <a:avLst/>
          </a:prstGeom>
        </p:spPr>
      </p:pic>
      <p:pic>
        <p:nvPicPr>
          <p:cNvPr id="11" name="Picture 10" descr="disc_models_bhspec.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5105400" y="3048000"/>
            <a:ext cx="3830638" cy="4953000"/>
          </a:xfrm>
          <a:prstGeom prst="rect">
            <a:avLst/>
          </a:prstGeom>
        </p:spPr>
      </p:pic>
      <p:pic>
        <p:nvPicPr>
          <p:cNvPr id="12" name="Picture 11" descr="disc_models_bhspec.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5105400" y="3048000"/>
            <a:ext cx="3830638" cy="4953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GB" sz="3500" dirty="0" smtClean="0">
                <a:ea typeface="ＭＳ Ｐゴシック" pitchFamily="-106" charset="-128"/>
                <a:cs typeface="ＭＳ Ｐゴシック" pitchFamily="-106" charset="-128"/>
              </a:rPr>
              <a:t>Continuum fitting below 3 </a:t>
            </a:r>
            <a:r>
              <a:rPr lang="en-GB" sz="3500" dirty="0" err="1" smtClean="0">
                <a:ea typeface="ＭＳ Ｐゴシック" pitchFamily="-106" charset="-128"/>
                <a:cs typeface="ＭＳ Ｐゴシック" pitchFamily="-106" charset="-128"/>
              </a:rPr>
              <a:t>keV</a:t>
            </a:r>
            <a:r>
              <a:rPr lang="en-GB" sz="3500" dirty="0" smtClean="0">
                <a:ea typeface="ＭＳ Ｐゴシック" pitchFamily="-106" charset="-128"/>
                <a:cs typeface="ＭＳ Ｐゴシック" pitchFamily="-106" charset="-128"/>
              </a:rPr>
              <a:t>: </a:t>
            </a:r>
            <a:br>
              <a:rPr lang="en-GB" sz="3500" dirty="0" smtClean="0">
                <a:ea typeface="ＭＳ Ｐゴシック" pitchFamily="-106" charset="-128"/>
                <a:cs typeface="ＭＳ Ｐゴシック" pitchFamily="-106" charset="-128"/>
              </a:rPr>
            </a:br>
            <a:r>
              <a:rPr lang="en-GB" sz="3500" dirty="0" smtClean="0">
                <a:ea typeface="ＭＳ Ｐゴシック" pitchFamily="-106" charset="-128"/>
                <a:cs typeface="ＭＳ Ｐゴシック" pitchFamily="-106" charset="-128"/>
              </a:rPr>
              <a:t>Disc dominated state</a:t>
            </a:r>
          </a:p>
        </p:txBody>
      </p:sp>
      <p:sp>
        <p:nvSpPr>
          <p:cNvPr id="26627" name="Content Placeholder 2"/>
          <p:cNvSpPr>
            <a:spLocks noGrp="1"/>
          </p:cNvSpPr>
          <p:nvPr>
            <p:ph idx="1"/>
          </p:nvPr>
        </p:nvSpPr>
        <p:spPr>
          <a:xfrm>
            <a:off x="457200" y="2249488"/>
            <a:ext cx="8229600" cy="4324350"/>
          </a:xfrm>
        </p:spPr>
        <p:txBody>
          <a:bodyPr/>
          <a:lstStyle/>
          <a:p>
            <a:pPr eaLnBrk="1" hangingPunct="1">
              <a:buClr>
                <a:schemeClr val="accent2"/>
              </a:buClr>
            </a:pPr>
            <a:r>
              <a:rPr lang="en-GB" sz="2200" dirty="0" smtClean="0">
                <a:solidFill>
                  <a:srgbClr val="FF0000"/>
                </a:solidFill>
                <a:ea typeface="ＭＳ Ｐゴシック" pitchFamily="-106" charset="-128"/>
                <a:cs typeface="ＭＳ Ｐゴシック" pitchFamily="-106" charset="-128"/>
              </a:rPr>
              <a:t>Disc</a:t>
            </a:r>
            <a:r>
              <a:rPr lang="en-GB" sz="2200" dirty="0" smtClean="0">
                <a:ea typeface="ＭＳ Ｐゴシック" pitchFamily="-106" charset="-128"/>
                <a:cs typeface="ＭＳ Ｐゴシック" pitchFamily="-106" charset="-128"/>
              </a:rPr>
              <a:t> model</a:t>
            </a:r>
          </a:p>
          <a:p>
            <a:pPr lvl="1" eaLnBrk="1" hangingPunct="1"/>
            <a:r>
              <a:rPr lang="en-GB" sz="2000" dirty="0" smtClean="0">
                <a:solidFill>
                  <a:srgbClr val="000000"/>
                </a:solidFill>
              </a:rPr>
              <a:t>use this as seed photons for </a:t>
            </a:r>
            <a:r>
              <a:rPr lang="en-GB" sz="2000" dirty="0" err="1" smtClean="0">
                <a:solidFill>
                  <a:srgbClr val="000000"/>
                </a:solidFill>
              </a:rPr>
              <a:t>Comptonisation</a:t>
            </a:r>
            <a:r>
              <a:rPr lang="en-GB" sz="2000" dirty="0" smtClean="0"/>
              <a:t> </a:t>
            </a:r>
            <a:r>
              <a:rPr lang="en-GB" sz="2000" dirty="0" smtClean="0">
                <a:solidFill>
                  <a:schemeClr val="tx1"/>
                </a:solidFill>
                <a:ea typeface="ＭＳ Ｐゴシック" pitchFamily="-106" charset="-128"/>
                <a:cs typeface="ＭＳ Ｐゴシック" pitchFamily="-106" charset="-128"/>
              </a:rPr>
              <a:t>to make X-ray tail</a:t>
            </a:r>
          </a:p>
          <a:p>
            <a:pPr lvl="1" eaLnBrk="1" hangingPunct="1">
              <a:buNone/>
            </a:pPr>
            <a:r>
              <a:rPr lang="en-GB" sz="2000" dirty="0" smtClean="0">
                <a:solidFill>
                  <a:srgbClr val="000000"/>
                </a:solidFill>
                <a:ea typeface="ＭＳ Ｐゴシック" pitchFamily="-106" charset="-128"/>
                <a:cs typeface="ＭＳ Ｐゴシック" pitchFamily="-106" charset="-128"/>
              </a:rPr>
              <a:t>    (convolved with </a:t>
            </a:r>
            <a:r>
              <a:rPr lang="en-GB" sz="2000" dirty="0" err="1" smtClean="0">
                <a:solidFill>
                  <a:srgbClr val="438086"/>
                </a:solidFill>
                <a:ea typeface="ＭＳ Ｐゴシック" pitchFamily="-106" charset="-128"/>
                <a:cs typeface="ＭＳ Ｐゴシック" pitchFamily="-106" charset="-128"/>
              </a:rPr>
              <a:t>Simpl</a:t>
            </a:r>
            <a:r>
              <a:rPr lang="en-GB" sz="2000" dirty="0" smtClean="0">
                <a:solidFill>
                  <a:srgbClr val="000000"/>
                </a:solidFill>
                <a:ea typeface="ＭＳ Ｐゴシック" pitchFamily="-106" charset="-128"/>
                <a:cs typeface="ＭＳ Ｐゴシック" pitchFamily="-106" charset="-128"/>
              </a:rPr>
              <a:t> (</a:t>
            </a:r>
            <a:r>
              <a:rPr lang="en-GB" sz="1600" dirty="0" smtClean="0">
                <a:solidFill>
                  <a:srgbClr val="000000"/>
                </a:solidFill>
                <a:ea typeface="ＭＳ Ｐゴシック" pitchFamily="-106" charset="-128"/>
                <a:cs typeface="ＭＳ Ｐゴシック" pitchFamily="-106" charset="-128"/>
              </a:rPr>
              <a:t>Steiner et al. 2009</a:t>
            </a:r>
            <a:r>
              <a:rPr lang="en-GB" sz="2000" dirty="0" smtClean="0">
                <a:solidFill>
                  <a:srgbClr val="000000"/>
                </a:solidFill>
                <a:ea typeface="ＭＳ Ｐゴシック" pitchFamily="-106" charset="-128"/>
                <a:cs typeface="ＭＳ Ｐゴシック" pitchFamily="-106" charset="-128"/>
              </a:rPr>
              <a:t>)) </a:t>
            </a:r>
          </a:p>
          <a:p>
            <a:pPr lvl="1" eaLnBrk="1" hangingPunct="1">
              <a:buNone/>
            </a:pPr>
            <a:endParaRPr lang="en-GB" sz="2200" dirty="0" smtClean="0">
              <a:ea typeface="ＭＳ Ｐゴシック" pitchFamily="-106" charset="-128"/>
              <a:cs typeface="ＭＳ Ｐゴシック" pitchFamily="-106" charset="-128"/>
            </a:endParaRPr>
          </a:p>
          <a:p>
            <a:pPr eaLnBrk="1" hangingPunct="1">
              <a:buClr>
                <a:schemeClr val="accent2"/>
              </a:buClr>
            </a:pPr>
            <a:r>
              <a:rPr lang="en-GB" sz="2200" dirty="0" smtClean="0">
                <a:solidFill>
                  <a:srgbClr val="36FD1A"/>
                </a:solidFill>
                <a:ea typeface="ＭＳ Ｐゴシック" pitchFamily="-106" charset="-128"/>
                <a:cs typeface="ＭＳ Ｐゴシック" pitchFamily="-106" charset="-128"/>
              </a:rPr>
              <a:t>Reflection</a:t>
            </a:r>
            <a:r>
              <a:rPr lang="en-GB" sz="2200" dirty="0" smtClean="0">
                <a:ea typeface="ＭＳ Ｐゴシック" pitchFamily="-106" charset="-128"/>
                <a:cs typeface="ＭＳ Ｐゴシック" pitchFamily="-106" charset="-128"/>
              </a:rPr>
              <a:t> of Comptonised continuum </a:t>
            </a:r>
          </a:p>
          <a:p>
            <a:pPr eaLnBrk="1" hangingPunct="1">
              <a:buClr>
                <a:schemeClr val="accent2"/>
              </a:buClr>
              <a:buNone/>
            </a:pPr>
            <a:r>
              <a:rPr lang="en-GB" sz="2200" dirty="0" smtClean="0">
                <a:ea typeface="ＭＳ Ｐゴシック" pitchFamily="-106" charset="-128"/>
                <a:cs typeface="ＭＳ Ｐゴシック" pitchFamily="-106" charset="-128"/>
              </a:rPr>
              <a:t>	using ionised reflection models of </a:t>
            </a:r>
          </a:p>
          <a:p>
            <a:pPr eaLnBrk="1" hangingPunct="1">
              <a:buClr>
                <a:schemeClr val="accent2"/>
              </a:buClr>
              <a:buNone/>
            </a:pPr>
            <a:r>
              <a:rPr lang="en-GB" sz="2200" dirty="0" smtClean="0">
                <a:ea typeface="ＭＳ Ｐゴシック" pitchFamily="-106" charset="-128"/>
                <a:cs typeface="ＭＳ Ｐゴシック" pitchFamily="-106" charset="-128"/>
              </a:rPr>
              <a:t>	Ross &amp; </a:t>
            </a:r>
            <a:r>
              <a:rPr lang="en-GB" sz="2200" dirty="0" err="1" smtClean="0">
                <a:ea typeface="ＭＳ Ｐゴシック" pitchFamily="-106" charset="-128"/>
                <a:cs typeface="ＭＳ Ｐゴシック" pitchFamily="-106" charset="-128"/>
              </a:rPr>
              <a:t>Fabian</a:t>
            </a:r>
            <a:endParaRPr lang="en-GB" sz="2200" dirty="0" smtClean="0">
              <a:ea typeface="ＭＳ Ｐゴシック" pitchFamily="-106" charset="-128"/>
              <a:cs typeface="ＭＳ Ｐゴシック" pitchFamily="-106" charset="-128"/>
            </a:endParaRPr>
          </a:p>
          <a:p>
            <a:pPr eaLnBrk="1" hangingPunct="1">
              <a:buClr>
                <a:schemeClr val="accent2"/>
              </a:buClr>
            </a:pPr>
            <a:endParaRPr lang="en-GB" sz="2200" dirty="0" smtClean="0">
              <a:ea typeface="ＭＳ Ｐゴシック" pitchFamily="-106" charset="-128"/>
              <a:cs typeface="ＭＳ Ｐゴシック" pitchFamily="-106" charset="-128"/>
            </a:endParaRPr>
          </a:p>
          <a:p>
            <a:pPr eaLnBrk="1" hangingPunct="1">
              <a:buClr>
                <a:schemeClr val="accent2"/>
              </a:buClr>
            </a:pPr>
            <a:r>
              <a:rPr lang="en-GB" sz="2200" dirty="0" smtClean="0">
                <a:ea typeface="ＭＳ Ｐゴシック" pitchFamily="-106" charset="-128"/>
                <a:cs typeface="ＭＳ Ｐゴシック" pitchFamily="-106" charset="-128"/>
              </a:rPr>
              <a:t>Relativistic smearing (</a:t>
            </a:r>
            <a:r>
              <a:rPr lang="en-GB" sz="2200" dirty="0" err="1" smtClean="0">
                <a:solidFill>
                  <a:srgbClr val="438086"/>
                </a:solidFill>
                <a:ea typeface="ＭＳ Ｐゴシック" pitchFamily="-106" charset="-128"/>
                <a:cs typeface="ＭＳ Ｐゴシック" pitchFamily="-106" charset="-128"/>
              </a:rPr>
              <a:t>kdblur</a:t>
            </a:r>
            <a:r>
              <a:rPr lang="en-GB" sz="2200" dirty="0" smtClean="0">
                <a:solidFill>
                  <a:srgbClr val="000000"/>
                </a:solidFill>
                <a:ea typeface="ＭＳ Ｐゴシック" pitchFamily="-106" charset="-128"/>
                <a:cs typeface="ＭＳ Ｐゴシック" pitchFamily="-106" charset="-128"/>
              </a:rPr>
              <a:t>)</a:t>
            </a:r>
          </a:p>
          <a:p>
            <a:pPr eaLnBrk="1" hangingPunct="1">
              <a:buClr>
                <a:schemeClr val="accent2"/>
              </a:buClr>
              <a:buNone/>
            </a:pPr>
            <a:endParaRPr lang="en-GB" sz="2200" dirty="0" smtClean="0">
              <a:ea typeface="ＭＳ Ｐゴシック" pitchFamily="-106" charset="-128"/>
              <a:cs typeface="ＭＳ Ｐゴシック" pitchFamily="-106" charset="-128"/>
            </a:endParaRPr>
          </a:p>
          <a:p>
            <a:pPr eaLnBrk="1" hangingPunct="1">
              <a:buFont typeface="Georgia" pitchFamily="-106" charset="0"/>
              <a:buNone/>
            </a:pPr>
            <a:endParaRPr lang="en-GB" dirty="0" smtClean="0">
              <a:ea typeface="ＭＳ Ｐゴシック" pitchFamily="-106" charset="-128"/>
              <a:cs typeface="ＭＳ Ｐゴシック" pitchFamily="-106" charset="-128"/>
            </a:endParaRPr>
          </a:p>
        </p:txBody>
      </p:sp>
      <p:sp>
        <p:nvSpPr>
          <p:cNvPr id="26628"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8E336FC0-6827-8248-9AF4-77CC8CA82BE5}" type="slidenum">
              <a:rPr lang="en-GB" smtClean="0">
                <a:ea typeface="ＭＳ Ｐゴシック" pitchFamily="-108" charset="-128"/>
                <a:cs typeface="ＭＳ Ｐゴシック" pitchFamily="-108" charset="-128"/>
              </a:rPr>
              <a:pPr fontAlgn="base">
                <a:spcBef>
                  <a:spcPct val="0"/>
                </a:spcBef>
                <a:spcAft>
                  <a:spcPct val="0"/>
                </a:spcAft>
                <a:defRPr/>
              </a:pPr>
              <a:t>15</a:t>
            </a:fld>
            <a:endParaRPr lang="en-GB" smtClean="0">
              <a:ea typeface="ＭＳ Ｐゴシック" pitchFamily="-108" charset="-128"/>
              <a:cs typeface="ＭＳ Ｐゴシック" pitchFamily="-108" charset="-128"/>
            </a:endParaRPr>
          </a:p>
        </p:txBody>
      </p:sp>
      <p:pic>
        <p:nvPicPr>
          <p:cNvPr id="26629" name="Picture 4" descr="DU_Black_lrg.gif"/>
          <p:cNvPicPr>
            <a:picLocks noChangeAspect="1"/>
          </p:cNvPicPr>
          <p:nvPr/>
        </p:nvPicPr>
        <p:blipFill>
          <a:blip r:embed="rId3"/>
          <a:srcRect/>
          <a:stretch>
            <a:fillRect/>
          </a:stretch>
        </p:blipFill>
        <p:spPr bwMode="auto">
          <a:xfrm>
            <a:off x="409575" y="5932488"/>
            <a:ext cx="1281113" cy="558800"/>
          </a:xfrm>
          <a:prstGeom prst="rect">
            <a:avLst/>
          </a:prstGeom>
          <a:noFill/>
          <a:ln w="9525">
            <a:noFill/>
            <a:miter lim="800000"/>
            <a:headEnd/>
            <a:tailEnd/>
          </a:ln>
        </p:spPr>
      </p:pic>
      <p:pic>
        <p:nvPicPr>
          <p:cNvPr id="6" name="Picture 5" descr="1201_diskbb_talk.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5628023" y="2861733"/>
            <a:ext cx="3596573" cy="4654388"/>
          </a:xfrm>
          <a:prstGeom prst="rect">
            <a:avLst/>
          </a:prstGeom>
        </p:spPr>
      </p:pic>
      <p:pic>
        <p:nvPicPr>
          <p:cNvPr id="8" name="Picture 7" descr="1201_diskbb_talk.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5623627" y="2861733"/>
            <a:ext cx="3596573" cy="465438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GB" sz="3500" dirty="0" smtClean="0">
                <a:ea typeface="ＭＳ Ｐゴシック" pitchFamily="-106" charset="-128"/>
                <a:cs typeface="ＭＳ Ｐゴシック" pitchFamily="-106" charset="-128"/>
              </a:rPr>
              <a:t>Continuum fitting below 3 </a:t>
            </a:r>
            <a:r>
              <a:rPr lang="en-GB" sz="3500" dirty="0" err="1" smtClean="0">
                <a:ea typeface="ＭＳ Ｐゴシック" pitchFamily="-106" charset="-128"/>
                <a:cs typeface="ＭＳ Ｐゴシック" pitchFamily="-106" charset="-128"/>
              </a:rPr>
              <a:t>keV</a:t>
            </a:r>
            <a:r>
              <a:rPr lang="en-GB" sz="3500" dirty="0" smtClean="0">
                <a:ea typeface="ＭＳ Ｐゴシック" pitchFamily="-106" charset="-128"/>
                <a:cs typeface="ＭＳ Ｐゴシック" pitchFamily="-106" charset="-128"/>
              </a:rPr>
              <a:t>: </a:t>
            </a:r>
            <a:br>
              <a:rPr lang="en-GB" sz="3500" dirty="0" smtClean="0">
                <a:ea typeface="ＭＳ Ｐゴシック" pitchFamily="-106" charset="-128"/>
                <a:cs typeface="ＭＳ Ｐゴシック" pitchFamily="-106" charset="-128"/>
              </a:rPr>
            </a:br>
            <a:r>
              <a:rPr lang="en-GB" sz="3500" dirty="0" smtClean="0">
                <a:ea typeface="ＭＳ Ｐゴシック" pitchFamily="-106" charset="-128"/>
                <a:cs typeface="ＭＳ Ｐゴシック" pitchFamily="-106" charset="-128"/>
              </a:rPr>
              <a:t>Disc dominated state</a:t>
            </a:r>
          </a:p>
        </p:txBody>
      </p:sp>
      <p:sp>
        <p:nvSpPr>
          <p:cNvPr id="28675"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790998C-C7B1-6E4A-8317-B9B590237E13}" type="slidenum">
              <a:rPr lang="en-GB" smtClean="0">
                <a:ea typeface="ＭＳ Ｐゴシック" pitchFamily="-108" charset="-128"/>
                <a:cs typeface="ＭＳ Ｐゴシック" pitchFamily="-108" charset="-128"/>
              </a:rPr>
              <a:pPr fontAlgn="base">
                <a:spcBef>
                  <a:spcPct val="0"/>
                </a:spcBef>
                <a:spcAft>
                  <a:spcPct val="0"/>
                </a:spcAft>
                <a:defRPr/>
              </a:pPr>
              <a:t>16</a:t>
            </a:fld>
            <a:endParaRPr lang="en-GB" smtClean="0">
              <a:ea typeface="ＭＳ Ｐゴシック" pitchFamily="-108" charset="-128"/>
              <a:cs typeface="ＭＳ Ｐゴシック" pitchFamily="-108" charset="-128"/>
            </a:endParaRPr>
          </a:p>
        </p:txBody>
      </p:sp>
      <p:sp>
        <p:nvSpPr>
          <p:cNvPr id="28676" name="Content Placeholder 5"/>
          <p:cNvSpPr>
            <a:spLocks noGrp="1"/>
          </p:cNvSpPr>
          <p:nvPr>
            <p:ph idx="1"/>
          </p:nvPr>
        </p:nvSpPr>
        <p:spPr>
          <a:xfrm>
            <a:off x="457200" y="2249488"/>
            <a:ext cx="4334933" cy="4324350"/>
          </a:xfrm>
        </p:spPr>
        <p:txBody>
          <a:bodyPr/>
          <a:lstStyle/>
          <a:p>
            <a:pPr eaLnBrk="1" hangingPunct="1">
              <a:buClr>
                <a:schemeClr val="accent2"/>
              </a:buClr>
            </a:pPr>
            <a:r>
              <a:rPr lang="en-GB" sz="2600" dirty="0" err="1" smtClean="0">
                <a:solidFill>
                  <a:schemeClr val="accent2"/>
                </a:solidFill>
                <a:ea typeface="ＭＳ Ｐゴシック" pitchFamily="-106" charset="-128"/>
                <a:cs typeface="ＭＳ Ｐゴシック" pitchFamily="-106" charset="-128"/>
              </a:rPr>
              <a:t>BHSPEC+reflected</a:t>
            </a:r>
            <a:r>
              <a:rPr lang="en-GB" sz="2600" dirty="0" smtClean="0">
                <a:solidFill>
                  <a:schemeClr val="accent2"/>
                </a:solidFill>
                <a:ea typeface="ＭＳ Ｐゴシック" pitchFamily="-106" charset="-128"/>
                <a:cs typeface="ＭＳ Ｐゴシック" pitchFamily="-106" charset="-128"/>
              </a:rPr>
              <a:t> continuum</a:t>
            </a:r>
            <a:endParaRPr lang="en-GB" sz="2600" dirty="0" smtClean="0">
              <a:ea typeface="ＭＳ Ｐゴシック" pitchFamily="-106" charset="-128"/>
              <a:cs typeface="ＭＳ Ｐゴシック" pitchFamily="-106" charset="-128"/>
            </a:endParaRPr>
          </a:p>
          <a:p>
            <a:pPr lvl="1" eaLnBrk="1" hangingPunct="1"/>
            <a:r>
              <a:rPr lang="en-GB" sz="2400" dirty="0" smtClean="0">
                <a:solidFill>
                  <a:srgbClr val="000000"/>
                </a:solidFill>
                <a:ea typeface="ＭＳ Ｐゴシック" pitchFamily="-106" charset="-128"/>
                <a:cs typeface="ＭＳ Ｐゴシック" pitchFamily="-106" charset="-128"/>
              </a:rPr>
              <a:t> </a:t>
            </a:r>
            <a:r>
              <a:rPr lang="en-GB" sz="2400" dirty="0" smtClean="0">
                <a:solidFill>
                  <a:srgbClr val="000000"/>
                </a:solidFill>
              </a:rPr>
              <a:t>very steep continuum to make disc broader</a:t>
            </a:r>
            <a:endParaRPr lang="en-GB" sz="2200" dirty="0" smtClean="0">
              <a:solidFill>
                <a:srgbClr val="000000"/>
              </a:solidFill>
              <a:ea typeface="ＭＳ Ｐゴシック" pitchFamily="-106" charset="-128"/>
            </a:endParaRPr>
          </a:p>
          <a:p>
            <a:pPr lvl="1" eaLnBrk="1" hangingPunct="1"/>
            <a:r>
              <a:rPr lang="en-GB" sz="2400" dirty="0" smtClean="0">
                <a:solidFill>
                  <a:srgbClr val="000000"/>
                </a:solidFill>
              </a:rPr>
              <a:t>high reflection fraction</a:t>
            </a:r>
          </a:p>
          <a:p>
            <a:pPr lvl="1" eaLnBrk="1" hangingPunct="1"/>
            <a:endParaRPr lang="en-GB" sz="2400" dirty="0" smtClean="0">
              <a:solidFill>
                <a:srgbClr val="000000"/>
              </a:solidFill>
            </a:endParaRPr>
          </a:p>
          <a:p>
            <a:pPr lvl="1" eaLnBrk="1" hangingPunct="1"/>
            <a:r>
              <a:rPr lang="en-GB" sz="2400" dirty="0" smtClean="0">
                <a:solidFill>
                  <a:srgbClr val="000000"/>
                </a:solidFill>
              </a:rPr>
              <a:t>misses high energies</a:t>
            </a:r>
          </a:p>
          <a:p>
            <a:pPr lvl="1" eaLnBrk="1" hangingPunct="1"/>
            <a:r>
              <a:rPr lang="en-GB" sz="2400" dirty="0" smtClean="0">
                <a:solidFill>
                  <a:srgbClr val="000000"/>
                </a:solidFill>
              </a:rPr>
              <a:t>residuals around 1 </a:t>
            </a:r>
            <a:r>
              <a:rPr lang="en-GB" sz="2400" dirty="0" err="1" smtClean="0">
                <a:solidFill>
                  <a:srgbClr val="000000"/>
                </a:solidFill>
              </a:rPr>
              <a:t>keV</a:t>
            </a:r>
            <a:endParaRPr lang="en-GB" sz="2400" dirty="0" smtClean="0">
              <a:solidFill>
                <a:srgbClr val="000000"/>
              </a:solidFill>
            </a:endParaRPr>
          </a:p>
          <a:p>
            <a:pPr lvl="1" eaLnBrk="1" hangingPunct="1"/>
            <a:endParaRPr lang="en-GB" sz="2400" dirty="0" smtClean="0">
              <a:solidFill>
                <a:srgbClr val="000000"/>
              </a:solidFill>
              <a:ea typeface="ＭＳ Ｐゴシック" pitchFamily="-106" charset="-128"/>
              <a:cs typeface="ＭＳ Ｐゴシック" pitchFamily="-106" charset="-128"/>
            </a:endParaRPr>
          </a:p>
          <a:p>
            <a:pPr lvl="1" eaLnBrk="1" hangingPunct="1"/>
            <a:endParaRPr lang="en-GB" sz="2400" dirty="0" smtClean="0">
              <a:solidFill>
                <a:srgbClr val="000000"/>
              </a:solidFill>
              <a:ea typeface="ＭＳ Ｐゴシック" pitchFamily="-106" charset="-128"/>
              <a:cs typeface="ＭＳ Ｐゴシック" pitchFamily="-106" charset="-128"/>
            </a:endParaRPr>
          </a:p>
          <a:p>
            <a:pPr eaLnBrk="1" hangingPunct="1">
              <a:buClr>
                <a:schemeClr val="accent2"/>
              </a:buClr>
            </a:pPr>
            <a:endParaRPr lang="en-GB" sz="2400" dirty="0" smtClean="0">
              <a:solidFill>
                <a:srgbClr val="000000"/>
              </a:solidFill>
              <a:ea typeface="ＭＳ Ｐゴシック" pitchFamily="-106" charset="-128"/>
              <a:cs typeface="ＭＳ Ｐゴシック" pitchFamily="-106" charset="-128"/>
            </a:endParaRPr>
          </a:p>
          <a:p>
            <a:pPr lvl="1" eaLnBrk="1" hangingPunct="1"/>
            <a:endParaRPr lang="en-GB" dirty="0" smtClean="0">
              <a:solidFill>
                <a:srgbClr val="000000"/>
              </a:solidFill>
            </a:endParaRPr>
          </a:p>
        </p:txBody>
      </p:sp>
      <p:pic>
        <p:nvPicPr>
          <p:cNvPr id="28678" name="Picture 7" descr="DU_Black_lrg.gif"/>
          <p:cNvPicPr>
            <a:picLocks noChangeAspect="1"/>
          </p:cNvPicPr>
          <p:nvPr/>
        </p:nvPicPr>
        <p:blipFill>
          <a:blip r:embed="rId3"/>
          <a:srcRect/>
          <a:stretch>
            <a:fillRect/>
          </a:stretch>
        </p:blipFill>
        <p:spPr bwMode="auto">
          <a:xfrm>
            <a:off x="409575" y="5932488"/>
            <a:ext cx="1281113" cy="558800"/>
          </a:xfrm>
          <a:prstGeom prst="rect">
            <a:avLst/>
          </a:prstGeom>
          <a:noFill/>
          <a:ln w="9525">
            <a:noFill/>
            <a:miter lim="800000"/>
            <a:headEnd/>
            <a:tailEnd/>
          </a:ln>
        </p:spPr>
      </p:pic>
      <p:pic>
        <p:nvPicPr>
          <p:cNvPr id="9" name="Picture 8" descr="1201_bhspec_talk.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565072" y="1600200"/>
            <a:ext cx="4370966" cy="5867400"/>
          </a:xfrm>
          <a:prstGeom prst="rect">
            <a:avLst/>
          </a:prstGeom>
        </p:spPr>
      </p:pic>
      <p:pic>
        <p:nvPicPr>
          <p:cNvPr id="8" name="Picture 7" descr="1201_bhspec_talk.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572000" y="1600200"/>
            <a:ext cx="4370966" cy="58674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GB" sz="3500" dirty="0" smtClean="0">
                <a:ea typeface="ＭＳ Ｐゴシック" pitchFamily="-106" charset="-128"/>
                <a:cs typeface="ＭＳ Ｐゴシック" pitchFamily="-106" charset="-128"/>
              </a:rPr>
              <a:t>Continuum fitting below 3 </a:t>
            </a:r>
            <a:r>
              <a:rPr lang="en-GB" sz="3500" dirty="0" err="1" smtClean="0">
                <a:ea typeface="ＭＳ Ｐゴシック" pitchFamily="-106" charset="-128"/>
                <a:cs typeface="ＭＳ Ｐゴシック" pitchFamily="-106" charset="-128"/>
              </a:rPr>
              <a:t>keV</a:t>
            </a:r>
            <a:r>
              <a:rPr lang="en-GB" sz="3500" dirty="0" smtClean="0">
                <a:ea typeface="ＭＳ Ｐゴシック" pitchFamily="-106" charset="-128"/>
                <a:cs typeface="ＭＳ Ｐゴシック" pitchFamily="-106" charset="-128"/>
              </a:rPr>
              <a:t>: </a:t>
            </a:r>
            <a:br>
              <a:rPr lang="en-GB" sz="3500" dirty="0" smtClean="0">
                <a:ea typeface="ＭＳ Ｐゴシック" pitchFamily="-106" charset="-128"/>
                <a:cs typeface="ＭＳ Ｐゴシック" pitchFamily="-106" charset="-128"/>
              </a:rPr>
            </a:br>
            <a:r>
              <a:rPr lang="en-GB" sz="3500" dirty="0" smtClean="0">
                <a:ea typeface="ＭＳ Ｐゴシック" pitchFamily="-106" charset="-128"/>
                <a:cs typeface="ＭＳ Ｐゴシック" pitchFamily="-106" charset="-128"/>
              </a:rPr>
              <a:t>Disc dominated state</a:t>
            </a:r>
          </a:p>
        </p:txBody>
      </p:sp>
      <p:sp>
        <p:nvSpPr>
          <p:cNvPr id="28675"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790998C-C7B1-6E4A-8317-B9B590237E13}" type="slidenum">
              <a:rPr lang="en-GB" smtClean="0">
                <a:ea typeface="ＭＳ Ｐゴシック" pitchFamily="-108" charset="-128"/>
                <a:cs typeface="ＭＳ Ｐゴシック" pitchFamily="-108" charset="-128"/>
              </a:rPr>
              <a:pPr fontAlgn="base">
                <a:spcBef>
                  <a:spcPct val="0"/>
                </a:spcBef>
                <a:spcAft>
                  <a:spcPct val="0"/>
                </a:spcAft>
                <a:defRPr/>
              </a:pPr>
              <a:t>17</a:t>
            </a:fld>
            <a:endParaRPr lang="en-GB" smtClean="0">
              <a:ea typeface="ＭＳ Ｐゴシック" pitchFamily="-108" charset="-128"/>
              <a:cs typeface="ＭＳ Ｐゴシック" pitchFamily="-108" charset="-128"/>
            </a:endParaRPr>
          </a:p>
        </p:txBody>
      </p:sp>
      <p:sp>
        <p:nvSpPr>
          <p:cNvPr id="28676" name="Content Placeholder 5"/>
          <p:cNvSpPr>
            <a:spLocks noGrp="1"/>
          </p:cNvSpPr>
          <p:nvPr>
            <p:ph idx="1"/>
          </p:nvPr>
        </p:nvSpPr>
        <p:spPr>
          <a:xfrm>
            <a:off x="457200" y="2249488"/>
            <a:ext cx="4334933" cy="4324350"/>
          </a:xfrm>
        </p:spPr>
        <p:txBody>
          <a:bodyPr/>
          <a:lstStyle/>
          <a:p>
            <a:pPr eaLnBrk="1" hangingPunct="1">
              <a:buClr>
                <a:schemeClr val="accent2"/>
              </a:buClr>
            </a:pPr>
            <a:r>
              <a:rPr lang="en-GB" sz="2600" dirty="0" err="1" smtClean="0">
                <a:solidFill>
                  <a:schemeClr val="accent2"/>
                </a:solidFill>
                <a:ea typeface="ＭＳ Ｐゴシック" pitchFamily="-106" charset="-128"/>
                <a:cs typeface="ＭＳ Ｐゴシック" pitchFamily="-106" charset="-128"/>
              </a:rPr>
              <a:t>BHSPEC+reflected</a:t>
            </a:r>
            <a:r>
              <a:rPr lang="en-GB" sz="2600" dirty="0" smtClean="0">
                <a:solidFill>
                  <a:schemeClr val="accent2"/>
                </a:solidFill>
                <a:ea typeface="ＭＳ Ｐゴシック" pitchFamily="-106" charset="-128"/>
                <a:cs typeface="ＭＳ Ｐゴシック" pitchFamily="-106" charset="-128"/>
              </a:rPr>
              <a:t> continuum</a:t>
            </a:r>
            <a:endParaRPr lang="en-GB" sz="2600" dirty="0" smtClean="0">
              <a:ea typeface="ＭＳ Ｐゴシック" pitchFamily="-106" charset="-128"/>
              <a:cs typeface="ＭＳ Ｐゴシック" pitchFamily="-106" charset="-128"/>
            </a:endParaRPr>
          </a:p>
          <a:p>
            <a:pPr lvl="1" eaLnBrk="1" hangingPunct="1"/>
            <a:r>
              <a:rPr lang="en-GB" sz="2400" dirty="0" smtClean="0">
                <a:solidFill>
                  <a:srgbClr val="000000"/>
                </a:solidFill>
                <a:ea typeface="ＭＳ Ｐゴシック" pitchFamily="-106" charset="-128"/>
                <a:cs typeface="ＭＳ Ｐゴシック" pitchFamily="-106" charset="-128"/>
              </a:rPr>
              <a:t> </a:t>
            </a:r>
            <a:r>
              <a:rPr lang="en-GB" sz="2400" dirty="0" smtClean="0">
                <a:solidFill>
                  <a:srgbClr val="000000"/>
                </a:solidFill>
              </a:rPr>
              <a:t>very steep continuum to make disc broader</a:t>
            </a:r>
            <a:endParaRPr lang="en-GB" sz="2200" dirty="0" smtClean="0">
              <a:solidFill>
                <a:srgbClr val="000000"/>
              </a:solidFill>
              <a:ea typeface="ＭＳ Ｐゴシック" pitchFamily="-106" charset="-128"/>
            </a:endParaRPr>
          </a:p>
          <a:p>
            <a:pPr lvl="1" eaLnBrk="1" hangingPunct="1"/>
            <a:r>
              <a:rPr lang="en-GB" sz="2400" dirty="0" smtClean="0">
                <a:solidFill>
                  <a:srgbClr val="000000"/>
                </a:solidFill>
              </a:rPr>
              <a:t>high reflection fraction</a:t>
            </a:r>
          </a:p>
          <a:p>
            <a:pPr lvl="1" eaLnBrk="1" hangingPunct="1"/>
            <a:endParaRPr lang="en-GB" sz="2400" dirty="0" smtClean="0">
              <a:solidFill>
                <a:srgbClr val="000000"/>
              </a:solidFill>
            </a:endParaRPr>
          </a:p>
          <a:p>
            <a:pPr lvl="1" eaLnBrk="1" hangingPunct="1"/>
            <a:r>
              <a:rPr lang="en-GB" sz="2400" dirty="0" smtClean="0">
                <a:solidFill>
                  <a:srgbClr val="000000"/>
                </a:solidFill>
              </a:rPr>
              <a:t>misses high energies</a:t>
            </a:r>
          </a:p>
          <a:p>
            <a:pPr lvl="1" eaLnBrk="1" hangingPunct="1"/>
            <a:r>
              <a:rPr lang="en-GB" sz="2400" dirty="0" smtClean="0">
                <a:solidFill>
                  <a:srgbClr val="000000"/>
                </a:solidFill>
              </a:rPr>
              <a:t>residuals around 1 </a:t>
            </a:r>
            <a:r>
              <a:rPr lang="en-GB" sz="2400" dirty="0" err="1" smtClean="0">
                <a:solidFill>
                  <a:srgbClr val="000000"/>
                </a:solidFill>
              </a:rPr>
              <a:t>keV</a:t>
            </a:r>
            <a:endParaRPr lang="en-GB" sz="2400" dirty="0" smtClean="0">
              <a:solidFill>
                <a:srgbClr val="000000"/>
              </a:solidFill>
            </a:endParaRPr>
          </a:p>
          <a:p>
            <a:pPr lvl="1" eaLnBrk="1" hangingPunct="1"/>
            <a:endParaRPr lang="en-GB" sz="2400" dirty="0" smtClean="0">
              <a:solidFill>
                <a:srgbClr val="000000"/>
              </a:solidFill>
              <a:ea typeface="ＭＳ Ｐゴシック" pitchFamily="-106" charset="-128"/>
              <a:cs typeface="ＭＳ Ｐゴシック" pitchFamily="-106" charset="-128"/>
            </a:endParaRPr>
          </a:p>
          <a:p>
            <a:pPr lvl="1" eaLnBrk="1" hangingPunct="1"/>
            <a:endParaRPr lang="en-GB" sz="2400" dirty="0" smtClean="0">
              <a:solidFill>
                <a:srgbClr val="000000"/>
              </a:solidFill>
              <a:ea typeface="ＭＳ Ｐゴシック" pitchFamily="-106" charset="-128"/>
              <a:cs typeface="ＭＳ Ｐゴシック" pitchFamily="-106" charset="-128"/>
            </a:endParaRPr>
          </a:p>
          <a:p>
            <a:pPr eaLnBrk="1" hangingPunct="1">
              <a:buClr>
                <a:schemeClr val="accent2"/>
              </a:buClr>
            </a:pPr>
            <a:endParaRPr lang="en-GB" sz="2400" dirty="0" smtClean="0">
              <a:solidFill>
                <a:srgbClr val="000000"/>
              </a:solidFill>
              <a:ea typeface="ＭＳ Ｐゴシック" pitchFamily="-106" charset="-128"/>
              <a:cs typeface="ＭＳ Ｐゴシック" pitchFamily="-106" charset="-128"/>
            </a:endParaRPr>
          </a:p>
          <a:p>
            <a:pPr lvl="1" eaLnBrk="1" hangingPunct="1"/>
            <a:endParaRPr lang="en-GB" dirty="0" smtClean="0">
              <a:solidFill>
                <a:srgbClr val="000000"/>
              </a:solidFill>
            </a:endParaRPr>
          </a:p>
        </p:txBody>
      </p:sp>
      <p:pic>
        <p:nvPicPr>
          <p:cNvPr id="28678" name="Picture 7" descr="DU_Black_lrg.gif"/>
          <p:cNvPicPr>
            <a:picLocks noChangeAspect="1"/>
          </p:cNvPicPr>
          <p:nvPr/>
        </p:nvPicPr>
        <p:blipFill>
          <a:blip r:embed="rId3"/>
          <a:srcRect/>
          <a:stretch>
            <a:fillRect/>
          </a:stretch>
        </p:blipFill>
        <p:spPr bwMode="auto">
          <a:xfrm>
            <a:off x="409575" y="5932488"/>
            <a:ext cx="1281113" cy="558800"/>
          </a:xfrm>
          <a:prstGeom prst="rect">
            <a:avLst/>
          </a:prstGeom>
          <a:noFill/>
          <a:ln w="9525">
            <a:noFill/>
            <a:miter lim="800000"/>
            <a:headEnd/>
            <a:tailEnd/>
          </a:ln>
        </p:spPr>
      </p:pic>
      <p:pic>
        <p:nvPicPr>
          <p:cNvPr id="8" name="Picture 7" descr="1201_bhspec_hexte_talk.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572000" y="1600200"/>
            <a:ext cx="4371111" cy="5867400"/>
          </a:xfrm>
          <a:prstGeom prst="rect">
            <a:avLst/>
          </a:prstGeom>
        </p:spPr>
      </p:pic>
      <p:pic>
        <p:nvPicPr>
          <p:cNvPr id="10" name="Picture 9" descr="1201_bhspec_hexte_talk.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572000" y="1600200"/>
            <a:ext cx="4371111" cy="58674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GB" sz="3500" dirty="0" smtClean="0">
                <a:ea typeface="ＭＳ Ｐゴシック" pitchFamily="-106" charset="-128"/>
                <a:cs typeface="ＭＳ Ｐゴシック" pitchFamily="-106" charset="-128"/>
              </a:rPr>
              <a:t>Continuum fitting below 3 </a:t>
            </a:r>
            <a:r>
              <a:rPr lang="en-GB" sz="3500" dirty="0" err="1" smtClean="0">
                <a:ea typeface="ＭＳ Ｐゴシック" pitchFamily="-106" charset="-128"/>
                <a:cs typeface="ＭＳ Ｐゴシック" pitchFamily="-106" charset="-128"/>
              </a:rPr>
              <a:t>keV</a:t>
            </a:r>
            <a:r>
              <a:rPr lang="en-GB" sz="3500" dirty="0" smtClean="0">
                <a:ea typeface="ＭＳ Ｐゴシック" pitchFamily="-106" charset="-128"/>
                <a:cs typeface="ＭＳ Ｐゴシック" pitchFamily="-106" charset="-128"/>
              </a:rPr>
              <a:t>: </a:t>
            </a:r>
            <a:br>
              <a:rPr lang="en-GB" sz="3500" dirty="0" smtClean="0">
                <a:ea typeface="ＭＳ Ｐゴシック" pitchFamily="-106" charset="-128"/>
                <a:cs typeface="ＭＳ Ｐゴシック" pitchFamily="-106" charset="-128"/>
              </a:rPr>
            </a:br>
            <a:r>
              <a:rPr lang="en-GB" sz="3500" dirty="0" smtClean="0">
                <a:ea typeface="ＭＳ Ｐゴシック" pitchFamily="-106" charset="-128"/>
                <a:cs typeface="ＭＳ Ｐゴシック" pitchFamily="-106" charset="-128"/>
              </a:rPr>
              <a:t>Disc dominated state</a:t>
            </a:r>
          </a:p>
        </p:txBody>
      </p:sp>
      <p:sp>
        <p:nvSpPr>
          <p:cNvPr id="28675"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790998C-C7B1-6E4A-8317-B9B590237E13}" type="slidenum">
              <a:rPr lang="en-GB" smtClean="0">
                <a:ea typeface="ＭＳ Ｐゴシック" pitchFamily="-108" charset="-128"/>
                <a:cs typeface="ＭＳ Ｐゴシック" pitchFamily="-108" charset="-128"/>
              </a:rPr>
              <a:pPr fontAlgn="base">
                <a:spcBef>
                  <a:spcPct val="0"/>
                </a:spcBef>
                <a:spcAft>
                  <a:spcPct val="0"/>
                </a:spcAft>
                <a:defRPr/>
              </a:pPr>
              <a:t>18</a:t>
            </a:fld>
            <a:endParaRPr lang="en-GB" smtClean="0">
              <a:ea typeface="ＭＳ Ｐゴシック" pitchFamily="-108" charset="-128"/>
              <a:cs typeface="ＭＳ Ｐゴシック" pitchFamily="-108" charset="-128"/>
            </a:endParaRPr>
          </a:p>
        </p:txBody>
      </p:sp>
      <p:pic>
        <p:nvPicPr>
          <p:cNvPr id="28678" name="Picture 7" descr="DU_Black_lrg.gif"/>
          <p:cNvPicPr>
            <a:picLocks noChangeAspect="1"/>
          </p:cNvPicPr>
          <p:nvPr/>
        </p:nvPicPr>
        <p:blipFill>
          <a:blip r:embed="rId3"/>
          <a:srcRect/>
          <a:stretch>
            <a:fillRect/>
          </a:stretch>
        </p:blipFill>
        <p:spPr bwMode="auto">
          <a:xfrm>
            <a:off x="409575" y="5932488"/>
            <a:ext cx="1281113" cy="558800"/>
          </a:xfrm>
          <a:prstGeom prst="rect">
            <a:avLst/>
          </a:prstGeom>
          <a:noFill/>
          <a:ln w="9525">
            <a:noFill/>
            <a:miter lim="800000"/>
            <a:headEnd/>
            <a:tailEnd/>
          </a:ln>
        </p:spPr>
      </p:pic>
      <p:pic>
        <p:nvPicPr>
          <p:cNvPr id="14" name="Content Placeholder 13" descr="1201_conv_talk.pdf"/>
          <p:cNvPicPr>
            <a:picLocks noGrp="1" noChangeAspect="1"/>
          </p:cNvPicPr>
          <p:nvPr>
            <p:ph idx="1"/>
          </p:nvPr>
        </p:nvPicPr>
        <mc:AlternateContent>
          <mc:Choice xmlns:ma="http://schemas.microsoft.com/office/mac/drawingml/2008/main" Requires="ma">
            <p:blipFill>
              <a:blip r:embed="rId4"/>
              <a:srcRect l="-11570" r="-11570"/>
              <a:stretch>
                <a:fillRect/>
              </a:stretch>
            </p:blipFill>
          </mc:Choice>
          <mc:Fallback>
            <p:blipFill>
              <a:blip r:embed="rId5"/>
              <a:srcRect l="-11570" r="-11570"/>
              <a:stretch>
                <a:fillRect/>
              </a:stretch>
            </p:blipFill>
          </mc:Fallback>
        </mc:AlternateContent>
        <p:spPr>
          <a:xfrm>
            <a:off x="4038600" y="1600200"/>
            <a:ext cx="5410200" cy="5889801"/>
          </a:xfrm>
        </p:spPr>
      </p:pic>
      <p:sp>
        <p:nvSpPr>
          <p:cNvPr id="13" name="Content Placeholder 5"/>
          <p:cNvSpPr txBox="1">
            <a:spLocks/>
          </p:cNvSpPr>
          <p:nvPr/>
        </p:nvSpPr>
        <p:spPr bwMode="auto">
          <a:xfrm>
            <a:off x="457200" y="2249488"/>
            <a:ext cx="4097867"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125" marR="0" lvl="0" indent="-255588" algn="l" defTabSz="914400" rtl="0" eaLnBrk="1" fontAlgn="base" latinLnBrk="0" hangingPunct="1">
              <a:lnSpc>
                <a:spcPct val="100000"/>
              </a:lnSpc>
              <a:spcBef>
                <a:spcPts val="300"/>
              </a:spcBef>
              <a:spcAft>
                <a:spcPct val="0"/>
              </a:spcAft>
              <a:buClr>
                <a:schemeClr val="accent2"/>
              </a:buClr>
              <a:buSzTx/>
              <a:buFont typeface="Georgia" pitchFamily="-106" charset="0"/>
              <a:buChar char="•"/>
              <a:tabLst/>
              <a:defRPr/>
            </a:pPr>
            <a:r>
              <a:rPr kumimoji="0" lang="en-GB" sz="2600" b="0" i="0" u="none" strike="noStrike" kern="1200" cap="none" spc="0" normalizeH="0" baseline="0" noProof="0" dirty="0" smtClean="0">
                <a:ln>
                  <a:noFill/>
                </a:ln>
                <a:solidFill>
                  <a:schemeClr val="accent2"/>
                </a:solidFill>
                <a:effectLst/>
                <a:uLnTx/>
                <a:uFillTx/>
                <a:latin typeface="+mn-lt"/>
                <a:ea typeface="ＭＳ Ｐゴシック" pitchFamily="-106" charset="-128"/>
                <a:cs typeface="ＭＳ Ｐゴシック" pitchFamily="-106" charset="-128"/>
              </a:rPr>
              <a:t>(</a:t>
            </a:r>
            <a:r>
              <a:rPr kumimoji="0" lang="en-GB" sz="2600" b="0" i="0" u="none" strike="noStrike" kern="1200" cap="none" spc="0" normalizeH="0" baseline="0" noProof="0" dirty="0" err="1" smtClean="0">
                <a:ln>
                  <a:noFill/>
                </a:ln>
                <a:solidFill>
                  <a:schemeClr val="accent2"/>
                </a:solidFill>
                <a:effectLst/>
                <a:uLnTx/>
                <a:uFillTx/>
                <a:latin typeface="+mn-lt"/>
                <a:ea typeface="ＭＳ Ｐゴシック" pitchFamily="-106" charset="-128"/>
                <a:cs typeface="ＭＳ Ｐゴシック" pitchFamily="-106" charset="-128"/>
              </a:rPr>
              <a:t>diskbb+compTT)+reflected</a:t>
            </a:r>
            <a:r>
              <a:rPr kumimoji="0" lang="en-GB" sz="2600" b="0" i="0" u="none" strike="noStrike" kern="1200" cap="none" spc="0" normalizeH="0" noProof="0" dirty="0" smtClean="0">
                <a:ln>
                  <a:noFill/>
                </a:ln>
                <a:solidFill>
                  <a:schemeClr val="accent2"/>
                </a:solidFill>
                <a:effectLst/>
                <a:uLnTx/>
                <a:uFillTx/>
                <a:latin typeface="+mn-lt"/>
                <a:ea typeface="ＭＳ Ｐゴシック" pitchFamily="-106" charset="-128"/>
                <a:cs typeface="ＭＳ Ｐゴシック" pitchFamily="-106" charset="-128"/>
              </a:rPr>
              <a:t> continuum</a:t>
            </a:r>
            <a:endParaRPr kumimoji="0" lang="en-GB" sz="2400" b="0" i="0" u="none" strike="noStrike" kern="1200" cap="none" spc="0" normalizeH="0" baseline="0" noProof="0" dirty="0" smtClean="0">
              <a:ln>
                <a:noFill/>
              </a:ln>
              <a:solidFill>
                <a:schemeClr val="tx1"/>
              </a:solidFill>
              <a:effectLst/>
              <a:uLnTx/>
              <a:uFillTx/>
              <a:latin typeface="+mn-lt"/>
              <a:ea typeface="ＭＳ Ｐゴシック" pitchFamily="-108" charset="-128"/>
              <a:cs typeface="ＭＳ Ｐゴシック" pitchFamily="-108" charset="-128"/>
            </a:endParaRPr>
          </a:p>
          <a:p>
            <a:pPr marL="657225" marR="0" lvl="1" indent="-246063" algn="l" defTabSz="914400" rtl="0" eaLnBrk="1" fontAlgn="base" latinLnBrk="0" hangingPunct="1">
              <a:lnSpc>
                <a:spcPct val="100000"/>
              </a:lnSpc>
              <a:spcBef>
                <a:spcPts val="300"/>
              </a:spcBef>
              <a:spcAft>
                <a:spcPct val="0"/>
              </a:spcAft>
              <a:buClr>
                <a:schemeClr val="accent2"/>
              </a:buClr>
              <a:buSzTx/>
              <a:buFont typeface="Georgia" pitchFamily="-106"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ＭＳ Ｐゴシック" pitchFamily="-108" charset="-128"/>
                <a:cs typeface="+mn-cs"/>
              </a:rPr>
              <a:t>reasonable reflection </a:t>
            </a:r>
            <a:r>
              <a:rPr kumimoji="0" lang="en-GB" sz="2400" b="0" i="0" u="none" strike="noStrike" kern="1200" cap="none" spc="0" normalizeH="0" baseline="0" noProof="0" dirty="0" err="1" smtClean="0">
                <a:ln>
                  <a:noFill/>
                </a:ln>
                <a:solidFill>
                  <a:schemeClr val="tx1"/>
                </a:solidFill>
                <a:effectLst/>
                <a:uLnTx/>
                <a:uFillTx/>
                <a:latin typeface="+mn-lt"/>
                <a:ea typeface="ＭＳ Ｐゴシック" pitchFamily="-108" charset="-128"/>
                <a:cs typeface="+mn-cs"/>
              </a:rPr>
              <a:t>fraction+continuum</a:t>
            </a:r>
            <a:r>
              <a:rPr kumimoji="0" lang="en-GB" sz="2400" b="0" i="0" u="none" strike="noStrike" kern="1200" cap="none" spc="0" normalizeH="0" baseline="0" noProof="0" dirty="0" smtClean="0">
                <a:ln>
                  <a:noFill/>
                </a:ln>
                <a:solidFill>
                  <a:schemeClr val="tx1"/>
                </a:solidFill>
                <a:effectLst/>
                <a:uLnTx/>
                <a:uFillTx/>
                <a:latin typeface="+mn-lt"/>
                <a:ea typeface="ＭＳ Ｐゴシック" pitchFamily="-108" charset="-128"/>
                <a:cs typeface="+mn-cs"/>
              </a:rPr>
              <a:t> </a:t>
            </a:r>
          </a:p>
          <a:p>
            <a:pPr marL="657225" marR="0" lvl="1" indent="-246063" algn="l" defTabSz="914400" rtl="0" eaLnBrk="1" fontAlgn="base" latinLnBrk="0" hangingPunct="1">
              <a:lnSpc>
                <a:spcPct val="100000"/>
              </a:lnSpc>
              <a:spcBef>
                <a:spcPts val="300"/>
              </a:spcBef>
              <a:spcAft>
                <a:spcPct val="0"/>
              </a:spcAft>
              <a:buClr>
                <a:schemeClr val="accent2"/>
              </a:buClr>
              <a:buSzTx/>
              <a:buFont typeface="Georgia" pitchFamily="-106"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ＭＳ Ｐゴシック" pitchFamily="-108" charset="-128"/>
                <a:cs typeface="+mn-cs"/>
              </a:rPr>
              <a:t>extrapolates to high energies</a:t>
            </a:r>
          </a:p>
          <a:p>
            <a:pPr marL="657225" marR="0" lvl="1" indent="-246063" algn="l" defTabSz="914400" rtl="0" eaLnBrk="1" fontAlgn="base" latinLnBrk="0" hangingPunct="1">
              <a:lnSpc>
                <a:spcPct val="100000"/>
              </a:lnSpc>
              <a:spcBef>
                <a:spcPts val="300"/>
              </a:spcBef>
              <a:spcAft>
                <a:spcPct val="0"/>
              </a:spcAft>
              <a:buClr>
                <a:schemeClr val="accent2"/>
              </a:buClr>
              <a:buSzTx/>
              <a:buFont typeface="Arial"/>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ＭＳ Ｐゴシック" pitchFamily="-108" charset="-128"/>
                <a:cs typeface="+mn-cs"/>
              </a:rPr>
              <a:t>fit for different mass accretion rates</a:t>
            </a:r>
          </a:p>
          <a:p>
            <a:pPr marL="657225" marR="0" lvl="1" indent="-246063" algn="l" defTabSz="914400" rtl="0" eaLnBrk="1" fontAlgn="base" latinLnBrk="0" hangingPunct="1">
              <a:lnSpc>
                <a:spcPct val="100000"/>
              </a:lnSpc>
              <a:spcBef>
                <a:spcPts val="300"/>
              </a:spcBef>
              <a:spcAft>
                <a:spcPct val="0"/>
              </a:spcAft>
              <a:buClr>
                <a:schemeClr val="accent2"/>
              </a:buClr>
              <a:buSzTx/>
              <a:buFont typeface="Georgia" pitchFamily="-106" charset="0"/>
              <a:buChar char="▫"/>
              <a:tabLst/>
              <a:defRPr/>
            </a:pPr>
            <a:endParaRPr kumimoji="0" lang="en-GB" sz="2400" b="0" i="0" u="none" strike="noStrike" kern="1200" cap="none" spc="0" normalizeH="0" baseline="0" noProof="0" dirty="0" smtClean="0">
              <a:ln>
                <a:noFill/>
              </a:ln>
              <a:solidFill>
                <a:schemeClr val="accent2"/>
              </a:solidFill>
              <a:effectLst/>
              <a:uLnTx/>
              <a:uFillTx/>
              <a:latin typeface="+mn-lt"/>
              <a:ea typeface="ＭＳ Ｐゴシック" pitchFamily="-106" charset="-128"/>
              <a:cs typeface="ＭＳ Ｐゴシック" pitchFamily="-106" charset="-128"/>
            </a:endParaRPr>
          </a:p>
          <a:p>
            <a:pPr marL="657225" marR="0" lvl="1" indent="-246063" algn="l" defTabSz="914400" rtl="0" eaLnBrk="1" fontAlgn="base" latinLnBrk="0" hangingPunct="1">
              <a:lnSpc>
                <a:spcPct val="100000"/>
              </a:lnSpc>
              <a:spcBef>
                <a:spcPts val="300"/>
              </a:spcBef>
              <a:spcAft>
                <a:spcPct val="0"/>
              </a:spcAft>
              <a:buClr>
                <a:schemeClr val="accent2"/>
              </a:buClr>
              <a:buSzTx/>
              <a:buFont typeface="Georgia" pitchFamily="-106" charset="0"/>
              <a:buChar char="▫"/>
              <a:tabLst/>
              <a:defRPr/>
            </a:pPr>
            <a:endParaRPr kumimoji="0" lang="en-GB" sz="2400" b="0" i="0" u="none" strike="noStrike" kern="1200" cap="none" spc="0" normalizeH="0" baseline="0" noProof="0" dirty="0" smtClean="0">
              <a:ln>
                <a:noFill/>
              </a:ln>
              <a:solidFill>
                <a:schemeClr val="accent2"/>
              </a:solidFill>
              <a:effectLst/>
              <a:uLnTx/>
              <a:uFillTx/>
              <a:latin typeface="+mn-lt"/>
              <a:ea typeface="ＭＳ Ｐゴシック" pitchFamily="-106" charset="-128"/>
              <a:cs typeface="ＭＳ Ｐゴシック" pitchFamily="-106" charset="-128"/>
            </a:endParaRPr>
          </a:p>
          <a:p>
            <a:pPr marL="365125" marR="0" lvl="0" indent="-255588" algn="l" defTabSz="914400" rtl="0" eaLnBrk="1" fontAlgn="base" latinLnBrk="0" hangingPunct="1">
              <a:lnSpc>
                <a:spcPct val="100000"/>
              </a:lnSpc>
              <a:spcBef>
                <a:spcPts val="300"/>
              </a:spcBef>
              <a:spcAft>
                <a:spcPct val="0"/>
              </a:spcAft>
              <a:buClr>
                <a:schemeClr val="accent2"/>
              </a:buClr>
              <a:buSzTx/>
              <a:buFont typeface="Georgia" pitchFamily="-106" charset="0"/>
              <a:buChar char="•"/>
              <a:tabLst/>
              <a:defRPr/>
            </a:pPr>
            <a:endParaRPr kumimoji="0" lang="en-GB" sz="2400" b="0" i="0" u="none" strike="noStrike" kern="1200" cap="none" spc="0" normalizeH="0" baseline="0" noProof="0" dirty="0" smtClean="0">
              <a:ln>
                <a:noFill/>
              </a:ln>
              <a:solidFill>
                <a:srgbClr val="000000"/>
              </a:solidFill>
              <a:effectLst/>
              <a:uLnTx/>
              <a:uFillTx/>
              <a:latin typeface="+mn-lt"/>
              <a:ea typeface="ＭＳ Ｐゴシック" pitchFamily="-106" charset="-128"/>
              <a:cs typeface="ＭＳ Ｐゴシック" pitchFamily="-106" charset="-128"/>
            </a:endParaRPr>
          </a:p>
          <a:p>
            <a:pPr marL="657225" marR="0" lvl="1" indent="-246063" algn="l" defTabSz="914400" rtl="0" eaLnBrk="1" fontAlgn="base" latinLnBrk="0" hangingPunct="1">
              <a:lnSpc>
                <a:spcPct val="100000"/>
              </a:lnSpc>
              <a:spcBef>
                <a:spcPts val="300"/>
              </a:spcBef>
              <a:spcAft>
                <a:spcPct val="0"/>
              </a:spcAft>
              <a:buClr>
                <a:schemeClr val="accent2"/>
              </a:buClr>
              <a:buSzTx/>
              <a:buFont typeface="Georgia" pitchFamily="-106" charset="0"/>
              <a:buChar char="▫"/>
              <a:tabLst/>
              <a:defRPr/>
            </a:pPr>
            <a:endParaRPr kumimoji="0" lang="en-GB" sz="2600" b="0" i="0" u="none" strike="noStrike" kern="1200" cap="none" spc="0" normalizeH="0" baseline="0" noProof="0" dirty="0" smtClean="0">
              <a:ln>
                <a:noFill/>
              </a:ln>
              <a:solidFill>
                <a:srgbClr val="000000"/>
              </a:solidFill>
              <a:effectLst/>
              <a:uLnTx/>
              <a:uFillTx/>
              <a:latin typeface="+mn-lt"/>
              <a:ea typeface="ＭＳ Ｐゴシック" pitchFamily="-108" charset="-128"/>
              <a:cs typeface="+mn-cs"/>
            </a:endParaRPr>
          </a:p>
        </p:txBody>
      </p:sp>
      <p:pic>
        <p:nvPicPr>
          <p:cNvPr id="15" name="Content Placeholder 13" descr="1201_conv_talk.pdf"/>
          <p:cNvPicPr>
            <a:picLocks noChangeAspect="1"/>
          </p:cNvPicPr>
          <p:nvPr/>
        </p:nvPicPr>
        <mc:AlternateContent>
          <mc:Choice xmlns:ma="http://schemas.microsoft.com/office/mac/drawingml/2008/main" Requires="ma">
            <p:blipFill>
              <a:blip r:embed="rId4"/>
              <a:srcRect l="-11570" r="-11570"/>
              <a:stretch>
                <a:fillRect/>
              </a:stretch>
            </p:blipFill>
          </mc:Choice>
          <mc:Fallback>
            <p:blipFill>
              <a:blip r:embed="rId5"/>
              <a:srcRect l="-11570" r="-11570"/>
              <a:stretch>
                <a:fillRect/>
              </a:stretch>
            </p:blipFill>
          </mc:Fallback>
        </mc:AlternateContent>
        <p:spPr bwMode="auto">
          <a:xfrm>
            <a:off x="4038600" y="1600200"/>
            <a:ext cx="5410200" cy="5889801"/>
          </a:xfrm>
          <a:prstGeom prst="rect">
            <a:avLst/>
          </a:prstGeom>
          <a:noFill/>
          <a:ln w="9525">
            <a:noFill/>
            <a:miter lim="800000"/>
            <a:headEnd/>
            <a:tailEnd/>
          </a:ln>
        </p:spPr>
      </p:pic>
      <p:pic>
        <p:nvPicPr>
          <p:cNvPr id="16" name="Content Placeholder 13" descr="1201_conv_talk.pdf"/>
          <p:cNvPicPr>
            <a:picLocks noChangeAspect="1"/>
          </p:cNvPicPr>
          <p:nvPr/>
        </p:nvPicPr>
        <mc:AlternateContent>
          <mc:Choice xmlns:ma="http://schemas.microsoft.com/office/mac/drawingml/2008/main" Requires="ma">
            <p:blipFill>
              <a:blip r:embed="rId4"/>
              <a:srcRect l="-11570" r="-11570"/>
              <a:stretch>
                <a:fillRect/>
              </a:stretch>
            </p:blipFill>
          </mc:Choice>
          <mc:Fallback>
            <p:blipFill>
              <a:blip r:embed="rId5"/>
              <a:srcRect l="-11570" r="-11570"/>
              <a:stretch>
                <a:fillRect/>
              </a:stretch>
            </p:blipFill>
          </mc:Fallback>
        </mc:AlternateContent>
        <p:spPr bwMode="auto">
          <a:xfrm>
            <a:off x="4038600" y="1600200"/>
            <a:ext cx="5410200" cy="58898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GB" sz="3500" dirty="0" smtClean="0">
                <a:ea typeface="ＭＳ Ｐゴシック" pitchFamily="-106" charset="-128"/>
                <a:cs typeface="ＭＳ Ｐゴシック" pitchFamily="-106" charset="-128"/>
              </a:rPr>
              <a:t>Continuum fitting below 3 </a:t>
            </a:r>
            <a:r>
              <a:rPr lang="en-GB" sz="3500" dirty="0" err="1" smtClean="0">
                <a:ea typeface="ＭＳ Ｐゴシック" pitchFamily="-106" charset="-128"/>
                <a:cs typeface="ＭＳ Ｐゴシック" pitchFamily="-106" charset="-128"/>
              </a:rPr>
              <a:t>keV</a:t>
            </a:r>
            <a:r>
              <a:rPr lang="en-GB" sz="3500" dirty="0" smtClean="0">
                <a:ea typeface="ＭＳ Ｐゴシック" pitchFamily="-106" charset="-128"/>
                <a:cs typeface="ＭＳ Ｐゴシック" pitchFamily="-106" charset="-128"/>
              </a:rPr>
              <a:t>: </a:t>
            </a:r>
            <a:br>
              <a:rPr lang="en-GB" sz="3500" dirty="0" smtClean="0">
                <a:ea typeface="ＭＳ Ｐゴシック" pitchFamily="-106" charset="-128"/>
                <a:cs typeface="ＭＳ Ｐゴシック" pitchFamily="-106" charset="-128"/>
              </a:rPr>
            </a:br>
            <a:r>
              <a:rPr lang="en-GB" sz="3500" dirty="0" smtClean="0">
                <a:ea typeface="ＭＳ Ｐゴシック" pitchFamily="-106" charset="-128"/>
                <a:cs typeface="ＭＳ Ｐゴシック" pitchFamily="-106" charset="-128"/>
              </a:rPr>
              <a:t>Disc dominated state</a:t>
            </a:r>
          </a:p>
        </p:txBody>
      </p:sp>
      <p:sp>
        <p:nvSpPr>
          <p:cNvPr id="28675"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790998C-C7B1-6E4A-8317-B9B590237E13}" type="slidenum">
              <a:rPr lang="en-GB" smtClean="0">
                <a:ea typeface="ＭＳ Ｐゴシック" pitchFamily="-108" charset="-128"/>
                <a:cs typeface="ＭＳ Ｐゴシック" pitchFamily="-108" charset="-128"/>
              </a:rPr>
              <a:pPr fontAlgn="base">
                <a:spcBef>
                  <a:spcPct val="0"/>
                </a:spcBef>
                <a:spcAft>
                  <a:spcPct val="0"/>
                </a:spcAft>
                <a:defRPr/>
              </a:pPr>
              <a:t>19</a:t>
            </a:fld>
            <a:endParaRPr lang="en-GB" smtClean="0">
              <a:ea typeface="ＭＳ Ｐゴシック" pitchFamily="-108" charset="-128"/>
              <a:cs typeface="ＭＳ Ｐゴシック" pitchFamily="-108" charset="-128"/>
            </a:endParaRPr>
          </a:p>
        </p:txBody>
      </p:sp>
      <p:pic>
        <p:nvPicPr>
          <p:cNvPr id="28678" name="Picture 7" descr="DU_Black_lrg.gif"/>
          <p:cNvPicPr>
            <a:picLocks noChangeAspect="1"/>
          </p:cNvPicPr>
          <p:nvPr/>
        </p:nvPicPr>
        <p:blipFill>
          <a:blip r:embed="rId3"/>
          <a:srcRect/>
          <a:stretch>
            <a:fillRect/>
          </a:stretch>
        </p:blipFill>
        <p:spPr bwMode="auto">
          <a:xfrm>
            <a:off x="409575" y="5932488"/>
            <a:ext cx="1281113" cy="558800"/>
          </a:xfrm>
          <a:prstGeom prst="rect">
            <a:avLst/>
          </a:prstGeom>
          <a:noFill/>
          <a:ln w="9525">
            <a:noFill/>
            <a:miter lim="800000"/>
            <a:headEnd/>
            <a:tailEnd/>
          </a:ln>
        </p:spPr>
      </p:pic>
      <p:sp>
        <p:nvSpPr>
          <p:cNvPr id="13" name="Content Placeholder 5"/>
          <p:cNvSpPr txBox="1">
            <a:spLocks/>
          </p:cNvSpPr>
          <p:nvPr/>
        </p:nvSpPr>
        <p:spPr bwMode="auto">
          <a:xfrm>
            <a:off x="457200" y="2249488"/>
            <a:ext cx="4097867"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125" marR="0" lvl="0" indent="-255588" algn="l" defTabSz="914400" rtl="0" eaLnBrk="1" fontAlgn="base" latinLnBrk="0" hangingPunct="1">
              <a:lnSpc>
                <a:spcPct val="100000"/>
              </a:lnSpc>
              <a:spcBef>
                <a:spcPts val="300"/>
              </a:spcBef>
              <a:spcAft>
                <a:spcPct val="0"/>
              </a:spcAft>
              <a:buClr>
                <a:schemeClr val="accent2"/>
              </a:buClr>
              <a:buSzTx/>
              <a:buFont typeface="Georgia" pitchFamily="-106" charset="0"/>
              <a:buChar char="•"/>
              <a:tabLst/>
              <a:defRPr/>
            </a:pPr>
            <a:r>
              <a:rPr kumimoji="0" lang="en-GB" sz="2600" b="0" i="0" u="none" strike="noStrike" kern="1200" cap="none" spc="0" normalizeH="0" baseline="0" noProof="0" dirty="0" smtClean="0">
                <a:ln>
                  <a:noFill/>
                </a:ln>
                <a:solidFill>
                  <a:schemeClr val="accent2"/>
                </a:solidFill>
                <a:effectLst/>
                <a:uLnTx/>
                <a:uFillTx/>
                <a:latin typeface="+mn-lt"/>
                <a:ea typeface="ＭＳ Ｐゴシック" pitchFamily="-106" charset="-128"/>
                <a:cs typeface="ＭＳ Ｐゴシック" pitchFamily="-106" charset="-128"/>
              </a:rPr>
              <a:t>(</a:t>
            </a:r>
            <a:r>
              <a:rPr kumimoji="0" lang="en-GB" sz="2600" b="0" i="0" u="none" strike="noStrike" kern="1200" cap="none" spc="0" normalizeH="0" baseline="0" noProof="0" dirty="0" err="1" smtClean="0">
                <a:ln>
                  <a:noFill/>
                </a:ln>
                <a:solidFill>
                  <a:schemeClr val="accent2"/>
                </a:solidFill>
                <a:effectLst/>
                <a:uLnTx/>
                <a:uFillTx/>
                <a:latin typeface="+mn-lt"/>
                <a:ea typeface="ＭＳ Ｐゴシック" pitchFamily="-106" charset="-128"/>
                <a:cs typeface="ＭＳ Ｐゴシック" pitchFamily="-106" charset="-128"/>
              </a:rPr>
              <a:t>diskbb+compTT)+reflected</a:t>
            </a:r>
            <a:r>
              <a:rPr kumimoji="0" lang="en-GB" sz="2600" b="0" i="0" u="none" strike="noStrike" kern="1200" cap="none" spc="0" normalizeH="0" noProof="0" dirty="0" smtClean="0">
                <a:ln>
                  <a:noFill/>
                </a:ln>
                <a:solidFill>
                  <a:schemeClr val="accent2"/>
                </a:solidFill>
                <a:effectLst/>
                <a:uLnTx/>
                <a:uFillTx/>
                <a:latin typeface="+mn-lt"/>
                <a:ea typeface="ＭＳ Ｐゴシック" pitchFamily="-106" charset="-128"/>
                <a:cs typeface="ＭＳ Ｐゴシック" pitchFamily="-106" charset="-128"/>
              </a:rPr>
              <a:t> continuum</a:t>
            </a:r>
            <a:endParaRPr kumimoji="0" lang="en-GB" sz="2400" b="0" i="0" u="none" strike="noStrike" kern="1200" cap="none" spc="0" normalizeH="0" baseline="0" noProof="0" dirty="0" smtClean="0">
              <a:ln>
                <a:noFill/>
              </a:ln>
              <a:solidFill>
                <a:schemeClr val="tx1"/>
              </a:solidFill>
              <a:effectLst/>
              <a:uLnTx/>
              <a:uFillTx/>
              <a:latin typeface="+mn-lt"/>
              <a:ea typeface="ＭＳ Ｐゴシック" pitchFamily="-108" charset="-128"/>
              <a:cs typeface="ＭＳ Ｐゴシック" pitchFamily="-108" charset="-128"/>
            </a:endParaRPr>
          </a:p>
          <a:p>
            <a:pPr marL="657225" marR="0" lvl="1" indent="-246063" algn="l" defTabSz="914400" rtl="0" eaLnBrk="1" fontAlgn="base" latinLnBrk="0" hangingPunct="1">
              <a:lnSpc>
                <a:spcPct val="100000"/>
              </a:lnSpc>
              <a:spcBef>
                <a:spcPts val="300"/>
              </a:spcBef>
              <a:spcAft>
                <a:spcPct val="0"/>
              </a:spcAft>
              <a:buClr>
                <a:schemeClr val="accent2"/>
              </a:buClr>
              <a:buSzTx/>
              <a:buFont typeface="Georgia" pitchFamily="-106"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ＭＳ Ｐゴシック" pitchFamily="-108" charset="-128"/>
                <a:cs typeface="+mn-cs"/>
              </a:rPr>
              <a:t>reasonable reflection </a:t>
            </a:r>
            <a:r>
              <a:rPr kumimoji="0" lang="en-GB" sz="2400" b="0" i="0" u="none" strike="noStrike" kern="1200" cap="none" spc="0" normalizeH="0" baseline="0" noProof="0" dirty="0" err="1" smtClean="0">
                <a:ln>
                  <a:noFill/>
                </a:ln>
                <a:solidFill>
                  <a:schemeClr val="tx1"/>
                </a:solidFill>
                <a:effectLst/>
                <a:uLnTx/>
                <a:uFillTx/>
                <a:latin typeface="+mn-lt"/>
                <a:ea typeface="ＭＳ Ｐゴシック" pitchFamily="-108" charset="-128"/>
                <a:cs typeface="+mn-cs"/>
              </a:rPr>
              <a:t>fraction+continuum</a:t>
            </a:r>
            <a:r>
              <a:rPr kumimoji="0" lang="en-GB" sz="2400" b="0" i="0" u="none" strike="noStrike" kern="1200" cap="none" spc="0" normalizeH="0" baseline="0" noProof="0" dirty="0" smtClean="0">
                <a:ln>
                  <a:noFill/>
                </a:ln>
                <a:solidFill>
                  <a:schemeClr val="tx1"/>
                </a:solidFill>
                <a:effectLst/>
                <a:uLnTx/>
                <a:uFillTx/>
                <a:latin typeface="+mn-lt"/>
                <a:ea typeface="ＭＳ Ｐゴシック" pitchFamily="-108" charset="-128"/>
                <a:cs typeface="+mn-cs"/>
              </a:rPr>
              <a:t> </a:t>
            </a:r>
          </a:p>
          <a:p>
            <a:pPr marL="657225" marR="0" lvl="1" indent="-246063" algn="l" defTabSz="914400" rtl="0" eaLnBrk="1" fontAlgn="base" latinLnBrk="0" hangingPunct="1">
              <a:lnSpc>
                <a:spcPct val="100000"/>
              </a:lnSpc>
              <a:spcBef>
                <a:spcPts val="300"/>
              </a:spcBef>
              <a:spcAft>
                <a:spcPct val="0"/>
              </a:spcAft>
              <a:buClr>
                <a:schemeClr val="accent2"/>
              </a:buClr>
              <a:buSzTx/>
              <a:buFont typeface="Georgia" pitchFamily="-106"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ＭＳ Ｐゴシック" pitchFamily="-108" charset="-128"/>
                <a:cs typeface="+mn-cs"/>
              </a:rPr>
              <a:t>extrapolates to high energies</a:t>
            </a:r>
          </a:p>
          <a:p>
            <a:pPr marL="657225" marR="0" lvl="1" indent="-246063" algn="l" defTabSz="914400" rtl="0" eaLnBrk="1" fontAlgn="base" latinLnBrk="0" hangingPunct="1">
              <a:lnSpc>
                <a:spcPct val="100000"/>
              </a:lnSpc>
              <a:spcBef>
                <a:spcPts val="300"/>
              </a:spcBef>
              <a:spcAft>
                <a:spcPct val="0"/>
              </a:spcAft>
              <a:buClr>
                <a:schemeClr val="accent2"/>
              </a:buClr>
              <a:buSzTx/>
              <a:buFont typeface="Arial"/>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ＭＳ Ｐゴシック" pitchFamily="-108" charset="-128"/>
                <a:cs typeface="+mn-cs"/>
              </a:rPr>
              <a:t>fit for different mass accretion rates</a:t>
            </a:r>
          </a:p>
          <a:p>
            <a:pPr marL="657225" marR="0" lvl="1" indent="-246063" algn="l" defTabSz="914400" rtl="0" eaLnBrk="1" fontAlgn="base" latinLnBrk="0" hangingPunct="1">
              <a:lnSpc>
                <a:spcPct val="100000"/>
              </a:lnSpc>
              <a:spcBef>
                <a:spcPts val="300"/>
              </a:spcBef>
              <a:spcAft>
                <a:spcPct val="0"/>
              </a:spcAft>
              <a:buClr>
                <a:schemeClr val="accent2"/>
              </a:buClr>
              <a:buSzTx/>
              <a:buFont typeface="Georgia" pitchFamily="-106" charset="0"/>
              <a:buChar char="▫"/>
              <a:tabLst/>
              <a:defRPr/>
            </a:pPr>
            <a:endParaRPr kumimoji="0" lang="en-GB" sz="2400" b="0" i="0" u="none" strike="noStrike" kern="1200" cap="none" spc="0" normalizeH="0" baseline="0" noProof="0" dirty="0" smtClean="0">
              <a:ln>
                <a:noFill/>
              </a:ln>
              <a:solidFill>
                <a:schemeClr val="accent2"/>
              </a:solidFill>
              <a:effectLst/>
              <a:uLnTx/>
              <a:uFillTx/>
              <a:latin typeface="+mn-lt"/>
              <a:ea typeface="ＭＳ Ｐゴシック" pitchFamily="-106" charset="-128"/>
              <a:cs typeface="ＭＳ Ｐゴシック" pitchFamily="-106" charset="-128"/>
            </a:endParaRPr>
          </a:p>
          <a:p>
            <a:pPr marL="657225" marR="0" lvl="1" indent="-246063" algn="l" defTabSz="914400" rtl="0" eaLnBrk="1" fontAlgn="base" latinLnBrk="0" hangingPunct="1">
              <a:lnSpc>
                <a:spcPct val="100000"/>
              </a:lnSpc>
              <a:spcBef>
                <a:spcPts val="300"/>
              </a:spcBef>
              <a:spcAft>
                <a:spcPct val="0"/>
              </a:spcAft>
              <a:buClr>
                <a:schemeClr val="accent2"/>
              </a:buClr>
              <a:buSzTx/>
              <a:buFont typeface="Georgia" pitchFamily="-106" charset="0"/>
              <a:buChar char="▫"/>
              <a:tabLst/>
              <a:defRPr/>
            </a:pPr>
            <a:endParaRPr kumimoji="0" lang="en-GB" sz="2400" b="0" i="0" u="none" strike="noStrike" kern="1200" cap="none" spc="0" normalizeH="0" baseline="0" noProof="0" dirty="0" smtClean="0">
              <a:ln>
                <a:noFill/>
              </a:ln>
              <a:solidFill>
                <a:schemeClr val="accent2"/>
              </a:solidFill>
              <a:effectLst/>
              <a:uLnTx/>
              <a:uFillTx/>
              <a:latin typeface="+mn-lt"/>
              <a:ea typeface="ＭＳ Ｐゴシック" pitchFamily="-106" charset="-128"/>
              <a:cs typeface="ＭＳ Ｐゴシック" pitchFamily="-106" charset="-128"/>
            </a:endParaRPr>
          </a:p>
          <a:p>
            <a:pPr marL="365125" marR="0" lvl="0" indent="-255588" algn="l" defTabSz="914400" rtl="0" eaLnBrk="1" fontAlgn="base" latinLnBrk="0" hangingPunct="1">
              <a:lnSpc>
                <a:spcPct val="100000"/>
              </a:lnSpc>
              <a:spcBef>
                <a:spcPts val="300"/>
              </a:spcBef>
              <a:spcAft>
                <a:spcPct val="0"/>
              </a:spcAft>
              <a:buClr>
                <a:schemeClr val="accent2"/>
              </a:buClr>
              <a:buSzTx/>
              <a:buFont typeface="Georgia" pitchFamily="-106" charset="0"/>
              <a:buChar char="•"/>
              <a:tabLst/>
              <a:defRPr/>
            </a:pPr>
            <a:endParaRPr kumimoji="0" lang="en-GB" sz="2400" b="0" i="0" u="none" strike="noStrike" kern="1200" cap="none" spc="0" normalizeH="0" baseline="0" noProof="0" dirty="0" smtClean="0">
              <a:ln>
                <a:noFill/>
              </a:ln>
              <a:solidFill>
                <a:srgbClr val="000000"/>
              </a:solidFill>
              <a:effectLst/>
              <a:uLnTx/>
              <a:uFillTx/>
              <a:latin typeface="+mn-lt"/>
              <a:ea typeface="ＭＳ Ｐゴシック" pitchFamily="-106" charset="-128"/>
              <a:cs typeface="ＭＳ Ｐゴシック" pitchFamily="-106" charset="-128"/>
            </a:endParaRPr>
          </a:p>
          <a:p>
            <a:pPr marL="657225" marR="0" lvl="1" indent="-246063" algn="l" defTabSz="914400" rtl="0" eaLnBrk="1" fontAlgn="base" latinLnBrk="0" hangingPunct="1">
              <a:lnSpc>
                <a:spcPct val="100000"/>
              </a:lnSpc>
              <a:spcBef>
                <a:spcPts val="300"/>
              </a:spcBef>
              <a:spcAft>
                <a:spcPct val="0"/>
              </a:spcAft>
              <a:buClr>
                <a:schemeClr val="accent2"/>
              </a:buClr>
              <a:buSzTx/>
              <a:buFont typeface="Georgia" pitchFamily="-106" charset="0"/>
              <a:buChar char="▫"/>
              <a:tabLst/>
              <a:defRPr/>
            </a:pPr>
            <a:endParaRPr kumimoji="0" lang="en-GB" sz="2600" b="0" i="0" u="none" strike="noStrike" kern="1200" cap="none" spc="0" normalizeH="0" baseline="0" noProof="0" dirty="0" smtClean="0">
              <a:ln>
                <a:noFill/>
              </a:ln>
              <a:solidFill>
                <a:srgbClr val="000000"/>
              </a:solidFill>
              <a:effectLst/>
              <a:uLnTx/>
              <a:uFillTx/>
              <a:latin typeface="+mn-lt"/>
              <a:ea typeface="ＭＳ Ｐゴシック" pitchFamily="-108" charset="-128"/>
              <a:cs typeface="+mn-cs"/>
            </a:endParaRPr>
          </a:p>
        </p:txBody>
      </p:sp>
      <p:pic>
        <p:nvPicPr>
          <p:cNvPr id="9" name="Picture 8" descr="1201_conv_hexte_talk.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538134" y="1600200"/>
            <a:ext cx="4377266" cy="5867400"/>
          </a:xfrm>
          <a:prstGeom prst="rect">
            <a:avLst/>
          </a:prstGeom>
        </p:spPr>
      </p:pic>
      <p:pic>
        <p:nvPicPr>
          <p:cNvPr id="11" name="Picture 10" descr="1201_conv_hexte_talk.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538134" y="1600200"/>
            <a:ext cx="4377266" cy="5867400"/>
          </a:xfrm>
          <a:prstGeom prst="rect">
            <a:avLst/>
          </a:prstGeom>
        </p:spPr>
      </p:pic>
      <p:pic>
        <p:nvPicPr>
          <p:cNvPr id="12" name="Picture 11" descr="1201_conv_hexte_talk.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538134" y="1600200"/>
            <a:ext cx="4377266" cy="58674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smtClean="0"/>
              <a:t>Black hole spin</a:t>
            </a:r>
            <a:endParaRPr lang="en-GB" sz="3500" dirty="0"/>
          </a:p>
        </p:txBody>
      </p:sp>
      <p:sp>
        <p:nvSpPr>
          <p:cNvPr id="3" name="Content Placeholder 2"/>
          <p:cNvSpPr>
            <a:spLocks noGrp="1"/>
          </p:cNvSpPr>
          <p:nvPr>
            <p:ph idx="1"/>
          </p:nvPr>
        </p:nvSpPr>
        <p:spPr>
          <a:xfrm>
            <a:off x="457200" y="2249488"/>
            <a:ext cx="4842933" cy="4324350"/>
          </a:xfrm>
        </p:spPr>
        <p:txBody>
          <a:bodyPr/>
          <a:lstStyle/>
          <a:p>
            <a:pPr>
              <a:buClr>
                <a:schemeClr val="accent2"/>
              </a:buClr>
              <a:buFont typeface="Arial" pitchFamily="-110" charset="0"/>
              <a:buChar char="•"/>
            </a:pPr>
            <a:r>
              <a:rPr lang="en-GB" sz="2200" dirty="0" smtClean="0"/>
              <a:t>Specific angular momentum,</a:t>
            </a:r>
          </a:p>
          <a:p>
            <a:pPr>
              <a:buClr>
                <a:schemeClr val="accent2"/>
              </a:buClr>
              <a:buNone/>
            </a:pPr>
            <a:r>
              <a:rPr lang="en-GB" sz="2200" dirty="0" smtClean="0"/>
              <a:t>	described as a dimensionless parameter a</a:t>
            </a:r>
            <a:r>
              <a:rPr lang="en-GB" sz="2200" baseline="-25000" dirty="0" smtClean="0"/>
              <a:t>*</a:t>
            </a:r>
            <a:endParaRPr lang="en-GB" sz="2200" dirty="0" smtClean="0"/>
          </a:p>
          <a:p>
            <a:pPr lvl="1">
              <a:buFont typeface="Arial" pitchFamily="-110" charset="0"/>
              <a:buChar char="•"/>
            </a:pPr>
            <a:r>
              <a:rPr lang="en-GB" sz="2200" dirty="0" smtClean="0">
                <a:solidFill>
                  <a:srgbClr val="000000"/>
                </a:solidFill>
              </a:rPr>
              <a:t>a</a:t>
            </a:r>
            <a:r>
              <a:rPr lang="en-GB" sz="2200" baseline="-25000" dirty="0" smtClean="0">
                <a:solidFill>
                  <a:srgbClr val="000000"/>
                </a:solidFill>
              </a:rPr>
              <a:t>*</a:t>
            </a:r>
            <a:r>
              <a:rPr lang="en-GB" sz="2200" dirty="0" smtClean="0">
                <a:solidFill>
                  <a:srgbClr val="000000"/>
                </a:solidFill>
              </a:rPr>
              <a:t>  : 0 - 0.998</a:t>
            </a:r>
          </a:p>
          <a:p>
            <a:pPr lvl="1">
              <a:buNone/>
            </a:pPr>
            <a:r>
              <a:rPr lang="en-GB" sz="2200" dirty="0" smtClean="0">
                <a:solidFill>
                  <a:srgbClr val="000000"/>
                </a:solidFill>
              </a:rPr>
              <a:t>	R</a:t>
            </a:r>
            <a:r>
              <a:rPr lang="en-GB" sz="2200" baseline="-25000" dirty="0" smtClean="0">
                <a:solidFill>
                  <a:srgbClr val="000000"/>
                </a:solidFill>
              </a:rPr>
              <a:t>in </a:t>
            </a:r>
            <a:r>
              <a:rPr lang="en-GB" sz="2200" dirty="0" smtClean="0">
                <a:solidFill>
                  <a:srgbClr val="000000"/>
                </a:solidFill>
              </a:rPr>
              <a:t>: 6 - 1.24 R</a:t>
            </a:r>
            <a:r>
              <a:rPr lang="en-GB" sz="2200" baseline="-25000" dirty="0" smtClean="0">
                <a:solidFill>
                  <a:srgbClr val="000000"/>
                </a:solidFill>
              </a:rPr>
              <a:t>g</a:t>
            </a:r>
          </a:p>
          <a:p>
            <a:pPr>
              <a:buClr>
                <a:schemeClr val="accent2"/>
              </a:buClr>
              <a:buNone/>
            </a:pPr>
            <a:endParaRPr lang="en-GB" sz="2200" dirty="0" smtClean="0"/>
          </a:p>
          <a:p>
            <a:pPr>
              <a:buClr>
                <a:schemeClr val="accent2"/>
              </a:buClr>
            </a:pPr>
            <a:r>
              <a:rPr lang="en-GB" sz="2200" dirty="0" smtClean="0"/>
              <a:t>currently 2 ways to determine</a:t>
            </a:r>
          </a:p>
          <a:p>
            <a:pPr lvl="1"/>
            <a:r>
              <a:rPr lang="en-GB" sz="2000" dirty="0" smtClean="0">
                <a:solidFill>
                  <a:schemeClr val="tx1"/>
                </a:solidFill>
              </a:rPr>
              <a:t>disc fitting </a:t>
            </a:r>
          </a:p>
          <a:p>
            <a:pPr lvl="1"/>
            <a:r>
              <a:rPr lang="en-GB" sz="2000" dirty="0" smtClean="0">
                <a:solidFill>
                  <a:schemeClr val="tx1"/>
                </a:solidFill>
              </a:rPr>
              <a:t>Fe line </a:t>
            </a:r>
            <a:r>
              <a:rPr lang="en-GB" sz="2000" dirty="0" smtClean="0"/>
              <a:t> </a:t>
            </a:r>
          </a:p>
          <a:p>
            <a:pPr>
              <a:buNone/>
            </a:pPr>
            <a:endParaRPr lang="en-GB" sz="2200" dirty="0" smtClean="0"/>
          </a:p>
          <a:p>
            <a:pPr>
              <a:buNone/>
            </a:pPr>
            <a:endParaRPr lang="en-GB" sz="2200" dirty="0"/>
          </a:p>
        </p:txBody>
      </p:sp>
      <p:sp>
        <p:nvSpPr>
          <p:cNvPr id="4" name="Slide Number Placeholder 3"/>
          <p:cNvSpPr>
            <a:spLocks noGrp="1"/>
          </p:cNvSpPr>
          <p:nvPr>
            <p:ph type="sldNum" sz="quarter" idx="12"/>
          </p:nvPr>
        </p:nvSpPr>
        <p:spPr/>
        <p:txBody>
          <a:bodyPr/>
          <a:lstStyle/>
          <a:p>
            <a:pPr>
              <a:defRPr/>
            </a:pPr>
            <a:fld id="{2DCD26CF-88F4-3E4F-AE6F-BB0B65C5409C}" type="slidenum">
              <a:rPr lang="en-GB" smtClean="0"/>
              <a:pPr>
                <a:defRPr/>
              </a:pPr>
              <a:t>2</a:t>
            </a:fld>
            <a:endParaRPr lang="en-GB"/>
          </a:p>
        </p:txBody>
      </p:sp>
      <p:grpSp>
        <p:nvGrpSpPr>
          <p:cNvPr id="8" name="Group 7"/>
          <p:cNvGrpSpPr/>
          <p:nvPr/>
        </p:nvGrpSpPr>
        <p:grpSpPr>
          <a:xfrm>
            <a:off x="5875876" y="1893895"/>
            <a:ext cx="2336800" cy="4295775"/>
            <a:chOff x="5514975" y="1417638"/>
            <a:chExt cx="3171825" cy="5127625"/>
          </a:xfrm>
        </p:grpSpPr>
        <p:pic>
          <p:nvPicPr>
            <p:cNvPr id="5" name="Picture 3" descr="bhspin_illust_no_spin300.jpg"/>
            <p:cNvPicPr>
              <a:picLocks noChangeAspect="1"/>
            </p:cNvPicPr>
            <p:nvPr/>
          </p:nvPicPr>
          <p:blipFill>
            <a:blip r:embed="rId3"/>
            <a:srcRect/>
            <a:stretch>
              <a:fillRect/>
            </a:stretch>
          </p:blipFill>
          <p:spPr bwMode="auto">
            <a:xfrm>
              <a:off x="5514975" y="1417638"/>
              <a:ext cx="3171825" cy="2451100"/>
            </a:xfrm>
            <a:prstGeom prst="rect">
              <a:avLst/>
            </a:prstGeom>
            <a:noFill/>
            <a:ln w="9525">
              <a:noFill/>
              <a:miter lim="800000"/>
              <a:headEnd/>
              <a:tailEnd/>
            </a:ln>
          </p:spPr>
        </p:pic>
        <p:pic>
          <p:nvPicPr>
            <p:cNvPr id="6" name="Picture 5" descr="bhspin_illust_spin300.jpg"/>
            <p:cNvPicPr>
              <a:picLocks noChangeAspect="1"/>
            </p:cNvPicPr>
            <p:nvPr/>
          </p:nvPicPr>
          <p:blipFill>
            <a:blip r:embed="rId4"/>
            <a:srcRect/>
            <a:stretch>
              <a:fillRect/>
            </a:stretch>
          </p:blipFill>
          <p:spPr bwMode="auto">
            <a:xfrm>
              <a:off x="5514975" y="4094163"/>
              <a:ext cx="3171825" cy="2451100"/>
            </a:xfrm>
            <a:prstGeom prst="rect">
              <a:avLst/>
            </a:prstGeom>
            <a:noFill/>
            <a:ln w="9525">
              <a:noFill/>
              <a:miter lim="800000"/>
              <a:headEnd/>
              <a:tailEnd/>
            </a:ln>
          </p:spPr>
        </p:pic>
      </p:grpSp>
      <p:pic>
        <p:nvPicPr>
          <p:cNvPr id="7" name="Picture 6" descr="DU_Black_lrg.gif"/>
          <p:cNvPicPr>
            <a:picLocks noChangeAspect="1"/>
          </p:cNvPicPr>
          <p:nvPr/>
        </p:nvPicPr>
        <p:blipFill>
          <a:blip r:embed="rId5"/>
          <a:srcRect/>
          <a:stretch>
            <a:fillRect/>
          </a:stretch>
        </p:blipFill>
        <p:spPr bwMode="auto">
          <a:xfrm>
            <a:off x="409575" y="5932488"/>
            <a:ext cx="1281113" cy="558800"/>
          </a:xfrm>
          <a:prstGeom prst="rect">
            <a:avLst/>
          </a:prstGeom>
          <a:noFill/>
          <a:ln w="9525">
            <a:noFill/>
            <a:miter lim="800000"/>
            <a:headEnd/>
            <a:tailEnd/>
          </a:ln>
        </p:spPr>
      </p:pic>
      <p:sp>
        <p:nvSpPr>
          <p:cNvPr id="9" name="TextBox 8"/>
          <p:cNvSpPr txBox="1"/>
          <p:nvPr/>
        </p:nvSpPr>
        <p:spPr>
          <a:xfrm>
            <a:off x="7517288" y="3505200"/>
            <a:ext cx="636112" cy="369332"/>
          </a:xfrm>
          <a:prstGeom prst="rect">
            <a:avLst/>
          </a:prstGeom>
          <a:noFill/>
        </p:spPr>
        <p:txBody>
          <a:bodyPr wrap="none" rtlCol="0">
            <a:spAutoFit/>
          </a:bodyPr>
          <a:lstStyle/>
          <a:p>
            <a:r>
              <a:rPr lang="en-GB" dirty="0" smtClean="0">
                <a:solidFill>
                  <a:schemeClr val="bg1"/>
                </a:solidFill>
              </a:rPr>
              <a:t>a</a:t>
            </a:r>
            <a:r>
              <a:rPr lang="en-GB" baseline="-25000" dirty="0" smtClean="0">
                <a:solidFill>
                  <a:schemeClr val="bg1"/>
                </a:solidFill>
              </a:rPr>
              <a:t>*</a:t>
            </a:r>
            <a:r>
              <a:rPr lang="en-GB" dirty="0" smtClean="0">
                <a:solidFill>
                  <a:schemeClr val="bg1"/>
                </a:solidFill>
              </a:rPr>
              <a:t>=0</a:t>
            </a:r>
            <a:endParaRPr lang="en-GB" dirty="0">
              <a:solidFill>
                <a:schemeClr val="bg1"/>
              </a:solidFill>
            </a:endParaRPr>
          </a:p>
        </p:txBody>
      </p:sp>
      <p:sp>
        <p:nvSpPr>
          <p:cNvPr id="10" name="TextBox 9"/>
          <p:cNvSpPr txBox="1"/>
          <p:nvPr/>
        </p:nvSpPr>
        <p:spPr>
          <a:xfrm>
            <a:off x="7162800" y="5802868"/>
            <a:ext cx="1085378" cy="369332"/>
          </a:xfrm>
          <a:prstGeom prst="rect">
            <a:avLst/>
          </a:prstGeom>
          <a:noFill/>
        </p:spPr>
        <p:txBody>
          <a:bodyPr wrap="none" rtlCol="0">
            <a:spAutoFit/>
          </a:bodyPr>
          <a:lstStyle/>
          <a:p>
            <a:r>
              <a:rPr lang="en-GB" dirty="0" smtClean="0">
                <a:solidFill>
                  <a:schemeClr val="bg1"/>
                </a:solidFill>
              </a:rPr>
              <a:t>a</a:t>
            </a:r>
            <a:r>
              <a:rPr lang="en-GB" baseline="-25000" dirty="0" smtClean="0">
                <a:solidFill>
                  <a:schemeClr val="bg1"/>
                </a:solidFill>
              </a:rPr>
              <a:t>*</a:t>
            </a:r>
            <a:r>
              <a:rPr lang="en-GB" dirty="0" smtClean="0">
                <a:solidFill>
                  <a:schemeClr val="bg1"/>
                </a:solidFill>
              </a:rPr>
              <a:t>=0.998</a:t>
            </a:r>
            <a:endParaRPr lang="en-GB"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500" dirty="0" smtClean="0">
                <a:ea typeface="ＭＳ Ｐゴシック" pitchFamily="-106" charset="-128"/>
                <a:cs typeface="ＭＳ Ｐゴシック" pitchFamily="-106" charset="-128"/>
              </a:rPr>
              <a:t>Continuum fitting below 3 </a:t>
            </a:r>
            <a:r>
              <a:rPr lang="en-GB" sz="3500" dirty="0" err="1" smtClean="0">
                <a:ea typeface="ＭＳ Ｐゴシック" pitchFamily="-106" charset="-128"/>
                <a:cs typeface="ＭＳ Ｐゴシック" pitchFamily="-106" charset="-128"/>
              </a:rPr>
              <a:t>keV</a:t>
            </a:r>
            <a:r>
              <a:rPr lang="en-GB" sz="3500" dirty="0" smtClean="0">
                <a:ea typeface="ＭＳ Ｐゴシック" pitchFamily="-106" charset="-128"/>
                <a:cs typeface="ＭＳ Ｐゴシック" pitchFamily="-106" charset="-128"/>
              </a:rPr>
              <a:t>: </a:t>
            </a:r>
            <a:br>
              <a:rPr lang="en-GB" sz="3500" dirty="0" smtClean="0">
                <a:ea typeface="ＭＳ Ｐゴシック" pitchFamily="-106" charset="-128"/>
                <a:cs typeface="ＭＳ Ｐゴシック" pitchFamily="-106" charset="-128"/>
              </a:rPr>
            </a:br>
            <a:r>
              <a:rPr lang="en-GB" sz="3500" dirty="0" smtClean="0">
                <a:ea typeface="ＭＳ Ｐゴシック" pitchFamily="-106" charset="-128"/>
                <a:cs typeface="ＭＳ Ｐゴシック" pitchFamily="-106" charset="-128"/>
              </a:rPr>
              <a:t>Disc dominated state</a:t>
            </a:r>
            <a:endParaRPr lang="en-GB" sz="3500" dirty="0"/>
          </a:p>
        </p:txBody>
      </p:sp>
      <p:sp>
        <p:nvSpPr>
          <p:cNvPr id="3" name="Content Placeholder 2"/>
          <p:cNvSpPr>
            <a:spLocks noGrp="1"/>
          </p:cNvSpPr>
          <p:nvPr>
            <p:ph idx="1"/>
          </p:nvPr>
        </p:nvSpPr>
        <p:spPr>
          <a:xfrm>
            <a:off x="457200" y="2249488"/>
            <a:ext cx="4555067" cy="4324350"/>
          </a:xfrm>
        </p:spPr>
        <p:txBody>
          <a:bodyPr/>
          <a:lstStyle/>
          <a:p>
            <a:pPr>
              <a:buClr>
                <a:schemeClr val="accent2"/>
              </a:buClr>
            </a:pPr>
            <a:endParaRPr lang="en-GB" dirty="0" smtClean="0"/>
          </a:p>
          <a:p>
            <a:pPr>
              <a:buClr>
                <a:schemeClr val="accent2"/>
              </a:buClr>
              <a:buNone/>
            </a:pPr>
            <a:endParaRPr lang="en-GB" dirty="0" smtClean="0"/>
          </a:p>
          <a:p>
            <a:pPr>
              <a:buClr>
                <a:schemeClr val="accent2"/>
              </a:buClr>
              <a:buNone/>
            </a:pPr>
            <a:r>
              <a:rPr lang="en-GB" dirty="0" smtClean="0">
                <a:solidFill>
                  <a:srgbClr val="FF0000"/>
                </a:solidFill>
              </a:rPr>
              <a:t>	DATA</a:t>
            </a:r>
          </a:p>
          <a:p>
            <a:pPr>
              <a:buClr>
                <a:schemeClr val="accent2"/>
              </a:buClr>
              <a:buNone/>
            </a:pPr>
            <a:r>
              <a:rPr lang="en-GB" dirty="0" smtClean="0">
                <a:solidFill>
                  <a:srgbClr val="FF0000"/>
                </a:solidFill>
              </a:rPr>
              <a:t>	   </a:t>
            </a:r>
            <a:r>
              <a:rPr lang="en-GB" dirty="0" smtClean="0"/>
              <a:t>vs.</a:t>
            </a:r>
            <a:endParaRPr lang="en-GB" dirty="0" smtClean="0">
              <a:solidFill>
                <a:srgbClr val="FF0000"/>
              </a:solidFill>
            </a:endParaRPr>
          </a:p>
          <a:p>
            <a:pPr>
              <a:buClr>
                <a:schemeClr val="accent2"/>
              </a:buClr>
              <a:buNone/>
            </a:pPr>
            <a:r>
              <a:rPr lang="en-GB" dirty="0" smtClean="0">
                <a:solidFill>
                  <a:srgbClr val="0000FF"/>
                </a:solidFill>
              </a:rPr>
              <a:t>	BHSPEC</a:t>
            </a:r>
          </a:p>
          <a:p>
            <a:pPr>
              <a:buClr>
                <a:schemeClr val="accent2"/>
              </a:buClr>
              <a:buNone/>
            </a:pPr>
            <a:endParaRPr lang="en-GB" dirty="0">
              <a:solidFill>
                <a:srgbClr val="36FD1A"/>
              </a:solidFill>
            </a:endParaRPr>
          </a:p>
        </p:txBody>
      </p:sp>
      <p:sp>
        <p:nvSpPr>
          <p:cNvPr id="4" name="Slide Number Placeholder 3"/>
          <p:cNvSpPr>
            <a:spLocks noGrp="1"/>
          </p:cNvSpPr>
          <p:nvPr>
            <p:ph type="sldNum" sz="quarter" idx="12"/>
          </p:nvPr>
        </p:nvSpPr>
        <p:spPr/>
        <p:txBody>
          <a:bodyPr/>
          <a:lstStyle/>
          <a:p>
            <a:pPr>
              <a:defRPr/>
            </a:pPr>
            <a:fld id="{2DCD26CF-88F4-3E4F-AE6F-BB0B65C5409C}" type="slidenum">
              <a:rPr lang="en-GB" smtClean="0"/>
              <a:pPr>
                <a:defRPr/>
              </a:pPr>
              <a:t>20</a:t>
            </a:fld>
            <a:endParaRPr lang="en-GB"/>
          </a:p>
        </p:txBody>
      </p:sp>
      <p:pic>
        <p:nvPicPr>
          <p:cNvPr id="7" name="Picture 7" descr="DU_Black_lrg.gif"/>
          <p:cNvPicPr>
            <a:picLocks noChangeAspect="1"/>
          </p:cNvPicPr>
          <p:nvPr/>
        </p:nvPicPr>
        <p:blipFill>
          <a:blip r:embed="rId3"/>
          <a:srcRect/>
          <a:stretch>
            <a:fillRect/>
          </a:stretch>
        </p:blipFill>
        <p:spPr bwMode="auto">
          <a:xfrm>
            <a:off x="409575" y="5932488"/>
            <a:ext cx="1281113" cy="558800"/>
          </a:xfrm>
          <a:prstGeom prst="rect">
            <a:avLst/>
          </a:prstGeom>
          <a:noFill/>
          <a:ln w="9525">
            <a:noFill/>
            <a:miter lim="800000"/>
            <a:headEnd/>
            <a:tailEnd/>
          </a:ln>
        </p:spPr>
      </p:pic>
      <p:pic>
        <p:nvPicPr>
          <p:cNvPr id="8" name="Picture 7" descr="data_bhspec_ratio.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3803761" y="1490138"/>
            <a:ext cx="4654439" cy="6504512"/>
          </a:xfrm>
          <a:prstGeom prst="rect">
            <a:avLst/>
          </a:prstGeom>
        </p:spPr>
      </p:pic>
      <p:pic>
        <p:nvPicPr>
          <p:cNvPr id="11" name="Picture 10" descr="data_bhspec_ratio.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3810000" y="1496488"/>
            <a:ext cx="4654439" cy="6504512"/>
          </a:xfrm>
          <a:prstGeom prst="rect">
            <a:avLst/>
          </a:prstGeom>
        </p:spPr>
      </p:pic>
      <p:pic>
        <p:nvPicPr>
          <p:cNvPr id="12" name="Picture 11" descr="data_bhspec_ratio.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3810000" y="1496488"/>
            <a:ext cx="4654439" cy="650451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500" dirty="0" smtClean="0">
                <a:ea typeface="ＭＳ Ｐゴシック" pitchFamily="-106" charset="-128"/>
                <a:cs typeface="ＭＳ Ｐゴシック" pitchFamily="-106" charset="-128"/>
              </a:rPr>
              <a:t>Continuum fitting below 3 </a:t>
            </a:r>
            <a:r>
              <a:rPr lang="en-GB" sz="3500" dirty="0" err="1" smtClean="0">
                <a:ea typeface="ＭＳ Ｐゴシック" pitchFamily="-106" charset="-128"/>
                <a:cs typeface="ＭＳ Ｐゴシック" pitchFamily="-106" charset="-128"/>
              </a:rPr>
              <a:t>keV</a:t>
            </a:r>
            <a:r>
              <a:rPr lang="en-GB" sz="3500" dirty="0" smtClean="0">
                <a:ea typeface="ＭＳ Ｐゴシック" pitchFamily="-106" charset="-128"/>
                <a:cs typeface="ＭＳ Ｐゴシック" pitchFamily="-106" charset="-128"/>
              </a:rPr>
              <a:t>: </a:t>
            </a:r>
            <a:br>
              <a:rPr lang="en-GB" sz="3500" dirty="0" smtClean="0">
                <a:ea typeface="ＭＳ Ｐゴシック" pitchFamily="-106" charset="-128"/>
                <a:cs typeface="ＭＳ Ｐゴシック" pitchFamily="-106" charset="-128"/>
              </a:rPr>
            </a:br>
            <a:r>
              <a:rPr lang="en-GB" sz="3500" dirty="0" smtClean="0">
                <a:ea typeface="ＭＳ Ｐゴシック" pitchFamily="-106" charset="-128"/>
                <a:cs typeface="ＭＳ Ｐゴシック" pitchFamily="-106" charset="-128"/>
              </a:rPr>
              <a:t>LMC X-3</a:t>
            </a:r>
            <a:endParaRPr lang="en-GB" sz="3500" dirty="0"/>
          </a:p>
        </p:txBody>
      </p:sp>
      <p:sp>
        <p:nvSpPr>
          <p:cNvPr id="3" name="Content Placeholder 2"/>
          <p:cNvSpPr>
            <a:spLocks noGrp="1"/>
          </p:cNvSpPr>
          <p:nvPr>
            <p:ph idx="1"/>
          </p:nvPr>
        </p:nvSpPr>
        <p:spPr>
          <a:xfrm>
            <a:off x="457200" y="2249488"/>
            <a:ext cx="4555067" cy="4324350"/>
          </a:xfrm>
        </p:spPr>
        <p:txBody>
          <a:bodyPr/>
          <a:lstStyle/>
          <a:p>
            <a:pPr>
              <a:buClr>
                <a:schemeClr val="accent2"/>
              </a:buClr>
            </a:pPr>
            <a:endParaRPr lang="en-GB" dirty="0" smtClean="0"/>
          </a:p>
          <a:p>
            <a:pPr>
              <a:buClr>
                <a:schemeClr val="accent2"/>
              </a:buClr>
              <a:buNone/>
            </a:pPr>
            <a:endParaRPr lang="en-GB" dirty="0" smtClean="0"/>
          </a:p>
          <a:p>
            <a:pPr>
              <a:buClr>
                <a:schemeClr val="accent2"/>
              </a:buClr>
              <a:buNone/>
            </a:pPr>
            <a:r>
              <a:rPr lang="en-GB" dirty="0" smtClean="0">
                <a:solidFill>
                  <a:srgbClr val="FF0000"/>
                </a:solidFill>
              </a:rPr>
              <a:t>	DATA</a:t>
            </a:r>
          </a:p>
          <a:p>
            <a:pPr>
              <a:buClr>
                <a:schemeClr val="accent2"/>
              </a:buClr>
              <a:buNone/>
            </a:pPr>
            <a:r>
              <a:rPr lang="en-GB" dirty="0" smtClean="0">
                <a:solidFill>
                  <a:srgbClr val="FF0000"/>
                </a:solidFill>
              </a:rPr>
              <a:t>	   </a:t>
            </a:r>
            <a:r>
              <a:rPr lang="en-GB" dirty="0" smtClean="0"/>
              <a:t>vs.</a:t>
            </a:r>
            <a:endParaRPr lang="en-GB" dirty="0" smtClean="0">
              <a:solidFill>
                <a:srgbClr val="FF0000"/>
              </a:solidFill>
            </a:endParaRPr>
          </a:p>
          <a:p>
            <a:pPr>
              <a:buClr>
                <a:schemeClr val="accent2"/>
              </a:buClr>
              <a:buNone/>
            </a:pPr>
            <a:r>
              <a:rPr lang="en-GB" dirty="0" smtClean="0">
                <a:solidFill>
                  <a:srgbClr val="0000FF"/>
                </a:solidFill>
              </a:rPr>
              <a:t>	BHSPEC</a:t>
            </a:r>
          </a:p>
          <a:p>
            <a:pPr>
              <a:buClr>
                <a:schemeClr val="accent2"/>
              </a:buClr>
              <a:buNone/>
            </a:pPr>
            <a:endParaRPr lang="en-GB" dirty="0">
              <a:solidFill>
                <a:srgbClr val="36FD1A"/>
              </a:solidFill>
            </a:endParaRPr>
          </a:p>
        </p:txBody>
      </p:sp>
      <p:sp>
        <p:nvSpPr>
          <p:cNvPr id="4" name="Slide Number Placeholder 3"/>
          <p:cNvSpPr>
            <a:spLocks noGrp="1"/>
          </p:cNvSpPr>
          <p:nvPr>
            <p:ph type="sldNum" sz="quarter" idx="12"/>
          </p:nvPr>
        </p:nvSpPr>
        <p:spPr/>
        <p:txBody>
          <a:bodyPr/>
          <a:lstStyle/>
          <a:p>
            <a:pPr>
              <a:defRPr/>
            </a:pPr>
            <a:fld id="{2DCD26CF-88F4-3E4F-AE6F-BB0B65C5409C}" type="slidenum">
              <a:rPr lang="en-GB" smtClean="0"/>
              <a:pPr>
                <a:defRPr/>
              </a:pPr>
              <a:t>21</a:t>
            </a:fld>
            <a:endParaRPr lang="en-GB"/>
          </a:p>
        </p:txBody>
      </p:sp>
      <p:pic>
        <p:nvPicPr>
          <p:cNvPr id="7" name="Picture 7" descr="DU_Black_lrg.gif"/>
          <p:cNvPicPr>
            <a:picLocks noChangeAspect="1"/>
          </p:cNvPicPr>
          <p:nvPr/>
        </p:nvPicPr>
        <p:blipFill>
          <a:blip r:embed="rId3"/>
          <a:srcRect/>
          <a:stretch>
            <a:fillRect/>
          </a:stretch>
        </p:blipFill>
        <p:spPr bwMode="auto">
          <a:xfrm>
            <a:off x="409575" y="5932488"/>
            <a:ext cx="1281113" cy="558800"/>
          </a:xfrm>
          <a:prstGeom prst="rect">
            <a:avLst/>
          </a:prstGeom>
          <a:noFill/>
          <a:ln w="9525">
            <a:noFill/>
            <a:miter lim="800000"/>
            <a:headEnd/>
            <a:tailEnd/>
          </a:ln>
        </p:spPr>
      </p:pic>
      <p:pic>
        <p:nvPicPr>
          <p:cNvPr id="10" name="Content Placeholder 8" descr="lmcx3_disc_ratio.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bwMode="auto">
          <a:xfrm>
            <a:off x="3505200" y="1498614"/>
            <a:ext cx="6172200" cy="6502386"/>
          </a:xfrm>
          <a:prstGeom prst="rect">
            <a:avLst/>
          </a:prstGeom>
          <a:noFill/>
          <a:ln w="9525">
            <a:noFill/>
            <a:miter lim="800000"/>
            <a:headEnd/>
            <a:tailEnd/>
          </a:ln>
        </p:spPr>
      </p:pic>
      <p:pic>
        <p:nvPicPr>
          <p:cNvPr id="13" name="Content Placeholder 8" descr="lmcx3_disc_ratio.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bwMode="auto">
          <a:xfrm>
            <a:off x="3505200" y="1498614"/>
            <a:ext cx="6172200" cy="65023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866" name="Picture 3" descr="gx339_vhs2.jpg"/>
          <p:cNvPicPr>
            <a:picLocks noChangeAspect="1"/>
          </p:cNvPicPr>
          <p:nvPr/>
        </p:nvPicPr>
        <p:blipFill>
          <a:blip r:embed="rId3"/>
          <a:srcRect/>
          <a:stretch>
            <a:fillRect/>
          </a:stretch>
        </p:blipFill>
        <p:spPr bwMode="auto">
          <a:xfrm>
            <a:off x="5715000" y="3849688"/>
            <a:ext cx="3257550" cy="2520488"/>
          </a:xfrm>
          <a:prstGeom prst="rect">
            <a:avLst/>
          </a:prstGeom>
          <a:noFill/>
          <a:ln w="9525">
            <a:noFill/>
            <a:miter lim="800000"/>
            <a:headEnd/>
            <a:tailEnd/>
          </a:ln>
        </p:spPr>
      </p:pic>
      <p:sp>
        <p:nvSpPr>
          <p:cNvPr id="2" name="Content Placeholder 1"/>
          <p:cNvSpPr>
            <a:spLocks noGrp="1"/>
          </p:cNvSpPr>
          <p:nvPr>
            <p:ph idx="1"/>
          </p:nvPr>
        </p:nvSpPr>
        <p:spPr>
          <a:xfrm>
            <a:off x="457200" y="1981200"/>
            <a:ext cx="8229600" cy="4286250"/>
          </a:xfrm>
        </p:spPr>
        <p:txBody>
          <a:bodyPr>
            <a:normAutofit lnSpcReduction="10000"/>
          </a:bodyPr>
          <a:lstStyle/>
          <a:p>
            <a:pPr marL="329184" indent="-256032" eaLnBrk="1" fontAlgn="auto" hangingPunct="1">
              <a:spcBef>
                <a:spcPts val="324"/>
              </a:spcBef>
              <a:spcAft>
                <a:spcPts val="0"/>
              </a:spcAft>
              <a:buClr>
                <a:schemeClr val="accent3"/>
              </a:buClr>
              <a:buFont typeface="Georgia"/>
              <a:buNone/>
              <a:defRPr/>
            </a:pPr>
            <a:endParaRPr lang="en-GB" sz="2400" dirty="0" smtClean="0">
              <a:ea typeface="+mn-ea"/>
              <a:cs typeface="+mn-cs"/>
            </a:endParaRPr>
          </a:p>
          <a:p>
            <a:pPr marL="329184" indent="-256032" eaLnBrk="1" fontAlgn="auto" hangingPunct="1">
              <a:spcBef>
                <a:spcPts val="324"/>
              </a:spcBef>
              <a:spcAft>
                <a:spcPts val="0"/>
              </a:spcAft>
              <a:buClr>
                <a:schemeClr val="accent3"/>
              </a:buClr>
              <a:buFont typeface="Georgia"/>
              <a:buNone/>
              <a:defRPr/>
            </a:pPr>
            <a:r>
              <a:rPr lang="en-GB" sz="2400" dirty="0" smtClean="0">
                <a:ea typeface="+mn-ea"/>
                <a:cs typeface="+mn-cs"/>
              </a:rPr>
              <a:t>Previously derived a strict upper limit for the spin in </a:t>
            </a:r>
          </a:p>
          <a:p>
            <a:pPr marL="329184" indent="-256032" eaLnBrk="1" fontAlgn="auto" hangingPunct="1">
              <a:spcBef>
                <a:spcPts val="324"/>
              </a:spcBef>
              <a:spcAft>
                <a:spcPts val="0"/>
              </a:spcAft>
              <a:buClr>
                <a:schemeClr val="accent3"/>
              </a:buClr>
              <a:buFont typeface="Georgia"/>
              <a:buNone/>
              <a:defRPr/>
            </a:pPr>
            <a:r>
              <a:rPr lang="en-GB" sz="2400" dirty="0" smtClean="0">
                <a:ea typeface="+mn-ea"/>
                <a:cs typeface="+mn-cs"/>
              </a:rPr>
              <a:t>GX 339-4 from continuum fitting of disc dominated RXTE</a:t>
            </a:r>
          </a:p>
          <a:p>
            <a:pPr marL="329184" indent="-256032" eaLnBrk="1" fontAlgn="auto" hangingPunct="1">
              <a:spcBef>
                <a:spcPts val="324"/>
              </a:spcBef>
              <a:spcAft>
                <a:spcPts val="0"/>
              </a:spcAft>
              <a:buClr>
                <a:schemeClr val="accent3"/>
              </a:buClr>
              <a:buFont typeface="Georgia"/>
              <a:buNone/>
              <a:defRPr/>
            </a:pPr>
            <a:r>
              <a:rPr lang="en-GB" sz="2400" dirty="0" smtClean="0">
                <a:ea typeface="+mn-ea"/>
                <a:cs typeface="+mn-cs"/>
              </a:rPr>
              <a:t>spectra </a:t>
            </a:r>
            <a:r>
              <a:rPr lang="en-GB" sz="2000" dirty="0" smtClean="0">
                <a:ea typeface="+mn-ea"/>
                <a:cs typeface="+mn-cs"/>
              </a:rPr>
              <a:t>(Kolehmainen &amp; Done, 2010)</a:t>
            </a:r>
          </a:p>
          <a:p>
            <a:pPr>
              <a:buClr>
                <a:schemeClr val="accent2"/>
              </a:buClr>
            </a:pPr>
            <a:r>
              <a:rPr lang="en-GB" sz="2200" dirty="0" smtClean="0">
                <a:solidFill>
                  <a:srgbClr val="FF10B5"/>
                </a:solidFill>
                <a:latin typeface="Lucida Sans Unicode" pitchFamily="-108" charset="-52"/>
              </a:rPr>
              <a:t>a</a:t>
            </a:r>
            <a:r>
              <a:rPr lang="en-GB" sz="2200" baseline="-25000" dirty="0" smtClean="0">
                <a:solidFill>
                  <a:srgbClr val="FF10B5"/>
                </a:solidFill>
                <a:latin typeface="Lucida Sans Unicode" pitchFamily="-108" charset="-52"/>
              </a:rPr>
              <a:t>*</a:t>
            </a:r>
            <a:r>
              <a:rPr lang="en-GB" sz="2000" dirty="0" smtClean="0">
                <a:solidFill>
                  <a:srgbClr val="FF10B5"/>
                </a:solidFill>
                <a:latin typeface="Lucida Sans Unicode" pitchFamily="-108" charset="-52"/>
              </a:rPr>
              <a:t> &lt; 0.9 for any reasonable mass (&lt;15M</a:t>
            </a:r>
            <a:r>
              <a:rPr lang="en-US" sz="2000" baseline="-25000" dirty="0" smtClean="0">
                <a:solidFill>
                  <a:srgbClr val="FF10B5"/>
                </a:solidFill>
                <a:latin typeface="Wingdings" pitchFamily="-108" charset="2"/>
              </a:rPr>
              <a:t></a:t>
            </a:r>
            <a:r>
              <a:rPr lang="en-GB" sz="2000" dirty="0" smtClean="0">
                <a:solidFill>
                  <a:srgbClr val="FF10B5"/>
                </a:solidFill>
                <a:latin typeface="Lucida Sans Unicode" pitchFamily="-108" charset="-52"/>
              </a:rPr>
              <a:t>), </a:t>
            </a:r>
            <a:r>
              <a:rPr lang="en-US" sz="2000" dirty="0" smtClean="0">
                <a:solidFill>
                  <a:srgbClr val="FF10B5"/>
                </a:solidFill>
                <a:latin typeface="Lucida Sans Unicode" pitchFamily="-108" charset="-52"/>
              </a:rPr>
              <a:t>distance</a:t>
            </a:r>
            <a:r>
              <a:rPr lang="en-GB" sz="2000" dirty="0" smtClean="0">
                <a:solidFill>
                  <a:srgbClr val="FF10B5"/>
                </a:solidFill>
                <a:latin typeface="Lucida Sans Unicode" pitchFamily="-108" charset="-52"/>
              </a:rPr>
              <a:t> (&gt;6 kpc) 	and inclination (i &gt; 45°)</a:t>
            </a:r>
          </a:p>
          <a:p>
            <a:pPr marL="329184" indent="-256032" eaLnBrk="1" fontAlgn="auto" hangingPunct="1">
              <a:spcBef>
                <a:spcPts val="324"/>
              </a:spcBef>
              <a:spcAft>
                <a:spcPts val="0"/>
              </a:spcAft>
              <a:buClr>
                <a:schemeClr val="accent3"/>
              </a:buClr>
              <a:buFont typeface="Georgia"/>
              <a:buNone/>
              <a:defRPr/>
            </a:pPr>
            <a:endParaRPr lang="en-GB" sz="2400" dirty="0" smtClean="0">
              <a:ea typeface="+mn-ea"/>
              <a:cs typeface="+mn-cs"/>
            </a:endParaRPr>
          </a:p>
          <a:p>
            <a:pPr marL="365760" indent="-256032" eaLnBrk="1" fontAlgn="auto" hangingPunct="1">
              <a:spcAft>
                <a:spcPts val="0"/>
              </a:spcAft>
              <a:buClr>
                <a:schemeClr val="accent2"/>
              </a:buClr>
              <a:buFont typeface="Georgia"/>
              <a:buNone/>
              <a:defRPr/>
            </a:pPr>
            <a:r>
              <a:rPr lang="en-GB" sz="2400" dirty="0" smtClean="0">
                <a:ea typeface="+mn-ea"/>
                <a:cs typeface="+mn-cs"/>
              </a:rPr>
              <a:t>GX 339-4 widely studied in </a:t>
            </a:r>
          </a:p>
          <a:p>
            <a:pPr marL="365760" indent="-256032" eaLnBrk="1" fontAlgn="auto" hangingPunct="1">
              <a:spcAft>
                <a:spcPts val="0"/>
              </a:spcAft>
              <a:buClr>
                <a:schemeClr val="accent2"/>
              </a:buClr>
              <a:buFont typeface="Georgia"/>
              <a:buNone/>
              <a:defRPr/>
            </a:pPr>
            <a:r>
              <a:rPr lang="en-GB" sz="2400" dirty="0" smtClean="0">
                <a:ea typeface="+mn-ea"/>
                <a:cs typeface="+mn-cs"/>
              </a:rPr>
              <a:t>terms of Fe-line</a:t>
            </a:r>
          </a:p>
          <a:p>
            <a:pPr marL="658368" lvl="1" indent="-246888" eaLnBrk="1" fontAlgn="auto" hangingPunct="1">
              <a:spcAft>
                <a:spcPts val="0"/>
              </a:spcAft>
              <a:buFont typeface="Arial" pitchFamily="-110" charset="0"/>
              <a:buChar char="•"/>
              <a:defRPr/>
            </a:pPr>
            <a:r>
              <a:rPr lang="en-GB" sz="2200" dirty="0" smtClean="0">
                <a:solidFill>
                  <a:srgbClr val="000000"/>
                </a:solidFill>
                <a:ea typeface="+mn-ea"/>
              </a:rPr>
              <a:t>burst mode spectrum gave a</a:t>
            </a:r>
            <a:r>
              <a:rPr lang="en-GB" sz="2200" baseline="-25000" dirty="0" smtClean="0">
                <a:solidFill>
                  <a:srgbClr val="000000"/>
                </a:solidFill>
                <a:ea typeface="+mn-ea"/>
              </a:rPr>
              <a:t>*</a:t>
            </a:r>
            <a:r>
              <a:rPr lang="en-GB" sz="2200" dirty="0" smtClean="0">
                <a:solidFill>
                  <a:srgbClr val="000000"/>
                </a:solidFill>
                <a:ea typeface="+mn-ea"/>
              </a:rPr>
              <a:t>= 0.935 </a:t>
            </a:r>
          </a:p>
          <a:p>
            <a:pPr marL="658368" lvl="1" indent="-246888" eaLnBrk="1" fontAlgn="auto" hangingPunct="1">
              <a:spcAft>
                <a:spcPts val="0"/>
              </a:spcAft>
              <a:buFont typeface="Verdana" pitchFamily="-110" charset="0"/>
              <a:buNone/>
              <a:defRPr/>
            </a:pPr>
            <a:r>
              <a:rPr lang="en-GB" sz="2200" dirty="0" smtClean="0">
                <a:solidFill>
                  <a:srgbClr val="000000"/>
                </a:solidFill>
                <a:ea typeface="+mn-ea"/>
              </a:rPr>
              <a:t>	</a:t>
            </a:r>
            <a:r>
              <a:rPr lang="en-GB" sz="2000" dirty="0" smtClean="0">
                <a:solidFill>
                  <a:srgbClr val="000000"/>
                </a:solidFill>
                <a:ea typeface="+mn-ea"/>
              </a:rPr>
              <a:t>(e.g. Miller et al. 2004; Reis et al. 2008)</a:t>
            </a:r>
          </a:p>
          <a:p>
            <a:pPr marL="874712" lvl="3" indent="-352425" eaLnBrk="1" fontAlgn="auto" hangingPunct="1">
              <a:spcBef>
                <a:spcPts val="324"/>
              </a:spcBef>
              <a:spcAft>
                <a:spcPts val="0"/>
              </a:spcAft>
              <a:buSzPct val="68000"/>
              <a:buFont typeface="Wingdings 2" pitchFamily="-110" charset="2"/>
              <a:buNone/>
              <a:defRPr/>
            </a:pPr>
            <a:r>
              <a:rPr lang="en-GB" sz="2400" dirty="0" smtClean="0">
                <a:ea typeface="+mn-ea"/>
              </a:rPr>
              <a:t>	 </a:t>
            </a:r>
          </a:p>
          <a:p>
            <a:pPr marL="621792" lvl="1" indent="-246888" eaLnBrk="1" fontAlgn="auto" hangingPunct="1">
              <a:spcBef>
                <a:spcPts val="324"/>
              </a:spcBef>
              <a:spcAft>
                <a:spcPts val="0"/>
              </a:spcAft>
              <a:buFont typeface="Arial"/>
              <a:buChar char="•"/>
              <a:defRPr/>
            </a:pPr>
            <a:endParaRPr lang="en-GB" sz="2400" dirty="0" smtClean="0">
              <a:ea typeface="+mn-ea"/>
            </a:endParaRPr>
          </a:p>
          <a:p>
            <a:pPr marL="84138" lvl="1" indent="307975" eaLnBrk="1" fontAlgn="auto" hangingPunct="1">
              <a:spcBef>
                <a:spcPts val="324"/>
              </a:spcBef>
              <a:spcAft>
                <a:spcPts val="0"/>
              </a:spcAft>
              <a:buFont typeface="Verdana"/>
              <a:buNone/>
              <a:defRPr/>
            </a:pPr>
            <a:endParaRPr lang="en-GB" sz="2400" dirty="0" smtClean="0">
              <a:ea typeface="+mn-ea"/>
            </a:endParaRPr>
          </a:p>
          <a:p>
            <a:pPr marL="658368" lvl="1" indent="-620713" eaLnBrk="1" fontAlgn="auto" hangingPunct="1">
              <a:spcBef>
                <a:spcPts val="324"/>
              </a:spcBef>
              <a:spcAft>
                <a:spcPts val="0"/>
              </a:spcAft>
              <a:buFont typeface="Arial"/>
              <a:buChar char="•"/>
              <a:defRPr/>
            </a:pPr>
            <a:endParaRPr lang="en-GB" sz="2400" dirty="0" smtClean="0">
              <a:ea typeface="+mn-ea"/>
            </a:endParaRPr>
          </a:p>
          <a:p>
            <a:pPr marL="621792" lvl="1" indent="-246888" eaLnBrk="1" fontAlgn="auto" hangingPunct="1">
              <a:spcBef>
                <a:spcPts val="324"/>
              </a:spcBef>
              <a:spcAft>
                <a:spcPts val="0"/>
              </a:spcAft>
              <a:buFont typeface="Verdana"/>
              <a:buNone/>
              <a:defRPr/>
            </a:pPr>
            <a:endParaRPr lang="en-GB" sz="1400" dirty="0" smtClean="0">
              <a:ea typeface="+mn-ea"/>
            </a:endParaRPr>
          </a:p>
        </p:txBody>
      </p:sp>
      <p:sp>
        <p:nvSpPr>
          <p:cNvPr id="36868" name="Title 2"/>
          <p:cNvSpPr>
            <a:spLocks noGrp="1"/>
          </p:cNvSpPr>
          <p:nvPr>
            <p:ph type="title"/>
          </p:nvPr>
        </p:nvSpPr>
        <p:spPr>
          <a:xfrm>
            <a:off x="457200" y="1143000"/>
            <a:ext cx="8229600" cy="1066800"/>
          </a:xfrm>
        </p:spPr>
        <p:txBody>
          <a:bodyPr/>
          <a:lstStyle/>
          <a:p>
            <a:pPr eaLnBrk="1" hangingPunct="1"/>
            <a:r>
              <a:rPr lang="en-GB" sz="3500" dirty="0" smtClean="0">
                <a:ea typeface="ＭＳ Ｐゴシック" pitchFamily="-106" charset="-128"/>
                <a:cs typeface="ＭＳ Ｐゴシック" pitchFamily="-106" charset="-128"/>
              </a:rPr>
              <a:t>Soft intermediate state: the Fe line</a:t>
            </a:r>
          </a:p>
        </p:txBody>
      </p:sp>
      <p:sp>
        <p:nvSpPr>
          <p:cNvPr id="36869"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124E8898-A757-024D-984C-A9F9AE3F8A0E}" type="slidenum">
              <a:rPr lang="en-US" smtClean="0">
                <a:ea typeface="ＭＳ Ｐゴシック" pitchFamily="-108" charset="-128"/>
                <a:cs typeface="ＭＳ Ｐゴシック" pitchFamily="-108" charset="-128"/>
              </a:rPr>
              <a:pPr fontAlgn="base">
                <a:spcBef>
                  <a:spcPct val="0"/>
                </a:spcBef>
                <a:spcAft>
                  <a:spcPct val="0"/>
                </a:spcAft>
                <a:defRPr/>
              </a:pPr>
              <a:t>22</a:t>
            </a:fld>
            <a:endParaRPr lang="en-US" smtClean="0">
              <a:ea typeface="ＭＳ Ｐゴシック" pitchFamily="-108" charset="-128"/>
              <a:cs typeface="ＭＳ Ｐゴシック" pitchFamily="-108" charset="-128"/>
            </a:endParaRPr>
          </a:p>
        </p:txBody>
      </p:sp>
      <p:pic>
        <p:nvPicPr>
          <p:cNvPr id="36870" name="Picture 6" descr="DU_Black_lrg.gif"/>
          <p:cNvPicPr>
            <a:picLocks noChangeAspect="1"/>
          </p:cNvPicPr>
          <p:nvPr/>
        </p:nvPicPr>
        <p:blipFill>
          <a:blip r:embed="rId4"/>
          <a:srcRect/>
          <a:stretch>
            <a:fillRect/>
          </a:stretch>
        </p:blipFill>
        <p:spPr bwMode="auto">
          <a:xfrm>
            <a:off x="409575" y="5932488"/>
            <a:ext cx="1281113" cy="558800"/>
          </a:xfrm>
          <a:prstGeom prst="rect">
            <a:avLst/>
          </a:prstGeom>
          <a:noFill/>
          <a:ln w="9525">
            <a:noFill/>
            <a:miter lim="800000"/>
            <a:headEnd/>
            <a:tailEnd/>
          </a:ln>
        </p:spPr>
      </p:pic>
      <p:sp>
        <p:nvSpPr>
          <p:cNvPr id="8" name="TextBox 7"/>
          <p:cNvSpPr txBox="1"/>
          <p:nvPr/>
        </p:nvSpPr>
        <p:spPr>
          <a:xfrm>
            <a:off x="6400800" y="6397823"/>
            <a:ext cx="1557838" cy="307777"/>
          </a:xfrm>
          <a:prstGeom prst="rect">
            <a:avLst/>
          </a:prstGeom>
          <a:noFill/>
        </p:spPr>
        <p:txBody>
          <a:bodyPr wrap="none" rtlCol="0">
            <a:spAutoFit/>
          </a:bodyPr>
          <a:lstStyle/>
          <a:p>
            <a:r>
              <a:rPr lang="en-GB" sz="1400" dirty="0" smtClean="0">
                <a:latin typeface="+mn-lt"/>
              </a:rPr>
              <a:t>Miller et al. 2004</a:t>
            </a:r>
            <a:endParaRPr lang="en-GB" sz="1400" dirty="0">
              <a:latin typeface="+mn-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GB" sz="3500" dirty="0" smtClean="0">
                <a:ea typeface="ＭＳ Ｐゴシック" pitchFamily="-106" charset="-128"/>
                <a:cs typeface="ＭＳ Ｐゴシック" pitchFamily="-106" charset="-128"/>
              </a:rPr>
              <a:t>Soft intermediate state: the Fe line</a:t>
            </a:r>
          </a:p>
        </p:txBody>
      </p:sp>
      <p:sp>
        <p:nvSpPr>
          <p:cNvPr id="5" name="Content Placeholder 4"/>
          <p:cNvSpPr>
            <a:spLocks noGrp="1"/>
          </p:cNvSpPr>
          <p:nvPr>
            <p:ph idx="1"/>
          </p:nvPr>
        </p:nvSpPr>
        <p:spPr/>
        <p:txBody>
          <a:bodyPr>
            <a:normAutofit/>
          </a:bodyPr>
          <a:lstStyle/>
          <a:p>
            <a:pPr marL="365760" indent="-256032" eaLnBrk="1" fontAlgn="auto" hangingPunct="1">
              <a:spcAft>
                <a:spcPts val="0"/>
              </a:spcAft>
              <a:buClr>
                <a:schemeClr val="accent3"/>
              </a:buClr>
              <a:buFont typeface="Georgia"/>
              <a:buNone/>
              <a:defRPr/>
            </a:pPr>
            <a:r>
              <a:rPr lang="en-GB" dirty="0" err="1" smtClean="0">
                <a:solidFill>
                  <a:srgbClr val="438086"/>
                </a:solidFill>
                <a:ea typeface="+mn-ea"/>
                <a:cs typeface="+mn-cs"/>
              </a:rPr>
              <a:t>diskbb+po</a:t>
            </a:r>
            <a:endParaRPr lang="en-GB" dirty="0" smtClean="0">
              <a:solidFill>
                <a:srgbClr val="438086"/>
              </a:solidFill>
              <a:ea typeface="+mn-ea"/>
              <a:cs typeface="+mn-cs"/>
            </a:endParaRPr>
          </a:p>
          <a:p>
            <a:pPr marL="365760" indent="-256032" eaLnBrk="1" fontAlgn="auto" hangingPunct="1">
              <a:spcAft>
                <a:spcPts val="0"/>
              </a:spcAft>
              <a:buClr>
                <a:schemeClr val="accent2"/>
              </a:buClr>
              <a:buFont typeface="Georgia"/>
              <a:buChar char="•"/>
              <a:defRPr/>
            </a:pPr>
            <a:r>
              <a:rPr lang="en-GB" sz="2400" dirty="0" smtClean="0">
                <a:solidFill>
                  <a:srgbClr val="000000"/>
                </a:solidFill>
                <a:ea typeface="+mn-ea"/>
                <a:cs typeface="+mn-cs"/>
              </a:rPr>
              <a:t>disc, power law tail</a:t>
            </a:r>
          </a:p>
          <a:p>
            <a:pPr marL="365760" indent="-256032" eaLnBrk="1" fontAlgn="auto" hangingPunct="1">
              <a:spcAft>
                <a:spcPts val="0"/>
              </a:spcAft>
              <a:buClr>
                <a:schemeClr val="accent2"/>
              </a:buClr>
              <a:buFont typeface="Georgia"/>
              <a:buChar char="•"/>
              <a:defRPr/>
            </a:pPr>
            <a:r>
              <a:rPr lang="en-GB" sz="2400" dirty="0" smtClean="0">
                <a:solidFill>
                  <a:srgbClr val="000000"/>
                </a:solidFill>
                <a:ea typeface="+mn-ea"/>
                <a:cs typeface="+mn-cs"/>
              </a:rPr>
              <a:t>continuum modelled by ignoring</a:t>
            </a:r>
          </a:p>
          <a:p>
            <a:pPr marL="365760" indent="-256032" eaLnBrk="1" fontAlgn="auto" hangingPunct="1">
              <a:spcAft>
                <a:spcPts val="0"/>
              </a:spcAft>
              <a:buClr>
                <a:schemeClr val="accent3"/>
              </a:buClr>
              <a:buFont typeface="Georgia"/>
              <a:buNone/>
              <a:defRPr/>
            </a:pPr>
            <a:r>
              <a:rPr lang="en-GB" sz="2400" dirty="0" smtClean="0">
                <a:solidFill>
                  <a:srgbClr val="000000"/>
                </a:solidFill>
                <a:ea typeface="+mn-ea"/>
                <a:cs typeface="+mn-cs"/>
              </a:rPr>
              <a:t>	4−7 </a:t>
            </a:r>
            <a:r>
              <a:rPr lang="en-GB" sz="2400" dirty="0" err="1" smtClean="0">
                <a:solidFill>
                  <a:srgbClr val="000000"/>
                </a:solidFill>
                <a:ea typeface="+mn-ea"/>
                <a:cs typeface="+mn-cs"/>
              </a:rPr>
              <a:t>keV</a:t>
            </a:r>
            <a:endParaRPr lang="en-GB" sz="2400" dirty="0" smtClean="0">
              <a:solidFill>
                <a:srgbClr val="000000"/>
              </a:solidFill>
              <a:ea typeface="+mn-ea"/>
              <a:cs typeface="+mn-cs"/>
            </a:endParaRPr>
          </a:p>
          <a:p>
            <a:pPr marL="365760" indent="-256032" eaLnBrk="1" fontAlgn="auto" hangingPunct="1">
              <a:spcAft>
                <a:spcPts val="0"/>
              </a:spcAft>
              <a:buClr>
                <a:schemeClr val="accent3"/>
              </a:buClr>
              <a:buNone/>
              <a:defRPr/>
            </a:pPr>
            <a:endParaRPr lang="en-GB" sz="2400" dirty="0" smtClean="0">
              <a:solidFill>
                <a:srgbClr val="000000"/>
              </a:solidFill>
              <a:ea typeface="+mn-ea"/>
              <a:cs typeface="+mn-cs"/>
            </a:endParaRPr>
          </a:p>
          <a:p>
            <a:pPr marL="365760" indent="-256032" eaLnBrk="1" fontAlgn="auto" hangingPunct="1">
              <a:spcAft>
                <a:spcPts val="0"/>
              </a:spcAft>
              <a:buClr>
                <a:schemeClr val="accent3"/>
              </a:buClr>
              <a:buNone/>
              <a:defRPr/>
            </a:pPr>
            <a:endParaRPr lang="en-GB" sz="2400" dirty="0" smtClean="0">
              <a:solidFill>
                <a:srgbClr val="000000"/>
              </a:solidFill>
              <a:ea typeface="+mn-ea"/>
              <a:cs typeface="+mn-cs"/>
            </a:endParaRPr>
          </a:p>
          <a:p>
            <a:pPr marL="365760" indent="-256032" eaLnBrk="1" fontAlgn="auto" hangingPunct="1">
              <a:spcAft>
                <a:spcPts val="0"/>
              </a:spcAft>
              <a:buClr>
                <a:schemeClr val="accent3"/>
              </a:buClr>
              <a:buFont typeface="Georgia"/>
              <a:buNone/>
              <a:defRPr/>
            </a:pPr>
            <a:r>
              <a:rPr lang="en-GB" sz="2000" dirty="0" err="1" smtClean="0">
                <a:solidFill>
                  <a:schemeClr val="accent2"/>
                </a:solidFill>
                <a:latin typeface="Wingdings"/>
                <a:ea typeface="Wingdings"/>
                <a:cs typeface="Wingdings"/>
              </a:rPr>
              <a:t></a:t>
            </a:r>
            <a:r>
              <a:rPr lang="en-GB" sz="2000" dirty="0" smtClean="0">
                <a:solidFill>
                  <a:srgbClr val="000000"/>
                </a:solidFill>
                <a:ea typeface="+mn-ea"/>
                <a:cs typeface="+mn-cs"/>
              </a:rPr>
              <a:t> </a:t>
            </a:r>
            <a:r>
              <a:rPr lang="en-GB" sz="2400" dirty="0" smtClean="0">
                <a:solidFill>
                  <a:srgbClr val="000000"/>
                </a:solidFill>
                <a:ea typeface="+mn-ea"/>
                <a:cs typeface="+mn-cs"/>
              </a:rPr>
              <a:t>Residuals show a broad iron line</a:t>
            </a:r>
          </a:p>
          <a:p>
            <a:pPr marL="365760" indent="-256032" eaLnBrk="1" fontAlgn="auto" hangingPunct="1">
              <a:spcAft>
                <a:spcPts val="0"/>
              </a:spcAft>
              <a:buClr>
                <a:schemeClr val="accent3"/>
              </a:buClr>
              <a:buFont typeface="Georgia"/>
              <a:buNone/>
              <a:defRPr/>
            </a:pPr>
            <a:endParaRPr lang="en-GB" sz="2400" dirty="0" smtClean="0">
              <a:ea typeface="+mn-ea"/>
              <a:cs typeface="+mn-cs"/>
            </a:endParaRPr>
          </a:p>
          <a:p>
            <a:pPr marL="365760" indent="-256032" eaLnBrk="1" fontAlgn="auto" hangingPunct="1">
              <a:spcAft>
                <a:spcPts val="0"/>
              </a:spcAft>
              <a:buClr>
                <a:schemeClr val="accent3"/>
              </a:buClr>
              <a:buFont typeface="Georgia"/>
              <a:buChar char="•"/>
              <a:defRPr/>
            </a:pPr>
            <a:endParaRPr lang="en-GB" sz="2400" dirty="0">
              <a:solidFill>
                <a:schemeClr val="accent3"/>
              </a:solidFill>
              <a:ea typeface="+mn-ea"/>
              <a:cs typeface="+mn-cs"/>
            </a:endParaRPr>
          </a:p>
        </p:txBody>
      </p:sp>
      <p:pic>
        <p:nvPicPr>
          <p:cNvPr id="38916" name="Picture 6" descr="DU_Black_lrg.gif"/>
          <p:cNvPicPr>
            <a:picLocks noChangeAspect="1"/>
          </p:cNvPicPr>
          <p:nvPr/>
        </p:nvPicPr>
        <p:blipFill>
          <a:blip r:embed="rId3"/>
          <a:srcRect/>
          <a:stretch>
            <a:fillRect/>
          </a:stretch>
        </p:blipFill>
        <p:spPr bwMode="auto">
          <a:xfrm>
            <a:off x="409575" y="5932488"/>
            <a:ext cx="1281113" cy="558800"/>
          </a:xfrm>
          <a:prstGeom prst="rect">
            <a:avLst/>
          </a:prstGeom>
          <a:noFill/>
          <a:ln w="9525">
            <a:noFill/>
            <a:miter lim="800000"/>
            <a:headEnd/>
            <a:tailEnd/>
          </a:ln>
        </p:spPr>
      </p:pic>
      <p:sp>
        <p:nvSpPr>
          <p:cNvPr id="38917" name="Slide Number Placeholder 8"/>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7AF134B7-2B97-9C43-823D-4E428D1ECE80}" type="slidenum">
              <a:rPr lang="en-GB" smtClean="0">
                <a:ea typeface="ＭＳ Ｐゴシック" pitchFamily="-108" charset="-128"/>
                <a:cs typeface="ＭＳ Ｐゴシック" pitchFamily="-108" charset="-128"/>
              </a:rPr>
              <a:pPr fontAlgn="base">
                <a:spcBef>
                  <a:spcPct val="0"/>
                </a:spcBef>
                <a:spcAft>
                  <a:spcPct val="0"/>
                </a:spcAft>
                <a:defRPr/>
              </a:pPr>
              <a:t>23</a:t>
            </a:fld>
            <a:endParaRPr lang="en-GB" smtClean="0">
              <a:ea typeface="ＭＳ Ｐゴシック" pitchFamily="-108" charset="-128"/>
              <a:cs typeface="ＭＳ Ｐゴシック" pitchFamily="-108" charset="-128"/>
            </a:endParaRPr>
          </a:p>
        </p:txBody>
      </p:sp>
      <p:grpSp>
        <p:nvGrpSpPr>
          <p:cNvPr id="38918" name="Group 7"/>
          <p:cNvGrpSpPr>
            <a:grpSpLocks/>
          </p:cNvGrpSpPr>
          <p:nvPr/>
        </p:nvGrpSpPr>
        <p:grpSpPr bwMode="auto">
          <a:xfrm>
            <a:off x="5167313" y="1460500"/>
            <a:ext cx="4154487" cy="5905500"/>
            <a:chOff x="5167795" y="1171452"/>
            <a:chExt cx="4153806" cy="5905701"/>
          </a:xfrm>
        </p:grpSpPr>
        <p:pic>
          <p:nvPicPr>
            <p:cNvPr id="38919" name="Picture 9" descr="fe_talk2.pdf"/>
            <p:cNvPicPr>
              <a:picLocks noChangeAspect="1"/>
            </p:cNvPicPr>
            <p:nvPr/>
          </p:nvPicPr>
          <p:blipFill>
            <a:blip r:embed="rId4"/>
            <a:srcRect/>
            <a:stretch>
              <a:fillRect/>
            </a:stretch>
          </p:blipFill>
          <p:spPr bwMode="auto">
            <a:xfrm>
              <a:off x="5167795" y="1171452"/>
              <a:ext cx="4153806" cy="5905701"/>
            </a:xfrm>
            <a:prstGeom prst="rect">
              <a:avLst/>
            </a:prstGeom>
            <a:noFill/>
            <a:ln w="9525">
              <a:noFill/>
              <a:miter lim="800000"/>
              <a:headEnd/>
              <a:tailEnd/>
            </a:ln>
          </p:spPr>
        </p:pic>
        <p:sp>
          <p:nvSpPr>
            <p:cNvPr id="38920" name="TextBox 12"/>
            <p:cNvSpPr txBox="1">
              <a:spLocks noChangeArrowheads="1"/>
            </p:cNvSpPr>
            <p:nvPr/>
          </p:nvSpPr>
          <p:spPr bwMode="auto">
            <a:xfrm>
              <a:off x="7357544" y="1990815"/>
              <a:ext cx="1646605" cy="307777"/>
            </a:xfrm>
            <a:prstGeom prst="rect">
              <a:avLst/>
            </a:prstGeom>
            <a:noFill/>
            <a:ln w="9525">
              <a:noFill/>
              <a:miter lim="800000"/>
              <a:headEnd/>
              <a:tailEnd/>
            </a:ln>
          </p:spPr>
          <p:txBody>
            <a:bodyPr wrap="none">
              <a:prstTxWarp prst="textNoShape">
                <a:avLst/>
              </a:prstTxWarp>
              <a:spAutoFit/>
            </a:bodyPr>
            <a:lstStyle/>
            <a:p>
              <a:r>
                <a:rPr lang="en-GB" sz="1400" dirty="0" err="1">
                  <a:latin typeface="Georgia" pitchFamily="-106" charset="0"/>
                </a:rPr>
                <a:t>Obsid</a:t>
              </a:r>
              <a:r>
                <a:rPr lang="en-GB" sz="1400" dirty="0">
                  <a:latin typeface="Georgia" pitchFamily="-106" charset="0"/>
                </a:rPr>
                <a:t> 0156760101</a:t>
              </a:r>
            </a:p>
          </p:txBody>
        </p:sp>
      </p:grpSp>
      <p:sp>
        <p:nvSpPr>
          <p:cNvPr id="9" name="Rectangle 8"/>
          <p:cNvSpPr/>
          <p:nvPr/>
        </p:nvSpPr>
        <p:spPr>
          <a:xfrm>
            <a:off x="5438929" y="4648200"/>
            <a:ext cx="3836983" cy="1600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2" nodeType="clickEffect">
                                  <p:stCondLst>
                                    <p:cond delay="0"/>
                                  </p:stCondLst>
                                  <p:childTnLst>
                                    <p:set>
                                      <p:cBhvr>
                                        <p:cTn id="11"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9" grpId="2" animBg="1"/>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GB" sz="3500" dirty="0" smtClean="0">
                <a:ea typeface="ＭＳ Ｐゴシック" pitchFamily="-106" charset="-128"/>
                <a:cs typeface="ＭＳ Ｐゴシック" pitchFamily="-106" charset="-128"/>
              </a:rPr>
              <a:t>Soft intermediate state: the Fe line</a:t>
            </a:r>
          </a:p>
        </p:txBody>
      </p:sp>
      <p:sp>
        <p:nvSpPr>
          <p:cNvPr id="5" name="Content Placeholder 4"/>
          <p:cNvSpPr>
            <a:spLocks noGrp="1"/>
          </p:cNvSpPr>
          <p:nvPr>
            <p:ph idx="1"/>
          </p:nvPr>
        </p:nvSpPr>
        <p:spPr>
          <a:xfrm>
            <a:off x="457200" y="2249488"/>
            <a:ext cx="4910667" cy="4324350"/>
          </a:xfrm>
        </p:spPr>
        <p:txBody>
          <a:bodyPr>
            <a:normAutofit/>
          </a:bodyPr>
          <a:lstStyle/>
          <a:p>
            <a:pPr marL="365760" indent="-256032" eaLnBrk="1" fontAlgn="auto" hangingPunct="1">
              <a:spcAft>
                <a:spcPts val="0"/>
              </a:spcAft>
              <a:buClr>
                <a:schemeClr val="accent3"/>
              </a:buClr>
              <a:buFont typeface="Georgia"/>
              <a:buNone/>
              <a:defRPr/>
            </a:pPr>
            <a:r>
              <a:rPr lang="en-GB" dirty="0" smtClean="0">
                <a:solidFill>
                  <a:srgbClr val="438086"/>
                </a:solidFill>
              </a:rPr>
              <a:t>(</a:t>
            </a:r>
            <a:r>
              <a:rPr lang="en-GB" dirty="0" err="1" smtClean="0">
                <a:solidFill>
                  <a:srgbClr val="438086"/>
                </a:solidFill>
              </a:rPr>
              <a:t>diskbb+compTT)+reflected</a:t>
            </a:r>
            <a:r>
              <a:rPr lang="en-GB" smtClean="0">
                <a:solidFill>
                  <a:srgbClr val="438086"/>
                </a:solidFill>
              </a:rPr>
              <a:t> continuum</a:t>
            </a:r>
          </a:p>
          <a:p>
            <a:pPr marL="365760" indent="-256032" eaLnBrk="1" fontAlgn="auto" hangingPunct="1">
              <a:spcAft>
                <a:spcPts val="0"/>
              </a:spcAft>
              <a:buClr>
                <a:schemeClr val="accent2"/>
              </a:buClr>
              <a:buFont typeface="Georgia"/>
              <a:buChar char="•"/>
              <a:defRPr/>
            </a:pPr>
            <a:r>
              <a:rPr lang="en-GB" sz="2400" dirty="0" smtClean="0">
                <a:solidFill>
                  <a:srgbClr val="000000"/>
                </a:solidFill>
              </a:rPr>
              <a:t>convolved </a:t>
            </a:r>
            <a:r>
              <a:rPr lang="en-GB" sz="2400" dirty="0" err="1" smtClean="0">
                <a:solidFill>
                  <a:srgbClr val="000000"/>
                </a:solidFill>
              </a:rPr>
              <a:t>disc+thermal</a:t>
            </a:r>
            <a:r>
              <a:rPr lang="en-GB" sz="2400" dirty="0" smtClean="0">
                <a:solidFill>
                  <a:srgbClr val="000000"/>
                </a:solidFill>
              </a:rPr>
              <a:t> </a:t>
            </a:r>
            <a:r>
              <a:rPr lang="en-GB" sz="2400" dirty="0" err="1" smtClean="0">
                <a:solidFill>
                  <a:srgbClr val="000000"/>
                </a:solidFill>
              </a:rPr>
              <a:t>Comptonisation</a:t>
            </a:r>
            <a:r>
              <a:rPr lang="en-GB" sz="2400" dirty="0" smtClean="0">
                <a:solidFill>
                  <a:srgbClr val="000000"/>
                </a:solidFill>
              </a:rPr>
              <a:t>, ionised smeared reflection</a:t>
            </a:r>
          </a:p>
          <a:p>
            <a:pPr marL="365760" indent="-256032" eaLnBrk="1" fontAlgn="auto" hangingPunct="1">
              <a:spcAft>
                <a:spcPts val="0"/>
              </a:spcAft>
              <a:buClr>
                <a:schemeClr val="accent2"/>
              </a:buClr>
              <a:buFont typeface="Georgia"/>
              <a:buNone/>
              <a:defRPr/>
            </a:pPr>
            <a:endParaRPr lang="en-GB" sz="2400" dirty="0" smtClean="0">
              <a:solidFill>
                <a:srgbClr val="000000"/>
              </a:solidFill>
            </a:endParaRPr>
          </a:p>
          <a:p>
            <a:pPr marL="365760" indent="-256032" eaLnBrk="1" fontAlgn="auto" hangingPunct="1">
              <a:spcAft>
                <a:spcPts val="0"/>
              </a:spcAft>
              <a:buClr>
                <a:schemeClr val="accent3"/>
              </a:buClr>
              <a:buFont typeface="Georgia"/>
              <a:buChar char="•"/>
              <a:defRPr/>
            </a:pPr>
            <a:endParaRPr lang="en-GB" sz="2400" dirty="0" smtClean="0">
              <a:solidFill>
                <a:srgbClr val="000000"/>
              </a:solidFill>
            </a:endParaRPr>
          </a:p>
          <a:p>
            <a:pPr marL="365760" indent="-256032" eaLnBrk="1" fontAlgn="auto" hangingPunct="1">
              <a:spcAft>
                <a:spcPts val="0"/>
              </a:spcAft>
              <a:buClr>
                <a:schemeClr val="accent2"/>
              </a:buClr>
              <a:buFont typeface="Wingdings" pitchFamily="26" charset="2"/>
              <a:buChar char="è"/>
              <a:defRPr/>
            </a:pPr>
            <a:r>
              <a:rPr lang="en-GB" sz="2400" dirty="0" smtClean="0">
                <a:solidFill>
                  <a:srgbClr val="000000"/>
                </a:solidFill>
              </a:rPr>
              <a:t> Narrow line does not constrain</a:t>
            </a:r>
          </a:p>
          <a:p>
            <a:pPr marL="365760" indent="-256032" eaLnBrk="1" fontAlgn="auto" hangingPunct="1">
              <a:spcAft>
                <a:spcPts val="0"/>
              </a:spcAft>
              <a:buClr>
                <a:schemeClr val="accent3"/>
              </a:buClr>
              <a:buFont typeface="Georgia"/>
              <a:buNone/>
              <a:defRPr/>
            </a:pPr>
            <a:r>
              <a:rPr lang="en-GB" sz="2400" dirty="0" smtClean="0">
                <a:solidFill>
                  <a:srgbClr val="000000"/>
                </a:solidFill>
              </a:rPr>
              <a:t>		BH spin</a:t>
            </a:r>
          </a:p>
          <a:p>
            <a:pPr marL="365760" indent="-256032" eaLnBrk="1" fontAlgn="auto" hangingPunct="1">
              <a:spcAft>
                <a:spcPts val="0"/>
              </a:spcAft>
              <a:buClr>
                <a:schemeClr val="accent3"/>
              </a:buClr>
              <a:buFont typeface="Georgia"/>
              <a:buNone/>
              <a:defRPr/>
            </a:pPr>
            <a:endParaRPr lang="en-GB" sz="2400" dirty="0" smtClean="0"/>
          </a:p>
          <a:p>
            <a:pPr marL="365760" indent="-256032" eaLnBrk="1" fontAlgn="auto" hangingPunct="1">
              <a:spcAft>
                <a:spcPts val="0"/>
              </a:spcAft>
              <a:buClr>
                <a:schemeClr val="accent3"/>
              </a:buClr>
              <a:buFont typeface="Georgia"/>
              <a:buChar char="•"/>
              <a:defRPr/>
            </a:pPr>
            <a:endParaRPr lang="en-GB" sz="2400" dirty="0" smtClean="0">
              <a:solidFill>
                <a:schemeClr val="accent3"/>
              </a:solidFill>
            </a:endParaRPr>
          </a:p>
          <a:p>
            <a:pPr marL="365760" indent="-256032" eaLnBrk="1" fontAlgn="auto" hangingPunct="1">
              <a:spcAft>
                <a:spcPts val="0"/>
              </a:spcAft>
              <a:buClr>
                <a:schemeClr val="accent3"/>
              </a:buClr>
              <a:buFont typeface="Georgia"/>
              <a:buChar char="•"/>
              <a:defRPr/>
            </a:pPr>
            <a:endParaRPr lang="en-GB" sz="2400" dirty="0">
              <a:solidFill>
                <a:schemeClr val="accent3"/>
              </a:solidFill>
              <a:ea typeface="+mn-ea"/>
              <a:cs typeface="+mn-cs"/>
            </a:endParaRPr>
          </a:p>
        </p:txBody>
      </p:sp>
      <p:pic>
        <p:nvPicPr>
          <p:cNvPr id="38916" name="Picture 6" descr="DU_Black_lrg.gif"/>
          <p:cNvPicPr>
            <a:picLocks noChangeAspect="1"/>
          </p:cNvPicPr>
          <p:nvPr/>
        </p:nvPicPr>
        <p:blipFill>
          <a:blip r:embed="rId3"/>
          <a:srcRect/>
          <a:stretch>
            <a:fillRect/>
          </a:stretch>
        </p:blipFill>
        <p:spPr bwMode="auto">
          <a:xfrm>
            <a:off x="409575" y="5932488"/>
            <a:ext cx="1281113" cy="558800"/>
          </a:xfrm>
          <a:prstGeom prst="rect">
            <a:avLst/>
          </a:prstGeom>
          <a:noFill/>
          <a:ln w="9525">
            <a:noFill/>
            <a:miter lim="800000"/>
            <a:headEnd/>
            <a:tailEnd/>
          </a:ln>
        </p:spPr>
      </p:pic>
      <p:sp>
        <p:nvSpPr>
          <p:cNvPr id="38917" name="Slide Number Placeholder 8"/>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7AF134B7-2B97-9C43-823D-4E428D1ECE80}" type="slidenum">
              <a:rPr lang="en-GB" smtClean="0">
                <a:ea typeface="ＭＳ Ｐゴシック" pitchFamily="-108" charset="-128"/>
                <a:cs typeface="ＭＳ Ｐゴシック" pitchFamily="-108" charset="-128"/>
              </a:rPr>
              <a:pPr fontAlgn="base">
                <a:spcBef>
                  <a:spcPct val="0"/>
                </a:spcBef>
                <a:spcAft>
                  <a:spcPct val="0"/>
                </a:spcAft>
                <a:defRPr/>
              </a:pPr>
              <a:t>24</a:t>
            </a:fld>
            <a:endParaRPr lang="en-GB" smtClean="0">
              <a:ea typeface="ＭＳ Ｐゴシック" pitchFamily="-108" charset="-128"/>
              <a:cs typeface="ＭＳ Ｐゴシック" pitchFamily="-108" charset="-128"/>
            </a:endParaRPr>
          </a:p>
        </p:txBody>
      </p:sp>
      <p:pic>
        <p:nvPicPr>
          <p:cNvPr id="9" name="Picture 8" descr="miller_nofe_2.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5150379" y="1460501"/>
            <a:ext cx="4162941" cy="5905500"/>
          </a:xfrm>
          <a:prstGeom prst="rect">
            <a:avLst/>
          </a:prstGeom>
        </p:spPr>
      </p:pic>
      <p:sp>
        <p:nvSpPr>
          <p:cNvPr id="10" name="Rectangle 9"/>
          <p:cNvSpPr/>
          <p:nvPr/>
        </p:nvSpPr>
        <p:spPr>
          <a:xfrm>
            <a:off x="7347052" y="2249488"/>
            <a:ext cx="1646605" cy="307777"/>
          </a:xfrm>
          <a:prstGeom prst="rect">
            <a:avLst/>
          </a:prstGeom>
        </p:spPr>
        <p:txBody>
          <a:bodyPr wrap="none">
            <a:spAutoFit/>
          </a:bodyPr>
          <a:lstStyle/>
          <a:p>
            <a:r>
              <a:rPr lang="en-GB" sz="1400" dirty="0" err="1" smtClean="0">
                <a:latin typeface="Georgia" pitchFamily="-106" charset="0"/>
              </a:rPr>
              <a:t>Obsid</a:t>
            </a:r>
            <a:r>
              <a:rPr lang="en-GB" sz="1400" dirty="0" smtClean="0">
                <a:latin typeface="Georgia" pitchFamily="-106" charset="0"/>
              </a:rPr>
              <a:t> 0156760101</a:t>
            </a:r>
            <a:endParaRPr lang="en-GB" sz="1400" dirty="0">
              <a:latin typeface="Georgia" pitchFamily="-106" charset="0"/>
            </a:endParaRPr>
          </a:p>
        </p:txBody>
      </p:sp>
      <p:sp>
        <p:nvSpPr>
          <p:cNvPr id="8" name="Rectangle 7"/>
          <p:cNvSpPr/>
          <p:nvPr/>
        </p:nvSpPr>
        <p:spPr>
          <a:xfrm>
            <a:off x="5438929" y="4648200"/>
            <a:ext cx="3836983" cy="1600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2"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3"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2" animBg="1"/>
      <p:bldP spid="8" grpId="3" animBg="1"/>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a:xfrm>
            <a:off x="457200" y="2249488"/>
            <a:ext cx="4368800" cy="4324350"/>
          </a:xfrm>
        </p:spPr>
        <p:txBody>
          <a:bodyPr numCol="1" spcCol="1080000"/>
          <a:lstStyle/>
          <a:p>
            <a:pPr>
              <a:buNone/>
            </a:pPr>
            <a:r>
              <a:rPr lang="en-GB" sz="2500" u="sng" dirty="0" smtClean="0">
                <a:solidFill>
                  <a:srgbClr val="EB1BC4"/>
                </a:solidFill>
              </a:rPr>
              <a:t>What we ARE saying:</a:t>
            </a:r>
          </a:p>
          <a:p>
            <a:endParaRPr lang="en-GB" sz="2000" dirty="0" smtClean="0">
              <a:solidFill>
                <a:srgbClr val="EB1BC4"/>
              </a:solidFill>
            </a:endParaRPr>
          </a:p>
          <a:p>
            <a:pPr>
              <a:buClr>
                <a:schemeClr val="accent2"/>
              </a:buClr>
            </a:pPr>
            <a:r>
              <a:rPr lang="en-GB" sz="2000" dirty="0" smtClean="0">
                <a:solidFill>
                  <a:srgbClr val="EB1BC4"/>
                </a:solidFill>
              </a:rPr>
              <a:t>Burst mode good</a:t>
            </a:r>
          </a:p>
          <a:p>
            <a:pPr>
              <a:buClr>
                <a:schemeClr val="accent2"/>
              </a:buClr>
              <a:buNone/>
            </a:pPr>
            <a:endParaRPr lang="en-GB" sz="2000" dirty="0" smtClean="0">
              <a:solidFill>
                <a:srgbClr val="EB1BC4"/>
              </a:solidFill>
            </a:endParaRPr>
          </a:p>
          <a:p>
            <a:pPr>
              <a:buClr>
                <a:schemeClr val="accent2"/>
              </a:buClr>
            </a:pPr>
            <a:r>
              <a:rPr lang="en-GB" sz="2000" dirty="0" smtClean="0">
                <a:solidFill>
                  <a:srgbClr val="EB1BC4"/>
                </a:solidFill>
              </a:rPr>
              <a:t>Real disc spectra broader than diskbb or even BHSPEC</a:t>
            </a:r>
          </a:p>
          <a:p>
            <a:pPr>
              <a:buClr>
                <a:schemeClr val="accent2"/>
              </a:buClr>
            </a:pPr>
            <a:endParaRPr lang="en-GB" sz="2000" dirty="0" smtClean="0">
              <a:solidFill>
                <a:srgbClr val="EB1BC4"/>
              </a:solidFill>
            </a:endParaRPr>
          </a:p>
          <a:p>
            <a:pPr>
              <a:buClr>
                <a:schemeClr val="accent2"/>
              </a:buClr>
            </a:pPr>
            <a:r>
              <a:rPr lang="en-GB" sz="2000" dirty="0" smtClean="0">
                <a:solidFill>
                  <a:srgbClr val="EB1BC4"/>
                </a:solidFill>
              </a:rPr>
              <a:t>Changing the continuum model changes the shape of the Fe line profile (and black hole spin) </a:t>
            </a:r>
          </a:p>
          <a:p>
            <a:pPr>
              <a:buNone/>
            </a:pPr>
            <a:endParaRPr lang="en-GB" sz="2600" dirty="0"/>
          </a:p>
        </p:txBody>
      </p:sp>
      <p:sp>
        <p:nvSpPr>
          <p:cNvPr id="4" name="Slide Number Placeholder 3"/>
          <p:cNvSpPr>
            <a:spLocks noGrp="1"/>
          </p:cNvSpPr>
          <p:nvPr>
            <p:ph type="sldNum" sz="quarter" idx="12"/>
          </p:nvPr>
        </p:nvSpPr>
        <p:spPr/>
        <p:txBody>
          <a:bodyPr/>
          <a:lstStyle/>
          <a:p>
            <a:pPr>
              <a:defRPr/>
            </a:pPr>
            <a:fld id="{2DCD26CF-88F4-3E4F-AE6F-BB0B65C5409C}" type="slidenum">
              <a:rPr lang="en-GB" smtClean="0"/>
              <a:pPr>
                <a:defRPr/>
              </a:pPr>
              <a:t>25</a:t>
            </a:fld>
            <a:endParaRPr lang="en-GB"/>
          </a:p>
        </p:txBody>
      </p:sp>
      <p:sp>
        <p:nvSpPr>
          <p:cNvPr id="5" name="TextBox 4"/>
          <p:cNvSpPr txBox="1"/>
          <p:nvPr/>
        </p:nvSpPr>
        <p:spPr>
          <a:xfrm>
            <a:off x="4826000" y="2249488"/>
            <a:ext cx="4110038" cy="3108544"/>
          </a:xfrm>
          <a:prstGeom prst="rect">
            <a:avLst/>
          </a:prstGeom>
          <a:noFill/>
        </p:spPr>
        <p:txBody>
          <a:bodyPr wrap="square" rtlCol="0">
            <a:spAutoFit/>
          </a:bodyPr>
          <a:lstStyle/>
          <a:p>
            <a:pPr>
              <a:buNone/>
            </a:pPr>
            <a:r>
              <a:rPr lang="en-GB" sz="2400" u="sng" dirty="0" smtClean="0">
                <a:solidFill>
                  <a:schemeClr val="accent2"/>
                </a:solidFill>
                <a:latin typeface="+mn-lt"/>
              </a:rPr>
              <a:t>What we are NOT saying:</a:t>
            </a:r>
          </a:p>
          <a:p>
            <a:pPr>
              <a:buNone/>
            </a:pPr>
            <a:endParaRPr lang="en-GB" sz="2400" dirty="0" smtClean="0">
              <a:solidFill>
                <a:schemeClr val="accent2"/>
              </a:solidFill>
              <a:latin typeface="+mn-lt"/>
            </a:endParaRPr>
          </a:p>
          <a:p>
            <a:pPr>
              <a:buClr>
                <a:schemeClr val="accent2"/>
              </a:buClr>
              <a:buFont typeface="Arial"/>
              <a:buChar char="•"/>
            </a:pPr>
            <a:r>
              <a:rPr lang="en-GB" sz="2000" dirty="0" smtClean="0">
                <a:solidFill>
                  <a:schemeClr val="accent2"/>
                </a:solidFill>
                <a:latin typeface="+mn-lt"/>
              </a:rPr>
              <a:t>  The Fe line does not exist</a:t>
            </a:r>
          </a:p>
          <a:p>
            <a:pPr>
              <a:buClr>
                <a:schemeClr val="accent2"/>
              </a:buClr>
            </a:pPr>
            <a:endParaRPr lang="en-GB" sz="2000" dirty="0" smtClean="0">
              <a:solidFill>
                <a:schemeClr val="accent2"/>
              </a:solidFill>
              <a:latin typeface="+mn-lt"/>
            </a:endParaRPr>
          </a:p>
          <a:p>
            <a:pPr>
              <a:buClr>
                <a:schemeClr val="accent2"/>
              </a:buClr>
              <a:buFont typeface="Arial"/>
              <a:buChar char="•"/>
            </a:pPr>
            <a:endParaRPr lang="en-GB" sz="2000" dirty="0" smtClean="0">
              <a:solidFill>
                <a:schemeClr val="accent2"/>
              </a:solidFill>
              <a:latin typeface="+mn-lt"/>
            </a:endParaRPr>
          </a:p>
          <a:p>
            <a:pPr>
              <a:buClr>
                <a:schemeClr val="accent2"/>
              </a:buClr>
              <a:buFont typeface="Arial"/>
              <a:buChar char="•"/>
            </a:pPr>
            <a:r>
              <a:rPr lang="en-GB" sz="2000" dirty="0" smtClean="0">
                <a:solidFill>
                  <a:schemeClr val="accent2"/>
                </a:solidFill>
                <a:latin typeface="+mn-lt"/>
              </a:rPr>
              <a:t>  Calibration issues are in the past</a:t>
            </a:r>
          </a:p>
          <a:p>
            <a:pPr>
              <a:buClr>
                <a:schemeClr val="accent2"/>
              </a:buClr>
            </a:pPr>
            <a:endParaRPr lang="en-GB" sz="2000" dirty="0" smtClean="0"/>
          </a:p>
          <a:p>
            <a:pPr>
              <a:buClr>
                <a:schemeClr val="accent2"/>
              </a:buClr>
            </a:pPr>
            <a:endParaRPr lang="en-GB" sz="2400" dirty="0" smtClean="0"/>
          </a:p>
          <a:p>
            <a:pPr>
              <a:buNone/>
            </a:pPr>
            <a:endParaRPr lang="en-GB" sz="2400" dirty="0" smtClean="0"/>
          </a:p>
        </p:txBody>
      </p:sp>
      <p:pic>
        <p:nvPicPr>
          <p:cNvPr id="6" name="Picture 5" descr="DU_Black_lrg.gif"/>
          <p:cNvPicPr>
            <a:picLocks noChangeAspect="1"/>
          </p:cNvPicPr>
          <p:nvPr/>
        </p:nvPicPr>
        <p:blipFill>
          <a:blip r:embed="rId3"/>
          <a:srcRect/>
          <a:stretch>
            <a:fillRect/>
          </a:stretch>
        </p:blipFill>
        <p:spPr bwMode="auto">
          <a:xfrm>
            <a:off x="409575" y="5932488"/>
            <a:ext cx="1281113" cy="55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pPr>
              <a:defRPr/>
            </a:pPr>
            <a:fld id="{2DCD26CF-88F4-3E4F-AE6F-BB0B65C5409C}" type="slidenum">
              <a:rPr lang="en-GB" smtClean="0"/>
              <a:pPr>
                <a:defRPr/>
              </a:pPr>
              <a:t>26</a:t>
            </a:fld>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pPr>
              <a:defRPr/>
            </a:pPr>
            <a:fld id="{2DCD26CF-88F4-3E4F-AE6F-BB0B65C5409C}" type="slidenum">
              <a:rPr lang="en-GB" smtClean="0"/>
              <a:pPr>
                <a:defRPr/>
              </a:pPr>
              <a:t>27</a:t>
            </a:fld>
            <a:endParaRPr lang="en-GB"/>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500" dirty="0" smtClean="0"/>
              <a:t>Conclusions</a:t>
            </a:r>
            <a:endParaRPr lang="en-GB" sz="3500" dirty="0"/>
          </a:p>
        </p:txBody>
      </p:sp>
      <p:sp>
        <p:nvSpPr>
          <p:cNvPr id="5" name="Content Placeholder 4"/>
          <p:cNvSpPr>
            <a:spLocks noGrp="1"/>
          </p:cNvSpPr>
          <p:nvPr>
            <p:ph idx="1"/>
          </p:nvPr>
        </p:nvSpPr>
        <p:spPr/>
        <p:txBody>
          <a:bodyPr>
            <a:normAutofit/>
          </a:bodyPr>
          <a:lstStyle/>
          <a:p>
            <a:pPr>
              <a:buClr>
                <a:schemeClr val="accent2"/>
              </a:buClr>
            </a:pPr>
            <a:r>
              <a:rPr lang="en-GB" sz="2400" dirty="0" smtClean="0"/>
              <a:t>The XMM-Newton Burst mode can actually be used to make science </a:t>
            </a:r>
          </a:p>
          <a:p>
            <a:pPr lvl="1"/>
            <a:r>
              <a:rPr lang="en-GB" sz="2200" dirty="0" smtClean="0">
                <a:solidFill>
                  <a:srgbClr val="000000"/>
                </a:solidFill>
              </a:rPr>
              <a:t>can look at the disc below 3 </a:t>
            </a:r>
            <a:r>
              <a:rPr lang="en-GB" sz="2200" dirty="0" err="1" smtClean="0">
                <a:solidFill>
                  <a:srgbClr val="000000"/>
                </a:solidFill>
              </a:rPr>
              <a:t>keV</a:t>
            </a:r>
            <a:r>
              <a:rPr lang="en-GB" sz="2200" dirty="0" smtClean="0">
                <a:solidFill>
                  <a:srgbClr val="000000"/>
                </a:solidFill>
              </a:rPr>
              <a:t> even with the brightest objects</a:t>
            </a:r>
            <a:endParaRPr lang="en-GB" sz="2200" dirty="0" smtClean="0"/>
          </a:p>
          <a:p>
            <a:pPr>
              <a:buClr>
                <a:schemeClr val="accent2"/>
              </a:buClr>
            </a:pPr>
            <a:endParaRPr lang="en-GB" sz="2400" dirty="0" smtClean="0"/>
          </a:p>
          <a:p>
            <a:pPr>
              <a:buClr>
                <a:schemeClr val="accent2"/>
              </a:buClr>
            </a:pPr>
            <a:r>
              <a:rPr lang="en-GB" sz="2400" dirty="0" smtClean="0"/>
              <a:t>Real disc spectra are much broader than diskbb</a:t>
            </a:r>
          </a:p>
          <a:p>
            <a:pPr>
              <a:buClr>
                <a:schemeClr val="accent2"/>
              </a:buClr>
              <a:buNone/>
            </a:pPr>
            <a:endParaRPr lang="en-GB" sz="2400" dirty="0" smtClean="0"/>
          </a:p>
          <a:p>
            <a:pPr>
              <a:buClr>
                <a:schemeClr val="accent2"/>
              </a:buClr>
            </a:pPr>
            <a:r>
              <a:rPr lang="en-GB" sz="2400" dirty="0" smtClean="0"/>
              <a:t>Changing the continuum model changes the shape of the iron line (and the BH spin)</a:t>
            </a:r>
          </a:p>
        </p:txBody>
      </p:sp>
      <p:pic>
        <p:nvPicPr>
          <p:cNvPr id="7" name="Picture 6" descr="DU_Black_lrg.gif"/>
          <p:cNvPicPr>
            <a:picLocks noChangeAspect="1"/>
          </p:cNvPicPr>
          <p:nvPr/>
        </p:nvPicPr>
        <p:blipFill>
          <a:blip r:embed="rId2">
            <a:alphaModFix/>
          </a:blip>
          <a:stretch>
            <a:fillRect/>
          </a:stretch>
        </p:blipFill>
        <p:spPr>
          <a:xfrm>
            <a:off x="409713" y="5932714"/>
            <a:ext cx="1281130" cy="558738"/>
          </a:xfrm>
          <a:prstGeom prst="rect">
            <a:avLst/>
          </a:prstGeom>
        </p:spPr>
      </p:pic>
      <p:sp>
        <p:nvSpPr>
          <p:cNvPr id="9" name="Slide Number Placeholder 8"/>
          <p:cNvSpPr>
            <a:spLocks noGrp="1"/>
          </p:cNvSpPr>
          <p:nvPr>
            <p:ph type="sldNum" sz="quarter" idx="12"/>
          </p:nvPr>
        </p:nvSpPr>
        <p:spPr/>
        <p:txBody>
          <a:bodyPr/>
          <a:lstStyle/>
          <a:p>
            <a:fld id="{A668B25C-D8B8-8D44-AA0F-6568F32F8A85}" type="slidenum">
              <a:rPr lang="en-GB" smtClean="0"/>
              <a:pPr/>
              <a:t>28</a:t>
            </a:fld>
            <a:endParaRPr lang="en-GB"/>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GB" sz="3500" dirty="0" smtClean="0">
                <a:ea typeface="ＭＳ Ｐゴシック" pitchFamily="-106" charset="-128"/>
                <a:cs typeface="ＭＳ Ｐゴシック" pitchFamily="-106" charset="-128"/>
              </a:rPr>
              <a:t>Continuum fitting below 3 </a:t>
            </a:r>
            <a:r>
              <a:rPr lang="en-GB" sz="3500" dirty="0" err="1" smtClean="0">
                <a:ea typeface="ＭＳ Ｐゴシック" pitchFamily="-106" charset="-128"/>
                <a:cs typeface="ＭＳ Ｐゴシック" pitchFamily="-106" charset="-128"/>
              </a:rPr>
              <a:t>keV</a:t>
            </a:r>
            <a:r>
              <a:rPr lang="en-GB" sz="3500" dirty="0" smtClean="0">
                <a:ea typeface="ＭＳ Ｐゴシック" pitchFamily="-106" charset="-128"/>
                <a:cs typeface="ＭＳ Ｐゴシック" pitchFamily="-106" charset="-128"/>
              </a:rPr>
              <a:t>: </a:t>
            </a:r>
            <a:br>
              <a:rPr lang="en-GB" sz="3500" dirty="0" smtClean="0">
                <a:ea typeface="ＭＳ Ｐゴシック" pitchFamily="-106" charset="-128"/>
                <a:cs typeface="ＭＳ Ｐゴシック" pitchFamily="-106" charset="-128"/>
              </a:rPr>
            </a:br>
            <a:r>
              <a:rPr lang="en-GB" sz="3500" dirty="0" smtClean="0">
                <a:ea typeface="ＭＳ Ｐゴシック" pitchFamily="-106" charset="-128"/>
                <a:cs typeface="ＭＳ Ｐゴシック" pitchFamily="-106" charset="-128"/>
              </a:rPr>
              <a:t>Disc dominated state</a:t>
            </a:r>
          </a:p>
        </p:txBody>
      </p:sp>
      <p:sp>
        <p:nvSpPr>
          <p:cNvPr id="26627" name="Content Placeholder 2"/>
          <p:cNvSpPr>
            <a:spLocks noGrp="1"/>
          </p:cNvSpPr>
          <p:nvPr>
            <p:ph idx="1"/>
          </p:nvPr>
        </p:nvSpPr>
        <p:spPr>
          <a:xfrm>
            <a:off x="457200" y="2249488"/>
            <a:ext cx="8229600" cy="4324350"/>
          </a:xfrm>
        </p:spPr>
        <p:txBody>
          <a:bodyPr/>
          <a:lstStyle/>
          <a:p>
            <a:pPr eaLnBrk="1" hangingPunct="1">
              <a:buClr>
                <a:schemeClr val="accent2"/>
              </a:buClr>
            </a:pPr>
            <a:r>
              <a:rPr lang="en-GB" sz="2200" dirty="0" smtClean="0">
                <a:solidFill>
                  <a:srgbClr val="FF0000"/>
                </a:solidFill>
                <a:ea typeface="ＭＳ Ｐゴシック" pitchFamily="-106" charset="-128"/>
                <a:cs typeface="ＭＳ Ｐゴシック" pitchFamily="-106" charset="-128"/>
              </a:rPr>
              <a:t>Disc</a:t>
            </a:r>
            <a:r>
              <a:rPr lang="en-GB" sz="2200" dirty="0" smtClean="0">
                <a:ea typeface="ＭＳ Ｐゴシック" pitchFamily="-106" charset="-128"/>
                <a:cs typeface="ＭＳ Ｐゴシック" pitchFamily="-106" charset="-128"/>
              </a:rPr>
              <a:t> model</a:t>
            </a:r>
          </a:p>
          <a:p>
            <a:pPr lvl="1" eaLnBrk="1" hangingPunct="1"/>
            <a:r>
              <a:rPr lang="en-GB" sz="2000" dirty="0" smtClean="0">
                <a:solidFill>
                  <a:srgbClr val="000000"/>
                </a:solidFill>
              </a:rPr>
              <a:t>use this as seed photons for </a:t>
            </a:r>
            <a:r>
              <a:rPr lang="en-GB" sz="2000" dirty="0" err="1" smtClean="0">
                <a:solidFill>
                  <a:srgbClr val="000000"/>
                </a:solidFill>
              </a:rPr>
              <a:t>Comptonisation</a:t>
            </a:r>
            <a:r>
              <a:rPr lang="en-GB" sz="2000" dirty="0" smtClean="0"/>
              <a:t> </a:t>
            </a:r>
          </a:p>
          <a:p>
            <a:pPr eaLnBrk="1" hangingPunct="1">
              <a:buClr>
                <a:schemeClr val="accent2"/>
              </a:buClr>
              <a:buFont typeface="Georgia" pitchFamily="-106" charset="0"/>
              <a:buNone/>
            </a:pPr>
            <a:r>
              <a:rPr lang="en-GB" sz="2000" dirty="0" smtClean="0">
                <a:ea typeface="ＭＳ Ｐゴシック" pitchFamily="-106" charset="-128"/>
                <a:cs typeface="ＭＳ Ｐゴシック" pitchFamily="-106" charset="-128"/>
              </a:rPr>
              <a:t>	(convolved with </a:t>
            </a:r>
            <a:r>
              <a:rPr lang="en-GB" sz="2000" dirty="0" err="1" smtClean="0">
                <a:solidFill>
                  <a:srgbClr val="438086"/>
                </a:solidFill>
                <a:ea typeface="ＭＳ Ｐゴシック" pitchFamily="-106" charset="-128"/>
                <a:cs typeface="ＭＳ Ｐゴシック" pitchFamily="-106" charset="-128"/>
              </a:rPr>
              <a:t>Simpl</a:t>
            </a:r>
            <a:r>
              <a:rPr lang="en-GB" sz="2000" dirty="0" smtClean="0">
                <a:solidFill>
                  <a:srgbClr val="438086"/>
                </a:solidFill>
                <a:ea typeface="ＭＳ Ｐゴシック" pitchFamily="-106" charset="-128"/>
                <a:cs typeface="ＭＳ Ｐゴシック" pitchFamily="-106" charset="-128"/>
              </a:rPr>
              <a:t> </a:t>
            </a:r>
            <a:r>
              <a:rPr lang="en-GB" sz="2000" dirty="0" smtClean="0">
                <a:ea typeface="ＭＳ Ｐゴシック" pitchFamily="-106" charset="-128"/>
                <a:cs typeface="ＭＳ Ｐゴシック" pitchFamily="-106" charset="-128"/>
              </a:rPr>
              <a:t>(</a:t>
            </a:r>
            <a:r>
              <a:rPr lang="en-GB" sz="1600" dirty="0" smtClean="0">
                <a:ea typeface="ＭＳ Ｐゴシック" pitchFamily="-106" charset="-128"/>
                <a:cs typeface="ＭＳ Ｐゴシック" pitchFamily="-106" charset="-128"/>
              </a:rPr>
              <a:t>Steiner et al. 2009</a:t>
            </a:r>
            <a:r>
              <a:rPr lang="en-GB" sz="2000" dirty="0" smtClean="0">
                <a:ea typeface="ＭＳ Ｐゴシック" pitchFamily="-106" charset="-128"/>
                <a:cs typeface="ＭＳ Ｐゴシック" pitchFamily="-106" charset="-128"/>
              </a:rPr>
              <a:t>))</a:t>
            </a:r>
            <a:r>
              <a:rPr lang="en-GB" sz="2000" dirty="0" smtClean="0">
                <a:solidFill>
                  <a:srgbClr val="438086"/>
                </a:solidFill>
                <a:ea typeface="ＭＳ Ｐゴシック" pitchFamily="-106" charset="-128"/>
                <a:cs typeface="ＭＳ Ｐゴシック" pitchFamily="-106" charset="-128"/>
              </a:rPr>
              <a:t> </a:t>
            </a:r>
            <a:r>
              <a:rPr lang="en-GB" sz="2000" dirty="0" smtClean="0">
                <a:ea typeface="ＭＳ Ｐゴシック" pitchFamily="-106" charset="-128"/>
                <a:cs typeface="ＭＳ Ｐゴシック" pitchFamily="-106" charset="-128"/>
              </a:rPr>
              <a:t>to make X-ray tail</a:t>
            </a:r>
          </a:p>
          <a:p>
            <a:pPr eaLnBrk="1" hangingPunct="1">
              <a:buClr>
                <a:schemeClr val="accent2"/>
              </a:buClr>
              <a:buFont typeface="Georgia" pitchFamily="-106" charset="0"/>
              <a:buNone/>
            </a:pPr>
            <a:endParaRPr lang="en-GB" sz="2000" dirty="0" smtClean="0">
              <a:ea typeface="ＭＳ Ｐゴシック" pitchFamily="-106" charset="-128"/>
              <a:cs typeface="ＭＳ Ｐゴシック" pitchFamily="-106" charset="-128"/>
            </a:endParaRPr>
          </a:p>
          <a:p>
            <a:pPr eaLnBrk="1" hangingPunct="1">
              <a:buClr>
                <a:schemeClr val="accent2"/>
              </a:buClr>
            </a:pPr>
            <a:r>
              <a:rPr lang="en-GB" sz="2200" dirty="0" smtClean="0">
                <a:ea typeface="ＭＳ Ｐゴシック" pitchFamily="-106" charset="-128"/>
                <a:cs typeface="ＭＳ Ｐゴシック" pitchFamily="-106" charset="-128"/>
              </a:rPr>
              <a:t>Relativistic smearing (</a:t>
            </a:r>
            <a:r>
              <a:rPr lang="en-GB" sz="2200" dirty="0" err="1" smtClean="0">
                <a:solidFill>
                  <a:srgbClr val="438086"/>
                </a:solidFill>
                <a:ea typeface="ＭＳ Ｐゴシック" pitchFamily="-106" charset="-128"/>
                <a:cs typeface="ＭＳ Ｐゴシック" pitchFamily="-106" charset="-128"/>
              </a:rPr>
              <a:t>kdblur</a:t>
            </a:r>
            <a:r>
              <a:rPr lang="en-GB" sz="2200" dirty="0" smtClean="0">
                <a:solidFill>
                  <a:srgbClr val="438086"/>
                </a:solidFill>
                <a:ea typeface="ＭＳ Ｐゴシック" pitchFamily="-106" charset="-128"/>
                <a:cs typeface="ＭＳ Ｐゴシック" pitchFamily="-106" charset="-128"/>
              </a:rPr>
              <a:t>)</a:t>
            </a:r>
          </a:p>
          <a:p>
            <a:pPr eaLnBrk="1" hangingPunct="1">
              <a:buClr>
                <a:schemeClr val="accent2"/>
              </a:buClr>
              <a:buNone/>
            </a:pPr>
            <a:endParaRPr lang="en-GB" sz="2200" dirty="0" smtClean="0">
              <a:ea typeface="ＭＳ Ｐゴシック" pitchFamily="-106" charset="-128"/>
              <a:cs typeface="ＭＳ Ｐゴシック" pitchFamily="-106" charset="-128"/>
            </a:endParaRPr>
          </a:p>
          <a:p>
            <a:pPr eaLnBrk="1" hangingPunct="1">
              <a:buClr>
                <a:schemeClr val="accent2"/>
              </a:buClr>
            </a:pPr>
            <a:r>
              <a:rPr lang="en-GB" sz="2200" dirty="0" smtClean="0">
                <a:solidFill>
                  <a:srgbClr val="36FD1A"/>
                </a:solidFill>
                <a:ea typeface="ＭＳ Ｐゴシック" pitchFamily="-106" charset="-128"/>
                <a:cs typeface="ＭＳ Ｐゴシック" pitchFamily="-106" charset="-128"/>
              </a:rPr>
              <a:t>Reflection</a:t>
            </a:r>
            <a:r>
              <a:rPr lang="en-GB" sz="2200" dirty="0" smtClean="0">
                <a:ea typeface="ＭＳ Ｐゴシック" pitchFamily="-106" charset="-128"/>
                <a:cs typeface="ＭＳ Ｐゴシック" pitchFamily="-106" charset="-128"/>
              </a:rPr>
              <a:t> of Comptonised continuum </a:t>
            </a:r>
          </a:p>
          <a:p>
            <a:pPr eaLnBrk="1" hangingPunct="1">
              <a:buClr>
                <a:schemeClr val="accent2"/>
              </a:buClr>
              <a:buNone/>
            </a:pPr>
            <a:r>
              <a:rPr lang="en-GB" sz="2200" dirty="0" smtClean="0">
                <a:ea typeface="ＭＳ Ｐゴシック" pitchFamily="-106" charset="-128"/>
                <a:cs typeface="ＭＳ Ｐゴシック" pitchFamily="-106" charset="-128"/>
              </a:rPr>
              <a:t>	using ionised reflection models of </a:t>
            </a:r>
          </a:p>
          <a:p>
            <a:pPr eaLnBrk="1" hangingPunct="1">
              <a:buClr>
                <a:schemeClr val="accent2"/>
              </a:buClr>
              <a:buNone/>
            </a:pPr>
            <a:r>
              <a:rPr lang="en-GB" sz="2200" dirty="0" smtClean="0">
                <a:ea typeface="ＭＳ Ｐゴシック" pitchFamily="-106" charset="-128"/>
                <a:cs typeface="ＭＳ Ｐゴシック" pitchFamily="-106" charset="-128"/>
              </a:rPr>
              <a:t>	Ross &amp; </a:t>
            </a:r>
            <a:r>
              <a:rPr lang="en-GB" sz="2200" dirty="0" err="1" smtClean="0">
                <a:ea typeface="ＭＳ Ｐゴシック" pitchFamily="-106" charset="-128"/>
                <a:cs typeface="ＭＳ Ｐゴシック" pitchFamily="-106" charset="-128"/>
              </a:rPr>
              <a:t>Fabian</a:t>
            </a:r>
            <a:endParaRPr lang="en-GB" sz="2200" dirty="0" smtClean="0">
              <a:ea typeface="ＭＳ Ｐゴシック" pitchFamily="-106" charset="-128"/>
              <a:cs typeface="ＭＳ Ｐゴシック" pitchFamily="-106" charset="-128"/>
            </a:endParaRPr>
          </a:p>
          <a:p>
            <a:pPr eaLnBrk="1" hangingPunct="1">
              <a:buFont typeface="Georgia" pitchFamily="-106" charset="0"/>
              <a:buNone/>
            </a:pPr>
            <a:endParaRPr lang="en-GB" dirty="0" smtClean="0">
              <a:ea typeface="ＭＳ Ｐゴシック" pitchFamily="-106" charset="-128"/>
              <a:cs typeface="ＭＳ Ｐゴシック" pitchFamily="-106" charset="-128"/>
            </a:endParaRPr>
          </a:p>
        </p:txBody>
      </p:sp>
      <p:sp>
        <p:nvSpPr>
          <p:cNvPr id="26628"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8E336FC0-6827-8248-9AF4-77CC8CA82BE5}" type="slidenum">
              <a:rPr lang="en-GB" smtClean="0">
                <a:ea typeface="ＭＳ Ｐゴシック" pitchFamily="-108" charset="-128"/>
                <a:cs typeface="ＭＳ Ｐゴシック" pitchFamily="-108" charset="-128"/>
              </a:rPr>
              <a:pPr fontAlgn="base">
                <a:spcBef>
                  <a:spcPct val="0"/>
                </a:spcBef>
                <a:spcAft>
                  <a:spcPct val="0"/>
                </a:spcAft>
                <a:defRPr/>
              </a:pPr>
              <a:t>29</a:t>
            </a:fld>
            <a:endParaRPr lang="en-GB" smtClean="0">
              <a:ea typeface="ＭＳ Ｐゴシック" pitchFamily="-108" charset="-128"/>
              <a:cs typeface="ＭＳ Ｐゴシック" pitchFamily="-108" charset="-128"/>
            </a:endParaRPr>
          </a:p>
        </p:txBody>
      </p:sp>
      <p:pic>
        <p:nvPicPr>
          <p:cNvPr id="26629" name="Picture 4" descr="DU_Black_lrg.gif"/>
          <p:cNvPicPr>
            <a:picLocks noChangeAspect="1"/>
          </p:cNvPicPr>
          <p:nvPr/>
        </p:nvPicPr>
        <p:blipFill>
          <a:blip r:embed="rId2"/>
          <a:srcRect/>
          <a:stretch>
            <a:fillRect/>
          </a:stretch>
        </p:blipFill>
        <p:spPr bwMode="auto">
          <a:xfrm>
            <a:off x="409575" y="5932488"/>
            <a:ext cx="1281113" cy="558800"/>
          </a:xfrm>
          <a:prstGeom prst="rect">
            <a:avLst/>
          </a:prstGeom>
          <a:noFill/>
          <a:ln w="9525">
            <a:noFill/>
            <a:miter lim="800000"/>
            <a:headEnd/>
            <a:tailEnd/>
          </a:ln>
        </p:spPr>
      </p:pic>
      <p:pic>
        <p:nvPicPr>
          <p:cNvPr id="6" name="Picture 5" descr="1201_diskbb_talk.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5628023" y="2861733"/>
            <a:ext cx="3596573" cy="465438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1143000"/>
            <a:ext cx="8229600" cy="1066800"/>
          </a:xfrm>
        </p:spPr>
        <p:txBody>
          <a:bodyPr/>
          <a:lstStyle/>
          <a:p>
            <a:r>
              <a:rPr lang="en-GB" sz="3500" dirty="0" smtClean="0"/>
              <a:t>Black hole spin: disc fitting</a:t>
            </a:r>
            <a:endParaRPr lang="en-GB" sz="3500" dirty="0"/>
          </a:p>
        </p:txBody>
      </p:sp>
      <p:sp>
        <p:nvSpPr>
          <p:cNvPr id="4" name="Slide Number Placeholder 3"/>
          <p:cNvSpPr>
            <a:spLocks noGrp="1"/>
          </p:cNvSpPr>
          <p:nvPr>
            <p:ph type="sldNum" sz="quarter" idx="12"/>
          </p:nvPr>
        </p:nvSpPr>
        <p:spPr/>
        <p:txBody>
          <a:bodyPr/>
          <a:lstStyle/>
          <a:p>
            <a:pPr>
              <a:defRPr/>
            </a:pPr>
            <a:fld id="{2DCD26CF-88F4-3E4F-AE6F-BB0B65C5409C}" type="slidenum">
              <a:rPr lang="en-GB" smtClean="0"/>
              <a:pPr>
                <a:defRPr/>
              </a:pPr>
              <a:t>3</a:t>
            </a:fld>
            <a:endParaRPr lang="en-GB"/>
          </a:p>
        </p:txBody>
      </p:sp>
      <p:grpSp>
        <p:nvGrpSpPr>
          <p:cNvPr id="5" name="Group 23"/>
          <p:cNvGrpSpPr>
            <a:grpSpLocks/>
          </p:cNvGrpSpPr>
          <p:nvPr/>
        </p:nvGrpSpPr>
        <p:grpSpPr bwMode="auto">
          <a:xfrm>
            <a:off x="25400" y="3273958"/>
            <a:ext cx="3771900" cy="3040198"/>
            <a:chOff x="25002" y="3392487"/>
            <a:chExt cx="4248174" cy="3319397"/>
          </a:xfrm>
        </p:grpSpPr>
        <p:sp>
          <p:nvSpPr>
            <p:cNvPr id="6" name="TextBox 27"/>
            <p:cNvSpPr txBox="1">
              <a:spLocks noChangeArrowheads="1"/>
            </p:cNvSpPr>
            <p:nvPr/>
          </p:nvSpPr>
          <p:spPr bwMode="auto">
            <a:xfrm>
              <a:off x="25002" y="3922470"/>
              <a:ext cx="864395" cy="302437"/>
            </a:xfrm>
            <a:prstGeom prst="rect">
              <a:avLst/>
            </a:prstGeom>
            <a:noFill/>
            <a:ln w="9525">
              <a:noFill/>
              <a:miter lim="800000"/>
              <a:headEnd/>
              <a:tailEnd/>
            </a:ln>
          </p:spPr>
          <p:txBody>
            <a:bodyPr wrap="square">
              <a:prstTxWarp prst="textNoShape">
                <a:avLst/>
              </a:prstTxWarp>
              <a:spAutoFit/>
            </a:bodyPr>
            <a:lstStyle/>
            <a:p>
              <a:r>
                <a:rPr lang="en-GB" sz="1200"/>
                <a:t>log ν f(ν)</a:t>
              </a:r>
            </a:p>
          </p:txBody>
        </p:sp>
        <p:grpSp>
          <p:nvGrpSpPr>
            <p:cNvPr id="7" name="Group 22"/>
            <p:cNvGrpSpPr>
              <a:grpSpLocks/>
            </p:cNvGrpSpPr>
            <p:nvPr/>
          </p:nvGrpSpPr>
          <p:grpSpPr bwMode="auto">
            <a:xfrm>
              <a:off x="983857" y="3392487"/>
              <a:ext cx="3289319" cy="3319397"/>
              <a:chOff x="983857" y="3392487"/>
              <a:chExt cx="3289319" cy="3319397"/>
            </a:xfrm>
          </p:grpSpPr>
          <p:sp>
            <p:nvSpPr>
              <p:cNvPr id="8" name="TextBox 7"/>
              <p:cNvSpPr txBox="1"/>
              <p:nvPr/>
            </p:nvSpPr>
            <p:spPr>
              <a:xfrm>
                <a:off x="3242883" y="6409447"/>
                <a:ext cx="1030293" cy="302437"/>
              </a:xfrm>
              <a:prstGeom prst="rect">
                <a:avLst/>
              </a:prstGeom>
              <a:noFill/>
            </p:spPr>
            <p:txBody>
              <a:bodyPr wrap="square">
                <a:spAutoFit/>
              </a:bodyPr>
              <a:lstStyle/>
              <a:p>
                <a:pPr>
                  <a:defRPr/>
                </a:pPr>
                <a:r>
                  <a:rPr lang="en-GB" sz="1200" dirty="0">
                    <a:latin typeface="+mn-lt"/>
                    <a:ea typeface="ＭＳ Ｐゴシック" pitchFamily="-110" charset="-128"/>
                    <a:cs typeface="Lucida Calligraphy"/>
                  </a:rPr>
                  <a:t>log </a:t>
                </a:r>
                <a:r>
                  <a:rPr lang="en-GB" sz="1200" dirty="0" err="1">
                    <a:latin typeface="+mn-lt"/>
                    <a:ea typeface="ＭＳ Ｐゴシック" pitchFamily="-110" charset="-128"/>
                    <a:cs typeface="Lucida Calligraphy"/>
                  </a:rPr>
                  <a:t>ν</a:t>
                </a:r>
                <a:endParaRPr lang="en-GB" sz="1200" dirty="0">
                  <a:latin typeface="+mn-lt"/>
                  <a:ea typeface="ＭＳ Ｐゴシック" pitchFamily="-110" charset="-128"/>
                  <a:cs typeface="Lucida Calligraphy"/>
                </a:endParaRPr>
              </a:p>
            </p:txBody>
          </p:sp>
          <p:grpSp>
            <p:nvGrpSpPr>
              <p:cNvPr id="9" name="Group 21"/>
              <p:cNvGrpSpPr>
                <a:grpSpLocks/>
              </p:cNvGrpSpPr>
              <p:nvPr/>
            </p:nvGrpSpPr>
            <p:grpSpPr bwMode="auto">
              <a:xfrm>
                <a:off x="983857" y="3392487"/>
                <a:ext cx="3289319" cy="2870876"/>
                <a:chOff x="983857" y="3392487"/>
                <a:chExt cx="3289319" cy="2870876"/>
              </a:xfrm>
            </p:grpSpPr>
            <p:sp>
              <p:nvSpPr>
                <p:cNvPr id="10" name="Freeform 9"/>
                <p:cNvSpPr/>
                <p:nvPr/>
              </p:nvSpPr>
              <p:spPr>
                <a:xfrm>
                  <a:off x="1185471" y="4199127"/>
                  <a:ext cx="1293819" cy="2064236"/>
                </a:xfrm>
                <a:custGeom>
                  <a:avLst/>
                  <a:gdLst>
                    <a:gd name="connsiteX0" fmla="*/ 0 w 1326444"/>
                    <a:gd name="connsiteY0" fmla="*/ 2511777 h 2511777"/>
                    <a:gd name="connsiteX1" fmla="*/ 832555 w 1326444"/>
                    <a:gd name="connsiteY1" fmla="*/ 0 h 2511777"/>
                    <a:gd name="connsiteX2" fmla="*/ 1326444 w 1326444"/>
                    <a:gd name="connsiteY2" fmla="*/ 2511777 h 2511777"/>
                  </a:gdLst>
                  <a:ahLst/>
                  <a:cxnLst>
                    <a:cxn ang="0">
                      <a:pos x="connsiteX0" y="connsiteY0"/>
                    </a:cxn>
                    <a:cxn ang="0">
                      <a:pos x="connsiteX1" y="connsiteY1"/>
                    </a:cxn>
                    <a:cxn ang="0">
                      <a:pos x="connsiteX2" y="connsiteY2"/>
                    </a:cxn>
                  </a:cxnLst>
                  <a:rect l="l" t="t" r="r" b="b"/>
                  <a:pathLst>
                    <a:path w="1326444" h="2511777">
                      <a:moveTo>
                        <a:pt x="0" y="2511777"/>
                      </a:moveTo>
                      <a:cubicBezTo>
                        <a:pt x="305740" y="1255888"/>
                        <a:pt x="611481" y="0"/>
                        <a:pt x="832555" y="0"/>
                      </a:cubicBezTo>
                      <a:cubicBezTo>
                        <a:pt x="1053629" y="0"/>
                        <a:pt x="1326444" y="2511777"/>
                        <a:pt x="1326444" y="2511777"/>
                      </a:cubicBezTo>
                    </a:path>
                  </a:pathLst>
                </a:custGeom>
                <a:ln w="28575"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sz="1800"/>
                </a:p>
              </p:txBody>
            </p:sp>
            <p:grpSp>
              <p:nvGrpSpPr>
                <p:cNvPr id="11" name="Group 20"/>
                <p:cNvGrpSpPr>
                  <a:grpSpLocks/>
                </p:cNvGrpSpPr>
                <p:nvPr/>
              </p:nvGrpSpPr>
              <p:grpSpPr bwMode="auto">
                <a:xfrm>
                  <a:off x="983857" y="3392487"/>
                  <a:ext cx="3289319" cy="2870876"/>
                  <a:chOff x="983857" y="3392487"/>
                  <a:chExt cx="3289319" cy="2870876"/>
                </a:xfrm>
              </p:grpSpPr>
              <p:sp>
                <p:nvSpPr>
                  <p:cNvPr id="12" name="Freeform 11"/>
                  <p:cNvSpPr/>
                  <p:nvPr/>
                </p:nvSpPr>
                <p:spPr>
                  <a:xfrm>
                    <a:off x="2144327" y="3691007"/>
                    <a:ext cx="1455745" cy="2572356"/>
                  </a:xfrm>
                  <a:custGeom>
                    <a:avLst/>
                    <a:gdLst>
                      <a:gd name="connsiteX0" fmla="*/ 0 w 1326444"/>
                      <a:gd name="connsiteY0" fmla="*/ 2511777 h 2511777"/>
                      <a:gd name="connsiteX1" fmla="*/ 832555 w 1326444"/>
                      <a:gd name="connsiteY1" fmla="*/ 0 h 2511777"/>
                      <a:gd name="connsiteX2" fmla="*/ 1326444 w 1326444"/>
                      <a:gd name="connsiteY2" fmla="*/ 2511777 h 2511777"/>
                    </a:gdLst>
                    <a:ahLst/>
                    <a:cxnLst>
                      <a:cxn ang="0">
                        <a:pos x="connsiteX0" y="connsiteY0"/>
                      </a:cxn>
                      <a:cxn ang="0">
                        <a:pos x="connsiteX1" y="connsiteY1"/>
                      </a:cxn>
                      <a:cxn ang="0">
                        <a:pos x="connsiteX2" y="connsiteY2"/>
                      </a:cxn>
                    </a:cxnLst>
                    <a:rect l="l" t="t" r="r" b="b"/>
                    <a:pathLst>
                      <a:path w="1326444" h="2511777">
                        <a:moveTo>
                          <a:pt x="0" y="2511777"/>
                        </a:moveTo>
                        <a:cubicBezTo>
                          <a:pt x="305740" y="1255888"/>
                          <a:pt x="611481" y="0"/>
                          <a:pt x="832555" y="0"/>
                        </a:cubicBezTo>
                        <a:cubicBezTo>
                          <a:pt x="1053629" y="0"/>
                          <a:pt x="1326444" y="2511777"/>
                          <a:pt x="1326444" y="2511777"/>
                        </a:cubicBezTo>
                      </a:path>
                    </a:pathLst>
                  </a:custGeom>
                  <a:ln w="28575" cap="flat" cmpd="sng" algn="ctr">
                    <a:solidFill>
                      <a:srgbClr val="3366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sz="1800"/>
                  </a:p>
                </p:txBody>
              </p:sp>
              <p:grpSp>
                <p:nvGrpSpPr>
                  <p:cNvPr id="13" name="Group 19"/>
                  <p:cNvGrpSpPr>
                    <a:grpSpLocks/>
                  </p:cNvGrpSpPr>
                  <p:nvPr/>
                </p:nvGrpSpPr>
                <p:grpSpPr bwMode="auto">
                  <a:xfrm>
                    <a:off x="983857" y="3392487"/>
                    <a:ext cx="3289319" cy="2870876"/>
                    <a:chOff x="983857" y="3392487"/>
                    <a:chExt cx="3289319" cy="2870876"/>
                  </a:xfrm>
                </p:grpSpPr>
                <p:cxnSp>
                  <p:nvCxnSpPr>
                    <p:cNvPr id="14" name="Straight Arrow Connector 13"/>
                    <p:cNvCxnSpPr/>
                    <p:nvPr/>
                  </p:nvCxnSpPr>
                  <p:spPr>
                    <a:xfrm rot="5400000" flipH="1" flipV="1">
                      <a:off x="-273739" y="5002591"/>
                      <a:ext cx="2516780" cy="1588"/>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983857" y="6261775"/>
                      <a:ext cx="3289319" cy="1588"/>
                    </a:xfrm>
                    <a:prstGeom prst="straightConnector1">
                      <a:avLst/>
                    </a:prstGeom>
                    <a:ln w="38100" cap="flat" cmpd="sng" algn="ctr">
                      <a:solidFill>
                        <a:srgbClr val="00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6" name="Freeform 15"/>
                    <p:cNvSpPr/>
                    <p:nvPr/>
                  </p:nvSpPr>
                  <p:spPr>
                    <a:xfrm>
                      <a:off x="1506148" y="4030812"/>
                      <a:ext cx="1287469" cy="2232551"/>
                    </a:xfrm>
                    <a:custGeom>
                      <a:avLst/>
                      <a:gdLst>
                        <a:gd name="connsiteX0" fmla="*/ 0 w 1326444"/>
                        <a:gd name="connsiteY0" fmla="*/ 2511777 h 2511777"/>
                        <a:gd name="connsiteX1" fmla="*/ 832555 w 1326444"/>
                        <a:gd name="connsiteY1" fmla="*/ 0 h 2511777"/>
                        <a:gd name="connsiteX2" fmla="*/ 1326444 w 1326444"/>
                        <a:gd name="connsiteY2" fmla="*/ 2511777 h 2511777"/>
                      </a:gdLst>
                      <a:ahLst/>
                      <a:cxnLst>
                        <a:cxn ang="0">
                          <a:pos x="connsiteX0" y="connsiteY0"/>
                        </a:cxn>
                        <a:cxn ang="0">
                          <a:pos x="connsiteX1" y="connsiteY1"/>
                        </a:cxn>
                        <a:cxn ang="0">
                          <a:pos x="connsiteX2" y="connsiteY2"/>
                        </a:cxn>
                      </a:cxnLst>
                      <a:rect l="l" t="t" r="r" b="b"/>
                      <a:pathLst>
                        <a:path w="1326444" h="2511777">
                          <a:moveTo>
                            <a:pt x="0" y="2511777"/>
                          </a:moveTo>
                          <a:cubicBezTo>
                            <a:pt x="305740" y="1255888"/>
                            <a:pt x="611481" y="0"/>
                            <a:pt x="832555" y="0"/>
                          </a:cubicBezTo>
                          <a:cubicBezTo>
                            <a:pt x="1053629" y="0"/>
                            <a:pt x="1326444" y="2511777"/>
                            <a:pt x="1326444" y="2511777"/>
                          </a:cubicBezTo>
                        </a:path>
                      </a:pathLst>
                    </a:custGeom>
                    <a:noFill/>
                    <a:ln w="28575" cap="flat" cmpd="sng" algn="ctr">
                      <a:solidFill>
                        <a:srgbClr val="66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sz="1800"/>
                    </a:p>
                  </p:txBody>
                </p:sp>
                <p:sp>
                  <p:nvSpPr>
                    <p:cNvPr id="17" name="Freeform 16"/>
                    <p:cNvSpPr/>
                    <p:nvPr/>
                  </p:nvSpPr>
                  <p:spPr>
                    <a:xfrm>
                      <a:off x="1820475" y="3818037"/>
                      <a:ext cx="1436695" cy="2445326"/>
                    </a:xfrm>
                    <a:custGeom>
                      <a:avLst/>
                      <a:gdLst>
                        <a:gd name="connsiteX0" fmla="*/ 0 w 1326444"/>
                        <a:gd name="connsiteY0" fmla="*/ 2511777 h 2511777"/>
                        <a:gd name="connsiteX1" fmla="*/ 832555 w 1326444"/>
                        <a:gd name="connsiteY1" fmla="*/ 0 h 2511777"/>
                        <a:gd name="connsiteX2" fmla="*/ 1326444 w 1326444"/>
                        <a:gd name="connsiteY2" fmla="*/ 2511777 h 2511777"/>
                      </a:gdLst>
                      <a:ahLst/>
                      <a:cxnLst>
                        <a:cxn ang="0">
                          <a:pos x="connsiteX0" y="connsiteY0"/>
                        </a:cxn>
                        <a:cxn ang="0">
                          <a:pos x="connsiteX1" y="connsiteY1"/>
                        </a:cxn>
                        <a:cxn ang="0">
                          <a:pos x="connsiteX2" y="connsiteY2"/>
                        </a:cxn>
                      </a:cxnLst>
                      <a:rect l="l" t="t" r="r" b="b"/>
                      <a:pathLst>
                        <a:path w="1326444" h="2511777">
                          <a:moveTo>
                            <a:pt x="0" y="2511777"/>
                          </a:moveTo>
                          <a:cubicBezTo>
                            <a:pt x="305740" y="1255888"/>
                            <a:pt x="611481" y="0"/>
                            <a:pt x="832555" y="0"/>
                          </a:cubicBezTo>
                          <a:cubicBezTo>
                            <a:pt x="1053629" y="0"/>
                            <a:pt x="1326444" y="2511777"/>
                            <a:pt x="1326444" y="2511777"/>
                          </a:cubicBezTo>
                        </a:path>
                      </a:pathLst>
                    </a:custGeom>
                    <a:ln w="28575"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sz="1800"/>
                    </a:p>
                  </p:txBody>
                </p:sp>
                <p:sp>
                  <p:nvSpPr>
                    <p:cNvPr id="18" name="Freeform 17"/>
                    <p:cNvSpPr/>
                    <p:nvPr/>
                  </p:nvSpPr>
                  <p:spPr>
                    <a:xfrm>
                      <a:off x="1185471" y="3392487"/>
                      <a:ext cx="2414601" cy="2837530"/>
                    </a:xfrm>
                    <a:custGeom>
                      <a:avLst/>
                      <a:gdLst>
                        <a:gd name="connsiteX0" fmla="*/ 0 w 2569883"/>
                        <a:gd name="connsiteY0" fmla="*/ 2973294 h 2973294"/>
                        <a:gd name="connsiteX1" fmla="*/ 762000 w 2569883"/>
                        <a:gd name="connsiteY1" fmla="*/ 896470 h 2973294"/>
                        <a:gd name="connsiteX2" fmla="*/ 2061883 w 2569883"/>
                        <a:gd name="connsiteY2" fmla="*/ 343647 h 2973294"/>
                        <a:gd name="connsiteX3" fmla="*/ 2569883 w 2569883"/>
                        <a:gd name="connsiteY3" fmla="*/ 2958352 h 2973294"/>
                        <a:gd name="connsiteX4" fmla="*/ 2569883 w 2569883"/>
                        <a:gd name="connsiteY4" fmla="*/ 2958352 h 2973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9883" h="2973294">
                          <a:moveTo>
                            <a:pt x="0" y="2973294"/>
                          </a:moveTo>
                          <a:cubicBezTo>
                            <a:pt x="209176" y="2154019"/>
                            <a:pt x="418353" y="1334745"/>
                            <a:pt x="762000" y="896470"/>
                          </a:cubicBezTo>
                          <a:cubicBezTo>
                            <a:pt x="1105647" y="458196"/>
                            <a:pt x="1760569" y="0"/>
                            <a:pt x="2061883" y="343647"/>
                          </a:cubicBezTo>
                          <a:cubicBezTo>
                            <a:pt x="2363197" y="687294"/>
                            <a:pt x="2569883" y="2958352"/>
                            <a:pt x="2569883" y="2958352"/>
                          </a:cubicBezTo>
                          <a:lnTo>
                            <a:pt x="2569883" y="2958352"/>
                          </a:lnTo>
                        </a:path>
                      </a:pathLst>
                    </a:custGeom>
                    <a:ln w="29600" cap="flat" cmpd="thickThin" algn="ctr">
                      <a:solidFill>
                        <a:srgbClr val="00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sz="1800"/>
                    </a:p>
                  </p:txBody>
                </p:sp>
              </p:grpSp>
            </p:grpSp>
          </p:grpSp>
        </p:grpSp>
      </p:grpSp>
      <p:pic>
        <p:nvPicPr>
          <p:cNvPr id="33" name="Picture 11" descr="eemo_eeuf_lw4.pdf"/>
          <p:cNvPicPr>
            <a:picLocks noChangeAspect="1"/>
          </p:cNvPicPr>
          <p:nvPr/>
        </p:nvPicPr>
        <p:blipFill>
          <a:blip r:embed="rId3"/>
          <a:srcRect/>
          <a:stretch>
            <a:fillRect/>
          </a:stretch>
        </p:blipFill>
        <p:spPr bwMode="auto">
          <a:xfrm>
            <a:off x="4889501" y="2652634"/>
            <a:ext cx="3705234" cy="3733354"/>
          </a:xfrm>
          <a:prstGeom prst="rect">
            <a:avLst/>
          </a:prstGeom>
          <a:noFill/>
          <a:ln w="9525">
            <a:noFill/>
            <a:miter lim="800000"/>
            <a:headEnd/>
            <a:tailEnd/>
          </a:ln>
        </p:spPr>
      </p:pic>
      <p:grpSp>
        <p:nvGrpSpPr>
          <p:cNvPr id="36" name="Group 35"/>
          <p:cNvGrpSpPr/>
          <p:nvPr/>
        </p:nvGrpSpPr>
        <p:grpSpPr>
          <a:xfrm>
            <a:off x="461499" y="2048926"/>
            <a:ext cx="3995729" cy="928168"/>
            <a:chOff x="461499" y="2048926"/>
            <a:chExt cx="3995729" cy="928168"/>
          </a:xfrm>
        </p:grpSpPr>
        <p:grpSp>
          <p:nvGrpSpPr>
            <p:cNvPr id="20" name="Group 29"/>
            <p:cNvGrpSpPr/>
            <p:nvPr/>
          </p:nvGrpSpPr>
          <p:grpSpPr>
            <a:xfrm>
              <a:off x="461499" y="2502961"/>
              <a:ext cx="3995729" cy="474133"/>
              <a:chOff x="3797300" y="2604559"/>
              <a:chExt cx="3995729" cy="474133"/>
            </a:xfrm>
          </p:grpSpPr>
          <p:grpSp>
            <p:nvGrpSpPr>
              <p:cNvPr id="22" name="Group 28"/>
              <p:cNvGrpSpPr/>
              <p:nvPr/>
            </p:nvGrpSpPr>
            <p:grpSpPr>
              <a:xfrm>
                <a:off x="3797300" y="2604559"/>
                <a:ext cx="3995729" cy="474133"/>
                <a:chOff x="3797300" y="2604559"/>
                <a:chExt cx="3995729" cy="474133"/>
              </a:xfrm>
            </p:grpSpPr>
            <p:sp>
              <p:nvSpPr>
                <p:cNvPr id="19" name="AutoShape 8"/>
                <p:cNvSpPr>
                  <a:spLocks noChangeArrowheads="1"/>
                </p:cNvSpPr>
                <p:nvPr/>
              </p:nvSpPr>
              <p:spPr bwMode="auto">
                <a:xfrm rot="5400000">
                  <a:off x="4426744" y="2066132"/>
                  <a:ext cx="298450" cy="1557337"/>
                </a:xfrm>
                <a:prstGeom prst="triangle">
                  <a:avLst>
                    <a:gd name="adj" fmla="val 50000"/>
                  </a:avLst>
                </a:prstGeom>
                <a:gradFill rotWithShape="1">
                  <a:gsLst>
                    <a:gs pos="0">
                      <a:srgbClr val="3366FF">
                        <a:alpha val="89998"/>
                      </a:srgbClr>
                    </a:gs>
                    <a:gs pos="33000">
                      <a:srgbClr val="3366FF">
                        <a:alpha val="89998"/>
                      </a:srgbClr>
                    </a:gs>
                    <a:gs pos="100000">
                      <a:srgbClr val="FF0000">
                        <a:alpha val="89998"/>
                      </a:srgbClr>
                    </a:gs>
                  </a:gsLst>
                  <a:lin ang="4980000"/>
                </a:gradFill>
                <a:ln w="9525">
                  <a:solidFill>
                    <a:srgbClr val="000000"/>
                  </a:solidFill>
                  <a:miter lim="800000"/>
                  <a:headEnd/>
                  <a:tailEnd/>
                </a:ln>
              </p:spPr>
              <p:txBody>
                <a:bodyPr wrap="none" anchor="ctr">
                  <a:prstTxWarp prst="textNoShape">
                    <a:avLst/>
                  </a:prstTxWarp>
                </a:bodyPr>
                <a:lstStyle/>
                <a:p>
                  <a:endParaRPr lang="en-GB" sz="1800"/>
                </a:p>
              </p:txBody>
            </p:sp>
            <p:sp>
              <p:nvSpPr>
                <p:cNvPr id="21" name="AutoShape 8"/>
                <p:cNvSpPr>
                  <a:spLocks noChangeArrowheads="1"/>
                </p:cNvSpPr>
                <p:nvPr/>
              </p:nvSpPr>
              <p:spPr bwMode="auto">
                <a:xfrm rot="16200000" flipH="1">
                  <a:off x="6865136" y="2066133"/>
                  <a:ext cx="298450" cy="1557337"/>
                </a:xfrm>
                <a:prstGeom prst="triangle">
                  <a:avLst>
                    <a:gd name="adj" fmla="val 50000"/>
                  </a:avLst>
                </a:prstGeom>
                <a:gradFill rotWithShape="1">
                  <a:gsLst>
                    <a:gs pos="0">
                      <a:srgbClr val="3366FF">
                        <a:alpha val="89998"/>
                      </a:srgbClr>
                    </a:gs>
                    <a:gs pos="33000">
                      <a:srgbClr val="3366FF">
                        <a:alpha val="89998"/>
                      </a:srgbClr>
                    </a:gs>
                    <a:gs pos="100000">
                      <a:srgbClr val="FF0000">
                        <a:alpha val="89998"/>
                      </a:srgbClr>
                    </a:gs>
                  </a:gsLst>
                  <a:lin ang="4980000"/>
                </a:gradFill>
                <a:ln w="9525">
                  <a:solidFill>
                    <a:srgbClr val="000000"/>
                  </a:solidFill>
                  <a:miter lim="800000"/>
                  <a:headEnd/>
                  <a:tailEnd/>
                </a:ln>
              </p:spPr>
              <p:txBody>
                <a:bodyPr wrap="none" anchor="ctr">
                  <a:prstTxWarp prst="textNoShape">
                    <a:avLst/>
                  </a:prstTxWarp>
                </a:bodyPr>
                <a:lstStyle/>
                <a:p>
                  <a:endParaRPr lang="en-GB" sz="1800"/>
                </a:p>
              </p:txBody>
            </p:sp>
            <p:sp>
              <p:nvSpPr>
                <p:cNvPr id="25" name="Oval 24"/>
                <p:cNvSpPr/>
                <p:nvPr/>
              </p:nvSpPr>
              <p:spPr>
                <a:xfrm>
                  <a:off x="5571075" y="2604559"/>
                  <a:ext cx="440258" cy="474133"/>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cxnSp>
            <p:nvCxnSpPr>
              <p:cNvPr id="27" name="Straight Connector 26"/>
              <p:cNvCxnSpPr/>
              <p:nvPr/>
            </p:nvCxnSpPr>
            <p:spPr>
              <a:xfrm rot="16200000" flipH="1">
                <a:off x="5994158" y="2827633"/>
                <a:ext cx="457729" cy="1693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6200000" flipH="1">
                <a:off x="5130578" y="2827636"/>
                <a:ext cx="457729" cy="1693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5" name="TextBox 34"/>
            <p:cNvSpPr txBox="1"/>
            <p:nvPr/>
          </p:nvSpPr>
          <p:spPr>
            <a:xfrm>
              <a:off x="1803365" y="2048926"/>
              <a:ext cx="471140" cy="369332"/>
            </a:xfrm>
            <a:prstGeom prst="rect">
              <a:avLst/>
            </a:prstGeom>
            <a:noFill/>
          </p:spPr>
          <p:txBody>
            <a:bodyPr wrap="none" rtlCol="0">
              <a:spAutoFit/>
            </a:bodyPr>
            <a:lstStyle/>
            <a:p>
              <a:r>
                <a:rPr lang="en-GB" dirty="0" smtClean="0"/>
                <a:t>R</a:t>
              </a:r>
              <a:r>
                <a:rPr lang="en-GB" baseline="-25000" dirty="0" smtClean="0"/>
                <a:t>in</a:t>
              </a:r>
              <a:endParaRPr lang="en-GB" dirty="0"/>
            </a:p>
          </p:txBody>
        </p:sp>
      </p:grpSp>
      <p:cxnSp>
        <p:nvCxnSpPr>
          <p:cNvPr id="29" name="Straight Arrow Connector 28"/>
          <p:cNvCxnSpPr/>
          <p:nvPr/>
        </p:nvCxnSpPr>
        <p:spPr>
          <a:xfrm rot="5400000" flipH="1" flipV="1">
            <a:off x="3115412" y="2410228"/>
            <a:ext cx="320824" cy="27468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rot="5400000" flipH="1" flipV="1">
            <a:off x="2919388" y="2423371"/>
            <a:ext cx="320824" cy="27468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rot="5400000" flipH="1" flipV="1">
            <a:off x="3322539" y="2383937"/>
            <a:ext cx="320824" cy="27468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32" name="Picture 31" descr="DU_Black_lrg.gif"/>
          <p:cNvPicPr>
            <a:picLocks noChangeAspect="1"/>
          </p:cNvPicPr>
          <p:nvPr/>
        </p:nvPicPr>
        <p:blipFill>
          <a:blip r:embed="rId4"/>
          <a:srcRect/>
          <a:stretch>
            <a:fillRect/>
          </a:stretch>
        </p:blipFill>
        <p:spPr bwMode="auto">
          <a:xfrm>
            <a:off x="409575" y="5932488"/>
            <a:ext cx="1281113" cy="558800"/>
          </a:xfrm>
          <a:prstGeom prst="rect">
            <a:avLst/>
          </a:prstGeom>
          <a:noFill/>
          <a:ln w="9525">
            <a:noFill/>
            <a:miter lim="800000"/>
            <a:headEnd/>
            <a:tailEnd/>
          </a:ln>
        </p:spPr>
      </p:pic>
      <p:sp>
        <p:nvSpPr>
          <p:cNvPr id="34" name="TextBox 33"/>
          <p:cNvSpPr txBox="1"/>
          <p:nvPr/>
        </p:nvSpPr>
        <p:spPr>
          <a:xfrm>
            <a:off x="7493000" y="2956458"/>
            <a:ext cx="843350" cy="276999"/>
          </a:xfrm>
          <a:prstGeom prst="rect">
            <a:avLst/>
          </a:prstGeom>
          <a:noFill/>
        </p:spPr>
        <p:txBody>
          <a:bodyPr wrap="none" rtlCol="0">
            <a:spAutoFit/>
          </a:bodyPr>
          <a:lstStyle/>
          <a:p>
            <a:r>
              <a:rPr lang="en-GB" sz="1200" dirty="0" smtClean="0"/>
              <a:t>GX 339-4</a:t>
            </a:r>
            <a:endParaRPr lang="en-GB" sz="1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Content Placeholder 4" descr="models_talk_data.pdf"/>
          <p:cNvPicPr>
            <a:picLocks noChangeAspect="1"/>
          </p:cNvPicPr>
          <p:nvPr/>
        </p:nvPicPr>
        <mc:AlternateContent>
          <mc:Choice xmlns:ma="http://schemas.microsoft.com/office/mac/drawingml/2008/main" Requires="ma">
            <p:blipFill>
              <a:blip r:embed="rId2"/>
              <a:srcRect l="-41688" r="-41688"/>
              <a:stretch>
                <a:fillRect/>
              </a:stretch>
            </p:blipFill>
          </mc:Choice>
          <mc:Fallback>
            <p:blipFill>
              <a:blip r:embed="rId3"/>
              <a:srcRect l="-41688" r="-41688"/>
              <a:stretch>
                <a:fillRect/>
              </a:stretch>
            </p:blipFill>
          </mc:Fallback>
        </mc:AlternateContent>
        <p:spPr>
          <a:xfrm>
            <a:off x="2794000" y="3353153"/>
            <a:ext cx="7590850" cy="3567192"/>
          </a:xfrm>
          <a:prstGeom prst="rect">
            <a:avLst/>
          </a:prstGeom>
        </p:spPr>
      </p:pic>
      <p:sp>
        <p:nvSpPr>
          <p:cNvPr id="25603" name="Content Placeholder 1"/>
          <p:cNvSpPr>
            <a:spLocks noGrp="1"/>
          </p:cNvSpPr>
          <p:nvPr>
            <p:ph idx="1"/>
          </p:nvPr>
        </p:nvSpPr>
        <p:spPr>
          <a:xfrm>
            <a:off x="457200" y="2062163"/>
            <a:ext cx="8478838" cy="4324350"/>
          </a:xfrm>
        </p:spPr>
        <p:txBody>
          <a:bodyPr/>
          <a:lstStyle/>
          <a:p>
            <a:pPr eaLnBrk="1" hangingPunct="1">
              <a:buClr>
                <a:schemeClr val="accent2"/>
              </a:buClr>
            </a:pPr>
            <a:r>
              <a:rPr lang="en-GB" sz="2200" dirty="0" smtClean="0">
                <a:solidFill>
                  <a:srgbClr val="EB1BC4"/>
                </a:solidFill>
                <a:ea typeface="ＭＳ Ｐゴシック" pitchFamily="-106" charset="-128"/>
                <a:cs typeface="ＭＳ Ｐゴシック" pitchFamily="-106" charset="-128"/>
              </a:rPr>
              <a:t>DISKBB</a:t>
            </a:r>
          </a:p>
          <a:p>
            <a:pPr lvl="1" eaLnBrk="1" hangingPunct="1">
              <a:buFont typeface="Arial" pitchFamily="-106" charset="0"/>
              <a:buChar char="•"/>
            </a:pPr>
            <a:r>
              <a:rPr lang="en-GB" sz="2000" dirty="0" smtClean="0">
                <a:solidFill>
                  <a:srgbClr val="000000"/>
                </a:solidFill>
              </a:rPr>
              <a:t>simplest multi-colour disc blackbody</a:t>
            </a:r>
          </a:p>
          <a:p>
            <a:pPr eaLnBrk="1" hangingPunct="1">
              <a:buClr>
                <a:schemeClr val="accent2"/>
              </a:buClr>
            </a:pPr>
            <a:r>
              <a:rPr lang="en-GB" sz="2200" dirty="0" smtClean="0">
                <a:solidFill>
                  <a:srgbClr val="36FD1A"/>
                </a:solidFill>
                <a:ea typeface="ＭＳ Ｐゴシック" pitchFamily="-106" charset="-128"/>
                <a:cs typeface="ＭＳ Ｐゴシック" pitchFamily="-106" charset="-128"/>
              </a:rPr>
              <a:t>KERRBB</a:t>
            </a:r>
          </a:p>
          <a:p>
            <a:pPr lvl="1" eaLnBrk="1" hangingPunct="1">
              <a:buFont typeface="Arial" pitchFamily="-106" charset="0"/>
              <a:buChar char="•"/>
            </a:pPr>
            <a:r>
              <a:rPr lang="en-GB" sz="2000" dirty="0" smtClean="0">
                <a:solidFill>
                  <a:srgbClr val="000000"/>
                </a:solidFill>
              </a:rPr>
              <a:t>stress-free inner boundary condition, relativistic smearing and the colour- temperature correction</a:t>
            </a:r>
          </a:p>
          <a:p>
            <a:pPr eaLnBrk="1" hangingPunct="1">
              <a:buClr>
                <a:schemeClr val="accent2"/>
              </a:buClr>
              <a:buFont typeface="Arial" pitchFamily="-106" charset="0"/>
              <a:buChar char="•"/>
            </a:pPr>
            <a:r>
              <a:rPr lang="en-GB" sz="2200" dirty="0" smtClean="0">
                <a:solidFill>
                  <a:srgbClr val="0000FF"/>
                </a:solidFill>
                <a:ea typeface="ＭＳ Ｐゴシック" pitchFamily="-106" charset="-128"/>
                <a:cs typeface="ＭＳ Ｐゴシック" pitchFamily="-106" charset="-128"/>
              </a:rPr>
              <a:t>BHSPEC</a:t>
            </a:r>
          </a:p>
          <a:p>
            <a:pPr lvl="1" eaLnBrk="1" hangingPunct="1">
              <a:buFont typeface="Arial" pitchFamily="-106" charset="0"/>
              <a:buChar char="•"/>
            </a:pPr>
            <a:r>
              <a:rPr lang="en-GB" sz="2000" dirty="0" smtClean="0">
                <a:solidFill>
                  <a:srgbClr val="000000"/>
                </a:solidFill>
              </a:rPr>
              <a:t>calculates radiative transfer </a:t>
            </a:r>
          </a:p>
          <a:p>
            <a:pPr lvl="1" eaLnBrk="1" hangingPunct="1">
              <a:buFont typeface="Georgia" pitchFamily="-106" charset="0"/>
              <a:buNone/>
            </a:pPr>
            <a:r>
              <a:rPr lang="en-GB" sz="2000" dirty="0" smtClean="0">
                <a:solidFill>
                  <a:srgbClr val="000000"/>
                </a:solidFill>
              </a:rPr>
              <a:t>	through each disc annuli</a:t>
            </a:r>
          </a:p>
          <a:p>
            <a:pPr lvl="1" eaLnBrk="1" hangingPunct="1">
              <a:buFont typeface="Arial" pitchFamily="-106" charset="0"/>
              <a:buChar char="•"/>
            </a:pPr>
            <a:r>
              <a:rPr lang="en-GB" sz="2000" dirty="0" smtClean="0">
                <a:solidFill>
                  <a:srgbClr val="000000"/>
                </a:solidFill>
              </a:rPr>
              <a:t>includes all the relativistic </a:t>
            </a:r>
          </a:p>
          <a:p>
            <a:pPr lvl="1" eaLnBrk="1" hangingPunct="1">
              <a:buFont typeface="Georgia" pitchFamily="-106" charset="0"/>
              <a:buNone/>
            </a:pPr>
            <a:r>
              <a:rPr lang="en-GB" sz="2000" dirty="0" smtClean="0">
                <a:solidFill>
                  <a:srgbClr val="000000"/>
                </a:solidFill>
              </a:rPr>
              <a:t>	corrections</a:t>
            </a:r>
          </a:p>
          <a:p>
            <a:pPr lvl="1" eaLnBrk="1" hangingPunct="1">
              <a:buFont typeface="Arial" pitchFamily="-106" charset="0"/>
              <a:buChar char="•"/>
            </a:pPr>
            <a:r>
              <a:rPr lang="en-GB" sz="2000" dirty="0" smtClean="0">
                <a:solidFill>
                  <a:srgbClr val="000000"/>
                </a:solidFill>
              </a:rPr>
              <a:t>assumes R</a:t>
            </a:r>
            <a:r>
              <a:rPr lang="en-GB" sz="2000" baseline="-25000" dirty="0" smtClean="0">
                <a:solidFill>
                  <a:srgbClr val="000000"/>
                </a:solidFill>
              </a:rPr>
              <a:t>in</a:t>
            </a:r>
            <a:r>
              <a:rPr lang="en-GB" sz="2000" dirty="0" smtClean="0">
                <a:solidFill>
                  <a:srgbClr val="000000"/>
                </a:solidFill>
              </a:rPr>
              <a:t>=R</a:t>
            </a:r>
            <a:r>
              <a:rPr lang="en-GB" sz="2000" baseline="-25000" dirty="0" smtClean="0">
                <a:solidFill>
                  <a:srgbClr val="000000"/>
                </a:solidFill>
              </a:rPr>
              <a:t>ISCO</a:t>
            </a:r>
            <a:endParaRPr lang="en-US" sz="2000" baseline="-25000" dirty="0" smtClean="0">
              <a:solidFill>
                <a:srgbClr val="000000"/>
              </a:solidFill>
            </a:endParaRPr>
          </a:p>
          <a:p>
            <a:pPr lvl="2" eaLnBrk="1" hangingPunct="1">
              <a:buSzPct val="68000"/>
              <a:buFont typeface="Wingdings 2" pitchFamily="-106" charset="2"/>
              <a:buNone/>
            </a:pPr>
            <a:endParaRPr lang="en-GB" baseline="-25000" dirty="0" smtClean="0">
              <a:ea typeface="ＭＳ Ｐゴシック" pitchFamily="-106" charset="-128"/>
            </a:endParaRPr>
          </a:p>
          <a:p>
            <a:pPr lvl="2" eaLnBrk="1" hangingPunct="1">
              <a:buFont typeface="Wingdings 2" pitchFamily="-106" charset="2"/>
              <a:buNone/>
            </a:pPr>
            <a:endParaRPr lang="en-GB" dirty="0" smtClean="0">
              <a:ea typeface="ＭＳ Ｐゴシック" pitchFamily="-106" charset="-128"/>
            </a:endParaRPr>
          </a:p>
        </p:txBody>
      </p:sp>
      <p:sp>
        <p:nvSpPr>
          <p:cNvPr id="25604" name="Title 2"/>
          <p:cNvSpPr>
            <a:spLocks noGrp="1"/>
          </p:cNvSpPr>
          <p:nvPr>
            <p:ph type="title"/>
          </p:nvPr>
        </p:nvSpPr>
        <p:spPr>
          <a:xfrm>
            <a:off x="457200" y="882650"/>
            <a:ext cx="8229600" cy="1066800"/>
          </a:xfrm>
        </p:spPr>
        <p:txBody>
          <a:bodyPr/>
          <a:lstStyle/>
          <a:p>
            <a:pPr eaLnBrk="1" hangingPunct="1"/>
            <a:r>
              <a:rPr lang="en-GB" sz="3500" dirty="0" smtClean="0">
                <a:ea typeface="ＭＳ Ｐゴシック" pitchFamily="-106" charset="-128"/>
                <a:cs typeface="ＭＳ Ｐゴシック" pitchFamily="-106" charset="-128"/>
              </a:rPr>
              <a:t>Continuum fitting below 3 </a:t>
            </a:r>
            <a:r>
              <a:rPr lang="en-GB" sz="3500" dirty="0" err="1" smtClean="0">
                <a:ea typeface="ＭＳ Ｐゴシック" pitchFamily="-106" charset="-128"/>
                <a:cs typeface="ＭＳ Ｐゴシック" pitchFamily="-106" charset="-128"/>
              </a:rPr>
              <a:t>keV</a:t>
            </a:r>
            <a:r>
              <a:rPr lang="en-GB" sz="3500" dirty="0" smtClean="0">
                <a:ea typeface="ＭＳ Ｐゴシック" pitchFamily="-106" charset="-128"/>
                <a:cs typeface="ＭＳ Ｐゴシック" pitchFamily="-106" charset="-128"/>
              </a:rPr>
              <a:t>: </a:t>
            </a:r>
            <a:br>
              <a:rPr lang="en-GB" sz="3500" dirty="0" smtClean="0">
                <a:ea typeface="ＭＳ Ｐゴシック" pitchFamily="-106" charset="-128"/>
                <a:cs typeface="ＭＳ Ｐゴシック" pitchFamily="-106" charset="-128"/>
              </a:rPr>
            </a:br>
            <a:r>
              <a:rPr lang="en-GB" sz="3500" dirty="0" smtClean="0">
                <a:ea typeface="ＭＳ Ｐゴシック" pitchFamily="-106" charset="-128"/>
                <a:cs typeface="ＭＳ Ｐゴシック" pitchFamily="-106" charset="-128"/>
              </a:rPr>
              <a:t>Disc dominated state</a:t>
            </a:r>
          </a:p>
        </p:txBody>
      </p:sp>
      <p:sp>
        <p:nvSpPr>
          <p:cNvPr id="25605"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FFDAA406-AFA8-FD46-85ED-5CA6FA9D5F69}" type="slidenum">
              <a:rPr lang="en-US" smtClean="0">
                <a:ea typeface="ＭＳ Ｐゴシック" pitchFamily="-108" charset="-128"/>
                <a:cs typeface="ＭＳ Ｐゴシック" pitchFamily="-108" charset="-128"/>
              </a:rPr>
              <a:pPr fontAlgn="base">
                <a:spcBef>
                  <a:spcPct val="0"/>
                </a:spcBef>
                <a:spcAft>
                  <a:spcPct val="0"/>
                </a:spcAft>
                <a:defRPr/>
              </a:pPr>
              <a:t>30</a:t>
            </a:fld>
            <a:endParaRPr lang="en-US" smtClean="0">
              <a:ea typeface="ＭＳ Ｐゴシック" pitchFamily="-108" charset="-128"/>
              <a:cs typeface="ＭＳ Ｐゴシック" pitchFamily="-108" charset="-128"/>
            </a:endParaRPr>
          </a:p>
        </p:txBody>
      </p:sp>
      <p:pic>
        <p:nvPicPr>
          <p:cNvPr id="25606" name="Picture 8" descr="DU_Black_lrg.gif"/>
          <p:cNvPicPr>
            <a:picLocks noChangeAspect="1"/>
          </p:cNvPicPr>
          <p:nvPr/>
        </p:nvPicPr>
        <p:blipFill>
          <a:blip r:embed="rId4"/>
          <a:srcRect/>
          <a:stretch>
            <a:fillRect/>
          </a:stretch>
        </p:blipFill>
        <p:spPr bwMode="auto">
          <a:xfrm>
            <a:off x="409575" y="5932488"/>
            <a:ext cx="1281113" cy="558800"/>
          </a:xfrm>
          <a:prstGeom prst="rect">
            <a:avLst/>
          </a:prstGeom>
          <a:noFill/>
          <a:ln w="9525">
            <a:noFill/>
            <a:miter lim="800000"/>
            <a:headEnd/>
            <a:tailEnd/>
          </a:ln>
        </p:spPr>
      </p:pic>
      <p:pic>
        <p:nvPicPr>
          <p:cNvPr id="9" name="Content Placeholder 4" descr="models_talk_data.pdf"/>
          <p:cNvPicPr>
            <a:picLocks noChangeAspect="1"/>
          </p:cNvPicPr>
          <p:nvPr/>
        </p:nvPicPr>
        <mc:AlternateContent>
          <mc:Choice xmlns:ma="http://schemas.microsoft.com/office/mac/drawingml/2008/main" Requires="ma">
            <p:blipFill>
              <a:blip r:embed="rId2"/>
              <a:srcRect l="-41688" r="-41688"/>
              <a:stretch>
                <a:fillRect/>
              </a:stretch>
            </p:blipFill>
          </mc:Choice>
          <mc:Fallback>
            <p:blipFill>
              <a:blip r:embed="rId3"/>
              <a:srcRect l="-41688" r="-41688"/>
              <a:stretch>
                <a:fillRect/>
              </a:stretch>
            </p:blipFill>
          </mc:Fallback>
        </mc:AlternateContent>
        <p:spPr>
          <a:xfrm>
            <a:off x="2803525" y="3346803"/>
            <a:ext cx="7590850" cy="3567192"/>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GB" sz="3500" dirty="0" smtClean="0">
                <a:ea typeface="ＭＳ Ｐゴシック" pitchFamily="-106" charset="-128"/>
                <a:cs typeface="ＭＳ Ｐゴシック" pitchFamily="-106" charset="-128"/>
              </a:rPr>
              <a:t>Continuum fitting past the disc dominated state: The model</a:t>
            </a:r>
          </a:p>
        </p:txBody>
      </p:sp>
      <p:sp>
        <p:nvSpPr>
          <p:cNvPr id="34819" name="Content Placeholder 2"/>
          <p:cNvSpPr>
            <a:spLocks noGrp="1"/>
          </p:cNvSpPr>
          <p:nvPr>
            <p:ph idx="1"/>
          </p:nvPr>
        </p:nvSpPr>
        <p:spPr>
          <a:xfrm>
            <a:off x="457200" y="2249488"/>
            <a:ext cx="8229600" cy="4324350"/>
          </a:xfrm>
        </p:spPr>
        <p:txBody>
          <a:bodyPr/>
          <a:lstStyle/>
          <a:p>
            <a:pPr eaLnBrk="1" hangingPunct="1">
              <a:buClr>
                <a:schemeClr val="accent2"/>
              </a:buClr>
            </a:pPr>
            <a:endParaRPr lang="en-GB" sz="2400" dirty="0" smtClean="0">
              <a:ea typeface="ＭＳ Ｐゴシック" pitchFamily="-106" charset="-128"/>
              <a:cs typeface="ＭＳ Ｐゴシック" pitchFamily="-106" charset="-128"/>
            </a:endParaRPr>
          </a:p>
          <a:p>
            <a:pPr eaLnBrk="1" hangingPunct="1">
              <a:buClr>
                <a:schemeClr val="accent2"/>
              </a:buClr>
            </a:pPr>
            <a:r>
              <a:rPr lang="en-GB" sz="2400" dirty="0" err="1" smtClean="0">
                <a:ea typeface="ＭＳ Ｐゴシック" pitchFamily="-106" charset="-128"/>
                <a:cs typeface="ＭＳ Ｐゴシック" pitchFamily="-106" charset="-128"/>
              </a:rPr>
              <a:t>tbabs</a:t>
            </a:r>
            <a:r>
              <a:rPr lang="en-GB" sz="2400" dirty="0" smtClean="0">
                <a:ea typeface="ＭＳ Ｐゴシック" pitchFamily="-106" charset="-128"/>
                <a:cs typeface="ＭＳ Ｐゴシック" pitchFamily="-106" charset="-128"/>
              </a:rPr>
              <a:t>   ×  </a:t>
            </a:r>
          </a:p>
          <a:p>
            <a:pPr eaLnBrk="1" hangingPunct="1">
              <a:buClr>
                <a:schemeClr val="accent2"/>
              </a:buClr>
              <a:buNone/>
            </a:pPr>
            <a:r>
              <a:rPr lang="en-GB" sz="2400" dirty="0" smtClean="0">
                <a:ea typeface="ＭＳ Ｐゴシック" pitchFamily="-106" charset="-128"/>
                <a:cs typeface="ＭＳ Ｐゴシック" pitchFamily="-106" charset="-128"/>
              </a:rPr>
              <a:t>	</a:t>
            </a:r>
            <a:r>
              <a:rPr lang="en-GB" sz="2400" dirty="0" err="1" smtClean="0">
                <a:ea typeface="ＭＳ Ｐゴシック" pitchFamily="-106" charset="-128"/>
                <a:cs typeface="ＭＳ Ｐゴシック" pitchFamily="-106" charset="-128"/>
              </a:rPr>
              <a:t>simpl</a:t>
            </a:r>
            <a:r>
              <a:rPr lang="en-GB" sz="2400" dirty="0" smtClean="0">
                <a:ea typeface="ＭＳ Ｐゴシック" pitchFamily="-106" charset="-128"/>
                <a:cs typeface="ＭＳ Ｐゴシック" pitchFamily="-106" charset="-128"/>
              </a:rPr>
              <a:t>*(</a:t>
            </a:r>
            <a:r>
              <a:rPr lang="en-GB" sz="2400" dirty="0" err="1" smtClean="0">
                <a:ea typeface="ＭＳ Ｐゴシック" pitchFamily="-106" charset="-128"/>
                <a:cs typeface="ＭＳ Ｐゴシック" pitchFamily="-106" charset="-128"/>
              </a:rPr>
              <a:t>diskbb+compTT</a:t>
            </a:r>
            <a:r>
              <a:rPr lang="en-GB" sz="2400" dirty="0" smtClean="0">
                <a:ea typeface="ＭＳ Ｐゴシック" pitchFamily="-106" charset="-128"/>
                <a:cs typeface="ＭＳ Ｐゴシック" pitchFamily="-106" charset="-128"/>
              </a:rPr>
              <a:t>)   +</a:t>
            </a:r>
          </a:p>
          <a:p>
            <a:pPr eaLnBrk="1" hangingPunct="1">
              <a:buClr>
                <a:schemeClr val="accent2"/>
              </a:buClr>
              <a:buNone/>
            </a:pPr>
            <a:r>
              <a:rPr lang="en-GB" sz="2400" dirty="0" smtClean="0">
                <a:ea typeface="ＭＳ Ｐゴシック" pitchFamily="-106" charset="-128"/>
                <a:cs typeface="ＭＳ Ｐゴシック" pitchFamily="-106" charset="-128"/>
              </a:rPr>
              <a:t>	</a:t>
            </a:r>
            <a:r>
              <a:rPr lang="en-GB" sz="2400" dirty="0" err="1" smtClean="0">
                <a:ea typeface="ＭＳ Ｐゴシック" pitchFamily="-106" charset="-128"/>
                <a:cs typeface="ＭＳ Ｐゴシック" pitchFamily="-106" charset="-128"/>
              </a:rPr>
              <a:t>kdblur</a:t>
            </a:r>
            <a:r>
              <a:rPr lang="en-GB" sz="2400" dirty="0" smtClean="0">
                <a:ea typeface="ＭＳ Ｐゴシック" pitchFamily="-106" charset="-128"/>
                <a:cs typeface="ＭＳ Ｐゴシック" pitchFamily="-106" charset="-128"/>
              </a:rPr>
              <a:t>*</a:t>
            </a:r>
            <a:r>
              <a:rPr lang="en-GB" sz="2400" dirty="0" err="1" smtClean="0">
                <a:ea typeface="ＭＳ Ｐゴシック" pitchFamily="-106" charset="-128"/>
                <a:cs typeface="ＭＳ Ｐゴシック" pitchFamily="-106" charset="-128"/>
              </a:rPr>
              <a:t>refxion</a:t>
            </a:r>
            <a:r>
              <a:rPr lang="en-GB" sz="2400" dirty="0" smtClean="0">
                <a:ea typeface="ＭＳ Ｐゴシック" pitchFamily="-106" charset="-128"/>
                <a:cs typeface="ＭＳ Ｐゴシック" pitchFamily="-106" charset="-128"/>
              </a:rPr>
              <a:t>*(</a:t>
            </a:r>
            <a:r>
              <a:rPr lang="en-GB" sz="2400" dirty="0" err="1" smtClean="0">
                <a:ea typeface="ＭＳ Ｐゴシック" pitchFamily="-106" charset="-128"/>
                <a:cs typeface="ＭＳ Ｐゴシック" pitchFamily="-106" charset="-128"/>
              </a:rPr>
              <a:t>simpl</a:t>
            </a:r>
            <a:r>
              <a:rPr lang="en-GB" sz="2400" dirty="0" smtClean="0">
                <a:ea typeface="ＭＳ Ｐゴシック" pitchFamily="-106" charset="-128"/>
                <a:cs typeface="ＭＳ Ｐゴシック" pitchFamily="-106" charset="-128"/>
              </a:rPr>
              <a:t>*(</a:t>
            </a:r>
            <a:r>
              <a:rPr lang="en-GB" sz="2400" dirty="0" err="1" smtClean="0">
                <a:ea typeface="ＭＳ Ｐゴシック" pitchFamily="-106" charset="-128"/>
                <a:cs typeface="ＭＳ Ｐゴシック" pitchFamily="-106" charset="-128"/>
              </a:rPr>
              <a:t>diskbb+compTT</a:t>
            </a:r>
            <a:r>
              <a:rPr lang="en-GB" sz="2400" dirty="0" smtClean="0">
                <a:ea typeface="ＭＳ Ｐゴシック" pitchFamily="-106" charset="-128"/>
                <a:cs typeface="ＭＳ Ｐゴシック" pitchFamily="-106" charset="-128"/>
              </a:rPr>
              <a:t>))</a:t>
            </a:r>
          </a:p>
          <a:p>
            <a:pPr eaLnBrk="1" hangingPunct="1">
              <a:buClr>
                <a:schemeClr val="accent2"/>
              </a:buClr>
              <a:buNone/>
            </a:pPr>
            <a:endParaRPr lang="en-GB" sz="2400" dirty="0" smtClean="0">
              <a:ea typeface="ＭＳ Ｐゴシック" pitchFamily="-106" charset="-128"/>
              <a:cs typeface="ＭＳ Ｐゴシック" pitchFamily="-106" charset="-128"/>
            </a:endParaRPr>
          </a:p>
          <a:p>
            <a:pPr eaLnBrk="1" hangingPunct="1">
              <a:buClr>
                <a:schemeClr val="accent2"/>
              </a:buClr>
            </a:pPr>
            <a:r>
              <a:rPr lang="en-GB" sz="2400" dirty="0" smtClean="0">
                <a:ea typeface="ＭＳ Ｐゴシック" pitchFamily="-106" charset="-128"/>
                <a:cs typeface="ＭＳ Ｐゴシック" pitchFamily="-106" charset="-128"/>
              </a:rPr>
              <a:t>the major advantage comes from being able to fit for different mass accretion rates</a:t>
            </a:r>
          </a:p>
          <a:p>
            <a:pPr eaLnBrk="1" hangingPunct="1">
              <a:buClr>
                <a:schemeClr val="accent2"/>
              </a:buClr>
            </a:pPr>
            <a:endParaRPr lang="en-GB" sz="2400" dirty="0" smtClean="0">
              <a:ea typeface="ＭＳ Ｐゴシック" pitchFamily="-106" charset="-128"/>
              <a:cs typeface="ＭＳ Ｐゴシック" pitchFamily="-106" charset="-128"/>
            </a:endParaRPr>
          </a:p>
        </p:txBody>
      </p:sp>
      <p:sp>
        <p:nvSpPr>
          <p:cNvPr id="34820"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537575B2-7399-804B-8CD5-59F55FCBF338}" type="slidenum">
              <a:rPr lang="en-GB" smtClean="0">
                <a:ea typeface="ＭＳ Ｐゴシック" pitchFamily="-108" charset="-128"/>
                <a:cs typeface="ＭＳ Ｐゴシック" pitchFamily="-108" charset="-128"/>
              </a:rPr>
              <a:pPr fontAlgn="base">
                <a:spcBef>
                  <a:spcPct val="0"/>
                </a:spcBef>
                <a:spcAft>
                  <a:spcPct val="0"/>
                </a:spcAft>
                <a:defRPr/>
              </a:pPr>
              <a:t>31</a:t>
            </a:fld>
            <a:endParaRPr lang="en-GB" smtClean="0">
              <a:ea typeface="ＭＳ Ｐゴシック" pitchFamily="-108" charset="-128"/>
              <a:cs typeface="ＭＳ Ｐゴシック" pitchFamily="-108" charset="-128"/>
            </a:endParaRPr>
          </a:p>
        </p:txBody>
      </p:sp>
      <p:pic>
        <p:nvPicPr>
          <p:cNvPr id="34821" name="Picture 10" descr="DU_Black_lrg.gif"/>
          <p:cNvPicPr>
            <a:picLocks noChangeAspect="1"/>
          </p:cNvPicPr>
          <p:nvPr/>
        </p:nvPicPr>
        <p:blipFill>
          <a:blip r:embed="rId2"/>
          <a:srcRect/>
          <a:stretch>
            <a:fillRect/>
          </a:stretch>
        </p:blipFill>
        <p:spPr bwMode="auto">
          <a:xfrm>
            <a:off x="409575" y="5932488"/>
            <a:ext cx="1281113" cy="55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500" dirty="0" smtClean="0">
                <a:ea typeface="ＭＳ Ｐゴシック" pitchFamily="-106" charset="-128"/>
                <a:cs typeface="ＭＳ Ｐゴシック" pitchFamily="-106" charset="-128"/>
              </a:rPr>
              <a:t>Continuum fitting below 3 </a:t>
            </a:r>
            <a:r>
              <a:rPr lang="en-GB" sz="3500" dirty="0" err="1" smtClean="0">
                <a:ea typeface="ＭＳ Ｐゴシック" pitchFamily="-106" charset="-128"/>
                <a:cs typeface="ＭＳ Ｐゴシック" pitchFamily="-106" charset="-128"/>
              </a:rPr>
              <a:t>keV</a:t>
            </a:r>
            <a:r>
              <a:rPr lang="en-GB" sz="3500" dirty="0" smtClean="0">
                <a:ea typeface="ＭＳ Ｐゴシック" pitchFamily="-106" charset="-128"/>
                <a:cs typeface="ＭＳ Ｐゴシック" pitchFamily="-106" charset="-128"/>
              </a:rPr>
              <a:t>: </a:t>
            </a:r>
            <a:br>
              <a:rPr lang="en-GB" sz="3500" dirty="0" smtClean="0">
                <a:ea typeface="ＭＳ Ｐゴシック" pitchFamily="-106" charset="-128"/>
                <a:cs typeface="ＭＳ Ｐゴシック" pitchFamily="-106" charset="-128"/>
              </a:rPr>
            </a:br>
            <a:r>
              <a:rPr lang="en-GB" sz="3500" dirty="0" smtClean="0">
                <a:ea typeface="ＭＳ Ｐゴシック" pitchFamily="-106" charset="-128"/>
                <a:cs typeface="ＭＳ Ｐゴシック" pitchFamily="-106" charset="-128"/>
              </a:rPr>
              <a:t>Disc dominated state</a:t>
            </a:r>
            <a:endParaRPr lang="en-GB" sz="3500" dirty="0"/>
          </a:p>
        </p:txBody>
      </p:sp>
      <p:sp>
        <p:nvSpPr>
          <p:cNvPr id="3" name="Content Placeholder 2"/>
          <p:cNvSpPr>
            <a:spLocks noGrp="1"/>
          </p:cNvSpPr>
          <p:nvPr>
            <p:ph idx="1"/>
          </p:nvPr>
        </p:nvSpPr>
        <p:spPr>
          <a:xfrm>
            <a:off x="457200" y="2249488"/>
            <a:ext cx="4555067" cy="4324350"/>
          </a:xfrm>
        </p:spPr>
        <p:txBody>
          <a:bodyPr/>
          <a:lstStyle/>
          <a:p>
            <a:pPr>
              <a:buClr>
                <a:schemeClr val="accent2"/>
              </a:buClr>
            </a:pPr>
            <a:endParaRPr lang="en-GB" dirty="0" smtClean="0"/>
          </a:p>
          <a:p>
            <a:pPr>
              <a:buClr>
                <a:schemeClr val="accent2"/>
              </a:buClr>
              <a:buNone/>
            </a:pPr>
            <a:endParaRPr lang="en-GB" dirty="0" smtClean="0"/>
          </a:p>
          <a:p>
            <a:pPr>
              <a:buClr>
                <a:schemeClr val="accent2"/>
              </a:buClr>
              <a:buNone/>
            </a:pPr>
            <a:r>
              <a:rPr lang="en-GB" dirty="0" smtClean="0">
                <a:solidFill>
                  <a:srgbClr val="FF0000"/>
                </a:solidFill>
              </a:rPr>
              <a:t>	DATA</a:t>
            </a:r>
          </a:p>
          <a:p>
            <a:pPr>
              <a:buClr>
                <a:schemeClr val="accent2"/>
              </a:buClr>
              <a:buNone/>
            </a:pPr>
            <a:r>
              <a:rPr lang="en-GB" dirty="0" smtClean="0">
                <a:solidFill>
                  <a:srgbClr val="FF0000"/>
                </a:solidFill>
              </a:rPr>
              <a:t>	   </a:t>
            </a:r>
            <a:r>
              <a:rPr lang="en-GB" dirty="0" smtClean="0"/>
              <a:t>vs.</a:t>
            </a:r>
            <a:endParaRPr lang="en-GB" dirty="0" smtClean="0">
              <a:solidFill>
                <a:srgbClr val="FF0000"/>
              </a:solidFill>
            </a:endParaRPr>
          </a:p>
          <a:p>
            <a:pPr>
              <a:buClr>
                <a:schemeClr val="accent2"/>
              </a:buClr>
              <a:buNone/>
            </a:pPr>
            <a:r>
              <a:rPr lang="en-GB" dirty="0" smtClean="0">
                <a:solidFill>
                  <a:srgbClr val="0000FF"/>
                </a:solidFill>
              </a:rPr>
              <a:t>	BHSPEC</a:t>
            </a:r>
          </a:p>
          <a:p>
            <a:pPr>
              <a:buClr>
                <a:schemeClr val="accent2"/>
              </a:buClr>
              <a:buNone/>
            </a:pPr>
            <a:r>
              <a:rPr lang="en-GB" dirty="0" smtClean="0">
                <a:solidFill>
                  <a:srgbClr val="36FD1A"/>
                </a:solidFill>
              </a:rPr>
              <a:t>	</a:t>
            </a:r>
            <a:r>
              <a:rPr lang="en-GB" dirty="0" err="1" smtClean="0">
                <a:solidFill>
                  <a:srgbClr val="36FD1A"/>
                </a:solidFill>
              </a:rPr>
              <a:t>Kerrbb</a:t>
            </a:r>
            <a:endParaRPr lang="en-GB" dirty="0">
              <a:solidFill>
                <a:srgbClr val="36FD1A"/>
              </a:solidFill>
            </a:endParaRPr>
          </a:p>
        </p:txBody>
      </p:sp>
      <p:sp>
        <p:nvSpPr>
          <p:cNvPr id="4" name="Slide Number Placeholder 3"/>
          <p:cNvSpPr>
            <a:spLocks noGrp="1"/>
          </p:cNvSpPr>
          <p:nvPr>
            <p:ph type="sldNum" sz="quarter" idx="12"/>
          </p:nvPr>
        </p:nvSpPr>
        <p:spPr/>
        <p:txBody>
          <a:bodyPr/>
          <a:lstStyle/>
          <a:p>
            <a:pPr>
              <a:defRPr/>
            </a:pPr>
            <a:fld id="{2DCD26CF-88F4-3E4F-AE6F-BB0B65C5409C}" type="slidenum">
              <a:rPr lang="en-GB" smtClean="0"/>
              <a:pPr>
                <a:defRPr/>
              </a:pPr>
              <a:t>32</a:t>
            </a:fld>
            <a:endParaRPr lang="en-GB"/>
          </a:p>
        </p:txBody>
      </p:sp>
      <p:pic>
        <p:nvPicPr>
          <p:cNvPr id="6" name="Picture 5" descr="continuum_ratio_talk.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787886" y="1490138"/>
            <a:ext cx="5038582" cy="6520517"/>
          </a:xfrm>
          <a:prstGeom prst="rect">
            <a:avLst/>
          </a:prstGeom>
        </p:spPr>
      </p:pic>
      <p:pic>
        <p:nvPicPr>
          <p:cNvPr id="7" name="Picture 7" descr="DU_Black_lrg.gif"/>
          <p:cNvPicPr>
            <a:picLocks noChangeAspect="1"/>
          </p:cNvPicPr>
          <p:nvPr/>
        </p:nvPicPr>
        <p:blipFill>
          <a:blip r:embed="rId4"/>
          <a:srcRect/>
          <a:stretch>
            <a:fillRect/>
          </a:stretch>
        </p:blipFill>
        <p:spPr bwMode="auto">
          <a:xfrm>
            <a:off x="409575" y="5932488"/>
            <a:ext cx="1281113" cy="55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500" dirty="0" smtClean="0"/>
              <a:t>Burst mode observations of GX 339-4</a:t>
            </a:r>
            <a:endParaRPr lang="en-GB" sz="3500" dirty="0"/>
          </a:p>
        </p:txBody>
      </p:sp>
      <p:sp>
        <p:nvSpPr>
          <p:cNvPr id="3" name="Content Placeholder 2"/>
          <p:cNvSpPr>
            <a:spLocks noGrp="1"/>
          </p:cNvSpPr>
          <p:nvPr>
            <p:ph idx="1"/>
          </p:nvPr>
        </p:nvSpPr>
        <p:spPr/>
        <p:txBody>
          <a:bodyPr>
            <a:normAutofit lnSpcReduction="10000"/>
          </a:bodyPr>
          <a:lstStyle/>
          <a:p>
            <a:pPr>
              <a:buNone/>
            </a:pPr>
            <a:r>
              <a:rPr lang="en-GB" sz="2400" dirty="0" smtClean="0"/>
              <a:t>M = 10 M</a:t>
            </a:r>
            <a:r>
              <a:rPr lang="en-GB" sz="2400" baseline="-25000" dirty="0" smtClean="0">
                <a:latin typeface="Wingdings"/>
                <a:ea typeface="Wingdings"/>
                <a:cs typeface="Wingdings"/>
              </a:rPr>
              <a:t></a:t>
            </a:r>
            <a:endParaRPr lang="en-GB" sz="2400" baseline="-25000" dirty="0" smtClean="0"/>
          </a:p>
          <a:p>
            <a:pPr>
              <a:buNone/>
            </a:pPr>
            <a:r>
              <a:rPr lang="en-GB" sz="2400" dirty="0" smtClean="0"/>
              <a:t>D = 8 kpc</a:t>
            </a:r>
          </a:p>
          <a:p>
            <a:pPr>
              <a:buNone/>
            </a:pPr>
            <a:r>
              <a:rPr lang="en-US" sz="2400" dirty="0" smtClean="0"/>
              <a:t>i</a:t>
            </a:r>
            <a:r>
              <a:rPr lang="en-GB" sz="2400" dirty="0" smtClean="0"/>
              <a:t> = 60°</a:t>
            </a:r>
          </a:p>
          <a:p>
            <a:pPr>
              <a:buNone/>
            </a:pPr>
            <a:endParaRPr lang="en-GB" sz="2595" dirty="0" smtClean="0"/>
          </a:p>
          <a:p>
            <a:pPr>
              <a:buNone/>
            </a:pPr>
            <a:r>
              <a:rPr lang="en-GB" sz="2300" dirty="0" smtClean="0">
                <a:solidFill>
                  <a:srgbClr val="6CE7E7"/>
                </a:solidFill>
              </a:rPr>
              <a:t>0093562701 </a:t>
            </a:r>
            <a:r>
              <a:rPr lang="en-GB" sz="1800" dirty="0" smtClean="0">
                <a:solidFill>
                  <a:srgbClr val="6CE7E7"/>
                </a:solidFill>
              </a:rPr>
              <a:t>(</a:t>
            </a:r>
            <a:r>
              <a:rPr lang="en-GB" sz="1800" dirty="0" err="1" smtClean="0">
                <a:solidFill>
                  <a:srgbClr val="6CE7E7"/>
                </a:solidFill>
              </a:rPr>
              <a:t>discy</a:t>
            </a:r>
            <a:r>
              <a:rPr lang="en-GB" sz="1800" dirty="0" smtClean="0">
                <a:solidFill>
                  <a:srgbClr val="6CE7E7"/>
                </a:solidFill>
              </a:rPr>
              <a:t>)</a:t>
            </a:r>
          </a:p>
          <a:p>
            <a:pPr>
              <a:buNone/>
            </a:pPr>
            <a:r>
              <a:rPr lang="en-GB" sz="2300" dirty="0" smtClean="0">
                <a:solidFill>
                  <a:srgbClr val="EB1BC4"/>
                </a:solidFill>
              </a:rPr>
              <a:t>0156760101 </a:t>
            </a:r>
            <a:r>
              <a:rPr lang="en-GB" sz="1800" dirty="0" smtClean="0">
                <a:solidFill>
                  <a:srgbClr val="EB1BC4"/>
                </a:solidFill>
              </a:rPr>
              <a:t>(SIMS)</a:t>
            </a:r>
          </a:p>
          <a:p>
            <a:pPr>
              <a:buNone/>
            </a:pPr>
            <a:r>
              <a:rPr lang="en-GB" sz="2300" dirty="0" smtClean="0">
                <a:solidFill>
                  <a:srgbClr val="FF0000"/>
                </a:solidFill>
              </a:rPr>
              <a:t>0410581201 </a:t>
            </a:r>
            <a:r>
              <a:rPr lang="en-GB" sz="1800" dirty="0" smtClean="0">
                <a:solidFill>
                  <a:srgbClr val="FF0000"/>
                </a:solidFill>
              </a:rPr>
              <a:t>(</a:t>
            </a:r>
            <a:r>
              <a:rPr lang="en-GB" sz="1800" dirty="0" err="1" smtClean="0">
                <a:solidFill>
                  <a:srgbClr val="FF0000"/>
                </a:solidFill>
              </a:rPr>
              <a:t>discy</a:t>
            </a:r>
            <a:r>
              <a:rPr lang="en-GB" sz="1800" dirty="0" smtClean="0">
                <a:solidFill>
                  <a:srgbClr val="FF0000"/>
                </a:solidFill>
              </a:rPr>
              <a:t>)</a:t>
            </a:r>
          </a:p>
          <a:p>
            <a:pPr>
              <a:buNone/>
            </a:pPr>
            <a:r>
              <a:rPr lang="en-GB" sz="2300" dirty="0" smtClean="0">
                <a:solidFill>
                  <a:srgbClr val="36FD1A"/>
                </a:solidFill>
              </a:rPr>
              <a:t>0410581301 </a:t>
            </a:r>
            <a:r>
              <a:rPr lang="en-GB" sz="1800" dirty="0" smtClean="0">
                <a:solidFill>
                  <a:srgbClr val="36FD1A"/>
                </a:solidFill>
              </a:rPr>
              <a:t>(SIMS)</a:t>
            </a:r>
          </a:p>
          <a:p>
            <a:pPr>
              <a:buNone/>
            </a:pPr>
            <a:r>
              <a:rPr lang="en-GB" sz="2300" dirty="0" smtClean="0">
                <a:solidFill>
                  <a:srgbClr val="0000FF"/>
                </a:solidFill>
              </a:rPr>
              <a:t>0410581701 </a:t>
            </a:r>
            <a:r>
              <a:rPr lang="en-GB" sz="1800" dirty="0" smtClean="0">
                <a:solidFill>
                  <a:srgbClr val="0000FF"/>
                </a:solidFill>
              </a:rPr>
              <a:t>(</a:t>
            </a:r>
            <a:r>
              <a:rPr lang="en-GB" sz="1800" dirty="0" err="1" smtClean="0">
                <a:solidFill>
                  <a:srgbClr val="0000FF"/>
                </a:solidFill>
              </a:rPr>
              <a:t>discy</a:t>
            </a:r>
            <a:r>
              <a:rPr lang="en-GB" sz="1800" dirty="0" smtClean="0">
                <a:solidFill>
                  <a:srgbClr val="0000FF"/>
                </a:solidFill>
              </a:rPr>
              <a:t>)</a:t>
            </a:r>
          </a:p>
          <a:p>
            <a:pPr>
              <a:buNone/>
            </a:pPr>
            <a:r>
              <a:rPr lang="en-GB" sz="2300" dirty="0" smtClean="0"/>
              <a:t> </a:t>
            </a:r>
          </a:p>
          <a:p>
            <a:pPr>
              <a:buNone/>
            </a:pPr>
            <a:r>
              <a:rPr lang="en-GB" sz="2400" dirty="0" smtClean="0"/>
              <a:t>		        </a:t>
            </a:r>
          </a:p>
        </p:txBody>
      </p:sp>
      <p:sp>
        <p:nvSpPr>
          <p:cNvPr id="4" name="Slide Number Placeholder 3"/>
          <p:cNvSpPr>
            <a:spLocks noGrp="1"/>
          </p:cNvSpPr>
          <p:nvPr>
            <p:ph type="sldNum" sz="quarter" idx="12"/>
          </p:nvPr>
        </p:nvSpPr>
        <p:spPr/>
        <p:txBody>
          <a:bodyPr/>
          <a:lstStyle/>
          <a:p>
            <a:fld id="{A668B25C-D8B8-8D44-AA0F-6568F32F8A85}" type="slidenum">
              <a:rPr lang="en-GB" smtClean="0"/>
              <a:pPr/>
              <a:t>33</a:t>
            </a:fld>
            <a:endParaRPr lang="en-GB"/>
          </a:p>
        </p:txBody>
      </p:sp>
      <p:pic>
        <p:nvPicPr>
          <p:cNvPr id="6" name="Picture 5" descr="DU_Black_lrg.gif"/>
          <p:cNvPicPr>
            <a:picLocks noChangeAspect="1"/>
          </p:cNvPicPr>
          <p:nvPr/>
        </p:nvPicPr>
        <p:blipFill>
          <a:blip r:embed="rId3">
            <a:alphaModFix/>
          </a:blip>
          <a:stretch>
            <a:fillRect/>
          </a:stretch>
        </p:blipFill>
        <p:spPr>
          <a:xfrm>
            <a:off x="409713" y="5932714"/>
            <a:ext cx="1281130" cy="558738"/>
          </a:xfrm>
          <a:prstGeom prst="rect">
            <a:avLst/>
          </a:prstGeom>
        </p:spPr>
      </p:pic>
      <p:sp>
        <p:nvSpPr>
          <p:cNvPr id="12" name="TextBox 11"/>
          <p:cNvSpPr txBox="1"/>
          <p:nvPr/>
        </p:nvSpPr>
        <p:spPr>
          <a:xfrm>
            <a:off x="5628179" y="6275002"/>
            <a:ext cx="2634555" cy="338554"/>
          </a:xfrm>
          <a:prstGeom prst="rect">
            <a:avLst/>
          </a:prstGeom>
          <a:noFill/>
        </p:spPr>
        <p:txBody>
          <a:bodyPr wrap="none" rtlCol="0">
            <a:spAutoFit/>
          </a:bodyPr>
          <a:lstStyle/>
          <a:p>
            <a:r>
              <a:rPr lang="en-GB" sz="1600" dirty="0" smtClean="0"/>
              <a:t>Kolehmainen &amp; Done 2010</a:t>
            </a:r>
            <a:endParaRPr lang="en-GB" sz="1600" dirty="0"/>
          </a:p>
        </p:txBody>
      </p:sp>
      <p:grpSp>
        <p:nvGrpSpPr>
          <p:cNvPr id="5" name="Group 16"/>
          <p:cNvGrpSpPr/>
          <p:nvPr/>
        </p:nvGrpSpPr>
        <p:grpSpPr>
          <a:xfrm>
            <a:off x="4008558" y="1284298"/>
            <a:ext cx="4861189" cy="6290950"/>
            <a:chOff x="4008558" y="1226578"/>
            <a:chExt cx="4861189" cy="6290950"/>
          </a:xfrm>
        </p:grpSpPr>
        <p:pic>
          <p:nvPicPr>
            <p:cNvPr id="14" name="Picture 13" descr="tlumin_sims.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008558" y="1226578"/>
              <a:ext cx="4861189" cy="6290950"/>
            </a:xfrm>
            <a:prstGeom prst="rect">
              <a:avLst/>
            </a:prstGeom>
          </p:spPr>
        </p:pic>
        <p:sp>
          <p:nvSpPr>
            <p:cNvPr id="8" name="5-Point Star 7"/>
            <p:cNvSpPr/>
            <p:nvPr/>
          </p:nvSpPr>
          <p:spPr>
            <a:xfrm>
              <a:off x="6432845" y="3416113"/>
              <a:ext cx="190501" cy="186267"/>
            </a:xfrm>
            <a:prstGeom prst="star5">
              <a:avLst/>
            </a:prstGeom>
            <a:solidFill>
              <a:srgbClr val="36FD1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5-Point Star 8"/>
            <p:cNvSpPr/>
            <p:nvPr/>
          </p:nvSpPr>
          <p:spPr>
            <a:xfrm>
              <a:off x="6447276" y="4040851"/>
              <a:ext cx="292309" cy="186267"/>
            </a:xfrm>
            <a:prstGeom prst="star5">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5-Point Star 9"/>
            <p:cNvSpPr/>
            <p:nvPr/>
          </p:nvSpPr>
          <p:spPr>
            <a:xfrm>
              <a:off x="6782878" y="2897398"/>
              <a:ext cx="302867" cy="186267"/>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5-Point Star 10"/>
            <p:cNvSpPr/>
            <p:nvPr/>
          </p:nvSpPr>
          <p:spPr>
            <a:xfrm flipH="1">
              <a:off x="6263144" y="3374963"/>
              <a:ext cx="218906" cy="228739"/>
            </a:xfrm>
            <a:prstGeom prst="star5">
              <a:avLst/>
            </a:prstGeom>
            <a:solidFill>
              <a:srgbClr val="EB1BC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5-Point Star 14"/>
            <p:cNvSpPr/>
            <p:nvPr/>
          </p:nvSpPr>
          <p:spPr>
            <a:xfrm flipH="1">
              <a:off x="6733026" y="2834723"/>
              <a:ext cx="218906" cy="228739"/>
            </a:xfrm>
            <a:prstGeom prst="star5">
              <a:avLst/>
            </a:prstGeom>
            <a:solidFill>
              <a:srgbClr val="78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78FFFF"/>
                </a:solidFill>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9800"/>
            <a:ext cx="8229600" cy="4375150"/>
          </a:xfrm>
        </p:spPr>
        <p:txBody>
          <a:bodyPr>
            <a:normAutofit lnSpcReduction="10000"/>
          </a:bodyPr>
          <a:lstStyle/>
          <a:p>
            <a:pPr marL="329184" indent="-256032" eaLnBrk="1" fontAlgn="auto" hangingPunct="1">
              <a:spcBef>
                <a:spcPts val="324"/>
              </a:spcBef>
              <a:spcAft>
                <a:spcPts val="0"/>
              </a:spcAft>
              <a:buClr>
                <a:schemeClr val="accent3"/>
              </a:buClr>
              <a:buFont typeface="Georgia"/>
              <a:buNone/>
              <a:defRPr/>
            </a:pPr>
            <a:r>
              <a:rPr lang="en-GB" sz="2400" dirty="0" smtClean="0">
                <a:ea typeface="+mn-ea"/>
                <a:cs typeface="+mn-cs"/>
              </a:rPr>
              <a:t>Previously derived a strict upper limit for the spin in </a:t>
            </a:r>
          </a:p>
          <a:p>
            <a:pPr marL="329184" indent="-256032" eaLnBrk="1" fontAlgn="auto" hangingPunct="1">
              <a:spcBef>
                <a:spcPts val="324"/>
              </a:spcBef>
              <a:spcAft>
                <a:spcPts val="0"/>
              </a:spcAft>
              <a:buClr>
                <a:schemeClr val="accent3"/>
              </a:buClr>
              <a:buFont typeface="Georgia"/>
              <a:buNone/>
              <a:defRPr/>
            </a:pPr>
            <a:r>
              <a:rPr lang="en-GB" sz="2400" dirty="0" smtClean="0">
                <a:ea typeface="+mn-ea"/>
                <a:cs typeface="+mn-cs"/>
              </a:rPr>
              <a:t>GX 339-4 from continuum fitting of disc dominated RXTE</a:t>
            </a:r>
          </a:p>
          <a:p>
            <a:pPr marL="329184" indent="-256032" eaLnBrk="1" fontAlgn="auto" hangingPunct="1">
              <a:spcBef>
                <a:spcPts val="324"/>
              </a:spcBef>
              <a:spcAft>
                <a:spcPts val="0"/>
              </a:spcAft>
              <a:buClr>
                <a:schemeClr val="accent3"/>
              </a:buClr>
              <a:buFont typeface="Georgia"/>
              <a:buNone/>
              <a:defRPr/>
            </a:pPr>
            <a:r>
              <a:rPr lang="en-GB" sz="2400" dirty="0" smtClean="0">
                <a:ea typeface="+mn-ea"/>
                <a:cs typeface="+mn-cs"/>
              </a:rPr>
              <a:t>spectra </a:t>
            </a:r>
            <a:r>
              <a:rPr lang="en-GB" sz="2000" dirty="0" smtClean="0">
                <a:ea typeface="+mn-ea"/>
                <a:cs typeface="+mn-cs"/>
              </a:rPr>
              <a:t>(Kolehmainen &amp; Done, 2010)</a:t>
            </a:r>
          </a:p>
          <a:p>
            <a:pPr>
              <a:buNone/>
            </a:pPr>
            <a:endParaRPr lang="en-GB" sz="2000" dirty="0" smtClean="0">
              <a:ea typeface="+mn-ea"/>
              <a:cs typeface="+mn-cs"/>
            </a:endParaRPr>
          </a:p>
          <a:p>
            <a:pPr>
              <a:buNone/>
            </a:pPr>
            <a:endParaRPr lang="en-GB" sz="2000" dirty="0" smtClean="0">
              <a:ea typeface="+mn-ea"/>
              <a:cs typeface="+mn-cs"/>
            </a:endParaRPr>
          </a:p>
          <a:p>
            <a:pPr>
              <a:buNone/>
            </a:pPr>
            <a:r>
              <a:rPr lang="en-GB" sz="2200" dirty="0" smtClean="0">
                <a:solidFill>
                  <a:srgbClr val="FF10B5"/>
                </a:solidFill>
                <a:latin typeface="Lucida Sans Unicode" pitchFamily="-108" charset="-52"/>
              </a:rPr>
              <a:t>a</a:t>
            </a:r>
            <a:r>
              <a:rPr lang="en-GB" sz="2200" baseline="-25000" dirty="0" smtClean="0">
                <a:solidFill>
                  <a:srgbClr val="FF10B5"/>
                </a:solidFill>
                <a:latin typeface="Lucida Sans Unicode" pitchFamily="-108" charset="-52"/>
              </a:rPr>
              <a:t>*</a:t>
            </a:r>
            <a:r>
              <a:rPr lang="en-GB" sz="1800" dirty="0" smtClean="0">
                <a:solidFill>
                  <a:srgbClr val="FF10B5"/>
                </a:solidFill>
                <a:latin typeface="Lucida Sans Unicode" pitchFamily="-108" charset="-52"/>
              </a:rPr>
              <a:t> &lt; 0.9 for any reasonable mass (&lt;15M</a:t>
            </a:r>
            <a:r>
              <a:rPr lang="en-US" sz="1800" baseline="-25000" dirty="0" smtClean="0">
                <a:solidFill>
                  <a:srgbClr val="FF10B5"/>
                </a:solidFill>
                <a:latin typeface="Wingdings" pitchFamily="-108" charset="2"/>
              </a:rPr>
              <a:t></a:t>
            </a:r>
            <a:r>
              <a:rPr lang="en-GB" sz="1800" dirty="0" smtClean="0">
                <a:solidFill>
                  <a:srgbClr val="FF10B5"/>
                </a:solidFill>
                <a:latin typeface="Lucida Sans Unicode" pitchFamily="-108" charset="-52"/>
              </a:rPr>
              <a:t>) </a:t>
            </a:r>
          </a:p>
          <a:p>
            <a:pPr marL="539750">
              <a:buNone/>
            </a:pPr>
            <a:r>
              <a:rPr lang="en-US" sz="1800" dirty="0" smtClean="0">
                <a:solidFill>
                  <a:srgbClr val="FF10B5"/>
                </a:solidFill>
                <a:latin typeface="Lucida Sans Unicode" pitchFamily="-108" charset="-52"/>
              </a:rPr>
              <a:t>	distance</a:t>
            </a:r>
            <a:r>
              <a:rPr lang="en-GB" sz="1800" dirty="0" smtClean="0">
                <a:solidFill>
                  <a:srgbClr val="FF10B5"/>
                </a:solidFill>
                <a:latin typeface="Lucida Sans Unicode" pitchFamily="-108" charset="-52"/>
              </a:rPr>
              <a:t> (&gt;6 kpc) and </a:t>
            </a:r>
          </a:p>
          <a:p>
            <a:pPr marL="539750">
              <a:buNone/>
            </a:pPr>
            <a:r>
              <a:rPr lang="en-GB" sz="1800" dirty="0" smtClean="0">
                <a:solidFill>
                  <a:srgbClr val="FF10B5"/>
                </a:solidFill>
                <a:latin typeface="Lucida Sans Unicode" pitchFamily="-108" charset="-52"/>
              </a:rPr>
              <a:t>	inclination (i &gt; 45°)</a:t>
            </a:r>
          </a:p>
          <a:p>
            <a:endParaRPr lang="en-GB" sz="2000" dirty="0" smtClean="0">
              <a:latin typeface="Lucida Sans Unicode" pitchFamily="-108" charset="-52"/>
            </a:endParaRPr>
          </a:p>
          <a:p>
            <a:pPr marL="329184" indent="-256032" eaLnBrk="1" fontAlgn="auto" hangingPunct="1">
              <a:spcBef>
                <a:spcPts val="324"/>
              </a:spcBef>
              <a:spcAft>
                <a:spcPts val="0"/>
              </a:spcAft>
              <a:buClr>
                <a:schemeClr val="accent3"/>
              </a:buClr>
              <a:buFont typeface="Georgia"/>
              <a:buNone/>
              <a:defRPr/>
            </a:pPr>
            <a:endParaRPr lang="en-GB" sz="2000" dirty="0" smtClean="0">
              <a:ea typeface="+mn-ea"/>
              <a:cs typeface="+mn-cs"/>
            </a:endParaRPr>
          </a:p>
          <a:p>
            <a:pPr marL="329184" indent="-256032" eaLnBrk="1" fontAlgn="auto" hangingPunct="1">
              <a:spcBef>
                <a:spcPts val="324"/>
              </a:spcBef>
              <a:spcAft>
                <a:spcPts val="0"/>
              </a:spcAft>
              <a:buClr>
                <a:schemeClr val="accent3"/>
              </a:buClr>
              <a:buFont typeface="Georgia"/>
              <a:buNone/>
              <a:defRPr/>
            </a:pPr>
            <a:endParaRPr lang="en-GB" sz="2400" dirty="0" smtClean="0">
              <a:ea typeface="+mn-ea"/>
              <a:cs typeface="+mn-cs"/>
            </a:endParaRPr>
          </a:p>
          <a:p>
            <a:pPr marL="874712" lvl="3" indent="-352425" eaLnBrk="1" fontAlgn="auto" hangingPunct="1">
              <a:spcBef>
                <a:spcPts val="324"/>
              </a:spcBef>
              <a:spcAft>
                <a:spcPts val="0"/>
              </a:spcAft>
              <a:buSzPct val="68000"/>
              <a:buFont typeface="Wingdings 2" pitchFamily="-110" charset="2"/>
              <a:buNone/>
              <a:defRPr/>
            </a:pPr>
            <a:r>
              <a:rPr lang="en-GB" sz="2400" dirty="0" smtClean="0">
                <a:ea typeface="+mn-ea"/>
              </a:rPr>
              <a:t>	 </a:t>
            </a:r>
          </a:p>
          <a:p>
            <a:pPr marL="621792" lvl="1" indent="-246888" eaLnBrk="1" fontAlgn="auto" hangingPunct="1">
              <a:spcBef>
                <a:spcPts val="324"/>
              </a:spcBef>
              <a:spcAft>
                <a:spcPts val="0"/>
              </a:spcAft>
              <a:buFont typeface="Arial"/>
              <a:buChar char="•"/>
              <a:defRPr/>
            </a:pPr>
            <a:endParaRPr lang="en-GB" sz="2400" dirty="0" smtClean="0">
              <a:ea typeface="+mn-ea"/>
            </a:endParaRPr>
          </a:p>
          <a:p>
            <a:pPr marL="84138" lvl="1" indent="307975" eaLnBrk="1" fontAlgn="auto" hangingPunct="1">
              <a:spcBef>
                <a:spcPts val="324"/>
              </a:spcBef>
              <a:spcAft>
                <a:spcPts val="0"/>
              </a:spcAft>
              <a:buFont typeface="Verdana"/>
              <a:buNone/>
              <a:defRPr/>
            </a:pPr>
            <a:endParaRPr lang="en-GB" sz="2400" dirty="0" smtClean="0">
              <a:ea typeface="+mn-ea"/>
            </a:endParaRPr>
          </a:p>
          <a:p>
            <a:pPr marL="658368" lvl="1" indent="-620713" eaLnBrk="1" fontAlgn="auto" hangingPunct="1">
              <a:spcBef>
                <a:spcPts val="324"/>
              </a:spcBef>
              <a:spcAft>
                <a:spcPts val="0"/>
              </a:spcAft>
              <a:buFont typeface="Arial"/>
              <a:buChar char="•"/>
              <a:defRPr/>
            </a:pPr>
            <a:endParaRPr lang="en-GB" sz="2400" dirty="0" smtClean="0">
              <a:ea typeface="+mn-ea"/>
            </a:endParaRPr>
          </a:p>
          <a:p>
            <a:pPr marL="621792" lvl="1" indent="-246888" eaLnBrk="1" fontAlgn="auto" hangingPunct="1">
              <a:spcBef>
                <a:spcPts val="324"/>
              </a:spcBef>
              <a:spcAft>
                <a:spcPts val="0"/>
              </a:spcAft>
              <a:buFont typeface="Verdana"/>
              <a:buNone/>
              <a:defRPr/>
            </a:pPr>
            <a:endParaRPr lang="en-GB" sz="1400" dirty="0" smtClean="0">
              <a:ea typeface="+mn-ea"/>
            </a:endParaRPr>
          </a:p>
        </p:txBody>
      </p:sp>
      <p:sp>
        <p:nvSpPr>
          <p:cNvPr id="36868" name="Title 2"/>
          <p:cNvSpPr>
            <a:spLocks noGrp="1"/>
          </p:cNvSpPr>
          <p:nvPr>
            <p:ph type="title"/>
          </p:nvPr>
        </p:nvSpPr>
        <p:spPr/>
        <p:txBody>
          <a:bodyPr/>
          <a:lstStyle/>
          <a:p>
            <a:pPr eaLnBrk="1" hangingPunct="1"/>
            <a:r>
              <a:rPr lang="en-GB" sz="3500" dirty="0" smtClean="0">
                <a:ea typeface="ＭＳ Ｐゴシック" pitchFamily="-106" charset="-128"/>
                <a:cs typeface="ＭＳ Ｐゴシック" pitchFamily="-106" charset="-128"/>
              </a:rPr>
              <a:t>The Fe-line and the BH spin</a:t>
            </a:r>
          </a:p>
        </p:txBody>
      </p:sp>
      <p:sp>
        <p:nvSpPr>
          <p:cNvPr id="36869"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124E8898-A757-024D-984C-A9F9AE3F8A0E}" type="slidenum">
              <a:rPr lang="en-US" smtClean="0">
                <a:ea typeface="ＭＳ Ｐゴシック" pitchFamily="-108" charset="-128"/>
                <a:cs typeface="ＭＳ Ｐゴシック" pitchFamily="-108" charset="-128"/>
              </a:rPr>
              <a:pPr fontAlgn="base">
                <a:spcBef>
                  <a:spcPct val="0"/>
                </a:spcBef>
                <a:spcAft>
                  <a:spcPct val="0"/>
                </a:spcAft>
                <a:defRPr/>
              </a:pPr>
              <a:t>34</a:t>
            </a:fld>
            <a:endParaRPr lang="en-US" smtClean="0">
              <a:ea typeface="ＭＳ Ｐゴシック" pitchFamily="-108" charset="-128"/>
              <a:cs typeface="ＭＳ Ｐゴシック" pitchFamily="-108" charset="-128"/>
            </a:endParaRPr>
          </a:p>
        </p:txBody>
      </p:sp>
      <p:pic>
        <p:nvPicPr>
          <p:cNvPr id="36870" name="Picture 6" descr="DU_Black_lrg.gif"/>
          <p:cNvPicPr>
            <a:picLocks noChangeAspect="1"/>
          </p:cNvPicPr>
          <p:nvPr/>
        </p:nvPicPr>
        <p:blipFill>
          <a:blip r:embed="rId3"/>
          <a:srcRect/>
          <a:stretch>
            <a:fillRect/>
          </a:stretch>
        </p:blipFill>
        <p:spPr bwMode="auto">
          <a:xfrm>
            <a:off x="409575" y="5932488"/>
            <a:ext cx="1281113" cy="558800"/>
          </a:xfrm>
          <a:prstGeom prst="rect">
            <a:avLst/>
          </a:prstGeom>
          <a:noFill/>
          <a:ln w="9525">
            <a:noFill/>
            <a:miter lim="800000"/>
            <a:headEnd/>
            <a:tailEnd/>
          </a:ln>
        </p:spPr>
      </p:pic>
      <p:grpSp>
        <p:nvGrpSpPr>
          <p:cNvPr id="7" name="Group 6"/>
          <p:cNvGrpSpPr/>
          <p:nvPr/>
        </p:nvGrpSpPr>
        <p:grpSpPr>
          <a:xfrm>
            <a:off x="3524250" y="3349625"/>
            <a:ext cx="7304882" cy="3508375"/>
            <a:chOff x="1999415" y="2891369"/>
            <a:chExt cx="8247063" cy="3752850"/>
          </a:xfrm>
        </p:grpSpPr>
        <p:pic>
          <p:nvPicPr>
            <p:cNvPr id="8" name="Content Placeholder 6" descr="spin_45.pdf"/>
            <p:cNvPicPr>
              <a:picLocks noChangeAspect="1"/>
            </p:cNvPicPr>
            <p:nvPr/>
          </p:nvPicPr>
          <p:blipFill>
            <a:blip r:embed="rId4"/>
            <a:srcRect l="-40915" r="-40915"/>
            <a:stretch>
              <a:fillRect/>
            </a:stretch>
          </p:blipFill>
          <p:spPr bwMode="auto">
            <a:xfrm>
              <a:off x="1999415" y="2891369"/>
              <a:ext cx="8247063" cy="3752850"/>
            </a:xfrm>
            <a:prstGeom prst="rect">
              <a:avLst/>
            </a:prstGeom>
            <a:noFill/>
            <a:ln w="9525">
              <a:noFill/>
              <a:miter lim="800000"/>
              <a:headEnd/>
              <a:tailEnd/>
            </a:ln>
          </p:spPr>
        </p:pic>
        <p:sp>
          <p:nvSpPr>
            <p:cNvPr id="9" name="Rectangle 8"/>
            <p:cNvSpPr/>
            <p:nvPr/>
          </p:nvSpPr>
          <p:spPr>
            <a:xfrm>
              <a:off x="7460744" y="4650024"/>
              <a:ext cx="609600" cy="2159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12" name="Content Placeholder 6" descr="spin_45.pdf"/>
          <p:cNvPicPr>
            <a:picLocks noChangeAspect="1"/>
          </p:cNvPicPr>
          <p:nvPr/>
        </p:nvPicPr>
        <p:blipFill>
          <a:blip r:embed="rId4"/>
          <a:srcRect l="-40915" r="-40915"/>
          <a:stretch>
            <a:fillRect/>
          </a:stretch>
        </p:blipFill>
        <p:spPr bwMode="auto">
          <a:xfrm>
            <a:off x="3517900" y="3343275"/>
            <a:ext cx="7304882" cy="3508375"/>
          </a:xfrm>
          <a:prstGeom prst="rect">
            <a:avLst/>
          </a:prstGeom>
          <a:noFill/>
          <a:ln w="9525">
            <a:noFill/>
            <a:miter lim="800000"/>
            <a:headEnd/>
            <a:tailEnd/>
          </a:ln>
        </p:spPr>
      </p:pic>
      <p:sp>
        <p:nvSpPr>
          <p:cNvPr id="13" name="Rectangle 12"/>
          <p:cNvSpPr/>
          <p:nvPr/>
        </p:nvSpPr>
        <p:spPr>
          <a:xfrm>
            <a:off x="8348953" y="5044514"/>
            <a:ext cx="527257" cy="20637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866" name="Picture 3" descr="gx339_vhs2.jpg"/>
          <p:cNvPicPr>
            <a:picLocks noChangeAspect="1"/>
          </p:cNvPicPr>
          <p:nvPr/>
        </p:nvPicPr>
        <p:blipFill>
          <a:blip r:embed="rId3"/>
          <a:srcRect/>
          <a:stretch>
            <a:fillRect/>
          </a:stretch>
        </p:blipFill>
        <p:spPr bwMode="auto">
          <a:xfrm>
            <a:off x="4716704" y="2743200"/>
            <a:ext cx="3970096" cy="3071812"/>
          </a:xfrm>
          <a:prstGeom prst="rect">
            <a:avLst/>
          </a:prstGeom>
          <a:noFill/>
          <a:ln w="9525">
            <a:noFill/>
            <a:miter lim="800000"/>
            <a:headEnd/>
            <a:tailEnd/>
          </a:ln>
        </p:spPr>
      </p:pic>
      <p:sp>
        <p:nvSpPr>
          <p:cNvPr id="2" name="Content Placeholder 1"/>
          <p:cNvSpPr>
            <a:spLocks noGrp="1"/>
          </p:cNvSpPr>
          <p:nvPr>
            <p:ph idx="1"/>
          </p:nvPr>
        </p:nvSpPr>
        <p:spPr>
          <a:xfrm>
            <a:off x="457200" y="2209800"/>
            <a:ext cx="8229600" cy="4375150"/>
          </a:xfrm>
        </p:spPr>
        <p:txBody>
          <a:bodyPr>
            <a:normAutofit/>
          </a:bodyPr>
          <a:lstStyle/>
          <a:p>
            <a:pPr marL="365760" indent="-256032" eaLnBrk="1" fontAlgn="auto" hangingPunct="1">
              <a:spcAft>
                <a:spcPts val="0"/>
              </a:spcAft>
              <a:buClr>
                <a:schemeClr val="accent2"/>
              </a:buClr>
              <a:buFont typeface="Georgia"/>
              <a:buNone/>
              <a:defRPr/>
            </a:pPr>
            <a:endParaRPr lang="en-GB" sz="2400" dirty="0" smtClean="0">
              <a:ea typeface="+mn-ea"/>
            </a:endParaRPr>
          </a:p>
          <a:p>
            <a:pPr marL="365760" indent="-256032" eaLnBrk="1" fontAlgn="auto" hangingPunct="1">
              <a:spcAft>
                <a:spcPts val="0"/>
              </a:spcAft>
              <a:buClr>
                <a:schemeClr val="accent2"/>
              </a:buClr>
              <a:buFont typeface="Georgia"/>
              <a:buNone/>
              <a:defRPr/>
            </a:pPr>
            <a:r>
              <a:rPr lang="en-GB" sz="2400" dirty="0" smtClean="0">
                <a:ea typeface="+mn-ea"/>
                <a:cs typeface="+mn-cs"/>
              </a:rPr>
              <a:t>Broad iron emission line </a:t>
            </a:r>
          </a:p>
          <a:p>
            <a:pPr marL="365760" indent="-256032" eaLnBrk="1" fontAlgn="auto" hangingPunct="1">
              <a:spcAft>
                <a:spcPts val="0"/>
              </a:spcAft>
              <a:buClr>
                <a:schemeClr val="accent2"/>
              </a:buClr>
              <a:buFont typeface="Georgia"/>
              <a:buNone/>
              <a:defRPr/>
            </a:pPr>
            <a:r>
              <a:rPr lang="en-GB" sz="2400" dirty="0" smtClean="0">
                <a:ea typeface="+mn-ea"/>
                <a:cs typeface="+mn-cs"/>
              </a:rPr>
              <a:t>profile a self consistent way </a:t>
            </a:r>
          </a:p>
          <a:p>
            <a:pPr marL="365760" indent="-256032" eaLnBrk="1" fontAlgn="auto" hangingPunct="1">
              <a:spcAft>
                <a:spcPts val="0"/>
              </a:spcAft>
              <a:buClr>
                <a:schemeClr val="accent2"/>
              </a:buClr>
              <a:buFont typeface="Georgia"/>
              <a:buNone/>
              <a:defRPr/>
            </a:pPr>
            <a:r>
              <a:rPr lang="en-GB" sz="2400" dirty="0" smtClean="0">
                <a:ea typeface="+mn-ea"/>
                <a:cs typeface="+mn-cs"/>
              </a:rPr>
              <a:t>to determine BH spin</a:t>
            </a:r>
          </a:p>
        </p:txBody>
      </p:sp>
      <p:sp>
        <p:nvSpPr>
          <p:cNvPr id="36868" name="Title 2"/>
          <p:cNvSpPr>
            <a:spLocks noGrp="1"/>
          </p:cNvSpPr>
          <p:nvPr>
            <p:ph type="title"/>
          </p:nvPr>
        </p:nvSpPr>
        <p:spPr/>
        <p:txBody>
          <a:bodyPr/>
          <a:lstStyle/>
          <a:p>
            <a:pPr eaLnBrk="1" hangingPunct="1"/>
            <a:r>
              <a:rPr lang="en-GB" sz="3500" dirty="0" smtClean="0">
                <a:ea typeface="ＭＳ Ｐゴシック" pitchFamily="-106" charset="-128"/>
                <a:cs typeface="ＭＳ Ｐゴシック" pitchFamily="-106" charset="-128"/>
              </a:rPr>
              <a:t>Black hole spin: the Fe line profile</a:t>
            </a:r>
          </a:p>
        </p:txBody>
      </p:sp>
      <p:sp>
        <p:nvSpPr>
          <p:cNvPr id="36869"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124E8898-A757-024D-984C-A9F9AE3F8A0E}" type="slidenum">
              <a:rPr lang="en-US" smtClean="0">
                <a:ea typeface="ＭＳ Ｐゴシック" pitchFamily="-108" charset="-128"/>
                <a:cs typeface="ＭＳ Ｐゴシック" pitchFamily="-108" charset="-128"/>
              </a:rPr>
              <a:pPr fontAlgn="base">
                <a:spcBef>
                  <a:spcPct val="0"/>
                </a:spcBef>
                <a:spcAft>
                  <a:spcPct val="0"/>
                </a:spcAft>
                <a:defRPr/>
              </a:pPr>
              <a:t>35</a:t>
            </a:fld>
            <a:endParaRPr lang="en-US" smtClean="0">
              <a:ea typeface="ＭＳ Ｐゴシック" pitchFamily="-108" charset="-128"/>
              <a:cs typeface="ＭＳ Ｐゴシック" pitchFamily="-108" charset="-128"/>
            </a:endParaRPr>
          </a:p>
        </p:txBody>
      </p:sp>
      <p:pic>
        <p:nvPicPr>
          <p:cNvPr id="36870" name="Picture 6" descr="DU_Black_lrg.gif"/>
          <p:cNvPicPr>
            <a:picLocks noChangeAspect="1"/>
          </p:cNvPicPr>
          <p:nvPr/>
        </p:nvPicPr>
        <p:blipFill>
          <a:blip r:embed="rId4"/>
          <a:srcRect/>
          <a:stretch>
            <a:fillRect/>
          </a:stretch>
        </p:blipFill>
        <p:spPr bwMode="auto">
          <a:xfrm>
            <a:off x="409575" y="5932488"/>
            <a:ext cx="1281113" cy="558800"/>
          </a:xfrm>
          <a:prstGeom prst="rect">
            <a:avLst/>
          </a:prstGeom>
          <a:noFill/>
          <a:ln w="9525">
            <a:noFill/>
            <a:miter lim="800000"/>
            <a:headEnd/>
            <a:tailEnd/>
          </a:ln>
        </p:spPr>
      </p:pic>
      <p:sp>
        <p:nvSpPr>
          <p:cNvPr id="7" name="TextBox 6"/>
          <p:cNvSpPr txBox="1"/>
          <p:nvPr/>
        </p:nvSpPr>
        <p:spPr>
          <a:xfrm>
            <a:off x="5486400" y="5932488"/>
            <a:ext cx="1557838" cy="307777"/>
          </a:xfrm>
          <a:prstGeom prst="rect">
            <a:avLst/>
          </a:prstGeom>
          <a:noFill/>
        </p:spPr>
        <p:txBody>
          <a:bodyPr wrap="none" rtlCol="0">
            <a:spAutoFit/>
          </a:bodyPr>
          <a:lstStyle/>
          <a:p>
            <a:r>
              <a:rPr lang="en-GB" sz="1400" dirty="0" smtClean="0">
                <a:latin typeface="+mn-lt"/>
              </a:rPr>
              <a:t>Miller et al. 2004</a:t>
            </a:r>
            <a:endParaRPr lang="en-GB" sz="1400" dirty="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1143000"/>
            <a:ext cx="8229600" cy="1066800"/>
          </a:xfrm>
        </p:spPr>
        <p:txBody>
          <a:bodyPr/>
          <a:lstStyle/>
          <a:p>
            <a:r>
              <a:rPr lang="en-GB" sz="3500" dirty="0" smtClean="0"/>
              <a:t>Black hole spin: disc fitting</a:t>
            </a:r>
            <a:endParaRPr lang="en-GB" sz="3500" dirty="0"/>
          </a:p>
        </p:txBody>
      </p:sp>
      <p:sp>
        <p:nvSpPr>
          <p:cNvPr id="4" name="Slide Number Placeholder 3"/>
          <p:cNvSpPr>
            <a:spLocks noGrp="1"/>
          </p:cNvSpPr>
          <p:nvPr>
            <p:ph type="sldNum" sz="quarter" idx="12"/>
          </p:nvPr>
        </p:nvSpPr>
        <p:spPr/>
        <p:txBody>
          <a:bodyPr/>
          <a:lstStyle/>
          <a:p>
            <a:pPr>
              <a:defRPr/>
            </a:pPr>
            <a:fld id="{2DCD26CF-88F4-3E4F-AE6F-BB0B65C5409C}" type="slidenum">
              <a:rPr lang="en-GB" smtClean="0"/>
              <a:pPr>
                <a:defRPr/>
              </a:pPr>
              <a:t>4</a:t>
            </a:fld>
            <a:endParaRPr lang="en-GB"/>
          </a:p>
        </p:txBody>
      </p:sp>
      <p:grpSp>
        <p:nvGrpSpPr>
          <p:cNvPr id="5" name="Group 23"/>
          <p:cNvGrpSpPr>
            <a:grpSpLocks/>
          </p:cNvGrpSpPr>
          <p:nvPr/>
        </p:nvGrpSpPr>
        <p:grpSpPr bwMode="auto">
          <a:xfrm>
            <a:off x="25400" y="3273958"/>
            <a:ext cx="3771900" cy="3040198"/>
            <a:chOff x="25002" y="3392487"/>
            <a:chExt cx="4248174" cy="3319397"/>
          </a:xfrm>
        </p:grpSpPr>
        <p:sp>
          <p:nvSpPr>
            <p:cNvPr id="6" name="TextBox 27"/>
            <p:cNvSpPr txBox="1">
              <a:spLocks noChangeArrowheads="1"/>
            </p:cNvSpPr>
            <p:nvPr/>
          </p:nvSpPr>
          <p:spPr bwMode="auto">
            <a:xfrm>
              <a:off x="25002" y="3922470"/>
              <a:ext cx="864395" cy="302437"/>
            </a:xfrm>
            <a:prstGeom prst="rect">
              <a:avLst/>
            </a:prstGeom>
            <a:noFill/>
            <a:ln w="9525">
              <a:noFill/>
              <a:miter lim="800000"/>
              <a:headEnd/>
              <a:tailEnd/>
            </a:ln>
          </p:spPr>
          <p:txBody>
            <a:bodyPr wrap="square">
              <a:prstTxWarp prst="textNoShape">
                <a:avLst/>
              </a:prstTxWarp>
              <a:spAutoFit/>
            </a:bodyPr>
            <a:lstStyle/>
            <a:p>
              <a:r>
                <a:rPr lang="en-GB" sz="1200"/>
                <a:t>log ν f(ν)</a:t>
              </a:r>
            </a:p>
          </p:txBody>
        </p:sp>
        <p:grpSp>
          <p:nvGrpSpPr>
            <p:cNvPr id="7" name="Group 22"/>
            <p:cNvGrpSpPr>
              <a:grpSpLocks/>
            </p:cNvGrpSpPr>
            <p:nvPr/>
          </p:nvGrpSpPr>
          <p:grpSpPr bwMode="auto">
            <a:xfrm>
              <a:off x="983857" y="3392487"/>
              <a:ext cx="3289319" cy="3319397"/>
              <a:chOff x="983857" y="3392487"/>
              <a:chExt cx="3289319" cy="3319397"/>
            </a:xfrm>
          </p:grpSpPr>
          <p:sp>
            <p:nvSpPr>
              <p:cNvPr id="8" name="TextBox 7"/>
              <p:cNvSpPr txBox="1"/>
              <p:nvPr/>
            </p:nvSpPr>
            <p:spPr>
              <a:xfrm>
                <a:off x="3242883" y="6409447"/>
                <a:ext cx="1030293" cy="302437"/>
              </a:xfrm>
              <a:prstGeom prst="rect">
                <a:avLst/>
              </a:prstGeom>
              <a:noFill/>
            </p:spPr>
            <p:txBody>
              <a:bodyPr wrap="square">
                <a:spAutoFit/>
              </a:bodyPr>
              <a:lstStyle/>
              <a:p>
                <a:pPr>
                  <a:defRPr/>
                </a:pPr>
                <a:r>
                  <a:rPr lang="en-GB" sz="1200" dirty="0">
                    <a:latin typeface="+mn-lt"/>
                    <a:ea typeface="ＭＳ Ｐゴシック" pitchFamily="-110" charset="-128"/>
                    <a:cs typeface="Lucida Calligraphy"/>
                  </a:rPr>
                  <a:t>log </a:t>
                </a:r>
                <a:r>
                  <a:rPr lang="en-GB" sz="1200" dirty="0" err="1">
                    <a:latin typeface="+mn-lt"/>
                    <a:ea typeface="ＭＳ Ｐゴシック" pitchFamily="-110" charset="-128"/>
                    <a:cs typeface="Lucida Calligraphy"/>
                  </a:rPr>
                  <a:t>ν</a:t>
                </a:r>
                <a:endParaRPr lang="en-GB" sz="1200" dirty="0">
                  <a:latin typeface="+mn-lt"/>
                  <a:ea typeface="ＭＳ Ｐゴシック" pitchFamily="-110" charset="-128"/>
                  <a:cs typeface="Lucida Calligraphy"/>
                </a:endParaRPr>
              </a:p>
            </p:txBody>
          </p:sp>
          <p:grpSp>
            <p:nvGrpSpPr>
              <p:cNvPr id="9" name="Group 21"/>
              <p:cNvGrpSpPr>
                <a:grpSpLocks/>
              </p:cNvGrpSpPr>
              <p:nvPr/>
            </p:nvGrpSpPr>
            <p:grpSpPr bwMode="auto">
              <a:xfrm>
                <a:off x="983857" y="3392487"/>
                <a:ext cx="3289319" cy="2870876"/>
                <a:chOff x="983857" y="3392487"/>
                <a:chExt cx="3289319" cy="2870876"/>
              </a:xfrm>
            </p:grpSpPr>
            <p:sp>
              <p:nvSpPr>
                <p:cNvPr id="10" name="Freeform 9"/>
                <p:cNvSpPr/>
                <p:nvPr/>
              </p:nvSpPr>
              <p:spPr>
                <a:xfrm>
                  <a:off x="1185471" y="4199127"/>
                  <a:ext cx="1293819" cy="2064236"/>
                </a:xfrm>
                <a:custGeom>
                  <a:avLst/>
                  <a:gdLst>
                    <a:gd name="connsiteX0" fmla="*/ 0 w 1326444"/>
                    <a:gd name="connsiteY0" fmla="*/ 2511777 h 2511777"/>
                    <a:gd name="connsiteX1" fmla="*/ 832555 w 1326444"/>
                    <a:gd name="connsiteY1" fmla="*/ 0 h 2511777"/>
                    <a:gd name="connsiteX2" fmla="*/ 1326444 w 1326444"/>
                    <a:gd name="connsiteY2" fmla="*/ 2511777 h 2511777"/>
                  </a:gdLst>
                  <a:ahLst/>
                  <a:cxnLst>
                    <a:cxn ang="0">
                      <a:pos x="connsiteX0" y="connsiteY0"/>
                    </a:cxn>
                    <a:cxn ang="0">
                      <a:pos x="connsiteX1" y="connsiteY1"/>
                    </a:cxn>
                    <a:cxn ang="0">
                      <a:pos x="connsiteX2" y="connsiteY2"/>
                    </a:cxn>
                  </a:cxnLst>
                  <a:rect l="l" t="t" r="r" b="b"/>
                  <a:pathLst>
                    <a:path w="1326444" h="2511777">
                      <a:moveTo>
                        <a:pt x="0" y="2511777"/>
                      </a:moveTo>
                      <a:cubicBezTo>
                        <a:pt x="305740" y="1255888"/>
                        <a:pt x="611481" y="0"/>
                        <a:pt x="832555" y="0"/>
                      </a:cubicBezTo>
                      <a:cubicBezTo>
                        <a:pt x="1053629" y="0"/>
                        <a:pt x="1326444" y="2511777"/>
                        <a:pt x="1326444" y="2511777"/>
                      </a:cubicBezTo>
                    </a:path>
                  </a:pathLst>
                </a:custGeom>
                <a:ln w="28575"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sz="1800"/>
                </a:p>
              </p:txBody>
            </p:sp>
            <p:grpSp>
              <p:nvGrpSpPr>
                <p:cNvPr id="11" name="Group 20"/>
                <p:cNvGrpSpPr>
                  <a:grpSpLocks/>
                </p:cNvGrpSpPr>
                <p:nvPr/>
              </p:nvGrpSpPr>
              <p:grpSpPr bwMode="auto">
                <a:xfrm>
                  <a:off x="983857" y="3392487"/>
                  <a:ext cx="3289319" cy="2870876"/>
                  <a:chOff x="983857" y="3392487"/>
                  <a:chExt cx="3289319" cy="2870876"/>
                </a:xfrm>
              </p:grpSpPr>
              <p:sp>
                <p:nvSpPr>
                  <p:cNvPr id="12" name="Freeform 11"/>
                  <p:cNvSpPr/>
                  <p:nvPr/>
                </p:nvSpPr>
                <p:spPr>
                  <a:xfrm>
                    <a:off x="2144327" y="3691007"/>
                    <a:ext cx="1455745" cy="2572356"/>
                  </a:xfrm>
                  <a:custGeom>
                    <a:avLst/>
                    <a:gdLst>
                      <a:gd name="connsiteX0" fmla="*/ 0 w 1326444"/>
                      <a:gd name="connsiteY0" fmla="*/ 2511777 h 2511777"/>
                      <a:gd name="connsiteX1" fmla="*/ 832555 w 1326444"/>
                      <a:gd name="connsiteY1" fmla="*/ 0 h 2511777"/>
                      <a:gd name="connsiteX2" fmla="*/ 1326444 w 1326444"/>
                      <a:gd name="connsiteY2" fmla="*/ 2511777 h 2511777"/>
                    </a:gdLst>
                    <a:ahLst/>
                    <a:cxnLst>
                      <a:cxn ang="0">
                        <a:pos x="connsiteX0" y="connsiteY0"/>
                      </a:cxn>
                      <a:cxn ang="0">
                        <a:pos x="connsiteX1" y="connsiteY1"/>
                      </a:cxn>
                      <a:cxn ang="0">
                        <a:pos x="connsiteX2" y="connsiteY2"/>
                      </a:cxn>
                    </a:cxnLst>
                    <a:rect l="l" t="t" r="r" b="b"/>
                    <a:pathLst>
                      <a:path w="1326444" h="2511777">
                        <a:moveTo>
                          <a:pt x="0" y="2511777"/>
                        </a:moveTo>
                        <a:cubicBezTo>
                          <a:pt x="305740" y="1255888"/>
                          <a:pt x="611481" y="0"/>
                          <a:pt x="832555" y="0"/>
                        </a:cubicBezTo>
                        <a:cubicBezTo>
                          <a:pt x="1053629" y="0"/>
                          <a:pt x="1326444" y="2511777"/>
                          <a:pt x="1326444" y="2511777"/>
                        </a:cubicBezTo>
                      </a:path>
                    </a:pathLst>
                  </a:custGeom>
                  <a:ln w="28575" cap="flat" cmpd="sng" algn="ctr">
                    <a:solidFill>
                      <a:srgbClr val="3366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sz="1800"/>
                  </a:p>
                </p:txBody>
              </p:sp>
              <p:grpSp>
                <p:nvGrpSpPr>
                  <p:cNvPr id="13" name="Group 19"/>
                  <p:cNvGrpSpPr>
                    <a:grpSpLocks/>
                  </p:cNvGrpSpPr>
                  <p:nvPr/>
                </p:nvGrpSpPr>
                <p:grpSpPr bwMode="auto">
                  <a:xfrm>
                    <a:off x="983857" y="3392487"/>
                    <a:ext cx="3289319" cy="2870876"/>
                    <a:chOff x="983857" y="3392487"/>
                    <a:chExt cx="3289319" cy="2870876"/>
                  </a:xfrm>
                </p:grpSpPr>
                <p:cxnSp>
                  <p:nvCxnSpPr>
                    <p:cNvPr id="14" name="Straight Arrow Connector 13"/>
                    <p:cNvCxnSpPr/>
                    <p:nvPr/>
                  </p:nvCxnSpPr>
                  <p:spPr>
                    <a:xfrm rot="5400000" flipH="1" flipV="1">
                      <a:off x="-273739" y="5002591"/>
                      <a:ext cx="2516780" cy="1588"/>
                    </a:xfrm>
                    <a:prstGeom prst="straightConnector1">
                      <a:avLst/>
                    </a:prstGeom>
                    <a:ln w="38100" cap="flat" cmpd="sng" algn="ctr">
                      <a:solidFill>
                        <a:schemeClr val="tx2"/>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983857" y="6261775"/>
                      <a:ext cx="3289319" cy="1588"/>
                    </a:xfrm>
                    <a:prstGeom prst="straightConnector1">
                      <a:avLst/>
                    </a:prstGeom>
                    <a:ln w="38100" cap="flat" cmpd="sng" algn="ctr">
                      <a:solidFill>
                        <a:srgbClr val="00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6" name="Freeform 15"/>
                    <p:cNvSpPr/>
                    <p:nvPr/>
                  </p:nvSpPr>
                  <p:spPr>
                    <a:xfrm>
                      <a:off x="1506148" y="4030812"/>
                      <a:ext cx="1287469" cy="2232551"/>
                    </a:xfrm>
                    <a:custGeom>
                      <a:avLst/>
                      <a:gdLst>
                        <a:gd name="connsiteX0" fmla="*/ 0 w 1326444"/>
                        <a:gd name="connsiteY0" fmla="*/ 2511777 h 2511777"/>
                        <a:gd name="connsiteX1" fmla="*/ 832555 w 1326444"/>
                        <a:gd name="connsiteY1" fmla="*/ 0 h 2511777"/>
                        <a:gd name="connsiteX2" fmla="*/ 1326444 w 1326444"/>
                        <a:gd name="connsiteY2" fmla="*/ 2511777 h 2511777"/>
                      </a:gdLst>
                      <a:ahLst/>
                      <a:cxnLst>
                        <a:cxn ang="0">
                          <a:pos x="connsiteX0" y="connsiteY0"/>
                        </a:cxn>
                        <a:cxn ang="0">
                          <a:pos x="connsiteX1" y="connsiteY1"/>
                        </a:cxn>
                        <a:cxn ang="0">
                          <a:pos x="connsiteX2" y="connsiteY2"/>
                        </a:cxn>
                      </a:cxnLst>
                      <a:rect l="l" t="t" r="r" b="b"/>
                      <a:pathLst>
                        <a:path w="1326444" h="2511777">
                          <a:moveTo>
                            <a:pt x="0" y="2511777"/>
                          </a:moveTo>
                          <a:cubicBezTo>
                            <a:pt x="305740" y="1255888"/>
                            <a:pt x="611481" y="0"/>
                            <a:pt x="832555" y="0"/>
                          </a:cubicBezTo>
                          <a:cubicBezTo>
                            <a:pt x="1053629" y="0"/>
                            <a:pt x="1326444" y="2511777"/>
                            <a:pt x="1326444" y="2511777"/>
                          </a:cubicBezTo>
                        </a:path>
                      </a:pathLst>
                    </a:custGeom>
                    <a:noFill/>
                    <a:ln w="28575" cap="flat" cmpd="sng" algn="ctr">
                      <a:solidFill>
                        <a:srgbClr val="66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sz="1800"/>
                    </a:p>
                  </p:txBody>
                </p:sp>
                <p:sp>
                  <p:nvSpPr>
                    <p:cNvPr id="17" name="Freeform 16"/>
                    <p:cNvSpPr/>
                    <p:nvPr/>
                  </p:nvSpPr>
                  <p:spPr>
                    <a:xfrm>
                      <a:off x="1820475" y="3818037"/>
                      <a:ext cx="1436695" cy="2445326"/>
                    </a:xfrm>
                    <a:custGeom>
                      <a:avLst/>
                      <a:gdLst>
                        <a:gd name="connsiteX0" fmla="*/ 0 w 1326444"/>
                        <a:gd name="connsiteY0" fmla="*/ 2511777 h 2511777"/>
                        <a:gd name="connsiteX1" fmla="*/ 832555 w 1326444"/>
                        <a:gd name="connsiteY1" fmla="*/ 0 h 2511777"/>
                        <a:gd name="connsiteX2" fmla="*/ 1326444 w 1326444"/>
                        <a:gd name="connsiteY2" fmla="*/ 2511777 h 2511777"/>
                      </a:gdLst>
                      <a:ahLst/>
                      <a:cxnLst>
                        <a:cxn ang="0">
                          <a:pos x="connsiteX0" y="connsiteY0"/>
                        </a:cxn>
                        <a:cxn ang="0">
                          <a:pos x="connsiteX1" y="connsiteY1"/>
                        </a:cxn>
                        <a:cxn ang="0">
                          <a:pos x="connsiteX2" y="connsiteY2"/>
                        </a:cxn>
                      </a:cxnLst>
                      <a:rect l="l" t="t" r="r" b="b"/>
                      <a:pathLst>
                        <a:path w="1326444" h="2511777">
                          <a:moveTo>
                            <a:pt x="0" y="2511777"/>
                          </a:moveTo>
                          <a:cubicBezTo>
                            <a:pt x="305740" y="1255888"/>
                            <a:pt x="611481" y="0"/>
                            <a:pt x="832555" y="0"/>
                          </a:cubicBezTo>
                          <a:cubicBezTo>
                            <a:pt x="1053629" y="0"/>
                            <a:pt x="1326444" y="2511777"/>
                            <a:pt x="1326444" y="2511777"/>
                          </a:cubicBezTo>
                        </a:path>
                      </a:pathLst>
                    </a:custGeom>
                    <a:ln w="28575"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sz="1800"/>
                    </a:p>
                  </p:txBody>
                </p:sp>
                <p:sp>
                  <p:nvSpPr>
                    <p:cNvPr id="18" name="Freeform 17"/>
                    <p:cNvSpPr/>
                    <p:nvPr/>
                  </p:nvSpPr>
                  <p:spPr>
                    <a:xfrm>
                      <a:off x="1185471" y="3392487"/>
                      <a:ext cx="2414601" cy="2837530"/>
                    </a:xfrm>
                    <a:custGeom>
                      <a:avLst/>
                      <a:gdLst>
                        <a:gd name="connsiteX0" fmla="*/ 0 w 2569883"/>
                        <a:gd name="connsiteY0" fmla="*/ 2973294 h 2973294"/>
                        <a:gd name="connsiteX1" fmla="*/ 762000 w 2569883"/>
                        <a:gd name="connsiteY1" fmla="*/ 896470 h 2973294"/>
                        <a:gd name="connsiteX2" fmla="*/ 2061883 w 2569883"/>
                        <a:gd name="connsiteY2" fmla="*/ 343647 h 2973294"/>
                        <a:gd name="connsiteX3" fmla="*/ 2569883 w 2569883"/>
                        <a:gd name="connsiteY3" fmla="*/ 2958352 h 2973294"/>
                        <a:gd name="connsiteX4" fmla="*/ 2569883 w 2569883"/>
                        <a:gd name="connsiteY4" fmla="*/ 2958352 h 2973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9883" h="2973294">
                          <a:moveTo>
                            <a:pt x="0" y="2973294"/>
                          </a:moveTo>
                          <a:cubicBezTo>
                            <a:pt x="209176" y="2154019"/>
                            <a:pt x="418353" y="1334745"/>
                            <a:pt x="762000" y="896470"/>
                          </a:cubicBezTo>
                          <a:cubicBezTo>
                            <a:pt x="1105647" y="458196"/>
                            <a:pt x="1760569" y="0"/>
                            <a:pt x="2061883" y="343647"/>
                          </a:cubicBezTo>
                          <a:cubicBezTo>
                            <a:pt x="2363197" y="687294"/>
                            <a:pt x="2569883" y="2958352"/>
                            <a:pt x="2569883" y="2958352"/>
                          </a:cubicBezTo>
                          <a:lnTo>
                            <a:pt x="2569883" y="2958352"/>
                          </a:lnTo>
                        </a:path>
                      </a:pathLst>
                    </a:custGeom>
                    <a:ln w="29600" cap="flat" cmpd="thickThin" algn="ctr">
                      <a:solidFill>
                        <a:srgbClr val="00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sz="1800"/>
                    </a:p>
                  </p:txBody>
                </p:sp>
              </p:grpSp>
            </p:grpSp>
          </p:grpSp>
        </p:grpSp>
      </p:grpSp>
      <p:grpSp>
        <p:nvGrpSpPr>
          <p:cNvPr id="20" name="Group 35"/>
          <p:cNvGrpSpPr/>
          <p:nvPr/>
        </p:nvGrpSpPr>
        <p:grpSpPr>
          <a:xfrm>
            <a:off x="461499" y="2048926"/>
            <a:ext cx="3995729" cy="928168"/>
            <a:chOff x="461499" y="2048926"/>
            <a:chExt cx="3995729" cy="928168"/>
          </a:xfrm>
        </p:grpSpPr>
        <p:grpSp>
          <p:nvGrpSpPr>
            <p:cNvPr id="22" name="Group 29"/>
            <p:cNvGrpSpPr/>
            <p:nvPr/>
          </p:nvGrpSpPr>
          <p:grpSpPr>
            <a:xfrm>
              <a:off x="461499" y="2502961"/>
              <a:ext cx="3995729" cy="474133"/>
              <a:chOff x="3797300" y="2604559"/>
              <a:chExt cx="3995729" cy="474133"/>
            </a:xfrm>
          </p:grpSpPr>
          <p:grpSp>
            <p:nvGrpSpPr>
              <p:cNvPr id="23" name="Group 28"/>
              <p:cNvGrpSpPr/>
              <p:nvPr/>
            </p:nvGrpSpPr>
            <p:grpSpPr>
              <a:xfrm>
                <a:off x="3797300" y="2604559"/>
                <a:ext cx="3995729" cy="474133"/>
                <a:chOff x="3797300" y="2604559"/>
                <a:chExt cx="3995729" cy="474133"/>
              </a:xfrm>
            </p:grpSpPr>
            <p:sp>
              <p:nvSpPr>
                <p:cNvPr id="19" name="AutoShape 8"/>
                <p:cNvSpPr>
                  <a:spLocks noChangeArrowheads="1"/>
                </p:cNvSpPr>
                <p:nvPr/>
              </p:nvSpPr>
              <p:spPr bwMode="auto">
                <a:xfrm rot="5400000">
                  <a:off x="4426744" y="2066132"/>
                  <a:ext cx="298450" cy="1557337"/>
                </a:xfrm>
                <a:prstGeom prst="triangle">
                  <a:avLst>
                    <a:gd name="adj" fmla="val 50000"/>
                  </a:avLst>
                </a:prstGeom>
                <a:gradFill rotWithShape="1">
                  <a:gsLst>
                    <a:gs pos="0">
                      <a:srgbClr val="3366FF">
                        <a:alpha val="89998"/>
                      </a:srgbClr>
                    </a:gs>
                    <a:gs pos="33000">
                      <a:srgbClr val="3366FF">
                        <a:alpha val="89998"/>
                      </a:srgbClr>
                    </a:gs>
                    <a:gs pos="100000">
                      <a:srgbClr val="FF0000">
                        <a:alpha val="89998"/>
                      </a:srgbClr>
                    </a:gs>
                  </a:gsLst>
                  <a:lin ang="4980000"/>
                </a:gradFill>
                <a:ln w="9525">
                  <a:solidFill>
                    <a:srgbClr val="000000"/>
                  </a:solidFill>
                  <a:miter lim="800000"/>
                  <a:headEnd/>
                  <a:tailEnd/>
                </a:ln>
              </p:spPr>
              <p:txBody>
                <a:bodyPr wrap="none" anchor="ctr">
                  <a:prstTxWarp prst="textNoShape">
                    <a:avLst/>
                  </a:prstTxWarp>
                </a:bodyPr>
                <a:lstStyle/>
                <a:p>
                  <a:endParaRPr lang="en-GB" sz="1800"/>
                </a:p>
              </p:txBody>
            </p:sp>
            <p:sp>
              <p:nvSpPr>
                <p:cNvPr id="21" name="AutoShape 8"/>
                <p:cNvSpPr>
                  <a:spLocks noChangeArrowheads="1"/>
                </p:cNvSpPr>
                <p:nvPr/>
              </p:nvSpPr>
              <p:spPr bwMode="auto">
                <a:xfrm rot="16200000" flipH="1">
                  <a:off x="6865136" y="2066133"/>
                  <a:ext cx="298450" cy="1557337"/>
                </a:xfrm>
                <a:prstGeom prst="triangle">
                  <a:avLst>
                    <a:gd name="adj" fmla="val 50000"/>
                  </a:avLst>
                </a:prstGeom>
                <a:gradFill rotWithShape="1">
                  <a:gsLst>
                    <a:gs pos="0">
                      <a:srgbClr val="3366FF">
                        <a:alpha val="89998"/>
                      </a:srgbClr>
                    </a:gs>
                    <a:gs pos="33000">
                      <a:srgbClr val="3366FF">
                        <a:alpha val="89998"/>
                      </a:srgbClr>
                    </a:gs>
                    <a:gs pos="100000">
                      <a:srgbClr val="FF0000">
                        <a:alpha val="89998"/>
                      </a:srgbClr>
                    </a:gs>
                  </a:gsLst>
                  <a:lin ang="4980000"/>
                </a:gradFill>
                <a:ln w="9525">
                  <a:solidFill>
                    <a:srgbClr val="000000"/>
                  </a:solidFill>
                  <a:miter lim="800000"/>
                  <a:headEnd/>
                  <a:tailEnd/>
                </a:ln>
              </p:spPr>
              <p:txBody>
                <a:bodyPr wrap="none" anchor="ctr">
                  <a:prstTxWarp prst="textNoShape">
                    <a:avLst/>
                  </a:prstTxWarp>
                </a:bodyPr>
                <a:lstStyle/>
                <a:p>
                  <a:endParaRPr lang="en-GB" sz="1800"/>
                </a:p>
              </p:txBody>
            </p:sp>
            <p:sp>
              <p:nvSpPr>
                <p:cNvPr id="25" name="Oval 24"/>
                <p:cNvSpPr/>
                <p:nvPr/>
              </p:nvSpPr>
              <p:spPr>
                <a:xfrm>
                  <a:off x="5571075" y="2604559"/>
                  <a:ext cx="440258" cy="474133"/>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cxnSp>
            <p:nvCxnSpPr>
              <p:cNvPr id="27" name="Straight Connector 26"/>
              <p:cNvCxnSpPr/>
              <p:nvPr/>
            </p:nvCxnSpPr>
            <p:spPr>
              <a:xfrm rot="16200000" flipH="1">
                <a:off x="5994158" y="2827633"/>
                <a:ext cx="457729" cy="1693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6200000" flipH="1">
                <a:off x="5130578" y="2827636"/>
                <a:ext cx="457729" cy="1693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5" name="TextBox 34"/>
            <p:cNvSpPr txBox="1"/>
            <p:nvPr/>
          </p:nvSpPr>
          <p:spPr>
            <a:xfrm>
              <a:off x="1803365" y="2048926"/>
              <a:ext cx="471140" cy="369332"/>
            </a:xfrm>
            <a:prstGeom prst="rect">
              <a:avLst/>
            </a:prstGeom>
            <a:noFill/>
          </p:spPr>
          <p:txBody>
            <a:bodyPr wrap="none" rtlCol="0">
              <a:spAutoFit/>
            </a:bodyPr>
            <a:lstStyle/>
            <a:p>
              <a:r>
                <a:rPr lang="en-GB" dirty="0" smtClean="0"/>
                <a:t>R</a:t>
              </a:r>
              <a:r>
                <a:rPr lang="en-GB" baseline="-25000" dirty="0" smtClean="0"/>
                <a:t>in</a:t>
              </a:r>
              <a:endParaRPr lang="en-GB" dirty="0"/>
            </a:p>
          </p:txBody>
        </p:sp>
      </p:grpSp>
      <p:cxnSp>
        <p:nvCxnSpPr>
          <p:cNvPr id="29" name="Straight Arrow Connector 28"/>
          <p:cNvCxnSpPr/>
          <p:nvPr/>
        </p:nvCxnSpPr>
        <p:spPr>
          <a:xfrm rot="5400000" flipH="1" flipV="1">
            <a:off x="3115412" y="2410228"/>
            <a:ext cx="320824" cy="27468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rot="5400000" flipH="1" flipV="1">
            <a:off x="2919388" y="2423371"/>
            <a:ext cx="320824" cy="27468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rot="5400000" flipH="1" flipV="1">
            <a:off x="3322539" y="2383937"/>
            <a:ext cx="320824" cy="27468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32" name="Picture 31" descr="DU_Black_lrg.gif"/>
          <p:cNvPicPr>
            <a:picLocks noChangeAspect="1"/>
          </p:cNvPicPr>
          <p:nvPr/>
        </p:nvPicPr>
        <p:blipFill>
          <a:blip r:embed="rId3"/>
          <a:srcRect/>
          <a:stretch>
            <a:fillRect/>
          </a:stretch>
        </p:blipFill>
        <p:spPr bwMode="auto">
          <a:xfrm>
            <a:off x="409575" y="5932488"/>
            <a:ext cx="1281113" cy="558800"/>
          </a:xfrm>
          <a:prstGeom prst="rect">
            <a:avLst/>
          </a:prstGeom>
          <a:noFill/>
          <a:ln w="9525">
            <a:noFill/>
            <a:miter lim="800000"/>
            <a:headEnd/>
            <a:tailEnd/>
          </a:ln>
        </p:spPr>
      </p:pic>
      <p:sp>
        <p:nvSpPr>
          <p:cNvPr id="34" name="TextBox 33"/>
          <p:cNvSpPr txBox="1"/>
          <p:nvPr/>
        </p:nvSpPr>
        <p:spPr>
          <a:xfrm>
            <a:off x="7493000" y="2956458"/>
            <a:ext cx="843350" cy="276999"/>
          </a:xfrm>
          <a:prstGeom prst="rect">
            <a:avLst/>
          </a:prstGeom>
          <a:noFill/>
        </p:spPr>
        <p:txBody>
          <a:bodyPr wrap="none" rtlCol="0">
            <a:spAutoFit/>
          </a:bodyPr>
          <a:lstStyle/>
          <a:p>
            <a:r>
              <a:rPr lang="en-GB" sz="1200" dirty="0" smtClean="0"/>
              <a:t>GX 339-4</a:t>
            </a:r>
            <a:endParaRPr lang="en-GB" sz="1200" dirty="0"/>
          </a:p>
        </p:txBody>
      </p:sp>
      <p:pic>
        <p:nvPicPr>
          <p:cNvPr id="36" name="Picture 35" descr="flux.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877231" y="2660355"/>
            <a:ext cx="3712165" cy="3712165"/>
          </a:xfrm>
          <a:prstGeom prst="rect">
            <a:avLst/>
          </a:prstGeom>
        </p:spPr>
      </p:pic>
      <p:grpSp>
        <p:nvGrpSpPr>
          <p:cNvPr id="37" name="Group 36"/>
          <p:cNvGrpSpPr/>
          <p:nvPr/>
        </p:nvGrpSpPr>
        <p:grpSpPr>
          <a:xfrm>
            <a:off x="5334000" y="2351690"/>
            <a:ext cx="3200400" cy="391510"/>
            <a:chOff x="792163" y="2393950"/>
            <a:chExt cx="3736975" cy="431800"/>
          </a:xfrm>
        </p:grpSpPr>
        <p:pic>
          <p:nvPicPr>
            <p:cNvPr id="38" name="Picture 5"/>
            <p:cNvPicPr>
              <a:picLocks noChangeAspect="1"/>
            </p:cNvPicPr>
            <p:nvPr/>
          </p:nvPicPr>
          <p:blipFill>
            <a:blip r:embed="rId6"/>
            <a:srcRect/>
            <a:stretch>
              <a:fillRect/>
            </a:stretch>
          </p:blipFill>
          <p:spPr bwMode="auto">
            <a:xfrm>
              <a:off x="792163" y="2393950"/>
              <a:ext cx="2905125" cy="403225"/>
            </a:xfrm>
            <a:prstGeom prst="rect">
              <a:avLst/>
            </a:prstGeom>
            <a:noFill/>
            <a:ln w="9525">
              <a:noFill/>
              <a:miter lim="800000"/>
              <a:headEnd/>
              <a:tailEnd/>
            </a:ln>
          </p:spPr>
        </p:pic>
        <p:pic>
          <p:nvPicPr>
            <p:cNvPr id="39" name="Picture 6"/>
            <p:cNvPicPr>
              <a:picLocks noChangeAspect="1"/>
            </p:cNvPicPr>
            <p:nvPr/>
          </p:nvPicPr>
          <p:blipFill>
            <a:blip r:embed="rId7"/>
            <a:srcRect/>
            <a:stretch>
              <a:fillRect/>
            </a:stretch>
          </p:blipFill>
          <p:spPr bwMode="auto">
            <a:xfrm>
              <a:off x="3697288" y="2414588"/>
              <a:ext cx="831850" cy="41116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 name="Content Placeholder 4" descr="lumin_rin.pdf"/>
          <p:cNvPicPr>
            <a:picLocks noChangeAspect="1"/>
          </p:cNvPicPr>
          <p:nvPr/>
        </p:nvPicPr>
        <mc:AlternateContent>
          <mc:Choice xmlns:ma="http://schemas.microsoft.com/office/mac/drawingml/2008/main" Requires="ma">
            <p:blipFill>
              <a:blip r:embed="rId3"/>
              <a:srcRect l="-73141" r="-73141"/>
              <a:stretch>
                <a:fillRect/>
              </a:stretch>
            </p:blipFill>
          </mc:Choice>
          <mc:Fallback>
            <p:blipFill>
              <a:blip r:embed="rId4"/>
              <a:srcRect l="-73141" r="-73141"/>
              <a:stretch>
                <a:fillRect/>
              </a:stretch>
            </p:blipFill>
          </mc:Fallback>
        </mc:AlternateContent>
        <p:spPr bwMode="auto">
          <a:xfrm>
            <a:off x="1907122" y="2211388"/>
            <a:ext cx="9688812" cy="5091112"/>
          </a:xfrm>
          <a:prstGeom prst="rect">
            <a:avLst/>
          </a:prstGeom>
          <a:noFill/>
          <a:ln w="9525">
            <a:noFill/>
            <a:miter lim="800000"/>
            <a:headEnd/>
            <a:tailEnd/>
          </a:ln>
        </p:spPr>
      </p:pic>
      <p:sp>
        <p:nvSpPr>
          <p:cNvPr id="2" name="Title 1"/>
          <p:cNvSpPr>
            <a:spLocks noGrp="1"/>
          </p:cNvSpPr>
          <p:nvPr>
            <p:ph type="title"/>
          </p:nvPr>
        </p:nvSpPr>
        <p:spPr>
          <a:xfrm>
            <a:off x="469900" y="1143000"/>
            <a:ext cx="8229600" cy="1066800"/>
          </a:xfrm>
        </p:spPr>
        <p:txBody>
          <a:bodyPr/>
          <a:lstStyle/>
          <a:p>
            <a:r>
              <a:rPr lang="en-GB" sz="3500" dirty="0" smtClean="0"/>
              <a:t>Black hole spin: disc fitting</a:t>
            </a:r>
            <a:endParaRPr lang="en-GB" sz="3500" dirty="0"/>
          </a:p>
        </p:txBody>
      </p:sp>
      <p:sp>
        <p:nvSpPr>
          <p:cNvPr id="4" name="Slide Number Placeholder 3"/>
          <p:cNvSpPr>
            <a:spLocks noGrp="1"/>
          </p:cNvSpPr>
          <p:nvPr>
            <p:ph type="sldNum" sz="quarter" idx="12"/>
          </p:nvPr>
        </p:nvSpPr>
        <p:spPr/>
        <p:txBody>
          <a:bodyPr/>
          <a:lstStyle/>
          <a:p>
            <a:pPr>
              <a:defRPr/>
            </a:pPr>
            <a:fld id="{2DCD26CF-88F4-3E4F-AE6F-BB0B65C5409C}" type="slidenum">
              <a:rPr lang="en-GB" smtClean="0"/>
              <a:pPr>
                <a:defRPr/>
              </a:pPr>
              <a:t>5</a:t>
            </a:fld>
            <a:endParaRPr lang="en-GB"/>
          </a:p>
        </p:txBody>
      </p:sp>
      <p:grpSp>
        <p:nvGrpSpPr>
          <p:cNvPr id="5" name="Group 23"/>
          <p:cNvGrpSpPr>
            <a:grpSpLocks/>
          </p:cNvGrpSpPr>
          <p:nvPr/>
        </p:nvGrpSpPr>
        <p:grpSpPr bwMode="auto">
          <a:xfrm>
            <a:off x="25400" y="3273958"/>
            <a:ext cx="3771900" cy="3040198"/>
            <a:chOff x="25002" y="3392487"/>
            <a:chExt cx="4248174" cy="3319397"/>
          </a:xfrm>
        </p:grpSpPr>
        <p:sp>
          <p:nvSpPr>
            <p:cNvPr id="6" name="TextBox 27"/>
            <p:cNvSpPr txBox="1">
              <a:spLocks noChangeArrowheads="1"/>
            </p:cNvSpPr>
            <p:nvPr/>
          </p:nvSpPr>
          <p:spPr bwMode="auto">
            <a:xfrm>
              <a:off x="25002" y="3922470"/>
              <a:ext cx="864395" cy="302437"/>
            </a:xfrm>
            <a:prstGeom prst="rect">
              <a:avLst/>
            </a:prstGeom>
            <a:noFill/>
            <a:ln w="9525">
              <a:noFill/>
              <a:miter lim="800000"/>
              <a:headEnd/>
              <a:tailEnd/>
            </a:ln>
          </p:spPr>
          <p:txBody>
            <a:bodyPr wrap="square">
              <a:prstTxWarp prst="textNoShape">
                <a:avLst/>
              </a:prstTxWarp>
              <a:spAutoFit/>
            </a:bodyPr>
            <a:lstStyle/>
            <a:p>
              <a:r>
                <a:rPr lang="en-GB" sz="1200"/>
                <a:t>log ν f(ν)</a:t>
              </a:r>
            </a:p>
          </p:txBody>
        </p:sp>
        <p:grpSp>
          <p:nvGrpSpPr>
            <p:cNvPr id="7" name="Group 22"/>
            <p:cNvGrpSpPr>
              <a:grpSpLocks/>
            </p:cNvGrpSpPr>
            <p:nvPr/>
          </p:nvGrpSpPr>
          <p:grpSpPr bwMode="auto">
            <a:xfrm>
              <a:off x="983857" y="3392487"/>
              <a:ext cx="3289319" cy="3319397"/>
              <a:chOff x="983857" y="3392487"/>
              <a:chExt cx="3289319" cy="3319397"/>
            </a:xfrm>
          </p:grpSpPr>
          <p:sp>
            <p:nvSpPr>
              <p:cNvPr id="8" name="TextBox 7"/>
              <p:cNvSpPr txBox="1"/>
              <p:nvPr/>
            </p:nvSpPr>
            <p:spPr>
              <a:xfrm>
                <a:off x="3242883" y="6409447"/>
                <a:ext cx="1030293" cy="302437"/>
              </a:xfrm>
              <a:prstGeom prst="rect">
                <a:avLst/>
              </a:prstGeom>
              <a:noFill/>
            </p:spPr>
            <p:txBody>
              <a:bodyPr wrap="square">
                <a:spAutoFit/>
              </a:bodyPr>
              <a:lstStyle/>
              <a:p>
                <a:pPr>
                  <a:defRPr/>
                </a:pPr>
                <a:r>
                  <a:rPr lang="en-GB" sz="1200" dirty="0">
                    <a:latin typeface="+mn-lt"/>
                    <a:ea typeface="ＭＳ Ｐゴシック" pitchFamily="-110" charset="-128"/>
                    <a:cs typeface="Lucida Calligraphy"/>
                  </a:rPr>
                  <a:t>log </a:t>
                </a:r>
                <a:r>
                  <a:rPr lang="en-GB" sz="1200" dirty="0" err="1">
                    <a:latin typeface="+mn-lt"/>
                    <a:ea typeface="ＭＳ Ｐゴシック" pitchFamily="-110" charset="-128"/>
                    <a:cs typeface="Lucida Calligraphy"/>
                  </a:rPr>
                  <a:t>ν</a:t>
                </a:r>
                <a:endParaRPr lang="en-GB" sz="1200" dirty="0">
                  <a:latin typeface="+mn-lt"/>
                  <a:ea typeface="ＭＳ Ｐゴシック" pitchFamily="-110" charset="-128"/>
                  <a:cs typeface="Lucida Calligraphy"/>
                </a:endParaRPr>
              </a:p>
            </p:txBody>
          </p:sp>
          <p:grpSp>
            <p:nvGrpSpPr>
              <p:cNvPr id="9" name="Group 21"/>
              <p:cNvGrpSpPr>
                <a:grpSpLocks/>
              </p:cNvGrpSpPr>
              <p:nvPr/>
            </p:nvGrpSpPr>
            <p:grpSpPr bwMode="auto">
              <a:xfrm>
                <a:off x="983857" y="3392487"/>
                <a:ext cx="3289319" cy="2870876"/>
                <a:chOff x="983857" y="3392487"/>
                <a:chExt cx="3289319" cy="2870876"/>
              </a:xfrm>
            </p:grpSpPr>
            <p:sp>
              <p:nvSpPr>
                <p:cNvPr id="10" name="Freeform 9"/>
                <p:cNvSpPr/>
                <p:nvPr/>
              </p:nvSpPr>
              <p:spPr>
                <a:xfrm>
                  <a:off x="1185471" y="4199127"/>
                  <a:ext cx="1293819" cy="2064236"/>
                </a:xfrm>
                <a:custGeom>
                  <a:avLst/>
                  <a:gdLst>
                    <a:gd name="connsiteX0" fmla="*/ 0 w 1326444"/>
                    <a:gd name="connsiteY0" fmla="*/ 2511777 h 2511777"/>
                    <a:gd name="connsiteX1" fmla="*/ 832555 w 1326444"/>
                    <a:gd name="connsiteY1" fmla="*/ 0 h 2511777"/>
                    <a:gd name="connsiteX2" fmla="*/ 1326444 w 1326444"/>
                    <a:gd name="connsiteY2" fmla="*/ 2511777 h 2511777"/>
                  </a:gdLst>
                  <a:ahLst/>
                  <a:cxnLst>
                    <a:cxn ang="0">
                      <a:pos x="connsiteX0" y="connsiteY0"/>
                    </a:cxn>
                    <a:cxn ang="0">
                      <a:pos x="connsiteX1" y="connsiteY1"/>
                    </a:cxn>
                    <a:cxn ang="0">
                      <a:pos x="connsiteX2" y="connsiteY2"/>
                    </a:cxn>
                  </a:cxnLst>
                  <a:rect l="l" t="t" r="r" b="b"/>
                  <a:pathLst>
                    <a:path w="1326444" h="2511777">
                      <a:moveTo>
                        <a:pt x="0" y="2511777"/>
                      </a:moveTo>
                      <a:cubicBezTo>
                        <a:pt x="305740" y="1255888"/>
                        <a:pt x="611481" y="0"/>
                        <a:pt x="832555" y="0"/>
                      </a:cubicBezTo>
                      <a:cubicBezTo>
                        <a:pt x="1053629" y="0"/>
                        <a:pt x="1326444" y="2511777"/>
                        <a:pt x="1326444" y="2511777"/>
                      </a:cubicBezTo>
                    </a:path>
                  </a:pathLst>
                </a:custGeom>
                <a:ln w="28575"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sz="1800"/>
                </a:p>
              </p:txBody>
            </p:sp>
            <p:grpSp>
              <p:nvGrpSpPr>
                <p:cNvPr id="11" name="Group 20"/>
                <p:cNvGrpSpPr>
                  <a:grpSpLocks/>
                </p:cNvGrpSpPr>
                <p:nvPr/>
              </p:nvGrpSpPr>
              <p:grpSpPr bwMode="auto">
                <a:xfrm>
                  <a:off x="983857" y="3392487"/>
                  <a:ext cx="3289319" cy="2870876"/>
                  <a:chOff x="983857" y="3392487"/>
                  <a:chExt cx="3289319" cy="2870876"/>
                </a:xfrm>
              </p:grpSpPr>
              <p:sp>
                <p:nvSpPr>
                  <p:cNvPr id="12" name="Freeform 11"/>
                  <p:cNvSpPr/>
                  <p:nvPr/>
                </p:nvSpPr>
                <p:spPr>
                  <a:xfrm>
                    <a:off x="2144327" y="3691007"/>
                    <a:ext cx="1455745" cy="2572356"/>
                  </a:xfrm>
                  <a:custGeom>
                    <a:avLst/>
                    <a:gdLst>
                      <a:gd name="connsiteX0" fmla="*/ 0 w 1326444"/>
                      <a:gd name="connsiteY0" fmla="*/ 2511777 h 2511777"/>
                      <a:gd name="connsiteX1" fmla="*/ 832555 w 1326444"/>
                      <a:gd name="connsiteY1" fmla="*/ 0 h 2511777"/>
                      <a:gd name="connsiteX2" fmla="*/ 1326444 w 1326444"/>
                      <a:gd name="connsiteY2" fmla="*/ 2511777 h 2511777"/>
                    </a:gdLst>
                    <a:ahLst/>
                    <a:cxnLst>
                      <a:cxn ang="0">
                        <a:pos x="connsiteX0" y="connsiteY0"/>
                      </a:cxn>
                      <a:cxn ang="0">
                        <a:pos x="connsiteX1" y="connsiteY1"/>
                      </a:cxn>
                      <a:cxn ang="0">
                        <a:pos x="connsiteX2" y="connsiteY2"/>
                      </a:cxn>
                    </a:cxnLst>
                    <a:rect l="l" t="t" r="r" b="b"/>
                    <a:pathLst>
                      <a:path w="1326444" h="2511777">
                        <a:moveTo>
                          <a:pt x="0" y="2511777"/>
                        </a:moveTo>
                        <a:cubicBezTo>
                          <a:pt x="305740" y="1255888"/>
                          <a:pt x="611481" y="0"/>
                          <a:pt x="832555" y="0"/>
                        </a:cubicBezTo>
                        <a:cubicBezTo>
                          <a:pt x="1053629" y="0"/>
                          <a:pt x="1326444" y="2511777"/>
                          <a:pt x="1326444" y="2511777"/>
                        </a:cubicBezTo>
                      </a:path>
                    </a:pathLst>
                  </a:custGeom>
                  <a:ln w="28575" cap="flat" cmpd="sng" algn="ctr">
                    <a:solidFill>
                      <a:srgbClr val="3366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sz="1800"/>
                  </a:p>
                </p:txBody>
              </p:sp>
              <p:grpSp>
                <p:nvGrpSpPr>
                  <p:cNvPr id="13" name="Group 19"/>
                  <p:cNvGrpSpPr>
                    <a:grpSpLocks/>
                  </p:cNvGrpSpPr>
                  <p:nvPr/>
                </p:nvGrpSpPr>
                <p:grpSpPr bwMode="auto">
                  <a:xfrm>
                    <a:off x="983857" y="3392487"/>
                    <a:ext cx="3289319" cy="2870876"/>
                    <a:chOff x="983857" y="3392487"/>
                    <a:chExt cx="3289319" cy="2870876"/>
                  </a:xfrm>
                </p:grpSpPr>
                <p:cxnSp>
                  <p:nvCxnSpPr>
                    <p:cNvPr id="14" name="Straight Arrow Connector 13"/>
                    <p:cNvCxnSpPr/>
                    <p:nvPr/>
                  </p:nvCxnSpPr>
                  <p:spPr>
                    <a:xfrm rot="5400000" flipH="1" flipV="1">
                      <a:off x="-273739" y="5002591"/>
                      <a:ext cx="2516780" cy="1588"/>
                    </a:xfrm>
                    <a:prstGeom prst="straightConnector1">
                      <a:avLst/>
                    </a:prstGeom>
                    <a:ln w="38100" cap="flat" cmpd="sng" algn="ctr">
                      <a:solidFill>
                        <a:schemeClr val="tx2"/>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983857" y="6261775"/>
                      <a:ext cx="3289319" cy="1588"/>
                    </a:xfrm>
                    <a:prstGeom prst="straightConnector1">
                      <a:avLst/>
                    </a:prstGeom>
                    <a:ln w="38100" cap="flat" cmpd="sng" algn="ctr">
                      <a:solidFill>
                        <a:srgbClr val="00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6" name="Freeform 15"/>
                    <p:cNvSpPr/>
                    <p:nvPr/>
                  </p:nvSpPr>
                  <p:spPr>
                    <a:xfrm>
                      <a:off x="1506148" y="4030812"/>
                      <a:ext cx="1287469" cy="2232551"/>
                    </a:xfrm>
                    <a:custGeom>
                      <a:avLst/>
                      <a:gdLst>
                        <a:gd name="connsiteX0" fmla="*/ 0 w 1326444"/>
                        <a:gd name="connsiteY0" fmla="*/ 2511777 h 2511777"/>
                        <a:gd name="connsiteX1" fmla="*/ 832555 w 1326444"/>
                        <a:gd name="connsiteY1" fmla="*/ 0 h 2511777"/>
                        <a:gd name="connsiteX2" fmla="*/ 1326444 w 1326444"/>
                        <a:gd name="connsiteY2" fmla="*/ 2511777 h 2511777"/>
                      </a:gdLst>
                      <a:ahLst/>
                      <a:cxnLst>
                        <a:cxn ang="0">
                          <a:pos x="connsiteX0" y="connsiteY0"/>
                        </a:cxn>
                        <a:cxn ang="0">
                          <a:pos x="connsiteX1" y="connsiteY1"/>
                        </a:cxn>
                        <a:cxn ang="0">
                          <a:pos x="connsiteX2" y="connsiteY2"/>
                        </a:cxn>
                      </a:cxnLst>
                      <a:rect l="l" t="t" r="r" b="b"/>
                      <a:pathLst>
                        <a:path w="1326444" h="2511777">
                          <a:moveTo>
                            <a:pt x="0" y="2511777"/>
                          </a:moveTo>
                          <a:cubicBezTo>
                            <a:pt x="305740" y="1255888"/>
                            <a:pt x="611481" y="0"/>
                            <a:pt x="832555" y="0"/>
                          </a:cubicBezTo>
                          <a:cubicBezTo>
                            <a:pt x="1053629" y="0"/>
                            <a:pt x="1326444" y="2511777"/>
                            <a:pt x="1326444" y="2511777"/>
                          </a:cubicBezTo>
                        </a:path>
                      </a:pathLst>
                    </a:custGeom>
                    <a:noFill/>
                    <a:ln w="28575" cap="flat" cmpd="sng" algn="ctr">
                      <a:solidFill>
                        <a:srgbClr val="66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sz="1800"/>
                    </a:p>
                  </p:txBody>
                </p:sp>
                <p:sp>
                  <p:nvSpPr>
                    <p:cNvPr id="17" name="Freeform 16"/>
                    <p:cNvSpPr/>
                    <p:nvPr/>
                  </p:nvSpPr>
                  <p:spPr>
                    <a:xfrm>
                      <a:off x="1820475" y="3818037"/>
                      <a:ext cx="1436695" cy="2445326"/>
                    </a:xfrm>
                    <a:custGeom>
                      <a:avLst/>
                      <a:gdLst>
                        <a:gd name="connsiteX0" fmla="*/ 0 w 1326444"/>
                        <a:gd name="connsiteY0" fmla="*/ 2511777 h 2511777"/>
                        <a:gd name="connsiteX1" fmla="*/ 832555 w 1326444"/>
                        <a:gd name="connsiteY1" fmla="*/ 0 h 2511777"/>
                        <a:gd name="connsiteX2" fmla="*/ 1326444 w 1326444"/>
                        <a:gd name="connsiteY2" fmla="*/ 2511777 h 2511777"/>
                      </a:gdLst>
                      <a:ahLst/>
                      <a:cxnLst>
                        <a:cxn ang="0">
                          <a:pos x="connsiteX0" y="connsiteY0"/>
                        </a:cxn>
                        <a:cxn ang="0">
                          <a:pos x="connsiteX1" y="connsiteY1"/>
                        </a:cxn>
                        <a:cxn ang="0">
                          <a:pos x="connsiteX2" y="connsiteY2"/>
                        </a:cxn>
                      </a:cxnLst>
                      <a:rect l="l" t="t" r="r" b="b"/>
                      <a:pathLst>
                        <a:path w="1326444" h="2511777">
                          <a:moveTo>
                            <a:pt x="0" y="2511777"/>
                          </a:moveTo>
                          <a:cubicBezTo>
                            <a:pt x="305740" y="1255888"/>
                            <a:pt x="611481" y="0"/>
                            <a:pt x="832555" y="0"/>
                          </a:cubicBezTo>
                          <a:cubicBezTo>
                            <a:pt x="1053629" y="0"/>
                            <a:pt x="1326444" y="2511777"/>
                            <a:pt x="1326444" y="2511777"/>
                          </a:cubicBezTo>
                        </a:path>
                      </a:pathLst>
                    </a:custGeom>
                    <a:ln w="28575"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sz="1800"/>
                    </a:p>
                  </p:txBody>
                </p:sp>
                <p:sp>
                  <p:nvSpPr>
                    <p:cNvPr id="18" name="Freeform 17"/>
                    <p:cNvSpPr/>
                    <p:nvPr/>
                  </p:nvSpPr>
                  <p:spPr>
                    <a:xfrm>
                      <a:off x="1185471" y="3392487"/>
                      <a:ext cx="2414601" cy="2837530"/>
                    </a:xfrm>
                    <a:custGeom>
                      <a:avLst/>
                      <a:gdLst>
                        <a:gd name="connsiteX0" fmla="*/ 0 w 2569883"/>
                        <a:gd name="connsiteY0" fmla="*/ 2973294 h 2973294"/>
                        <a:gd name="connsiteX1" fmla="*/ 762000 w 2569883"/>
                        <a:gd name="connsiteY1" fmla="*/ 896470 h 2973294"/>
                        <a:gd name="connsiteX2" fmla="*/ 2061883 w 2569883"/>
                        <a:gd name="connsiteY2" fmla="*/ 343647 h 2973294"/>
                        <a:gd name="connsiteX3" fmla="*/ 2569883 w 2569883"/>
                        <a:gd name="connsiteY3" fmla="*/ 2958352 h 2973294"/>
                        <a:gd name="connsiteX4" fmla="*/ 2569883 w 2569883"/>
                        <a:gd name="connsiteY4" fmla="*/ 2958352 h 2973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9883" h="2973294">
                          <a:moveTo>
                            <a:pt x="0" y="2973294"/>
                          </a:moveTo>
                          <a:cubicBezTo>
                            <a:pt x="209176" y="2154019"/>
                            <a:pt x="418353" y="1334745"/>
                            <a:pt x="762000" y="896470"/>
                          </a:cubicBezTo>
                          <a:cubicBezTo>
                            <a:pt x="1105647" y="458196"/>
                            <a:pt x="1760569" y="0"/>
                            <a:pt x="2061883" y="343647"/>
                          </a:cubicBezTo>
                          <a:cubicBezTo>
                            <a:pt x="2363197" y="687294"/>
                            <a:pt x="2569883" y="2958352"/>
                            <a:pt x="2569883" y="2958352"/>
                          </a:cubicBezTo>
                          <a:lnTo>
                            <a:pt x="2569883" y="2958352"/>
                          </a:lnTo>
                        </a:path>
                      </a:pathLst>
                    </a:custGeom>
                    <a:ln w="29600" cap="flat" cmpd="thickThin" algn="ctr">
                      <a:solidFill>
                        <a:srgbClr val="00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sz="1800"/>
                    </a:p>
                  </p:txBody>
                </p:sp>
              </p:grpSp>
            </p:grpSp>
          </p:grpSp>
        </p:grpSp>
      </p:grpSp>
      <p:grpSp>
        <p:nvGrpSpPr>
          <p:cNvPr id="43" name="Group 42"/>
          <p:cNvGrpSpPr/>
          <p:nvPr/>
        </p:nvGrpSpPr>
        <p:grpSpPr>
          <a:xfrm>
            <a:off x="461499" y="2048926"/>
            <a:ext cx="3995729" cy="928168"/>
            <a:chOff x="461499" y="2048926"/>
            <a:chExt cx="3995729" cy="928168"/>
          </a:xfrm>
        </p:grpSpPr>
        <p:grpSp>
          <p:nvGrpSpPr>
            <p:cNvPr id="20" name="Group 29"/>
            <p:cNvGrpSpPr/>
            <p:nvPr/>
          </p:nvGrpSpPr>
          <p:grpSpPr>
            <a:xfrm>
              <a:off x="461499" y="2502961"/>
              <a:ext cx="3995729" cy="474133"/>
              <a:chOff x="3797300" y="2604559"/>
              <a:chExt cx="3995729" cy="474133"/>
            </a:xfrm>
          </p:grpSpPr>
          <p:grpSp>
            <p:nvGrpSpPr>
              <p:cNvPr id="22" name="Group 28"/>
              <p:cNvGrpSpPr/>
              <p:nvPr/>
            </p:nvGrpSpPr>
            <p:grpSpPr>
              <a:xfrm>
                <a:off x="3797300" y="2604559"/>
                <a:ext cx="3995729" cy="474133"/>
                <a:chOff x="3797300" y="2604559"/>
                <a:chExt cx="3995729" cy="474133"/>
              </a:xfrm>
            </p:grpSpPr>
            <p:sp>
              <p:nvSpPr>
                <p:cNvPr id="19" name="AutoShape 8"/>
                <p:cNvSpPr>
                  <a:spLocks noChangeArrowheads="1"/>
                </p:cNvSpPr>
                <p:nvPr/>
              </p:nvSpPr>
              <p:spPr bwMode="auto">
                <a:xfrm rot="5400000">
                  <a:off x="4426744" y="2066132"/>
                  <a:ext cx="298450" cy="1557337"/>
                </a:xfrm>
                <a:prstGeom prst="triangle">
                  <a:avLst>
                    <a:gd name="adj" fmla="val 50000"/>
                  </a:avLst>
                </a:prstGeom>
                <a:gradFill rotWithShape="1">
                  <a:gsLst>
                    <a:gs pos="0">
                      <a:srgbClr val="3366FF">
                        <a:alpha val="89998"/>
                      </a:srgbClr>
                    </a:gs>
                    <a:gs pos="33000">
                      <a:srgbClr val="3366FF">
                        <a:alpha val="89998"/>
                      </a:srgbClr>
                    </a:gs>
                    <a:gs pos="100000">
                      <a:srgbClr val="FF0000">
                        <a:alpha val="89998"/>
                      </a:srgbClr>
                    </a:gs>
                  </a:gsLst>
                  <a:lin ang="4980000"/>
                </a:gradFill>
                <a:ln w="9525">
                  <a:solidFill>
                    <a:srgbClr val="000000"/>
                  </a:solidFill>
                  <a:miter lim="800000"/>
                  <a:headEnd/>
                  <a:tailEnd/>
                </a:ln>
              </p:spPr>
              <p:txBody>
                <a:bodyPr wrap="none" anchor="ctr">
                  <a:prstTxWarp prst="textNoShape">
                    <a:avLst/>
                  </a:prstTxWarp>
                </a:bodyPr>
                <a:lstStyle/>
                <a:p>
                  <a:endParaRPr lang="en-GB" sz="1800"/>
                </a:p>
              </p:txBody>
            </p:sp>
            <p:sp>
              <p:nvSpPr>
                <p:cNvPr id="21" name="AutoShape 8"/>
                <p:cNvSpPr>
                  <a:spLocks noChangeArrowheads="1"/>
                </p:cNvSpPr>
                <p:nvPr/>
              </p:nvSpPr>
              <p:spPr bwMode="auto">
                <a:xfrm rot="16200000" flipH="1">
                  <a:off x="6865136" y="2066133"/>
                  <a:ext cx="298450" cy="1557337"/>
                </a:xfrm>
                <a:prstGeom prst="triangle">
                  <a:avLst>
                    <a:gd name="adj" fmla="val 50000"/>
                  </a:avLst>
                </a:prstGeom>
                <a:gradFill rotWithShape="1">
                  <a:gsLst>
                    <a:gs pos="0">
                      <a:srgbClr val="3366FF">
                        <a:alpha val="89998"/>
                      </a:srgbClr>
                    </a:gs>
                    <a:gs pos="33000">
                      <a:srgbClr val="3366FF">
                        <a:alpha val="89998"/>
                      </a:srgbClr>
                    </a:gs>
                    <a:gs pos="100000">
                      <a:srgbClr val="FF0000">
                        <a:alpha val="89998"/>
                      </a:srgbClr>
                    </a:gs>
                  </a:gsLst>
                  <a:lin ang="4980000"/>
                </a:gradFill>
                <a:ln w="9525">
                  <a:solidFill>
                    <a:srgbClr val="000000"/>
                  </a:solidFill>
                  <a:miter lim="800000"/>
                  <a:headEnd/>
                  <a:tailEnd/>
                </a:ln>
              </p:spPr>
              <p:txBody>
                <a:bodyPr wrap="none" anchor="ctr">
                  <a:prstTxWarp prst="textNoShape">
                    <a:avLst/>
                  </a:prstTxWarp>
                </a:bodyPr>
                <a:lstStyle/>
                <a:p>
                  <a:endParaRPr lang="en-GB" sz="1800"/>
                </a:p>
              </p:txBody>
            </p:sp>
            <p:sp>
              <p:nvSpPr>
                <p:cNvPr id="25" name="Oval 24"/>
                <p:cNvSpPr/>
                <p:nvPr/>
              </p:nvSpPr>
              <p:spPr>
                <a:xfrm>
                  <a:off x="5571075" y="2604559"/>
                  <a:ext cx="440258" cy="474133"/>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cxnSp>
            <p:nvCxnSpPr>
              <p:cNvPr id="27" name="Straight Connector 26"/>
              <p:cNvCxnSpPr/>
              <p:nvPr/>
            </p:nvCxnSpPr>
            <p:spPr>
              <a:xfrm rot="16200000" flipH="1">
                <a:off x="5994158" y="2827633"/>
                <a:ext cx="457729" cy="1693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6200000" flipH="1">
                <a:off x="5130578" y="2827636"/>
                <a:ext cx="457729" cy="1693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42" name="TextBox 41"/>
            <p:cNvSpPr txBox="1"/>
            <p:nvPr/>
          </p:nvSpPr>
          <p:spPr>
            <a:xfrm>
              <a:off x="1803365" y="2048926"/>
              <a:ext cx="471140" cy="369332"/>
            </a:xfrm>
            <a:prstGeom prst="rect">
              <a:avLst/>
            </a:prstGeom>
            <a:noFill/>
          </p:spPr>
          <p:txBody>
            <a:bodyPr wrap="none" rtlCol="0">
              <a:spAutoFit/>
            </a:bodyPr>
            <a:lstStyle/>
            <a:p>
              <a:r>
                <a:rPr lang="en-GB" dirty="0" smtClean="0"/>
                <a:t>R</a:t>
              </a:r>
              <a:r>
                <a:rPr lang="en-GB" baseline="-25000" dirty="0" smtClean="0"/>
                <a:t>in</a:t>
              </a:r>
              <a:endParaRPr lang="en-GB" dirty="0"/>
            </a:p>
          </p:txBody>
        </p:sp>
      </p:grpSp>
      <p:cxnSp>
        <p:nvCxnSpPr>
          <p:cNvPr id="31" name="Straight Arrow Connector 30"/>
          <p:cNvCxnSpPr/>
          <p:nvPr/>
        </p:nvCxnSpPr>
        <p:spPr>
          <a:xfrm rot="5400000" flipH="1" flipV="1">
            <a:off x="3115412" y="2410228"/>
            <a:ext cx="320824" cy="27468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rot="5400000" flipH="1" flipV="1">
            <a:off x="2919388" y="2423371"/>
            <a:ext cx="320824" cy="27468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rot="5400000" flipH="1" flipV="1">
            <a:off x="3322539" y="2383937"/>
            <a:ext cx="320824" cy="27468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35" name="Picture 34" descr="DU_Black_lrg.gif"/>
          <p:cNvPicPr>
            <a:picLocks noChangeAspect="1"/>
          </p:cNvPicPr>
          <p:nvPr/>
        </p:nvPicPr>
        <p:blipFill>
          <a:blip r:embed="rId5"/>
          <a:srcRect/>
          <a:stretch>
            <a:fillRect/>
          </a:stretch>
        </p:blipFill>
        <p:spPr bwMode="auto">
          <a:xfrm>
            <a:off x="409575" y="5932488"/>
            <a:ext cx="1281113" cy="558800"/>
          </a:xfrm>
          <a:prstGeom prst="rect">
            <a:avLst/>
          </a:prstGeom>
          <a:noFill/>
          <a:ln w="9525">
            <a:noFill/>
            <a:miter lim="800000"/>
            <a:headEnd/>
            <a:tailEnd/>
          </a:ln>
        </p:spPr>
      </p:pic>
      <p:sp>
        <p:nvSpPr>
          <p:cNvPr id="36" name="TextBox 35"/>
          <p:cNvSpPr txBox="1"/>
          <p:nvPr/>
        </p:nvSpPr>
        <p:spPr>
          <a:xfrm>
            <a:off x="7493000" y="2956458"/>
            <a:ext cx="843350" cy="276999"/>
          </a:xfrm>
          <a:prstGeom prst="rect">
            <a:avLst/>
          </a:prstGeom>
          <a:noFill/>
        </p:spPr>
        <p:txBody>
          <a:bodyPr wrap="none" rtlCol="0">
            <a:spAutoFit/>
          </a:bodyPr>
          <a:lstStyle/>
          <a:p>
            <a:r>
              <a:rPr lang="en-GB" sz="1200" dirty="0" smtClean="0"/>
              <a:t>GX 339-4</a:t>
            </a:r>
            <a:endParaRPr lang="en-GB" sz="1200" dirty="0"/>
          </a:p>
        </p:txBody>
      </p:sp>
      <p:grpSp>
        <p:nvGrpSpPr>
          <p:cNvPr id="37" name="Group 36"/>
          <p:cNvGrpSpPr/>
          <p:nvPr/>
        </p:nvGrpSpPr>
        <p:grpSpPr>
          <a:xfrm>
            <a:off x="5410200" y="2326911"/>
            <a:ext cx="2624617" cy="416289"/>
            <a:chOff x="3435350" y="4631204"/>
            <a:chExt cx="2646363" cy="468313"/>
          </a:xfrm>
        </p:grpSpPr>
        <p:pic>
          <p:nvPicPr>
            <p:cNvPr id="38" name="Picture 7"/>
            <p:cNvPicPr>
              <a:picLocks noChangeAspect="1"/>
            </p:cNvPicPr>
            <p:nvPr/>
          </p:nvPicPr>
          <p:blipFill>
            <a:blip r:embed="rId6"/>
            <a:srcRect/>
            <a:stretch>
              <a:fillRect/>
            </a:stretch>
          </p:blipFill>
          <p:spPr bwMode="auto">
            <a:xfrm>
              <a:off x="3435350" y="4631204"/>
              <a:ext cx="1009650" cy="468313"/>
            </a:xfrm>
            <a:prstGeom prst="rect">
              <a:avLst/>
            </a:prstGeom>
            <a:noFill/>
            <a:ln w="9525">
              <a:noFill/>
              <a:miter lim="800000"/>
              <a:headEnd/>
              <a:tailEnd/>
            </a:ln>
          </p:spPr>
        </p:pic>
        <p:pic>
          <p:nvPicPr>
            <p:cNvPr id="39" name="Picture 10"/>
            <p:cNvPicPr>
              <a:picLocks noChangeAspect="1"/>
            </p:cNvPicPr>
            <p:nvPr/>
          </p:nvPicPr>
          <p:blipFill>
            <a:blip r:embed="rId7"/>
            <a:srcRect/>
            <a:stretch>
              <a:fillRect/>
            </a:stretch>
          </p:blipFill>
          <p:spPr bwMode="auto">
            <a:xfrm>
              <a:off x="4445000" y="4734392"/>
              <a:ext cx="1636713" cy="36512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500" dirty="0" smtClean="0"/>
              <a:t>Black hole spin: Fe-line profile</a:t>
            </a:r>
            <a:endParaRPr lang="en-GB" sz="3500" dirty="0"/>
          </a:p>
        </p:txBody>
      </p:sp>
      <p:pic>
        <p:nvPicPr>
          <p:cNvPr id="41" name="Content Placeholder 40" descr="f3b.pdf"/>
          <p:cNvPicPr>
            <a:picLocks noGrp="1" noChangeAspect="1"/>
          </p:cNvPicPr>
          <p:nvPr>
            <p:ph idx="1"/>
          </p:nvPr>
        </p:nvPicPr>
        <mc:AlternateContent>
          <mc:Choice xmlns:ma="http://schemas.microsoft.com/office/mac/drawingml/2008/main" Requires="ma">
            <p:blipFill>
              <a:blip r:embed="rId3">
                <a:lum bright="15000" contrast="96000"/>
              </a:blip>
              <a:srcRect l="-45154" r="-45154"/>
              <a:stretch>
                <a:fillRect/>
              </a:stretch>
            </p:blipFill>
          </mc:Choice>
          <mc:Fallback>
            <p:blipFill>
              <a:blip r:embed="rId4">
                <a:lum bright="15000" contrast="96000"/>
              </a:blip>
              <a:srcRect l="-45154" r="-45154"/>
              <a:stretch>
                <a:fillRect/>
              </a:stretch>
            </p:blipFill>
          </mc:Fallback>
        </mc:AlternateContent>
        <p:spPr>
          <a:xfrm>
            <a:off x="2514600" y="2057400"/>
            <a:ext cx="9391304" cy="5148522"/>
          </a:xfrm>
        </p:spPr>
      </p:pic>
      <p:sp>
        <p:nvSpPr>
          <p:cNvPr id="4" name="Slide Number Placeholder 3"/>
          <p:cNvSpPr>
            <a:spLocks noGrp="1"/>
          </p:cNvSpPr>
          <p:nvPr>
            <p:ph type="sldNum" sz="quarter" idx="12"/>
          </p:nvPr>
        </p:nvSpPr>
        <p:spPr/>
        <p:txBody>
          <a:bodyPr/>
          <a:lstStyle/>
          <a:p>
            <a:pPr>
              <a:defRPr/>
            </a:pPr>
            <a:fld id="{2DCD26CF-88F4-3E4F-AE6F-BB0B65C5409C}" type="slidenum">
              <a:rPr lang="en-GB" smtClean="0"/>
              <a:pPr>
                <a:defRPr/>
              </a:pPr>
              <a:t>6</a:t>
            </a:fld>
            <a:endParaRPr lang="en-GB"/>
          </a:p>
        </p:txBody>
      </p:sp>
      <p:grpSp>
        <p:nvGrpSpPr>
          <p:cNvPr id="40" name="Group 39"/>
          <p:cNvGrpSpPr/>
          <p:nvPr/>
        </p:nvGrpSpPr>
        <p:grpSpPr>
          <a:xfrm>
            <a:off x="474123" y="2726270"/>
            <a:ext cx="4673610" cy="1998130"/>
            <a:chOff x="-2" y="2820693"/>
            <a:chExt cx="5977472" cy="2573868"/>
          </a:xfrm>
        </p:grpSpPr>
        <p:sp>
          <p:nvSpPr>
            <p:cNvPr id="14" name="Oval 13"/>
            <p:cNvSpPr/>
            <p:nvPr/>
          </p:nvSpPr>
          <p:spPr>
            <a:xfrm>
              <a:off x="952939" y="2820693"/>
              <a:ext cx="3872436" cy="2573868"/>
            </a:xfrm>
            <a:prstGeom prst="ellipse">
              <a:avLst/>
            </a:prstGeom>
            <a:solidFill>
              <a:srgbClr val="3366FF">
                <a:alpha val="60000"/>
              </a:srgbClr>
            </a:solidFill>
            <a:ln>
              <a:solidFill>
                <a:srgbClr val="3366FF">
                  <a:alpha val="12000"/>
                </a:srgbClr>
              </a:solidFill>
            </a:ln>
            <a:effectLst>
              <a:softEdge rad="2540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p:cNvSpPr/>
            <p:nvPr/>
          </p:nvSpPr>
          <p:spPr>
            <a:xfrm>
              <a:off x="2726331" y="3908400"/>
              <a:ext cx="440258" cy="474133"/>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38" name="Group 37"/>
            <p:cNvGrpSpPr/>
            <p:nvPr/>
          </p:nvGrpSpPr>
          <p:grpSpPr>
            <a:xfrm>
              <a:off x="3628010" y="3691470"/>
              <a:ext cx="2349460" cy="606400"/>
              <a:chOff x="3628010" y="3691470"/>
              <a:chExt cx="2349460" cy="606400"/>
            </a:xfrm>
          </p:grpSpPr>
          <p:cxnSp>
            <p:nvCxnSpPr>
              <p:cNvPr id="21" name="Straight Arrow Connector 20"/>
              <p:cNvCxnSpPr/>
              <p:nvPr/>
            </p:nvCxnSpPr>
            <p:spPr>
              <a:xfrm rot="5400000" flipH="1" flipV="1">
                <a:off x="3847745" y="3756312"/>
                <a:ext cx="413266" cy="35131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37" name="Group 36"/>
              <p:cNvGrpSpPr/>
              <p:nvPr/>
            </p:nvGrpSpPr>
            <p:grpSpPr>
              <a:xfrm>
                <a:off x="3628010" y="3691470"/>
                <a:ext cx="2349460" cy="606400"/>
                <a:chOff x="3628010" y="3691470"/>
                <a:chExt cx="2349460" cy="606400"/>
              </a:xfrm>
            </p:grpSpPr>
            <p:sp>
              <p:nvSpPr>
                <p:cNvPr id="10" name="AutoShape 8"/>
                <p:cNvSpPr>
                  <a:spLocks noChangeArrowheads="1"/>
                </p:cNvSpPr>
                <p:nvPr/>
              </p:nvSpPr>
              <p:spPr bwMode="auto">
                <a:xfrm rot="16200000" flipH="1">
                  <a:off x="4653515" y="2973914"/>
                  <a:ext cx="298452" cy="2349459"/>
                </a:xfrm>
                <a:prstGeom prst="triangle">
                  <a:avLst>
                    <a:gd name="adj" fmla="val 50000"/>
                  </a:avLst>
                </a:prstGeom>
                <a:gradFill rotWithShape="1">
                  <a:gsLst>
                    <a:gs pos="0">
                      <a:srgbClr val="3366FF">
                        <a:alpha val="89998"/>
                      </a:srgbClr>
                    </a:gs>
                    <a:gs pos="33000">
                      <a:srgbClr val="3366FF">
                        <a:alpha val="89998"/>
                      </a:srgbClr>
                    </a:gs>
                    <a:gs pos="100000">
                      <a:srgbClr val="FF0000">
                        <a:alpha val="89998"/>
                      </a:srgbClr>
                    </a:gs>
                  </a:gsLst>
                  <a:lin ang="4980000"/>
                </a:gradFill>
                <a:ln w="9525">
                  <a:solidFill>
                    <a:srgbClr val="000000"/>
                  </a:solidFill>
                  <a:miter lim="800000"/>
                  <a:headEnd/>
                  <a:tailEnd/>
                </a:ln>
              </p:spPr>
              <p:txBody>
                <a:bodyPr wrap="none" anchor="ctr">
                  <a:prstTxWarp prst="textNoShape">
                    <a:avLst/>
                  </a:prstTxWarp>
                </a:bodyPr>
                <a:lstStyle/>
                <a:p>
                  <a:endParaRPr lang="en-GB" sz="1800"/>
                </a:p>
              </p:txBody>
            </p:sp>
            <p:cxnSp>
              <p:nvCxnSpPr>
                <p:cNvPr id="16" name="Straight Arrow Connector 15"/>
                <p:cNvCxnSpPr/>
                <p:nvPr/>
              </p:nvCxnSpPr>
              <p:spPr>
                <a:xfrm rot="5400000" flipH="1" flipV="1">
                  <a:off x="3597034" y="3773242"/>
                  <a:ext cx="413266" cy="35131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5400000" flipH="1" flipV="1">
                  <a:off x="4112658" y="3722446"/>
                  <a:ext cx="413266" cy="35131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grpSp>
        <p:grpSp>
          <p:nvGrpSpPr>
            <p:cNvPr id="39" name="Group 38"/>
            <p:cNvGrpSpPr/>
            <p:nvPr/>
          </p:nvGrpSpPr>
          <p:grpSpPr>
            <a:xfrm>
              <a:off x="-2" y="3776131"/>
              <a:ext cx="2707196" cy="521736"/>
              <a:chOff x="-2" y="3776131"/>
              <a:chExt cx="2707196" cy="521736"/>
            </a:xfrm>
          </p:grpSpPr>
          <p:sp>
            <p:nvSpPr>
              <p:cNvPr id="9" name="AutoShape 8"/>
              <p:cNvSpPr>
                <a:spLocks noChangeArrowheads="1"/>
              </p:cNvSpPr>
              <p:nvPr/>
            </p:nvSpPr>
            <p:spPr bwMode="auto">
              <a:xfrm rot="5400000">
                <a:off x="1004124" y="2995293"/>
                <a:ext cx="298448" cy="2306699"/>
              </a:xfrm>
              <a:prstGeom prst="triangle">
                <a:avLst>
                  <a:gd name="adj" fmla="val 50000"/>
                </a:avLst>
              </a:prstGeom>
              <a:gradFill rotWithShape="1">
                <a:gsLst>
                  <a:gs pos="0">
                    <a:srgbClr val="3366FF">
                      <a:alpha val="89998"/>
                    </a:srgbClr>
                  </a:gs>
                  <a:gs pos="33000">
                    <a:srgbClr val="3366FF">
                      <a:alpha val="89998"/>
                    </a:srgbClr>
                  </a:gs>
                  <a:gs pos="100000">
                    <a:srgbClr val="FF0000">
                      <a:alpha val="89998"/>
                    </a:srgbClr>
                  </a:gs>
                </a:gsLst>
                <a:lin ang="4980000"/>
              </a:gradFill>
              <a:ln w="9525">
                <a:solidFill>
                  <a:srgbClr val="000000"/>
                </a:solidFill>
                <a:miter lim="800000"/>
                <a:headEnd/>
                <a:tailEnd/>
              </a:ln>
            </p:spPr>
            <p:txBody>
              <a:bodyPr wrap="none" anchor="ctr">
                <a:prstTxWarp prst="textNoShape">
                  <a:avLst/>
                </a:prstTxWarp>
              </a:bodyPr>
              <a:lstStyle/>
              <a:p>
                <a:endParaRPr lang="en-GB" sz="1800"/>
              </a:p>
            </p:txBody>
          </p:sp>
          <p:grpSp>
            <p:nvGrpSpPr>
              <p:cNvPr id="34" name="Group 33"/>
              <p:cNvGrpSpPr/>
              <p:nvPr/>
            </p:nvGrpSpPr>
            <p:grpSpPr>
              <a:xfrm>
                <a:off x="1611228" y="3776131"/>
                <a:ext cx="1095966" cy="338663"/>
                <a:chOff x="1120171" y="3742265"/>
                <a:chExt cx="1095966" cy="338663"/>
              </a:xfrm>
            </p:grpSpPr>
            <p:cxnSp>
              <p:nvCxnSpPr>
                <p:cNvPr id="17" name="Straight Arrow Connector 16"/>
                <p:cNvCxnSpPr/>
                <p:nvPr/>
              </p:nvCxnSpPr>
              <p:spPr>
                <a:xfrm rot="10800000" flipV="1">
                  <a:off x="1657337" y="3742265"/>
                  <a:ext cx="558800" cy="33546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10800000">
                  <a:off x="1120171" y="3759180"/>
                  <a:ext cx="537170" cy="32174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grpSp>
      </p:grpSp>
      <p:sp>
        <p:nvSpPr>
          <p:cNvPr id="19" name="TextBox 18"/>
          <p:cNvSpPr txBox="1"/>
          <p:nvPr/>
        </p:nvSpPr>
        <p:spPr>
          <a:xfrm>
            <a:off x="389475" y="5029202"/>
            <a:ext cx="4557658" cy="369332"/>
          </a:xfrm>
          <a:prstGeom prst="rect">
            <a:avLst/>
          </a:prstGeom>
          <a:noFill/>
        </p:spPr>
        <p:txBody>
          <a:bodyPr wrap="none" rtlCol="0">
            <a:spAutoFit/>
          </a:bodyPr>
          <a:lstStyle/>
          <a:p>
            <a:pPr>
              <a:buClr>
                <a:schemeClr val="accent2"/>
              </a:buClr>
              <a:buFont typeface="Arial"/>
              <a:buChar char="•"/>
            </a:pPr>
            <a:r>
              <a:rPr lang="en-GB" dirty="0" smtClean="0">
                <a:solidFill>
                  <a:srgbClr val="000000"/>
                </a:solidFill>
              </a:rPr>
              <a:t> Iron emission line from reflected emission</a:t>
            </a:r>
            <a:endParaRPr lang="en-GB" dirty="0">
              <a:solidFill>
                <a:srgbClr val="000000"/>
              </a:solidFill>
            </a:endParaRPr>
          </a:p>
        </p:txBody>
      </p:sp>
      <p:pic>
        <p:nvPicPr>
          <p:cNvPr id="20" name="Picture 19" descr="DU_Black_lrg.gif"/>
          <p:cNvPicPr>
            <a:picLocks noChangeAspect="1"/>
          </p:cNvPicPr>
          <p:nvPr/>
        </p:nvPicPr>
        <p:blipFill>
          <a:blip r:embed="rId5"/>
          <a:srcRect/>
          <a:stretch>
            <a:fillRect/>
          </a:stretch>
        </p:blipFill>
        <p:spPr bwMode="auto">
          <a:xfrm>
            <a:off x="409575" y="5932488"/>
            <a:ext cx="1281113" cy="558800"/>
          </a:xfrm>
          <a:prstGeom prst="rect">
            <a:avLst/>
          </a:prstGeom>
          <a:noFill/>
          <a:ln w="9525">
            <a:noFill/>
            <a:miter lim="800000"/>
            <a:headEnd/>
            <a:tailEnd/>
          </a:ln>
        </p:spPr>
      </p:pic>
      <p:pic>
        <p:nvPicPr>
          <p:cNvPr id="24" name="Content Placeholder 40" descr="f3b.pdf"/>
          <p:cNvPicPr>
            <a:picLocks noChangeAspect="1"/>
          </p:cNvPicPr>
          <p:nvPr/>
        </p:nvPicPr>
        <mc:AlternateContent>
          <mc:Choice xmlns:ma="http://schemas.microsoft.com/office/mac/drawingml/2008/main" Requires="ma">
            <p:blipFill>
              <a:blip r:embed="rId3">
                <a:lum bright="15000" contrast="96000"/>
              </a:blip>
              <a:srcRect l="-45154" r="-45154"/>
              <a:stretch>
                <a:fillRect/>
              </a:stretch>
            </p:blipFill>
          </mc:Choice>
          <mc:Fallback>
            <p:blipFill>
              <a:blip r:embed="rId4">
                <a:lum bright="15000" contrast="96000"/>
              </a:blip>
              <a:srcRect l="-45154" r="-45154"/>
              <a:stretch>
                <a:fillRect/>
              </a:stretch>
            </p:blipFill>
          </mc:Fallback>
        </mc:AlternateContent>
        <p:spPr bwMode="auto">
          <a:xfrm>
            <a:off x="2514600" y="2057400"/>
            <a:ext cx="9391304" cy="5148522"/>
          </a:xfrm>
          <a:prstGeom prst="rect">
            <a:avLst/>
          </a:prstGeom>
          <a:noFill/>
          <a:ln w="9525">
            <a:noFill/>
            <a:miter lim="800000"/>
            <a:headEnd/>
            <a:tailEnd/>
          </a:ln>
        </p:spPr>
      </p:pic>
      <p:sp>
        <p:nvSpPr>
          <p:cNvPr id="25" name="TextBox 24"/>
          <p:cNvSpPr txBox="1"/>
          <p:nvPr/>
        </p:nvSpPr>
        <p:spPr>
          <a:xfrm>
            <a:off x="6988592" y="6248400"/>
            <a:ext cx="1622008" cy="307777"/>
          </a:xfrm>
          <a:prstGeom prst="rect">
            <a:avLst/>
          </a:prstGeom>
          <a:noFill/>
        </p:spPr>
        <p:txBody>
          <a:bodyPr wrap="none" rtlCol="0">
            <a:spAutoFit/>
          </a:bodyPr>
          <a:lstStyle/>
          <a:p>
            <a:r>
              <a:rPr lang="en-GB" sz="1400" dirty="0" err="1" smtClean="0"/>
              <a:t>Fabian</a:t>
            </a:r>
            <a:r>
              <a:rPr lang="en-GB" sz="1400" dirty="0" smtClean="0"/>
              <a:t> et al. 2000</a:t>
            </a:r>
            <a:endParaRPr lang="en-GB"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9" descr="trans_vth.jpg"/>
          <p:cNvPicPr>
            <a:picLocks noChangeAspect="1"/>
          </p:cNvPicPr>
          <p:nvPr/>
        </p:nvPicPr>
        <p:blipFill>
          <a:blip r:embed="rId3"/>
          <a:stretch>
            <a:fillRect/>
          </a:stretch>
        </p:blipFill>
        <p:spPr>
          <a:xfrm>
            <a:off x="4844481" y="1981200"/>
            <a:ext cx="4604319" cy="4465866"/>
          </a:xfrm>
          <a:prstGeom prst="rect">
            <a:avLst/>
          </a:prstGeom>
        </p:spPr>
      </p:pic>
      <p:sp>
        <p:nvSpPr>
          <p:cNvPr id="2" name="Title 1"/>
          <p:cNvSpPr>
            <a:spLocks noGrp="1"/>
          </p:cNvSpPr>
          <p:nvPr>
            <p:ph type="title"/>
          </p:nvPr>
        </p:nvSpPr>
        <p:spPr/>
        <p:txBody>
          <a:bodyPr>
            <a:noAutofit/>
          </a:bodyPr>
          <a:lstStyle/>
          <a:p>
            <a:r>
              <a:rPr lang="en-GB" sz="3500" dirty="0" smtClean="0"/>
              <a:t>Comparing spin measurements: </a:t>
            </a:r>
            <a:br>
              <a:rPr lang="en-GB" sz="3500" dirty="0" smtClean="0"/>
            </a:br>
            <a:r>
              <a:rPr lang="en-GB" sz="3500" dirty="0" smtClean="0"/>
              <a:t>High mass accretion rate spectra</a:t>
            </a:r>
            <a:endParaRPr lang="en-GB" sz="3500" dirty="0"/>
          </a:p>
        </p:txBody>
      </p:sp>
      <p:sp>
        <p:nvSpPr>
          <p:cNvPr id="5" name="Content Placeholder 4"/>
          <p:cNvSpPr>
            <a:spLocks noGrp="1"/>
          </p:cNvSpPr>
          <p:nvPr>
            <p:ph idx="1"/>
          </p:nvPr>
        </p:nvSpPr>
        <p:spPr/>
        <p:txBody>
          <a:bodyPr/>
          <a:lstStyle/>
          <a:p>
            <a:pPr>
              <a:buClr>
                <a:schemeClr val="accent2"/>
              </a:buClr>
            </a:pPr>
            <a:endParaRPr lang="en-GB" sz="2400" dirty="0" smtClean="0"/>
          </a:p>
          <a:p>
            <a:pPr>
              <a:buClr>
                <a:schemeClr val="accent2"/>
              </a:buClr>
            </a:pPr>
            <a:r>
              <a:rPr lang="en-GB" sz="2400" dirty="0" smtClean="0"/>
              <a:t>Disc continuum fitting</a:t>
            </a:r>
            <a:endParaRPr lang="en-GB" sz="2400" dirty="0" smtClean="0">
              <a:solidFill>
                <a:schemeClr val="tx1"/>
              </a:solidFill>
            </a:endParaRPr>
          </a:p>
          <a:p>
            <a:pPr lvl="1"/>
            <a:r>
              <a:rPr lang="en-GB" sz="2200" dirty="0" smtClean="0">
                <a:solidFill>
                  <a:schemeClr val="tx1"/>
                </a:solidFill>
              </a:rPr>
              <a:t>disc dominated spectra</a:t>
            </a:r>
          </a:p>
          <a:p>
            <a:pPr lvl="1"/>
            <a:r>
              <a:rPr lang="en-GB" sz="2200" dirty="0" smtClean="0">
                <a:solidFill>
                  <a:schemeClr val="tx1"/>
                </a:solidFill>
              </a:rPr>
              <a:t>classical high/soft state</a:t>
            </a:r>
          </a:p>
          <a:p>
            <a:pPr lvl="1"/>
            <a:endParaRPr lang="en-GB" sz="2400" dirty="0" smtClean="0">
              <a:solidFill>
                <a:schemeClr val="tx1"/>
              </a:solidFill>
            </a:endParaRPr>
          </a:p>
          <a:p>
            <a:pPr>
              <a:buClr>
                <a:schemeClr val="accent2"/>
              </a:buClr>
            </a:pPr>
            <a:r>
              <a:rPr lang="en-GB" sz="2400" dirty="0" smtClean="0"/>
              <a:t>Fe line profile </a:t>
            </a:r>
            <a:endParaRPr lang="en-GB" sz="2400" dirty="0" smtClean="0">
              <a:solidFill>
                <a:schemeClr val="tx1"/>
              </a:solidFill>
            </a:endParaRPr>
          </a:p>
          <a:p>
            <a:pPr lvl="1"/>
            <a:r>
              <a:rPr lang="en-GB" sz="2200" dirty="0" smtClean="0">
                <a:solidFill>
                  <a:schemeClr val="tx1"/>
                </a:solidFill>
              </a:rPr>
              <a:t>strong hard X-ray tail</a:t>
            </a:r>
          </a:p>
          <a:p>
            <a:pPr lvl="1"/>
            <a:r>
              <a:rPr lang="en-GB" sz="2200" dirty="0" smtClean="0">
                <a:solidFill>
                  <a:schemeClr val="tx1"/>
                </a:solidFill>
              </a:rPr>
              <a:t>very high/soft intermediate</a:t>
            </a:r>
          </a:p>
          <a:p>
            <a:pPr lvl="1">
              <a:buNone/>
            </a:pPr>
            <a:r>
              <a:rPr lang="en-GB" sz="2200" dirty="0" smtClean="0">
                <a:solidFill>
                  <a:schemeClr val="tx1"/>
                </a:solidFill>
              </a:rPr>
              <a:t>	states</a:t>
            </a:r>
          </a:p>
          <a:p>
            <a:pPr>
              <a:buClr>
                <a:schemeClr val="accent2"/>
              </a:buClr>
            </a:pPr>
            <a:endParaRPr lang="en-GB" sz="2400" dirty="0" smtClean="0">
              <a:solidFill>
                <a:schemeClr val="tx1"/>
              </a:solidFill>
            </a:endParaRPr>
          </a:p>
          <a:p>
            <a:pPr lvl="2">
              <a:buNone/>
            </a:pPr>
            <a:endParaRPr lang="en-GB" dirty="0" smtClean="0">
              <a:solidFill>
                <a:schemeClr val="tx1"/>
              </a:solidFill>
            </a:endParaRPr>
          </a:p>
        </p:txBody>
      </p:sp>
      <p:pic>
        <p:nvPicPr>
          <p:cNvPr id="7" name="Picture 6" descr="DU_Black_lrg.gif"/>
          <p:cNvPicPr>
            <a:picLocks noChangeAspect="1"/>
          </p:cNvPicPr>
          <p:nvPr/>
        </p:nvPicPr>
        <p:blipFill>
          <a:blip r:embed="rId4">
            <a:alphaModFix/>
          </a:blip>
          <a:stretch>
            <a:fillRect/>
          </a:stretch>
        </p:blipFill>
        <p:spPr>
          <a:xfrm>
            <a:off x="409713" y="5932714"/>
            <a:ext cx="1281130" cy="558738"/>
          </a:xfrm>
          <a:prstGeom prst="rect">
            <a:avLst/>
          </a:prstGeom>
        </p:spPr>
      </p:pic>
      <p:sp>
        <p:nvSpPr>
          <p:cNvPr id="9" name="Slide Number Placeholder 8"/>
          <p:cNvSpPr>
            <a:spLocks noGrp="1"/>
          </p:cNvSpPr>
          <p:nvPr>
            <p:ph type="sldNum" sz="quarter" idx="12"/>
          </p:nvPr>
        </p:nvSpPr>
        <p:spPr/>
        <p:txBody>
          <a:bodyPr/>
          <a:lstStyle/>
          <a:p>
            <a:fld id="{A668B25C-D8B8-8D44-AA0F-6568F32F8A85}" type="slidenum">
              <a:rPr lang="en-GB" smtClean="0"/>
              <a:pPr/>
              <a:t>7</a:t>
            </a:fld>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GB" sz="3500" dirty="0" smtClean="0">
                <a:ea typeface="ＭＳ Ｐゴシック" pitchFamily="-106" charset="-128"/>
                <a:cs typeface="ＭＳ Ｐゴシック" pitchFamily="-106" charset="-128"/>
              </a:rPr>
              <a:t>Comparing spin measurements: </a:t>
            </a:r>
            <a:br>
              <a:rPr lang="en-GB" sz="3500" dirty="0" smtClean="0">
                <a:ea typeface="ＭＳ Ｐゴシック" pitchFamily="-106" charset="-128"/>
                <a:cs typeface="ＭＳ Ｐゴシック" pitchFamily="-106" charset="-128"/>
              </a:rPr>
            </a:br>
            <a:r>
              <a:rPr lang="en-GB" sz="3500" dirty="0" smtClean="0">
                <a:ea typeface="ＭＳ Ｐゴシック" pitchFamily="-106" charset="-128"/>
                <a:cs typeface="ＭＳ Ｐゴシック" pitchFamily="-106" charset="-128"/>
              </a:rPr>
              <a:t>GX 339-4</a:t>
            </a:r>
          </a:p>
        </p:txBody>
      </p:sp>
      <p:pic>
        <p:nvPicPr>
          <p:cNvPr id="19459" name="Picture 7" descr="DU_Black_lrg.gif"/>
          <p:cNvPicPr>
            <a:picLocks noChangeAspect="1"/>
          </p:cNvPicPr>
          <p:nvPr/>
        </p:nvPicPr>
        <p:blipFill>
          <a:blip r:embed="rId3"/>
          <a:srcRect/>
          <a:stretch>
            <a:fillRect/>
          </a:stretch>
        </p:blipFill>
        <p:spPr bwMode="auto">
          <a:xfrm>
            <a:off x="409575" y="5932488"/>
            <a:ext cx="1281113" cy="558800"/>
          </a:xfrm>
          <a:prstGeom prst="rect">
            <a:avLst/>
          </a:prstGeom>
          <a:noFill/>
          <a:ln w="9525">
            <a:noFill/>
            <a:miter lim="800000"/>
            <a:headEnd/>
            <a:tailEnd/>
          </a:ln>
        </p:spPr>
      </p:pic>
      <p:sp>
        <p:nvSpPr>
          <p:cNvPr id="19460" name="Content Placeholder 4"/>
          <p:cNvSpPr>
            <a:spLocks noGrp="1"/>
          </p:cNvSpPr>
          <p:nvPr>
            <p:ph idx="1"/>
          </p:nvPr>
        </p:nvSpPr>
        <p:spPr>
          <a:xfrm>
            <a:off x="457200" y="2303462"/>
            <a:ext cx="6553200" cy="4325938"/>
          </a:xfrm>
        </p:spPr>
        <p:txBody>
          <a:bodyPr/>
          <a:lstStyle/>
          <a:p>
            <a:pPr lvl="1" eaLnBrk="1" hangingPunct="1"/>
            <a:r>
              <a:rPr lang="en-GB" sz="2200" dirty="0" smtClean="0">
                <a:solidFill>
                  <a:srgbClr val="000000"/>
                </a:solidFill>
              </a:rPr>
              <a:t>Disc fitting gives upper limit</a:t>
            </a:r>
          </a:p>
          <a:p>
            <a:pPr lvl="2" eaLnBrk="1" hangingPunct="1"/>
            <a:r>
              <a:rPr lang="en-GB" sz="2000" dirty="0" smtClean="0">
                <a:solidFill>
                  <a:srgbClr val="000000"/>
                </a:solidFill>
              </a:rPr>
              <a:t>a</a:t>
            </a:r>
            <a:r>
              <a:rPr lang="en-GB" sz="2000" baseline="-25000" dirty="0" smtClean="0">
                <a:solidFill>
                  <a:srgbClr val="000000"/>
                </a:solidFill>
              </a:rPr>
              <a:t>* </a:t>
            </a:r>
            <a:r>
              <a:rPr lang="en-GB" sz="2000" dirty="0" smtClean="0">
                <a:solidFill>
                  <a:srgbClr val="000000"/>
                </a:solidFill>
              </a:rPr>
              <a:t>&lt; 0.9</a:t>
            </a:r>
            <a:r>
              <a:rPr lang="en-GB" sz="1800" dirty="0" smtClean="0">
                <a:solidFill>
                  <a:srgbClr val="000000"/>
                </a:solidFill>
              </a:rPr>
              <a:t> from RXTE spectra</a:t>
            </a:r>
          </a:p>
          <a:p>
            <a:pPr lvl="1" eaLnBrk="1" hangingPunct="1">
              <a:buNone/>
            </a:pPr>
            <a:r>
              <a:rPr lang="en-GB" sz="1800" dirty="0" smtClean="0">
                <a:solidFill>
                  <a:srgbClr val="000000"/>
                </a:solidFill>
              </a:rPr>
              <a:t>		</a:t>
            </a:r>
            <a:r>
              <a:rPr lang="en-GB" sz="1600" dirty="0" smtClean="0">
                <a:solidFill>
                  <a:srgbClr val="000000"/>
                </a:solidFill>
              </a:rPr>
              <a:t>(Kolehmainen &amp; Done 2010)</a:t>
            </a:r>
          </a:p>
          <a:p>
            <a:pPr lvl="1" eaLnBrk="1" hangingPunct="1"/>
            <a:endParaRPr lang="en-GB" sz="2000" dirty="0" smtClean="0">
              <a:solidFill>
                <a:srgbClr val="000000"/>
              </a:solidFill>
            </a:endParaRPr>
          </a:p>
          <a:p>
            <a:pPr lvl="1" eaLnBrk="1" hangingPunct="1"/>
            <a:r>
              <a:rPr lang="en-GB" sz="2200" dirty="0" smtClean="0">
                <a:solidFill>
                  <a:srgbClr val="000000"/>
                </a:solidFill>
              </a:rPr>
              <a:t>Fe line values higher</a:t>
            </a:r>
          </a:p>
          <a:p>
            <a:pPr lvl="2" eaLnBrk="1" hangingPunct="1"/>
            <a:r>
              <a:rPr lang="en-GB" sz="2000" dirty="0" smtClean="0">
                <a:solidFill>
                  <a:srgbClr val="000000"/>
                </a:solidFill>
              </a:rPr>
              <a:t>a</a:t>
            </a:r>
            <a:r>
              <a:rPr lang="en-GB" sz="2000" baseline="-25000" dirty="0" smtClean="0">
                <a:solidFill>
                  <a:srgbClr val="000000"/>
                </a:solidFill>
              </a:rPr>
              <a:t>* </a:t>
            </a:r>
            <a:r>
              <a:rPr lang="en-GB" sz="2000" dirty="0" smtClean="0">
                <a:solidFill>
                  <a:srgbClr val="000000"/>
                </a:solidFill>
              </a:rPr>
              <a:t>= 0.94</a:t>
            </a:r>
            <a:r>
              <a:rPr lang="en-GB" sz="1600" dirty="0" smtClean="0">
                <a:solidFill>
                  <a:srgbClr val="000000"/>
                </a:solidFill>
              </a:rPr>
              <a:t> </a:t>
            </a:r>
            <a:r>
              <a:rPr lang="en-GB" sz="1800" dirty="0" smtClean="0">
                <a:solidFill>
                  <a:srgbClr val="000000"/>
                </a:solidFill>
              </a:rPr>
              <a:t>from XMM-Newton </a:t>
            </a:r>
          </a:p>
          <a:p>
            <a:pPr lvl="2" eaLnBrk="1" hangingPunct="1">
              <a:buNone/>
            </a:pPr>
            <a:r>
              <a:rPr lang="en-GB" sz="1800" dirty="0" smtClean="0">
                <a:solidFill>
                  <a:srgbClr val="000000"/>
                </a:solidFill>
              </a:rPr>
              <a:t>	Burst mode soft intermediate state  </a:t>
            </a:r>
            <a:r>
              <a:rPr lang="en-GB" sz="1600" dirty="0" smtClean="0">
                <a:solidFill>
                  <a:srgbClr val="000000"/>
                </a:solidFill>
              </a:rPr>
              <a:t>(Miller et al. 2004)</a:t>
            </a:r>
          </a:p>
          <a:p>
            <a:pPr lvl="2" eaLnBrk="1" hangingPunct="1"/>
            <a:r>
              <a:rPr lang="en-GB" sz="2000" dirty="0" smtClean="0">
                <a:solidFill>
                  <a:srgbClr val="000000"/>
                </a:solidFill>
              </a:rPr>
              <a:t>a</a:t>
            </a:r>
            <a:r>
              <a:rPr lang="en-GB" sz="2000" baseline="-25000" dirty="0" smtClean="0">
                <a:solidFill>
                  <a:srgbClr val="000000"/>
                </a:solidFill>
              </a:rPr>
              <a:t>*</a:t>
            </a:r>
            <a:r>
              <a:rPr lang="en-GB" sz="2000" dirty="0" smtClean="0">
                <a:solidFill>
                  <a:srgbClr val="000000"/>
                </a:solidFill>
              </a:rPr>
              <a:t>= 0.89</a:t>
            </a:r>
            <a:r>
              <a:rPr lang="en-GB" sz="1600" dirty="0" smtClean="0">
                <a:solidFill>
                  <a:srgbClr val="000000"/>
                </a:solidFill>
              </a:rPr>
              <a:t> </a:t>
            </a:r>
            <a:r>
              <a:rPr lang="en-GB" sz="1800" dirty="0" smtClean="0">
                <a:solidFill>
                  <a:srgbClr val="000000"/>
                </a:solidFill>
              </a:rPr>
              <a:t>from </a:t>
            </a:r>
            <a:r>
              <a:rPr lang="en-GB" sz="1800" dirty="0" err="1" smtClean="0">
                <a:solidFill>
                  <a:srgbClr val="000000"/>
                </a:solidFill>
              </a:rPr>
              <a:t>Suzaku</a:t>
            </a:r>
            <a:r>
              <a:rPr lang="en-GB" sz="1800" dirty="0" smtClean="0">
                <a:solidFill>
                  <a:srgbClr val="000000"/>
                </a:solidFill>
              </a:rPr>
              <a:t> intermediate state</a:t>
            </a:r>
            <a:r>
              <a:rPr lang="en-GB" sz="1600" dirty="0" smtClean="0">
                <a:solidFill>
                  <a:srgbClr val="000000"/>
                </a:solidFill>
              </a:rPr>
              <a:t>  </a:t>
            </a:r>
          </a:p>
          <a:p>
            <a:pPr lvl="2" eaLnBrk="1" hangingPunct="1"/>
            <a:r>
              <a:rPr lang="en-GB" sz="1600" dirty="0" smtClean="0">
                <a:solidFill>
                  <a:srgbClr val="000000"/>
                </a:solidFill>
              </a:rPr>
              <a:t>(Miller et al. 2008 vs. Yamada et al. 2009)</a:t>
            </a:r>
          </a:p>
          <a:p>
            <a:pPr lvl="2" eaLnBrk="1" hangingPunct="1"/>
            <a:r>
              <a:rPr lang="en-GB" sz="2000" dirty="0" smtClean="0">
                <a:solidFill>
                  <a:srgbClr val="000000"/>
                </a:solidFill>
              </a:rPr>
              <a:t>a</a:t>
            </a:r>
            <a:r>
              <a:rPr lang="en-GB" sz="2000" baseline="-25000" dirty="0" smtClean="0">
                <a:solidFill>
                  <a:srgbClr val="000000"/>
                </a:solidFill>
              </a:rPr>
              <a:t>*</a:t>
            </a:r>
            <a:r>
              <a:rPr lang="en-GB" sz="2000" dirty="0" smtClean="0">
                <a:solidFill>
                  <a:srgbClr val="000000"/>
                </a:solidFill>
              </a:rPr>
              <a:t>=  0.94</a:t>
            </a:r>
            <a:r>
              <a:rPr lang="en-GB" sz="1800" dirty="0" smtClean="0">
                <a:solidFill>
                  <a:srgbClr val="000000"/>
                </a:solidFill>
              </a:rPr>
              <a:t> from XMM-Newton LHS</a:t>
            </a:r>
          </a:p>
          <a:p>
            <a:pPr lvl="2" eaLnBrk="1" hangingPunct="1">
              <a:buNone/>
            </a:pPr>
            <a:r>
              <a:rPr lang="en-GB" sz="1600" dirty="0" smtClean="0">
                <a:solidFill>
                  <a:srgbClr val="000000"/>
                </a:solidFill>
              </a:rPr>
              <a:t>	(Reis et al. 2008 vs. Done &amp; Diaz </a:t>
            </a:r>
            <a:r>
              <a:rPr lang="en-GB" sz="1600" dirty="0" err="1" smtClean="0">
                <a:solidFill>
                  <a:srgbClr val="000000"/>
                </a:solidFill>
              </a:rPr>
              <a:t>Trigo</a:t>
            </a:r>
            <a:r>
              <a:rPr lang="en-GB" sz="1600" dirty="0" smtClean="0">
                <a:solidFill>
                  <a:srgbClr val="000000"/>
                </a:solidFill>
              </a:rPr>
              <a:t> 2010)</a:t>
            </a:r>
            <a:endParaRPr lang="en-GB" sz="1600" dirty="0" smtClean="0"/>
          </a:p>
          <a:p>
            <a:pPr eaLnBrk="1" hangingPunct="1"/>
            <a:endParaRPr lang="en-GB" sz="2400" dirty="0">
              <a:ea typeface="ＭＳ Ｐゴシック" pitchFamily="-106" charset="-128"/>
              <a:cs typeface="ＭＳ Ｐゴシック" pitchFamily="-106" charset="-128"/>
            </a:endParaRPr>
          </a:p>
        </p:txBody>
      </p:sp>
      <p:sp>
        <p:nvSpPr>
          <p:cNvPr id="19461" name="Slide Number Placeholder 10"/>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CF4C501B-2335-5649-BC68-3B80DBBA95AD}" type="slidenum">
              <a:rPr lang="en-GB" smtClean="0">
                <a:ea typeface="ＭＳ Ｐゴシック" pitchFamily="-108" charset="-128"/>
                <a:cs typeface="ＭＳ Ｐゴシック" pitchFamily="-108" charset="-128"/>
              </a:rPr>
              <a:pPr fontAlgn="base">
                <a:spcBef>
                  <a:spcPct val="0"/>
                </a:spcBef>
                <a:spcAft>
                  <a:spcPct val="0"/>
                </a:spcAft>
                <a:defRPr/>
              </a:pPr>
              <a:t>8</a:t>
            </a:fld>
            <a:endParaRPr lang="en-GB" smtClean="0">
              <a:ea typeface="ＭＳ Ｐゴシック" pitchFamily="-108" charset="-128"/>
              <a:cs typeface="ＭＳ Ｐゴシック" pitchFamily="-108" charset="-128"/>
            </a:endParaRPr>
          </a:p>
        </p:txBody>
      </p:sp>
      <p:pic>
        <p:nvPicPr>
          <p:cNvPr id="24" name="Picture 23" descr="gx339_lc_talk.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876800" y="2209800"/>
            <a:ext cx="4261963" cy="2286000"/>
          </a:xfrm>
          <a:prstGeom prst="rect">
            <a:avLst/>
          </a:prstGeom>
        </p:spPr>
      </p:pic>
      <p:pic>
        <p:nvPicPr>
          <p:cNvPr id="26" name="Picture 25" descr="gx339_lc_talk.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876800" y="2209800"/>
            <a:ext cx="4261963" cy="2286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500" dirty="0" smtClean="0"/>
              <a:t>XMM-Newton EPIC </a:t>
            </a:r>
            <a:r>
              <a:rPr lang="en-GB" sz="3500" dirty="0" err="1" smtClean="0"/>
              <a:t>pn</a:t>
            </a:r>
            <a:r>
              <a:rPr lang="en-GB" sz="3500" dirty="0" smtClean="0"/>
              <a:t> Burst mode</a:t>
            </a:r>
            <a:endParaRPr lang="en-GB" sz="3500" dirty="0"/>
          </a:p>
        </p:txBody>
      </p:sp>
      <p:pic>
        <p:nvPicPr>
          <p:cNvPr id="7" name="Picture 6" descr="DU_Black_lrg.gif"/>
          <p:cNvPicPr>
            <a:picLocks noChangeAspect="1"/>
          </p:cNvPicPr>
          <p:nvPr/>
        </p:nvPicPr>
        <p:blipFill>
          <a:blip r:embed="rId3">
            <a:alphaModFix/>
          </a:blip>
          <a:stretch>
            <a:fillRect/>
          </a:stretch>
        </p:blipFill>
        <p:spPr>
          <a:xfrm>
            <a:off x="409713" y="5932714"/>
            <a:ext cx="1281130" cy="558738"/>
          </a:xfrm>
          <a:prstGeom prst="rect">
            <a:avLst/>
          </a:prstGeom>
        </p:spPr>
      </p:pic>
      <p:pic>
        <p:nvPicPr>
          <p:cNvPr id="11" name="Content Placeholder 10" descr="burst_image2.jpg"/>
          <p:cNvPicPr>
            <a:picLocks noGrp="1" noChangeAspect="1"/>
          </p:cNvPicPr>
          <p:nvPr>
            <p:ph idx="1"/>
          </p:nvPr>
        </p:nvPicPr>
        <p:blipFill>
          <a:blip r:embed="rId4"/>
          <a:srcRect l="-80252" r="-80252"/>
          <a:stretch>
            <a:fillRect/>
          </a:stretch>
        </p:blipFill>
        <p:spPr>
          <a:xfrm>
            <a:off x="4841874" y="1977033"/>
            <a:ext cx="4816371" cy="4221040"/>
          </a:xfrm>
        </p:spPr>
      </p:pic>
      <p:sp>
        <p:nvSpPr>
          <p:cNvPr id="12" name="TextBox 11"/>
          <p:cNvSpPr txBox="1"/>
          <p:nvPr/>
        </p:nvSpPr>
        <p:spPr>
          <a:xfrm>
            <a:off x="457199" y="2518616"/>
            <a:ext cx="6473371" cy="3662541"/>
          </a:xfrm>
          <a:prstGeom prst="rect">
            <a:avLst/>
          </a:prstGeom>
          <a:noFill/>
        </p:spPr>
        <p:txBody>
          <a:bodyPr wrap="square" rtlCol="0">
            <a:spAutoFit/>
          </a:bodyPr>
          <a:lstStyle/>
          <a:p>
            <a:pPr>
              <a:buClr>
                <a:schemeClr val="accent2"/>
              </a:buClr>
              <a:buFont typeface="Arial"/>
              <a:buChar char="•"/>
            </a:pPr>
            <a:r>
              <a:rPr lang="en-GB" sz="2400" dirty="0" smtClean="0"/>
              <a:t> Time resolution 7μs</a:t>
            </a:r>
          </a:p>
          <a:p>
            <a:pPr lvl="1">
              <a:buClr>
                <a:schemeClr val="accent2"/>
              </a:buClr>
              <a:buFont typeface="Arial"/>
              <a:buChar char="•"/>
            </a:pPr>
            <a:r>
              <a:rPr lang="en-GB" sz="2000" dirty="0" smtClean="0"/>
              <a:t> Pileup limit 60,000 counts/</a:t>
            </a:r>
            <a:r>
              <a:rPr lang="en-GB" sz="2000" dirty="0" err="1" smtClean="0"/>
              <a:t>s</a:t>
            </a:r>
            <a:r>
              <a:rPr lang="en-GB" sz="2000" dirty="0" smtClean="0"/>
              <a:t> </a:t>
            </a:r>
          </a:p>
          <a:p>
            <a:pPr lvl="1">
              <a:buClr>
                <a:schemeClr val="accent2"/>
              </a:buClr>
              <a:buFont typeface="Arial"/>
              <a:buChar char="•"/>
            </a:pPr>
            <a:r>
              <a:rPr lang="en-GB" sz="2000" dirty="0" smtClean="0"/>
              <a:t> Timing mode 30μs (800 counts/</a:t>
            </a:r>
            <a:r>
              <a:rPr lang="en-GB" sz="2000" dirty="0" err="1" smtClean="0"/>
              <a:t>s</a:t>
            </a:r>
            <a:r>
              <a:rPr lang="en-GB" sz="2000" dirty="0" smtClean="0"/>
              <a:t>)</a:t>
            </a:r>
          </a:p>
          <a:p>
            <a:pPr>
              <a:buClr>
                <a:schemeClr val="accent2"/>
              </a:buClr>
              <a:buFont typeface="Arial"/>
              <a:buChar char="•"/>
            </a:pPr>
            <a:endParaRPr lang="en-GB" sz="2400" dirty="0" smtClean="0"/>
          </a:p>
          <a:p>
            <a:pPr>
              <a:buClr>
                <a:schemeClr val="accent2"/>
              </a:buClr>
              <a:buFont typeface="Arial"/>
              <a:buChar char="•"/>
            </a:pPr>
            <a:r>
              <a:rPr lang="en-GB" sz="2400" dirty="0" smtClean="0"/>
              <a:t> Duty cycle 3 %</a:t>
            </a:r>
          </a:p>
          <a:p>
            <a:pPr lvl="1">
              <a:buClr>
                <a:schemeClr val="accent2"/>
              </a:buClr>
              <a:buFont typeface="Arial"/>
              <a:buChar char="•"/>
            </a:pPr>
            <a:r>
              <a:rPr lang="en-GB" sz="2400" dirty="0" smtClean="0"/>
              <a:t> </a:t>
            </a:r>
            <a:r>
              <a:rPr lang="en-GB" sz="2200" dirty="0" smtClean="0"/>
              <a:t>photon collecting time/readout time</a:t>
            </a:r>
          </a:p>
          <a:p>
            <a:pPr>
              <a:buClr>
                <a:schemeClr val="accent2"/>
              </a:buClr>
            </a:pPr>
            <a:r>
              <a:rPr lang="en-GB" sz="2400" dirty="0" smtClean="0"/>
              <a:t> </a:t>
            </a:r>
          </a:p>
          <a:p>
            <a:pPr>
              <a:buClr>
                <a:schemeClr val="accent2"/>
              </a:buClr>
              <a:buFont typeface="Arial"/>
              <a:buChar char="•"/>
            </a:pPr>
            <a:endParaRPr lang="en-GB" sz="2200" dirty="0" smtClean="0"/>
          </a:p>
          <a:p>
            <a:pPr>
              <a:buClr>
                <a:schemeClr val="accent2"/>
              </a:buClr>
            </a:pPr>
            <a:endParaRPr lang="en-GB" sz="2400" dirty="0" smtClean="0"/>
          </a:p>
          <a:p>
            <a:pPr>
              <a:buClr>
                <a:schemeClr val="accent2"/>
              </a:buClr>
              <a:buFont typeface="Arial"/>
              <a:buChar char="•"/>
            </a:pPr>
            <a:endParaRPr lang="en-GB" sz="2400" dirty="0"/>
          </a:p>
        </p:txBody>
      </p:sp>
      <p:sp>
        <p:nvSpPr>
          <p:cNvPr id="9" name="Slide Number Placeholder 8"/>
          <p:cNvSpPr>
            <a:spLocks noGrp="1"/>
          </p:cNvSpPr>
          <p:nvPr>
            <p:ph type="sldNum" sz="quarter" idx="12"/>
          </p:nvPr>
        </p:nvSpPr>
        <p:spPr/>
        <p:txBody>
          <a:bodyPr/>
          <a:lstStyle/>
          <a:p>
            <a:fld id="{A668B25C-D8B8-8D44-AA0F-6568F32F8A85}" type="slidenum">
              <a:rPr lang="en-GB" smtClean="0"/>
              <a:pPr/>
              <a:t>9</a:t>
            </a:fld>
            <a:endParaRPr lang="en-GB"/>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ＭＳ ゴシック"/>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ＭＳ 明朝"/>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Urban.thmx</Template>
  <TotalTime>7290</TotalTime>
  <Words>3065</Words>
  <Application>Microsoft Macintosh PowerPoint</Application>
  <PresentationFormat>On-screen Show (4:3)</PresentationFormat>
  <Paragraphs>452</Paragraphs>
  <Slides>35</Slides>
  <Notes>28</Notes>
  <HiddenSlides>0</HiddenSlides>
  <MMClips>0</MMClips>
  <ScaleCrop>false</ScaleCrop>
  <HeadingPairs>
    <vt:vector size="4" baseType="variant">
      <vt:variant>
        <vt:lpstr>Design Template</vt:lpstr>
      </vt:variant>
      <vt:variant>
        <vt:i4>1</vt:i4>
      </vt:variant>
      <vt:variant>
        <vt:lpstr>Slide Titles</vt:lpstr>
      </vt:variant>
      <vt:variant>
        <vt:i4>35</vt:i4>
      </vt:variant>
    </vt:vector>
  </HeadingPairs>
  <TitlesOfParts>
    <vt:vector size="36" baseType="lpstr">
      <vt:lpstr>Urban</vt:lpstr>
      <vt:lpstr>The high mass accretion rate spectra of GX 339-4:  Black hole spin from reflection?</vt:lpstr>
      <vt:lpstr>Black hole spin</vt:lpstr>
      <vt:lpstr>Black hole spin: disc fitting</vt:lpstr>
      <vt:lpstr>Black hole spin: disc fitting</vt:lpstr>
      <vt:lpstr>Black hole spin: disc fitting</vt:lpstr>
      <vt:lpstr>Black hole spin: Fe-line profile</vt:lpstr>
      <vt:lpstr>Comparing spin measurements:  High mass accretion rate spectra</vt:lpstr>
      <vt:lpstr>Comparing spin measurements:  GX 339-4</vt:lpstr>
      <vt:lpstr>XMM-Newton EPIC pn Burst mode</vt:lpstr>
      <vt:lpstr>High mass accretion rate spectra of  GX 339-4</vt:lpstr>
      <vt:lpstr>Below the RXTE energy band</vt:lpstr>
      <vt:lpstr>Continuum fitting below 3 keV:  Disc dominated state</vt:lpstr>
      <vt:lpstr>Continuum fitting below 3 keV:  Disc dominated state</vt:lpstr>
      <vt:lpstr>Continuum fitting below 3 keV:  Disc dominated state</vt:lpstr>
      <vt:lpstr>Continuum fitting below 3 keV:  Disc dominated state</vt:lpstr>
      <vt:lpstr>Continuum fitting below 3 keV:  Disc dominated state</vt:lpstr>
      <vt:lpstr>Continuum fitting below 3 keV:  Disc dominated state</vt:lpstr>
      <vt:lpstr>Continuum fitting below 3 keV:  Disc dominated state</vt:lpstr>
      <vt:lpstr>Continuum fitting below 3 keV:  Disc dominated state</vt:lpstr>
      <vt:lpstr>Continuum fitting below 3 keV:  Disc dominated state</vt:lpstr>
      <vt:lpstr>Continuum fitting below 3 keV:  LMC X-3</vt:lpstr>
      <vt:lpstr>Soft intermediate state: the Fe line</vt:lpstr>
      <vt:lpstr>Soft intermediate state: the Fe line</vt:lpstr>
      <vt:lpstr>Soft intermediate state: the Fe line</vt:lpstr>
      <vt:lpstr>Conclusions</vt:lpstr>
      <vt:lpstr>Slide 26</vt:lpstr>
      <vt:lpstr>Slide 27</vt:lpstr>
      <vt:lpstr>Conclusions</vt:lpstr>
      <vt:lpstr>Continuum fitting below 3 keV:  Disc dominated state</vt:lpstr>
      <vt:lpstr>Continuum fitting below 3 keV:  Disc dominated state</vt:lpstr>
      <vt:lpstr>Continuum fitting past the disc dominated state: The model</vt:lpstr>
      <vt:lpstr>Continuum fitting below 3 keV:  Disc dominated state</vt:lpstr>
      <vt:lpstr>Burst mode observations of GX 339-4</vt:lpstr>
      <vt:lpstr>The Fe-line and the BH spin</vt:lpstr>
      <vt:lpstr>Black hole spin: the Fe line profile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high mass accretion rate spectra of GX 339-4</dc:title>
  <dc:creator>Mari Kolehmainen</dc:creator>
  <cp:lastModifiedBy>Mari Kolehmainen</cp:lastModifiedBy>
  <cp:revision>732</cp:revision>
  <dcterms:created xsi:type="dcterms:W3CDTF">2011-06-30T10:03:21Z</dcterms:created>
  <dcterms:modified xsi:type="dcterms:W3CDTF">2011-06-30T10:36:16Z</dcterms:modified>
</cp:coreProperties>
</file>