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  <p:sldMasterId r:id="rId2"/>
    <p:sldMasterId r:id="rId3"/>
  </p:sldMasterIdLst>
  <p:notesMasterIdLst>
    <p:notesMasterId r:id="rId26"/>
  </p:notesMasterIdLst>
  <p:handoutMasterIdLst>
    <p:handoutMasterId r:id="rId27"/>
  </p:handoutMasterIdLst>
  <p:sldIdLst>
    <p:sldId id="265" r:id="rId4"/>
    <p:sldId id="332" r:id="rId5"/>
    <p:sldId id="341" r:id="rId6"/>
    <p:sldId id="336" r:id="rId7"/>
    <p:sldId id="334" r:id="rId8"/>
    <p:sldId id="337" r:id="rId9"/>
    <p:sldId id="338" r:id="rId10"/>
    <p:sldId id="339" r:id="rId11"/>
    <p:sldId id="340" r:id="rId12"/>
    <p:sldId id="304" r:id="rId13"/>
    <p:sldId id="317" r:id="rId14"/>
    <p:sldId id="342" r:id="rId15"/>
    <p:sldId id="326" r:id="rId16"/>
    <p:sldId id="302" r:id="rId17"/>
    <p:sldId id="324" r:id="rId18"/>
    <p:sldId id="289" r:id="rId19"/>
    <p:sldId id="266" r:id="rId20"/>
    <p:sldId id="333" r:id="rId21"/>
    <p:sldId id="314" r:id="rId22"/>
    <p:sldId id="284" r:id="rId23"/>
    <p:sldId id="278" r:id="rId24"/>
    <p:sldId id="276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7C0E"/>
    <a:srgbClr val="950000"/>
    <a:srgbClr val="00B000"/>
    <a:srgbClr val="00FF00"/>
    <a:srgbClr val="008000"/>
    <a:srgbClr val="008D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F1698-88F9-294F-9109-5E0BDBAE3279}" type="datetimeFigureOut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31ED-B609-C54C-906F-24285901DEB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7FB7-D20B-6B4D-81AE-A3025AAB7786}" type="datetimeFigureOut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EE288-EB5B-534C-A4C9-B7D945CCCF9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SFXT</a:t>
            </a:r>
            <a:r>
              <a:rPr lang="ja-JP" altLang="en-US" dirty="0" smtClean="0"/>
              <a:t>を定義する。</a:t>
            </a:r>
            <a:endParaRPr lang="en-US" altLang="ja-JP" dirty="0" smtClean="0"/>
          </a:p>
          <a:p>
            <a:r>
              <a:rPr lang="ja-JP" altLang="en-US" dirty="0" smtClean="0"/>
              <a:t>名詞節か動詞節をはっきりさせる。</a:t>
            </a:r>
            <a:endParaRPr lang="en-US" altLang="ja-JP" dirty="0" smtClean="0"/>
          </a:p>
          <a:p>
            <a:r>
              <a:rPr lang="ja-JP" altLang="en-US" dirty="0" smtClean="0"/>
              <a:t>基準を銘記</a:t>
            </a:r>
            <a:endParaRPr lang="en-US" altLang="ja-JP" dirty="0" smtClean="0"/>
          </a:p>
          <a:p>
            <a:r>
              <a:rPr lang="en-US" altLang="ja-JP" dirty="0" smtClean="0"/>
              <a:t>Wide</a:t>
            </a:r>
            <a:r>
              <a:rPr lang="en-US" altLang="ja-JP" baseline="0" dirty="0" smtClean="0"/>
              <a:t> band </a:t>
            </a:r>
            <a:r>
              <a:rPr lang="en-US" altLang="ja-JP" baseline="0" dirty="0" err="1" smtClean="0"/>
              <a:t>spectro</a:t>
            </a:r>
            <a:endParaRPr lang="en-US" altLang="ja-JP" baseline="0" dirty="0" smtClean="0"/>
          </a:p>
          <a:p>
            <a:r>
              <a:rPr lang="ja-JP" altLang="en-US" baseline="0" dirty="0" smtClean="0"/>
              <a:t>一般的な特徴を述べて、変動の起源</a:t>
            </a:r>
            <a:endParaRPr lang="en-US" altLang="ja-JP" baseline="0" dirty="0" smtClean="0"/>
          </a:p>
          <a:p>
            <a:r>
              <a:rPr lang="ja-JP" altLang="en-US" baseline="0" dirty="0" smtClean="0"/>
              <a:t>条件提示として</a:t>
            </a:r>
            <a:endParaRPr lang="en-US" altLang="ja-JP" baseline="0" dirty="0" smtClean="0"/>
          </a:p>
          <a:p>
            <a:r>
              <a:rPr lang="ja-JP" altLang="en-US" baseline="0" dirty="0" smtClean="0"/>
              <a:t>図はいらないか？</a:t>
            </a:r>
            <a:endParaRPr lang="en-US" altLang="ja-JP" baseline="0" dirty="0" smtClean="0"/>
          </a:p>
          <a:p>
            <a:r>
              <a:rPr lang="ja-JP" altLang="en-US" baseline="0" dirty="0" smtClean="0"/>
              <a:t>一機で同時観測可能</a:t>
            </a:r>
            <a:endParaRPr lang="en-US" altLang="ja-JP" baseline="0" dirty="0" smtClean="0"/>
          </a:p>
          <a:p>
            <a:r>
              <a:rPr lang="ja-JP" altLang="en-US" baseline="0" dirty="0" smtClean="0"/>
              <a:t>暗い時にスペクトルがとれる。高感度</a:t>
            </a:r>
            <a:endParaRPr lang="en-US" altLang="ja-JP" baseline="0" dirty="0" smtClean="0"/>
          </a:p>
          <a:p>
            <a:r>
              <a:rPr lang="ja-JP" altLang="en-US" baseline="0" dirty="0" smtClean="0"/>
              <a:t>フレア中と静穏時でのスペクトルの比較が狙い。</a:t>
            </a:r>
            <a:endParaRPr lang="en-US" altLang="ja-JP" dirty="0" smtClean="0"/>
          </a:p>
          <a:p>
            <a:r>
              <a:rPr lang="ja-JP" altLang="en-US" dirty="0" smtClean="0"/>
              <a:t>先行研究も入れる。</a:t>
            </a:r>
            <a:endParaRPr lang="en-US" altLang="ja-JP" dirty="0" smtClean="0"/>
          </a:p>
          <a:p>
            <a:r>
              <a:rPr lang="en-US" altLang="ja-JP" dirty="0" smtClean="0"/>
              <a:t>HMXB</a:t>
            </a:r>
            <a:r>
              <a:rPr lang="ja-JP" altLang="en-US" dirty="0" smtClean="0"/>
              <a:t>との比較を入れるべきでは</a:t>
            </a:r>
            <a:endParaRPr lang="en-US" altLang="ja-JP" dirty="0" smtClean="0"/>
          </a:p>
          <a:p>
            <a:r>
              <a:rPr lang="en-US" altLang="ja-JP" dirty="0" smtClean="0"/>
              <a:t>/////////////////////////////////////</a:t>
            </a:r>
          </a:p>
          <a:p>
            <a:r>
              <a:rPr lang="ja-JP" altLang="en-US" dirty="0" smtClean="0"/>
              <a:t>すざくの感度の図</a:t>
            </a:r>
            <a:endParaRPr lang="en-US" altLang="ja-JP" dirty="0" smtClean="0"/>
          </a:p>
          <a:p>
            <a:r>
              <a:rPr lang="en-US" altLang="ja-JP" dirty="0" smtClean="0"/>
              <a:t>SFXT</a:t>
            </a:r>
            <a:r>
              <a:rPr lang="ja-JP" altLang="en-US" dirty="0" smtClean="0"/>
              <a:t>がスペクトルが堅いから高いエネルギーまで伸びている。</a:t>
            </a:r>
            <a:endParaRPr lang="en-US" altLang="ja-JP" dirty="0" smtClean="0"/>
          </a:p>
          <a:p>
            <a:r>
              <a:rPr lang="ja-JP" altLang="en-US" dirty="0" smtClean="0"/>
              <a:t>階層構造がばらばらになっているので直す。</a:t>
            </a:r>
            <a:endParaRPr lang="en-US" altLang="ja-JP" dirty="0" smtClean="0"/>
          </a:p>
          <a:p>
            <a:r>
              <a:rPr lang="ja-JP" altLang="en-US" dirty="0" smtClean="0"/>
              <a:t>吸収が強く、スペクトルがハードである。</a:t>
            </a:r>
            <a:endParaRPr lang="en-US" altLang="ja-JP" dirty="0" smtClean="0"/>
          </a:p>
          <a:p>
            <a:r>
              <a:rPr lang="en-US" altLang="ja-JP" dirty="0" smtClean="0"/>
              <a:t>HMXB</a:t>
            </a:r>
            <a:r>
              <a:rPr lang="ja-JP" altLang="en-US" dirty="0" smtClean="0"/>
              <a:t>でのきれいなスペクトル</a:t>
            </a:r>
            <a:r>
              <a:rPr lang="en-US" altLang="ja-JP" dirty="0" smtClean="0"/>
              <a:t> VelaX-1</a:t>
            </a:r>
            <a:r>
              <a:rPr lang="ja-JP" altLang="en-US" dirty="0" smtClean="0"/>
              <a:t>の図を載せる。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/////////////////////////////////////////////////////////////////////////////</a:t>
            </a:r>
          </a:p>
          <a:p>
            <a:r>
              <a:rPr lang="ja-JP" altLang="en-US" dirty="0" smtClean="0"/>
              <a:t>中性子星での位置づけ。他の</a:t>
            </a:r>
            <a:r>
              <a:rPr lang="en-US" altLang="ja-JP" dirty="0" smtClean="0"/>
              <a:t>HMXB</a:t>
            </a:r>
            <a:r>
              <a:rPr lang="ja-JP" altLang="en-US" dirty="0" smtClean="0"/>
              <a:t>との違い。</a:t>
            </a:r>
            <a:endParaRPr lang="en-US" altLang="ja-JP" dirty="0" smtClean="0"/>
          </a:p>
          <a:p>
            <a:r>
              <a:rPr lang="ja-JP" altLang="en-US" dirty="0" smtClean="0"/>
              <a:t>中性子星自体の特徴として</a:t>
            </a:r>
            <a:endParaRPr lang="en-US" altLang="ja-JP" dirty="0" smtClean="0"/>
          </a:p>
          <a:p>
            <a:r>
              <a:rPr lang="en-US" altLang="ja-JP" dirty="0" smtClean="0"/>
              <a:t>Origin of the flare</a:t>
            </a:r>
            <a:r>
              <a:rPr lang="ja-JP" altLang="en-US" dirty="0" smtClean="0"/>
              <a:t>は狭い。</a:t>
            </a:r>
            <a:endParaRPr lang="en-US" altLang="ja-JP" dirty="0" smtClean="0"/>
          </a:p>
          <a:p>
            <a:r>
              <a:rPr lang="en-US" altLang="ja-JP" dirty="0" smtClean="0"/>
              <a:t>Flux</a:t>
            </a:r>
            <a:r>
              <a:rPr lang="en-US" altLang="ja-JP" baseline="0" dirty="0" smtClean="0"/>
              <a:t> increase by 2-3 orders of magnitude.</a:t>
            </a:r>
          </a:p>
          <a:p>
            <a:r>
              <a:rPr lang="en-US" altLang="ja-JP" baseline="0" dirty="0" smtClean="0"/>
              <a:t>SFXT</a:t>
            </a:r>
            <a:r>
              <a:rPr lang="ja-JP" altLang="en-US" baseline="0" dirty="0" smtClean="0"/>
              <a:t>の特徴をのべ、その後自分たちのアプローチをもってくる。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加えるべき</a:t>
            </a:r>
            <a:r>
              <a:rPr lang="en-US" altLang="ja-JP" baseline="0" dirty="0" smtClean="0"/>
              <a:t>some shows pulsation and often show very slow pulsations</a:t>
            </a:r>
          </a:p>
          <a:p>
            <a:r>
              <a:rPr lang="en-US" altLang="ja-JP" baseline="0" dirty="0" smtClean="0"/>
              <a:t>1A1118-61</a:t>
            </a:r>
            <a:r>
              <a:rPr lang="ja-JP" altLang="en-US" baseline="0" dirty="0" smtClean="0"/>
              <a:t>で鉄輝線に関して述べておく可能であれば、鉄輝線の拡大図を載せる。</a:t>
            </a:r>
          </a:p>
          <a:p>
            <a:r>
              <a:rPr lang="ja-JP" altLang="en-US" baseline="0" dirty="0" smtClean="0"/>
              <a:t>鉄輝線と絡めて分解能にもふれる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//////////////////////////////////////////////////////////////////////////////////////////</a:t>
            </a:r>
          </a:p>
          <a:p>
            <a:r>
              <a:rPr lang="ja-JP" altLang="en-US" baseline="0" dirty="0" smtClean="0"/>
              <a:t>同じ単語は繰り返し使わない。言い換える。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スペクトル図を上にもってくる。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上の・を</a:t>
            </a:r>
            <a:r>
              <a:rPr lang="en-US" altLang="ja-JP" baseline="0" dirty="0" smtClean="0"/>
              <a:t>-</a:t>
            </a:r>
            <a:r>
              <a:rPr lang="ja-JP" altLang="en-US" baseline="0" dirty="0" smtClean="0"/>
              <a:t>にする。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階層をはっきりさせるために幅を大きくする。</a:t>
            </a:r>
            <a:endParaRPr lang="en-US" altLang="ja-JP" baseline="0" dirty="0" smtClean="0"/>
          </a:p>
          <a:p>
            <a:r>
              <a:rPr lang="en-US" altLang="ja-JP" baseline="0" dirty="0" smtClean="0"/>
              <a:t>Wide- </a:t>
            </a:r>
            <a:r>
              <a:rPr lang="ja-JP" altLang="en-US" baseline="0" dirty="0" smtClean="0"/>
              <a:t>分が浮いている。</a:t>
            </a:r>
            <a:endParaRPr lang="en-US" altLang="ja-JP" baseline="0" dirty="0" smtClean="0"/>
          </a:p>
          <a:p>
            <a:r>
              <a:rPr lang="en-US" altLang="ja-JP" baseline="0" dirty="0" smtClean="0"/>
              <a:t>Using </a:t>
            </a:r>
            <a:r>
              <a:rPr lang="en-US" altLang="ja-JP" baseline="0" dirty="0" err="1" smtClean="0"/>
              <a:t>Suzaku</a:t>
            </a:r>
            <a:r>
              <a:rPr lang="ja-JP" altLang="en-US" baseline="0" dirty="0" smtClean="0"/>
              <a:t>は赤にすべき。</a:t>
            </a:r>
            <a:endParaRPr lang="en-US" altLang="ja-JP" baseline="0" dirty="0" smtClean="0"/>
          </a:p>
          <a:p>
            <a:r>
              <a:rPr lang="en-US" altLang="ja-JP" baseline="0" dirty="0" smtClean="0"/>
              <a:t>Thanks to such a wide band spectra.</a:t>
            </a:r>
          </a:p>
          <a:p>
            <a:r>
              <a:rPr lang="en-US" altLang="ja-JP" baseline="0" dirty="0" smtClean="0"/>
              <a:t>Because CCD camera on board,</a:t>
            </a:r>
          </a:p>
          <a:p>
            <a:r>
              <a:rPr lang="en-US" altLang="ja-JP" baseline="0" dirty="0" err="1" smtClean="0"/>
              <a:t>keV</a:t>
            </a:r>
            <a:r>
              <a:rPr lang="ja-JP" altLang="en-US" baseline="0" dirty="0" smtClean="0"/>
              <a:t>をキロエレクトロンボルトと言う。</a:t>
            </a:r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タイトルを変えたほうが良いのではないか</a:t>
            </a:r>
            <a:endParaRPr lang="en-US" altLang="ja-JP" dirty="0" smtClean="0"/>
          </a:p>
          <a:p>
            <a:r>
              <a:rPr lang="en-US" altLang="ja-JP" dirty="0" smtClean="0"/>
              <a:t>Morris et al</a:t>
            </a:r>
            <a:r>
              <a:rPr lang="ja-JP" altLang="en-US" dirty="0" smtClean="0"/>
              <a:t>での変化についてもしっかりと記載しておく。</a:t>
            </a:r>
            <a:r>
              <a:rPr lang="en-US" altLang="ja-JP" dirty="0" smtClean="0"/>
              <a:t>     </a:t>
            </a:r>
            <a:r>
              <a:rPr lang="ja-JP" altLang="en-US" dirty="0" smtClean="0"/>
              <a:t>図は</a:t>
            </a:r>
            <a:r>
              <a:rPr lang="en-US" altLang="ja-JP" dirty="0" smtClean="0"/>
              <a:t>log</a:t>
            </a:r>
            <a:r>
              <a:rPr lang="ja-JP" altLang="en-US" dirty="0" smtClean="0"/>
              <a:t>にする。</a:t>
            </a:r>
            <a:endParaRPr lang="en-US" altLang="ja-JP" dirty="0" smtClean="0"/>
          </a:p>
          <a:p>
            <a:r>
              <a:rPr lang="en-US" altLang="ja-JP" dirty="0" smtClean="0"/>
              <a:t>10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付近のは落とす。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タイトルを変えたほうが良いのではないか</a:t>
            </a:r>
            <a:endParaRPr lang="en-US" altLang="ja-JP" dirty="0" smtClean="0"/>
          </a:p>
          <a:p>
            <a:r>
              <a:rPr lang="en-US" altLang="ja-JP" dirty="0" smtClean="0"/>
              <a:t>Morris et al</a:t>
            </a:r>
            <a:r>
              <a:rPr lang="ja-JP" altLang="en-US" dirty="0" smtClean="0"/>
              <a:t>での変化についてもしっかりと記載しておく。</a:t>
            </a:r>
            <a:r>
              <a:rPr lang="en-US" altLang="ja-JP" dirty="0" smtClean="0"/>
              <a:t>     </a:t>
            </a:r>
            <a:r>
              <a:rPr lang="ja-JP" altLang="en-US" dirty="0" smtClean="0"/>
              <a:t>図は</a:t>
            </a:r>
            <a:r>
              <a:rPr lang="en-US" altLang="ja-JP" dirty="0" smtClean="0"/>
              <a:t>log</a:t>
            </a:r>
            <a:r>
              <a:rPr lang="ja-JP" altLang="en-US" dirty="0" smtClean="0"/>
              <a:t>にする。</a:t>
            </a:r>
            <a:endParaRPr lang="en-US" altLang="ja-JP" dirty="0" smtClean="0"/>
          </a:p>
          <a:p>
            <a:r>
              <a:rPr lang="en-US" altLang="ja-JP" dirty="0" smtClean="0"/>
              <a:t>10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付近のは落とす。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スペクトルに</a:t>
            </a:r>
            <a:r>
              <a:rPr lang="en-US" altLang="ja-JP" dirty="0" smtClean="0"/>
              <a:t>flare</a:t>
            </a:r>
            <a:r>
              <a:rPr lang="ja-JP" altLang="en-US" dirty="0" smtClean="0"/>
              <a:t>と</a:t>
            </a:r>
            <a:r>
              <a:rPr lang="en-US" altLang="ja-JP" dirty="0" smtClean="0"/>
              <a:t>quiescence</a:t>
            </a:r>
            <a:r>
              <a:rPr lang="ja-JP" altLang="en-US" dirty="0" smtClean="0"/>
              <a:t>とタグづけする。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6-7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の図だけで良いのではないか</a:t>
            </a:r>
            <a:endParaRPr lang="en-US" altLang="ja-JP" dirty="0" smtClean="0"/>
          </a:p>
          <a:p>
            <a:r>
              <a:rPr lang="en-US" altLang="ja-JP" dirty="0" smtClean="0"/>
              <a:t>5-8 </a:t>
            </a:r>
            <a:r>
              <a:rPr lang="en-US" altLang="ja-JP" dirty="0" err="1" smtClean="0"/>
              <a:t>keV</a:t>
            </a:r>
            <a:r>
              <a:rPr lang="ja-JP" altLang="en-US" dirty="0" smtClean="0"/>
              <a:t>の図にする。</a:t>
            </a:r>
            <a:endParaRPr lang="en-US" altLang="ja-JP" dirty="0" smtClean="0"/>
          </a:p>
          <a:p>
            <a:r>
              <a:rPr lang="ja-JP" altLang="en-US" dirty="0" smtClean="0"/>
              <a:t>図を上に引き延ばす。</a:t>
            </a:r>
            <a:endParaRPr lang="en-US" altLang="ja-JP" dirty="0" smtClean="0"/>
          </a:p>
          <a:p>
            <a:r>
              <a:rPr lang="en-US" altLang="ja-JP" dirty="0" smtClean="0"/>
              <a:t>Continuum</a:t>
            </a:r>
            <a:r>
              <a:rPr lang="ja-JP" altLang="en-US" dirty="0" smtClean="0"/>
              <a:t>をもう少し広くとる。</a:t>
            </a:r>
            <a:endParaRPr lang="en-US" altLang="ja-JP" dirty="0" smtClean="0"/>
          </a:p>
          <a:p>
            <a:r>
              <a:rPr lang="ja-JP" altLang="en-US" dirty="0" smtClean="0"/>
              <a:t>広がった鉄があっても良いかもしれないことを匂わす。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字を大きくする。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Fits were acceptable in both spectra.</a:t>
            </a:r>
          </a:p>
          <a:p>
            <a:r>
              <a:rPr lang="en-US" altLang="ja-JP" dirty="0" err="1" smtClean="0"/>
              <a:t>Ecut</a:t>
            </a:r>
            <a:r>
              <a:rPr lang="ja-JP" altLang="en-US" dirty="0" smtClean="0"/>
              <a:t>を書く。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1. Then</a:t>
            </a:r>
            <a:r>
              <a:rPr lang="en-US" altLang="ja-JP" baseline="0" dirty="0" smtClean="0"/>
              <a:t> how about width and EW intensity.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Let us consider how</a:t>
            </a:r>
            <a:r>
              <a:rPr lang="en-US" altLang="ja-JP" baseline="0" dirty="0" smtClean="0"/>
              <a:t> our result can constrain existing two models of the </a:t>
            </a:r>
            <a:r>
              <a:rPr lang="en-US" altLang="ja-JP" baseline="0" dirty="0" err="1" smtClean="0"/>
              <a:t>SFXTs</a:t>
            </a:r>
            <a:r>
              <a:rPr lang="en-US" altLang="ja-JP" baseline="0" dirty="0" smtClean="0"/>
              <a:t>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テキパキしゃべる</a:t>
            </a:r>
            <a:endParaRPr lang="en-US" altLang="ja-JP" dirty="0" smtClean="0"/>
          </a:p>
          <a:p>
            <a:r>
              <a:rPr lang="ja-JP" altLang="en-US" dirty="0" smtClean="0"/>
              <a:t>次のスライドに行くときの流れを作る。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自分に絡むところで何がわかっていて、わかっていないか。</a:t>
            </a:r>
            <a:endParaRPr lang="en-US" altLang="ja-JP" dirty="0" smtClean="0"/>
          </a:p>
          <a:p>
            <a:r>
              <a:rPr lang="ja-JP" altLang="en-US" dirty="0" smtClean="0"/>
              <a:t>先行研究を充実させる。</a:t>
            </a:r>
            <a:endParaRPr lang="en-US" altLang="ja-JP" dirty="0" smtClean="0"/>
          </a:p>
          <a:p>
            <a:r>
              <a:rPr lang="ja-JP" altLang="en-US" dirty="0" smtClean="0"/>
              <a:t>他人の論文からもってくる。</a:t>
            </a:r>
            <a:endParaRPr lang="en-US" altLang="ja-JP" dirty="0" smtClean="0"/>
          </a:p>
          <a:p>
            <a:r>
              <a:rPr lang="ja-JP" altLang="en-US" dirty="0" smtClean="0"/>
              <a:t>表は少し情報量が多い。</a:t>
            </a:r>
            <a:endParaRPr lang="en-US" altLang="ja-JP" dirty="0" smtClean="0"/>
          </a:p>
          <a:p>
            <a:r>
              <a:rPr lang="en-US" altLang="ja-JP" dirty="0" smtClean="0"/>
              <a:t>Morris et al</a:t>
            </a:r>
            <a:r>
              <a:rPr lang="ja-JP" altLang="en-US" dirty="0" smtClean="0"/>
              <a:t>との違いは、鉄輝線に触れてない。</a:t>
            </a:r>
            <a:endParaRPr lang="en-US" altLang="ja-JP" dirty="0" smtClean="0"/>
          </a:p>
          <a:p>
            <a:r>
              <a:rPr lang="ja-JP" altLang="en-US" dirty="0" smtClean="0"/>
              <a:t>表現</a:t>
            </a:r>
            <a:endParaRPr lang="en-US" altLang="ja-JP" dirty="0" smtClean="0"/>
          </a:p>
          <a:p>
            <a:r>
              <a:rPr lang="en-US" altLang="ja-JP" dirty="0" smtClean="0"/>
              <a:t>-&gt;Initial analysis was</a:t>
            </a:r>
            <a:r>
              <a:rPr lang="en-US" altLang="ja-JP" baseline="0" dirty="0" smtClean="0"/>
              <a:t> already reported by Morris, I performed detail analysis focusing on spectroscopy.</a:t>
            </a:r>
            <a:endParaRPr lang="en-US" altLang="ja-JP" dirty="0" smtClean="0"/>
          </a:p>
          <a:p>
            <a:r>
              <a:rPr lang="ja-JP" altLang="en-US" dirty="0" smtClean="0"/>
              <a:t>フレアと静穏時でのスペクトルをもってくる。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///////////////////////////////////////////////////////////////////////////////////</a:t>
            </a:r>
          </a:p>
          <a:p>
            <a:r>
              <a:rPr lang="en-US" altLang="ja-JP" dirty="0" err="1" smtClean="0"/>
              <a:t>Rampy</a:t>
            </a:r>
            <a:r>
              <a:rPr lang="en-US" altLang="ja-JP" baseline="0" dirty="0" smtClean="0"/>
              <a:t> et al 2009</a:t>
            </a:r>
            <a:r>
              <a:rPr lang="ja-JP" altLang="en-US" baseline="0" dirty="0" smtClean="0"/>
              <a:t>から</a:t>
            </a:r>
            <a:r>
              <a:rPr lang="en-US" altLang="ja-JP" baseline="0" dirty="0" smtClean="0"/>
              <a:t>light-curve</a:t>
            </a:r>
            <a:r>
              <a:rPr lang="ja-JP" altLang="en-US" baseline="0" dirty="0" smtClean="0"/>
              <a:t>をもってくる。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スペクトルを見せる。</a:t>
            </a:r>
            <a:endParaRPr lang="en-US" altLang="ja-JP" dirty="0" smtClean="0"/>
          </a:p>
          <a:p>
            <a:r>
              <a:rPr lang="ja-JP" altLang="en-US" dirty="0" smtClean="0"/>
              <a:t>すざくで何ができてきたか？</a:t>
            </a:r>
            <a:endParaRPr lang="en-US" altLang="ja-JP" dirty="0" smtClean="0"/>
          </a:p>
          <a:p>
            <a:r>
              <a:rPr lang="ja-JP" altLang="en-US" dirty="0" smtClean="0"/>
              <a:t>吸収の変化は</a:t>
            </a:r>
            <a:r>
              <a:rPr lang="en-US" altLang="ja-JP" dirty="0" err="1" smtClean="0"/>
              <a:t>Rampy</a:t>
            </a:r>
            <a:r>
              <a:rPr lang="en-US" altLang="ja-JP" dirty="0" smtClean="0"/>
              <a:t> et</a:t>
            </a:r>
            <a:r>
              <a:rPr lang="en-US" altLang="ja-JP" baseline="0" dirty="0" smtClean="0"/>
              <a:t> al 2009</a:t>
            </a:r>
          </a:p>
          <a:p>
            <a:r>
              <a:rPr lang="en-US" altLang="ja-JP" baseline="0" dirty="0" smtClean="0"/>
              <a:t>HMXB</a:t>
            </a:r>
            <a:r>
              <a:rPr lang="ja-JP" altLang="en-US" baseline="0" dirty="0" smtClean="0"/>
              <a:t>では鉄輝線がはっきり見えているが、</a:t>
            </a:r>
            <a:r>
              <a:rPr lang="en-US" altLang="ja-JP" baseline="0" dirty="0" smtClean="0"/>
              <a:t>SFXT</a:t>
            </a:r>
            <a:r>
              <a:rPr lang="ja-JP" altLang="en-US" baseline="0" dirty="0" smtClean="0"/>
              <a:t>ではほとんど見えていない。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最後の文章はもう少し考える。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en-US" altLang="ja-JP" baseline="0" dirty="0" smtClean="0"/>
              <a:t>//////////////////////////////////////////////////////////////////////////</a:t>
            </a:r>
          </a:p>
          <a:p>
            <a:r>
              <a:rPr lang="en-US" altLang="ja-JP" baseline="0" dirty="0" smtClean="0"/>
              <a:t>Light curve</a:t>
            </a:r>
            <a:r>
              <a:rPr lang="ja-JP" altLang="en-US" baseline="0" dirty="0" smtClean="0"/>
              <a:t>は一つにする。</a:t>
            </a:r>
            <a:endParaRPr lang="en-US" altLang="ja-JP" baseline="0" dirty="0" smtClean="0"/>
          </a:p>
          <a:p>
            <a:r>
              <a:rPr lang="en-US" altLang="ja-JP" baseline="0" dirty="0" err="1" smtClean="0"/>
              <a:t>Rampy</a:t>
            </a:r>
            <a:r>
              <a:rPr lang="en-US" altLang="ja-JP" baseline="0" dirty="0" smtClean="0"/>
              <a:t> et al</a:t>
            </a:r>
            <a:r>
              <a:rPr lang="ja-JP" altLang="en-US" baseline="0" dirty="0" smtClean="0"/>
              <a:t>でどのようなことをやったかを書く。</a:t>
            </a:r>
            <a:r>
              <a:rPr lang="en-US" altLang="ja-JP" baseline="0" dirty="0" smtClean="0"/>
              <a:t>Morris et al</a:t>
            </a:r>
            <a:r>
              <a:rPr lang="ja-JP" altLang="en-US" baseline="0" dirty="0" smtClean="0"/>
              <a:t>しかり。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吸収、光子指数の変化に関して間違いの無い範囲で述べる。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どれくらい吸収が変わったかを記す。</a:t>
            </a:r>
            <a:endParaRPr lang="en-US" altLang="ja-JP" baseline="0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//////////////////////////////////////////////////////////////////////////////</a:t>
            </a:r>
          </a:p>
          <a:p>
            <a:r>
              <a:rPr lang="ja-JP" altLang="en-US" dirty="0" smtClean="0"/>
              <a:t>図の位置を右にずらす。</a:t>
            </a:r>
            <a:endParaRPr lang="en-US" altLang="ja-JP" dirty="0" smtClean="0"/>
          </a:p>
          <a:p>
            <a:r>
              <a:rPr lang="ja-JP" altLang="en-US" dirty="0" smtClean="0"/>
              <a:t>吸収が</a:t>
            </a:r>
            <a:r>
              <a:rPr lang="en-US" altLang="ja-JP" dirty="0" smtClean="0"/>
              <a:t>photon </a:t>
            </a:r>
            <a:r>
              <a:rPr lang="en-US" altLang="ja-JP" dirty="0" err="1" smtClean="0"/>
              <a:t>absroption</a:t>
            </a:r>
            <a:endParaRPr lang="en-US" altLang="ja-JP" dirty="0" smtClean="0"/>
          </a:p>
          <a:p>
            <a:r>
              <a:rPr lang="ja-JP" altLang="en-US" dirty="0" smtClean="0"/>
              <a:t>主語が長い。</a:t>
            </a:r>
            <a:endParaRPr lang="en-US" altLang="ja-JP" dirty="0" smtClean="0"/>
          </a:p>
          <a:p>
            <a:r>
              <a:rPr lang="en-US" altLang="ja-JP" dirty="0" smtClean="0"/>
              <a:t>AXJ</a:t>
            </a:r>
            <a:r>
              <a:rPr lang="ja-JP" altLang="en-US" dirty="0" smtClean="0"/>
              <a:t>の上は少し空ける。</a:t>
            </a:r>
            <a:endParaRPr lang="en-US" altLang="ja-JP" dirty="0" smtClean="0"/>
          </a:p>
          <a:p>
            <a:r>
              <a:rPr lang="ja-JP" altLang="en-US" dirty="0" smtClean="0"/>
              <a:t>論文に鉄輝線の話があればちゃんと書く。</a:t>
            </a:r>
            <a:endParaRPr lang="en-US" altLang="ja-JP" dirty="0" smtClean="0"/>
          </a:p>
          <a:p>
            <a:r>
              <a:rPr lang="ja-JP" altLang="en-US" dirty="0" smtClean="0"/>
              <a:t>自分の解釈として鉄輝線の話をもってくる。</a:t>
            </a:r>
            <a:endParaRPr lang="en-US" altLang="ja-JP" dirty="0" smtClean="0"/>
          </a:p>
          <a:p>
            <a:r>
              <a:rPr lang="ja-JP" altLang="en-US" dirty="0" smtClean="0"/>
              <a:t>以下</a:t>
            </a:r>
            <a:r>
              <a:rPr lang="en-US" altLang="ja-JP" dirty="0" smtClean="0"/>
              <a:t>14.2 </a:t>
            </a:r>
            <a:r>
              <a:rPr lang="en-US" altLang="ja-JP" dirty="0" err="1" smtClean="0"/>
              <a:t>eV</a:t>
            </a:r>
            <a:endParaRPr lang="en-US" altLang="ja-JP" dirty="0" smtClean="0"/>
          </a:p>
          <a:p>
            <a:r>
              <a:rPr lang="ja-JP" altLang="en-US" dirty="0" smtClean="0"/>
              <a:t>天体名を練習するか上の４数字を読む。</a:t>
            </a:r>
            <a:endParaRPr lang="en-US" altLang="ja-JP" dirty="0" smtClean="0"/>
          </a:p>
          <a:p>
            <a:r>
              <a:rPr lang="en-US" altLang="ja-JP" dirty="0" err="1" smtClean="0"/>
              <a:t>Rampy</a:t>
            </a:r>
            <a:r>
              <a:rPr lang="en-US" altLang="ja-JP" dirty="0" smtClean="0"/>
              <a:t> reported </a:t>
            </a:r>
            <a:r>
              <a:rPr lang="ja-JP" altLang="en-US" dirty="0" smtClean="0"/>
              <a:t>言う。</a:t>
            </a:r>
            <a:endParaRPr lang="en-US" altLang="ja-JP" dirty="0" smtClean="0"/>
          </a:p>
          <a:p>
            <a:r>
              <a:rPr lang="ja-JP" altLang="en-US" dirty="0" smtClean="0"/>
              <a:t>最後の一文に関しては先生と相談。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/////////////////////////////////////////////////////////////////</a:t>
            </a:r>
          </a:p>
          <a:p>
            <a:r>
              <a:rPr lang="en-US" altLang="ja-JP" dirty="0" smtClean="0"/>
              <a:t>As we showed in previous page, High</a:t>
            </a:r>
            <a:r>
              <a:rPr lang="en-US" altLang="ja-JP" baseline="0" dirty="0" smtClean="0"/>
              <a:t> Mass X-ray Binaries often</a:t>
            </a:r>
            <a:r>
              <a:rPr lang="en-US" altLang="ja-JP" dirty="0" smtClean="0"/>
              <a:t> have</a:t>
            </a:r>
            <a:r>
              <a:rPr lang="en-US" altLang="ja-JP" baseline="0" dirty="0" smtClean="0"/>
              <a:t> iron line.</a:t>
            </a:r>
          </a:p>
          <a:p>
            <a:r>
              <a:rPr lang="en-US" altLang="ja-JP" baseline="0" dirty="0" smtClean="0"/>
              <a:t>However, in this object, 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Hardness</a:t>
            </a:r>
            <a:r>
              <a:rPr lang="ja-JP" altLang="en-US" dirty="0" smtClean="0"/>
              <a:t>と書く。</a:t>
            </a:r>
            <a:endParaRPr lang="en-US" altLang="ja-JP" dirty="0" smtClean="0"/>
          </a:p>
          <a:p>
            <a:r>
              <a:rPr lang="ja-JP" altLang="en-US" dirty="0" smtClean="0"/>
              <a:t>横軸は</a:t>
            </a:r>
            <a:r>
              <a:rPr lang="en-US" altLang="ja-JP" dirty="0" err="1" smtClean="0"/>
              <a:t>ks</a:t>
            </a:r>
            <a:endParaRPr lang="en-US" altLang="ja-JP" dirty="0" smtClean="0"/>
          </a:p>
          <a:p>
            <a:r>
              <a:rPr lang="ja-JP" altLang="en-US" dirty="0" smtClean="0"/>
              <a:t>基準線が欲しい。</a:t>
            </a:r>
            <a:endParaRPr lang="en-US" altLang="ja-JP" dirty="0" smtClean="0"/>
          </a:p>
          <a:p>
            <a:r>
              <a:rPr lang="ja-JP" altLang="en-US" dirty="0" smtClean="0"/>
              <a:t>緑はあまり使わないほうが良い。</a:t>
            </a:r>
            <a:endParaRPr lang="en-US" altLang="ja-JP" dirty="0" smtClean="0"/>
          </a:p>
          <a:p>
            <a:r>
              <a:rPr lang="en-US" altLang="ja-JP" dirty="0" smtClean="0"/>
              <a:t>XIS</a:t>
            </a:r>
            <a:r>
              <a:rPr lang="ja-JP" altLang="en-US" dirty="0" smtClean="0"/>
              <a:t>や</a:t>
            </a:r>
            <a:r>
              <a:rPr lang="en-US" altLang="ja-JP" dirty="0" smtClean="0"/>
              <a:t>HXD-PIN</a:t>
            </a:r>
            <a:r>
              <a:rPr lang="ja-JP" altLang="en-US" dirty="0" smtClean="0"/>
              <a:t>の表示を大きくする。</a:t>
            </a:r>
            <a:endParaRPr lang="en-US" altLang="ja-JP" dirty="0" smtClean="0"/>
          </a:p>
          <a:p>
            <a:r>
              <a:rPr lang="ja-JP" altLang="en-US" dirty="0" smtClean="0"/>
              <a:t>フレアの幅が狭すぎる。静穏時が無駄なのでは？</a:t>
            </a:r>
            <a:endParaRPr lang="en-US" altLang="ja-JP" dirty="0" smtClean="0"/>
          </a:p>
          <a:p>
            <a:r>
              <a:rPr lang="ja-JP" altLang="en-US" dirty="0" smtClean="0"/>
              <a:t>拡大図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///////////////////////////////////////////////////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Hardness</a:t>
            </a:r>
            <a:r>
              <a:rPr lang="ja-JP" altLang="en-US" dirty="0" smtClean="0"/>
              <a:t>の説明を入れる。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Background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en-US" altLang="ja-JP" dirty="0" smtClean="0"/>
              <a:t>Continuum</a:t>
            </a:r>
            <a:r>
              <a:rPr lang="ja-JP" altLang="en-US" dirty="0" smtClean="0"/>
              <a:t>が同じ。</a:t>
            </a:r>
            <a:endParaRPr lang="en-US" altLang="ja-JP" dirty="0" smtClean="0"/>
          </a:p>
          <a:p>
            <a:r>
              <a:rPr lang="en-US" altLang="ja-JP" dirty="0" smtClean="0"/>
              <a:t>Photon index</a:t>
            </a:r>
            <a:r>
              <a:rPr lang="ja-JP" altLang="en-US" dirty="0" smtClean="0"/>
              <a:t>が同じ</a:t>
            </a:r>
            <a:endParaRPr lang="en-US" altLang="ja-JP" dirty="0" smtClean="0"/>
          </a:p>
          <a:p>
            <a:r>
              <a:rPr lang="en-US" altLang="ja-JP" dirty="0" err="1" smtClean="0"/>
              <a:t>Absroption</a:t>
            </a:r>
            <a:r>
              <a:rPr lang="ja-JP" altLang="en-US" dirty="0" smtClean="0"/>
              <a:t>が同じ。</a:t>
            </a:r>
            <a:endParaRPr lang="en-US" altLang="ja-JP" dirty="0" smtClean="0"/>
          </a:p>
          <a:p>
            <a:r>
              <a:rPr lang="en-US" altLang="ja-JP" dirty="0" smtClean="0"/>
              <a:t>Iron line</a:t>
            </a:r>
          </a:p>
          <a:p>
            <a:r>
              <a:rPr lang="en-US" altLang="ja-JP" dirty="0" err="1" smtClean="0"/>
              <a:t>Convoleved</a:t>
            </a:r>
            <a:endParaRPr lang="en-US" altLang="ja-JP" dirty="0" smtClean="0"/>
          </a:p>
          <a:p>
            <a:r>
              <a:rPr lang="en-US" altLang="ja-JP" dirty="0" smtClean="0"/>
              <a:t>Change</a:t>
            </a:r>
          </a:p>
          <a:p>
            <a:r>
              <a:rPr lang="en-US" altLang="ja-JP" dirty="0" smtClean="0"/>
              <a:t>Does</a:t>
            </a:r>
            <a:r>
              <a:rPr lang="en-US" altLang="ja-JP" baseline="0" dirty="0" smtClean="0"/>
              <a:t> not change</a:t>
            </a:r>
            <a:r>
              <a:rPr lang="ja-JP" altLang="en-US" baseline="0" dirty="0" smtClean="0"/>
              <a:t>の言い換え。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言及するものの順番変える。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鉄輝線を最初に触れたほうが、流れスムーズではないか。</a:t>
            </a:r>
            <a:endParaRPr lang="en-US" altLang="ja-JP" baseline="0" dirty="0" smtClean="0"/>
          </a:p>
          <a:p>
            <a:endParaRPr lang="en-US" altLang="ja-JP" baseline="0" dirty="0" smtClean="0"/>
          </a:p>
          <a:p>
            <a:r>
              <a:rPr lang="ja-JP" altLang="en-US" baseline="0" dirty="0" smtClean="0"/>
              <a:t>受動態の使い方がおかしい。</a:t>
            </a:r>
            <a:r>
              <a:rPr lang="en-US" altLang="ja-JP" baseline="0" dirty="0" smtClean="0"/>
              <a:t>Background-subtracted spectra</a:t>
            </a:r>
            <a:r>
              <a:rPr lang="ja-JP" altLang="en-US" baseline="0" dirty="0" smtClean="0"/>
              <a:t>を素直に言う。</a:t>
            </a:r>
            <a:endParaRPr lang="en-US" altLang="ja-JP" baseline="0" dirty="0" smtClean="0"/>
          </a:p>
          <a:p>
            <a:r>
              <a:rPr lang="ja-JP" altLang="en-US" baseline="0" dirty="0" smtClean="0"/>
              <a:t>単複の使い方を間違えている箇所が多い。</a:t>
            </a:r>
            <a:endParaRPr lang="en-US" altLang="ja-JP" baseline="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As You</a:t>
            </a:r>
            <a:r>
              <a:rPr lang="en-US" altLang="ja-JP" baseline="0" dirty="0" smtClean="0"/>
              <a:t> see e</a:t>
            </a:r>
            <a:r>
              <a:rPr lang="en-US" altLang="ja-JP" dirty="0" smtClean="0"/>
              <a:t>mission line is</a:t>
            </a:r>
            <a:r>
              <a:rPr lang="en-US" altLang="ja-JP" baseline="0" dirty="0" smtClean="0"/>
              <a:t> present at least in the quiescence.</a:t>
            </a:r>
            <a:r>
              <a:rPr lang="en-US" altLang="ja-JP" dirty="0" smtClean="0"/>
              <a:t> </a:t>
            </a:r>
          </a:p>
          <a:p>
            <a:r>
              <a:rPr lang="en-US" altLang="ja-JP" dirty="0" smtClean="0"/>
              <a:t>They looks similar</a:t>
            </a:r>
          </a:p>
          <a:p>
            <a:r>
              <a:rPr lang="en-US" altLang="ja-JP" dirty="0" smtClean="0"/>
              <a:t>Third</a:t>
            </a:r>
            <a:r>
              <a:rPr lang="en-US" altLang="ja-JP" baseline="0" dirty="0" smtClean="0"/>
              <a:t> in low energy region, spectra are nearly same.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EE288-EB5B-534C-A4C9-B7D945CCCF9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4349-ED15-C44E-B58E-9AC30D0A0DA8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5930-117A-0145-85B1-2143020D8538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1E0C-1315-394A-8E73-5334DFB8D2DD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6516F-3521-804B-8B6D-922A246AB9F3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8E84-44D2-F441-B154-8FD697F4530C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3348-AC9E-D647-8754-E85467C5980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166FF-557C-944C-8B33-AE53F4132F5F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04A8-3802-7345-BC98-C68123A0A78E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B11B-56EB-BC43-A37D-A113A28C9A0F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FEE-CEF4-CD4D-9BBA-9E7C740C6F7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2275-F56E-ED48-BCF9-32E6645FD565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1C744-BEA8-E84C-91C1-01066A3B3344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90993-B5A0-F74B-A471-A50115503EA3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06172-C850-8448-B82E-4AFD2BC40E0B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E6BCF-5F77-D043-B718-2A3FC9CA5681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FCB7-CC5A-1745-A80E-3165FF773D90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2C3F9-B0A5-5A47-96C3-478FEA2DE882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DE11-9E5B-B740-AA82-F439136963C2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C7E5-50D3-2B46-A81A-D0964BBDE58C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2F96-96A6-AE49-80B0-79B752C0C7E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5925-3D63-AD4F-B18D-B62B33BBF3E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3EC5-1BBE-D34B-A31C-9D9CF5201DC8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7B6F-D1E8-304F-ACBF-87D617A57CBA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47C81-9963-2545-BBDA-C7853F20BD90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F2DB-7681-D146-BFEE-AC116D9E503E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32218-618D-824E-B4AF-207645D3706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A515-7420-FB47-BC0D-42A3317A6042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E866-51FE-3E44-B779-AADFB80DA5D0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F5EE-06D5-E449-995A-B98C6A306FB5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6B1F-7176-2E4B-BC0A-4C4DE8FB0D57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9A3FA-225C-9547-9126-E856B364CB03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1F60-A1F6-FE4E-A4A6-0130BB19EC92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E7B8-1402-2B4A-93BD-A2203EC590F9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DBB1-38AB-8B43-963D-0E18AF45CB2D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0148-EAB6-A240-83CF-7A45BCC4C49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9F4F9-F9E0-B348-AC39-666BE10F7F08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B656-2C58-5F46-BFD2-9FCDAAB6DE5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39BE0-38D3-6B42-B61F-33F9A829541D}" type="datetime1">
              <a:rPr lang="ja-JP" altLang="en-US" smtClean="0"/>
              <a:pPr/>
              <a:t>6/29/11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F56A-05AE-3949-A628-7FD551D551A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d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5" Type="http://schemas.openxmlformats.org/officeDocument/2006/relationships/image" Target="../media/image8.pdf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d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41788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ja-JP" i="1" dirty="0" err="1" smtClean="0">
                <a:latin typeface="Geneva"/>
                <a:cs typeface="Geneva"/>
              </a:rPr>
              <a:t>Suzaku</a:t>
            </a:r>
            <a:r>
              <a:rPr lang="en-US" altLang="ja-JP" dirty="0" smtClean="0">
                <a:latin typeface="Geneva"/>
                <a:cs typeface="Geneva"/>
              </a:rPr>
              <a:t> studies of </a:t>
            </a:r>
            <a:r>
              <a:rPr lang="en-US" altLang="ja-JP" dirty="0" err="1" smtClean="0">
                <a:latin typeface="Geneva"/>
                <a:cs typeface="Geneva"/>
              </a:rPr>
              <a:t>SFXTs</a:t>
            </a:r>
            <a:endParaRPr lang="ja-JP" altLang="en-US" dirty="0">
              <a:latin typeface="Geneva"/>
              <a:cs typeface="Geneva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426717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Geneva"/>
                <a:cs typeface="Geneva"/>
              </a:rPr>
              <a:t>The University of Tokyo</a:t>
            </a:r>
          </a:p>
          <a:p>
            <a:r>
              <a:rPr lang="en-US" altLang="ja-JP" sz="2400" dirty="0" err="1" smtClean="0">
                <a:latin typeface="Geneva"/>
                <a:cs typeface="Geneva"/>
              </a:rPr>
              <a:t>M.Sasano</a:t>
            </a:r>
            <a:endParaRPr lang="en-US" altLang="ja-JP" sz="2400" dirty="0" smtClean="0">
              <a:latin typeface="Geneva"/>
              <a:cs typeface="Geneva"/>
            </a:endParaRPr>
          </a:p>
          <a:p>
            <a:r>
              <a:rPr lang="en-US" altLang="ja-JP" sz="2400" dirty="0" err="1" smtClean="0">
                <a:latin typeface="Geneva"/>
                <a:cs typeface="Geneva"/>
              </a:rPr>
              <a:t>K.Nakajima</a:t>
            </a:r>
            <a:r>
              <a:rPr lang="en-US" altLang="ja-JP" sz="2400" dirty="0" smtClean="0">
                <a:latin typeface="Geneva"/>
                <a:cs typeface="Geneva"/>
              </a:rPr>
              <a:t>, </a:t>
            </a:r>
            <a:r>
              <a:rPr lang="en-US" altLang="ja-JP" sz="2400" dirty="0" err="1" smtClean="0">
                <a:latin typeface="Geneva"/>
                <a:cs typeface="Geneva"/>
              </a:rPr>
              <a:t>S.Yamada</a:t>
            </a:r>
            <a:r>
              <a:rPr lang="en-US" altLang="ja-JP" sz="2400" dirty="0" smtClean="0">
                <a:latin typeface="Geneva"/>
                <a:cs typeface="Geneva"/>
              </a:rPr>
              <a:t>, T. Yuasa, </a:t>
            </a:r>
            <a:r>
              <a:rPr lang="en-US" altLang="ja-JP" sz="2400" dirty="0" err="1" smtClean="0">
                <a:latin typeface="Geneva"/>
                <a:cs typeface="Geneva"/>
              </a:rPr>
              <a:t>K.Nakazawa</a:t>
            </a:r>
            <a:r>
              <a:rPr lang="en-US" altLang="ja-JP" sz="2400" dirty="0" smtClean="0">
                <a:latin typeface="Geneva"/>
                <a:cs typeface="Geneva"/>
              </a:rPr>
              <a:t>, K. </a:t>
            </a:r>
            <a:r>
              <a:rPr lang="en-US" altLang="ja-JP" sz="2400" dirty="0" err="1" smtClean="0">
                <a:latin typeface="Geneva"/>
                <a:cs typeface="Geneva"/>
              </a:rPr>
              <a:t>Makishima</a:t>
            </a:r>
            <a:endParaRPr lang="ja-JP" altLang="en-US" sz="24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pic>
        <p:nvPicPr>
          <p:cNvPr id="12" name="図 11" descr="spectra_flare_quiesce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9328" b="3918"/>
              <a:stretch>
                <a:fillRect/>
              </a:stretch>
            </p:blipFill>
          </mc:Choice>
          <mc:Fallback>
            <p:blipFill>
              <a:blip r:embed="rId4"/>
              <a:srcRect t="9328" b="3918"/>
              <a:stretch>
                <a:fillRect/>
              </a:stretch>
            </p:blipFill>
          </mc:Fallback>
        </mc:AlternateContent>
        <p:spPr>
          <a:xfrm rot="5400000">
            <a:off x="1336672" y="-414040"/>
            <a:ext cx="5814333" cy="845670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32616" y="1363080"/>
            <a:ext cx="89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eneva"/>
                <a:cs typeface="Geneva"/>
              </a:rPr>
              <a:t>Flare</a:t>
            </a:r>
            <a:endParaRPr kumimoji="1" lang="ja-JP" altLang="en-US" sz="24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90196" y="3350264"/>
            <a:ext cx="186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neva"/>
                <a:cs typeface="Geneva"/>
              </a:rPr>
              <a:t>Quiescence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 fontScale="90000"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</a:t>
            </a:r>
            <a:r>
              <a:rPr lang="en-US" altLang="ja-JP" sz="3600" dirty="0" smtClean="0">
                <a:latin typeface="Geneva"/>
                <a:cs typeface="Geneva"/>
              </a:rPr>
              <a:t>. Spectral analysis</a:t>
            </a:r>
            <a:br>
              <a:rPr lang="en-US" altLang="ja-JP" sz="3600" dirty="0" smtClean="0">
                <a:latin typeface="Geneva"/>
                <a:cs typeface="Geneva"/>
              </a:rPr>
            </a:br>
            <a:r>
              <a:rPr lang="en-US" altLang="ja-JP" sz="3600" dirty="0" smtClean="0">
                <a:latin typeface="Geneva"/>
                <a:cs typeface="Geneva"/>
              </a:rPr>
              <a:t>4-1 Background-subtracted count spectra</a:t>
            </a:r>
            <a:endParaRPr lang="ja-JP" altLang="en-US" sz="3600" dirty="0">
              <a:latin typeface="Geneva"/>
              <a:cs typeface="Geneva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1115169" y="5142532"/>
            <a:ext cx="4042488" cy="15489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880841" y="4677842"/>
            <a:ext cx="646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neva"/>
                <a:cs typeface="Geneva"/>
              </a:rPr>
              <a:t>XIS</a:t>
            </a:r>
            <a:endParaRPr kumimoji="1" lang="ja-JP" altLang="en-US" sz="2400" dirty="0">
              <a:solidFill>
                <a:schemeClr val="tx2">
                  <a:lumMod val="60000"/>
                  <a:lumOff val="40000"/>
                </a:schemeClr>
              </a:solidFill>
              <a:latin typeface="Geneva"/>
              <a:cs typeface="Geneva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591334" y="5158021"/>
            <a:ext cx="2577314" cy="1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499928" y="469333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Geneva"/>
                <a:cs typeface="Geneva"/>
              </a:rPr>
              <a:t>HXD</a:t>
            </a:r>
            <a:endParaRPr kumimoji="1" lang="ja-JP" altLang="en-US" sz="24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97870" y="1722121"/>
            <a:ext cx="430352" cy="1604255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 rot="2245754">
            <a:off x="1424951" y="1475006"/>
            <a:ext cx="1509756" cy="2877589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 rot="18749758">
            <a:off x="6032882" y="1796054"/>
            <a:ext cx="1528862" cy="3823252"/>
          </a:xfrm>
          <a:prstGeom prst="ellipse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4-2</a:t>
            </a:r>
            <a:r>
              <a:rPr lang="en-US" altLang="ja-JP" sz="3600" dirty="0" smtClean="0">
                <a:latin typeface="Geneva"/>
                <a:cs typeface="Geneva"/>
              </a:rPr>
              <a:t>. Ratio between flare and quiescence</a:t>
            </a:r>
            <a:endParaRPr lang="ja-JP" altLang="en-US" sz="3600" dirty="0">
              <a:latin typeface="Geneva"/>
              <a:cs typeface="Genev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74696" y="6046550"/>
            <a:ext cx="181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neva"/>
                <a:cs typeface="Geneva"/>
              </a:rPr>
              <a:t>Energy (</a:t>
            </a:r>
            <a:r>
              <a:rPr kumimoji="1" lang="en-US" altLang="ja-JP" sz="20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000" dirty="0" smtClean="0">
                <a:latin typeface="Geneva"/>
                <a:cs typeface="Geneva"/>
              </a:rPr>
              <a:t>)</a:t>
            </a:r>
            <a:endParaRPr kumimoji="1" lang="ja-JP" altLang="en-US" sz="2000" dirty="0">
              <a:latin typeface="Geneva"/>
              <a:cs typeface="Genev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2958384"/>
            <a:ext cx="9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Ratio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4889" y="5631347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40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29040" y="5708315"/>
            <a:ext cx="269412" cy="415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4128" y="5615663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617" y="5618519"/>
            <a:ext cx="646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1.5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pic>
        <p:nvPicPr>
          <p:cNvPr id="15" name="図 14" descr="Figur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2095791" y="-658496"/>
            <a:ext cx="4845050" cy="7734636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1116139" y="2193534"/>
            <a:ext cx="7004734" cy="256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32933" y="4335754"/>
            <a:ext cx="37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7669" y="987729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4-2</a:t>
            </a:r>
            <a:r>
              <a:rPr lang="en-US" altLang="ja-JP" sz="3600" dirty="0" smtClean="0">
                <a:latin typeface="Geneva"/>
                <a:cs typeface="Geneva"/>
              </a:rPr>
              <a:t>. Ratio between flare and quiescence</a:t>
            </a:r>
            <a:endParaRPr lang="ja-JP" altLang="en-US" sz="3600" dirty="0">
              <a:latin typeface="Geneva"/>
              <a:cs typeface="Genev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74696" y="6046550"/>
            <a:ext cx="1818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neva"/>
                <a:cs typeface="Geneva"/>
              </a:rPr>
              <a:t>Energy (</a:t>
            </a:r>
            <a:r>
              <a:rPr kumimoji="1" lang="en-US" altLang="ja-JP" sz="20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000" dirty="0" smtClean="0">
                <a:latin typeface="Geneva"/>
                <a:cs typeface="Geneva"/>
              </a:rPr>
              <a:t>)</a:t>
            </a:r>
            <a:endParaRPr kumimoji="1" lang="ja-JP" altLang="en-US" sz="2000" dirty="0">
              <a:latin typeface="Geneva"/>
              <a:cs typeface="Genev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0" y="2958384"/>
            <a:ext cx="9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Ratio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4889" y="5631347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40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029040" y="5708315"/>
            <a:ext cx="269412" cy="415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4128" y="5615663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81617" y="5618519"/>
            <a:ext cx="646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1.5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pic>
        <p:nvPicPr>
          <p:cNvPr id="15" name="図 14" descr="Figure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2095791" y="-658496"/>
            <a:ext cx="4845050" cy="7734636"/>
          </a:xfrm>
          <a:prstGeom prst="rect">
            <a:avLst/>
          </a:prstGeom>
        </p:spPr>
      </p:pic>
      <p:cxnSp>
        <p:nvCxnSpPr>
          <p:cNvPr id="17" name="直線コネクタ 16"/>
          <p:cNvCxnSpPr/>
          <p:nvPr/>
        </p:nvCxnSpPr>
        <p:spPr>
          <a:xfrm>
            <a:off x="1116139" y="2193534"/>
            <a:ext cx="7004734" cy="256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32933" y="4335754"/>
            <a:ext cx="372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7669" y="987729"/>
            <a:ext cx="56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latin typeface="Geneva"/>
                <a:cs typeface="Geneva"/>
              </a:rPr>
              <a:t>10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62458" y="4213162"/>
            <a:ext cx="62034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From 1.5 </a:t>
            </a:r>
            <a:r>
              <a:rPr kumimoji="1" lang="en-US" altLang="ja-JP" sz="2400" dirty="0" err="1" smtClean="0">
                <a:solidFill>
                  <a:srgbClr val="0000FF"/>
                </a:solidFill>
                <a:latin typeface="Geneva"/>
                <a:cs typeface="Geneva"/>
              </a:rPr>
              <a:t>keV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 to 40 </a:t>
            </a:r>
            <a:r>
              <a:rPr kumimoji="1" lang="en-US" altLang="ja-JP" sz="2400" dirty="0" err="1" smtClean="0">
                <a:solidFill>
                  <a:srgbClr val="0000FF"/>
                </a:solidFill>
                <a:latin typeface="Geneva"/>
                <a:cs typeface="Geneva"/>
              </a:rPr>
              <a:t>keV</a:t>
            </a:r>
            <a:endParaRPr kumimoji="1" lang="en-US" altLang="ja-JP" sz="2400" dirty="0" smtClean="0">
              <a:solidFill>
                <a:srgbClr val="0000FF"/>
              </a:solidFill>
              <a:latin typeface="Geneva"/>
              <a:cs typeface="Geneva"/>
            </a:endParaRPr>
          </a:p>
          <a:p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Spectral shape did not change.</a:t>
            </a:r>
          </a:p>
          <a:p>
            <a:r>
              <a:rPr lang="ja-JP" altLang="en-US" sz="24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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Average N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H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remained nearly the same.</a:t>
            </a:r>
            <a:endParaRPr kumimoji="1" lang="ja-JP" altLang="en-US" sz="2400" dirty="0">
              <a:solidFill>
                <a:srgbClr val="0000FF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4-3</a:t>
            </a:r>
            <a:r>
              <a:rPr lang="en-US" altLang="ja-JP" sz="3600" dirty="0" smtClean="0">
                <a:latin typeface="Geneva"/>
                <a:cs typeface="Geneva"/>
              </a:rPr>
              <a:t>. Focus on Iron line </a:t>
            </a:r>
            <a:endParaRPr lang="ja-JP" altLang="en-US" sz="3600" dirty="0">
              <a:latin typeface="Geneva"/>
              <a:cs typeface="Geneva"/>
            </a:endParaRPr>
          </a:p>
        </p:txBody>
      </p:sp>
      <p:pic>
        <p:nvPicPr>
          <p:cNvPr id="36" name="図 35" descr="iron_line_55_7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624" t="11751" r="10270" b="6098"/>
              <a:stretch>
                <a:fillRect/>
              </a:stretch>
            </p:blipFill>
          </mc:Choice>
          <mc:Fallback>
            <p:blipFill>
              <a:blip r:embed="rId4"/>
              <a:srcRect l="6624" t="11751" r="10270" b="6098"/>
              <a:stretch>
                <a:fillRect/>
              </a:stretch>
            </p:blipFill>
          </mc:Fallback>
        </mc:AlternateContent>
        <p:spPr>
          <a:xfrm rot="5400000">
            <a:off x="2172587" y="-707857"/>
            <a:ext cx="4916929" cy="814693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44873" y="559324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5.5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07612" y="554677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</a:t>
            </a:r>
            <a:r>
              <a:rPr kumimoji="1" lang="en-US" altLang="ja-JP" sz="2400" dirty="0" smtClean="0"/>
              <a:t>.5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32668" y="5566781"/>
            <a:ext cx="214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Energy (</a:t>
            </a:r>
            <a:r>
              <a:rPr kumimoji="1" lang="en-US" altLang="ja-JP" sz="24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400" dirty="0" smtClean="0">
                <a:latin typeface="Geneva"/>
                <a:cs typeface="Geneva"/>
              </a:rPr>
              <a:t>)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1536" y="3586497"/>
            <a:ext cx="1726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Q</a:t>
            </a:r>
            <a:r>
              <a:rPr kumimoji="1" lang="en-US" altLang="ja-JP" sz="2200" dirty="0" smtClean="0">
                <a:latin typeface="Geneva"/>
                <a:cs typeface="Geneva"/>
              </a:rPr>
              <a:t>uiescence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44893" y="1282768"/>
            <a:ext cx="834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Flare</a:t>
            </a:r>
            <a:endParaRPr kumimoji="1" lang="ja-JP" altLang="en-US" sz="22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4-3</a:t>
            </a:r>
            <a:r>
              <a:rPr lang="en-US" altLang="ja-JP" sz="3600" dirty="0" smtClean="0">
                <a:latin typeface="Geneva"/>
                <a:cs typeface="Geneva"/>
              </a:rPr>
              <a:t>. Focus on Iron line </a:t>
            </a:r>
            <a:endParaRPr lang="ja-JP" altLang="en-US" sz="3600" dirty="0">
              <a:latin typeface="Geneva"/>
              <a:cs typeface="Geneva"/>
            </a:endParaRPr>
          </a:p>
        </p:txBody>
      </p:sp>
      <p:pic>
        <p:nvPicPr>
          <p:cNvPr id="36" name="図 35" descr="iron_line_55_7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624" t="11751" r="10270" b="6098"/>
              <a:stretch>
                <a:fillRect/>
              </a:stretch>
            </p:blipFill>
          </mc:Choice>
          <mc:Fallback>
            <p:blipFill>
              <a:blip r:embed="rId4"/>
              <a:srcRect l="6624" t="11751" r="10270" b="6098"/>
              <a:stretch>
                <a:fillRect/>
              </a:stretch>
            </p:blipFill>
          </mc:Fallback>
        </mc:AlternateContent>
        <p:spPr>
          <a:xfrm rot="5400000">
            <a:off x="2172587" y="-707857"/>
            <a:ext cx="4916929" cy="8146932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4037992" y="3237319"/>
            <a:ext cx="1646264" cy="1641893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327404" y="5052764"/>
            <a:ext cx="7425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The narrow i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ron line was 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detected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in quiescence. </a:t>
            </a:r>
            <a:endParaRPr kumimoji="1" lang="en-US" altLang="ja-JP" sz="2400" dirty="0" smtClean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44873" y="559324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5.5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07612" y="554677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</a:t>
            </a:r>
            <a:r>
              <a:rPr kumimoji="1" lang="en-US" altLang="ja-JP" sz="2400" dirty="0" smtClean="0"/>
              <a:t>.5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32668" y="5566781"/>
            <a:ext cx="214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Energy (</a:t>
            </a:r>
            <a:r>
              <a:rPr kumimoji="1" lang="en-US" altLang="ja-JP" sz="24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400" dirty="0" smtClean="0">
                <a:latin typeface="Geneva"/>
                <a:cs typeface="Geneva"/>
              </a:rPr>
              <a:t>)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4893" y="1282768"/>
            <a:ext cx="834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Flare</a:t>
            </a:r>
            <a:endParaRPr kumimoji="1" lang="ja-JP" altLang="en-US" sz="22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21536" y="3586497"/>
            <a:ext cx="1726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Q</a:t>
            </a:r>
            <a:r>
              <a:rPr kumimoji="1" lang="en-US" altLang="ja-JP" sz="2200" dirty="0" smtClean="0">
                <a:latin typeface="Geneva"/>
                <a:cs typeface="Geneva"/>
              </a:rPr>
              <a:t>uiescence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</a:t>
            </a:r>
            <a:r>
              <a:rPr lang="en-US" altLang="ja-JP" sz="3600" i="1" dirty="0" smtClean="0">
                <a:latin typeface="Geneva"/>
                <a:cs typeface="Geneva"/>
              </a:rPr>
              <a:t>-3</a:t>
            </a:r>
            <a:r>
              <a:rPr lang="en-US" altLang="ja-JP" sz="3600" dirty="0" smtClean="0">
                <a:latin typeface="Geneva"/>
                <a:cs typeface="Geneva"/>
              </a:rPr>
              <a:t>. </a:t>
            </a:r>
            <a:r>
              <a:rPr lang="en-US" altLang="ja-JP" sz="3600" dirty="0" smtClean="0">
                <a:latin typeface="Geneva"/>
                <a:cs typeface="Geneva"/>
              </a:rPr>
              <a:t>Focus on Iron line </a:t>
            </a:r>
            <a:endParaRPr lang="ja-JP" altLang="en-US" sz="3600" dirty="0">
              <a:latin typeface="Geneva"/>
              <a:cs typeface="Geneva"/>
            </a:endParaRPr>
          </a:p>
        </p:txBody>
      </p:sp>
      <p:pic>
        <p:nvPicPr>
          <p:cNvPr id="36" name="図 35" descr="iron_line_55_7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6624" t="11751" r="10270" b="6098"/>
              <a:stretch>
                <a:fillRect/>
              </a:stretch>
            </p:blipFill>
          </mc:Choice>
          <mc:Fallback>
            <p:blipFill>
              <a:blip r:embed="rId4"/>
              <a:srcRect l="6624" t="11751" r="10270" b="6098"/>
              <a:stretch>
                <a:fillRect/>
              </a:stretch>
            </p:blipFill>
          </mc:Fallback>
        </mc:AlternateContent>
        <p:spPr>
          <a:xfrm rot="5400000">
            <a:off x="2172587" y="-707857"/>
            <a:ext cx="4916929" cy="8146932"/>
          </a:xfrm>
          <a:prstGeom prst="rect">
            <a:avLst/>
          </a:prstGeom>
        </p:spPr>
      </p:pic>
      <p:sp>
        <p:nvSpPr>
          <p:cNvPr id="38" name="円/楕円 37"/>
          <p:cNvSpPr/>
          <p:nvPr/>
        </p:nvSpPr>
        <p:spPr>
          <a:xfrm>
            <a:off x="4037992" y="3237319"/>
            <a:ext cx="1646264" cy="1641893"/>
          </a:xfrm>
          <a:prstGeom prst="ellipse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4068968" y="1084268"/>
            <a:ext cx="1646264" cy="1641893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2103" y="2790942"/>
            <a:ext cx="8043075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However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, in the flare, the narro</a:t>
            </a:r>
            <a:r>
              <a:rPr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w line almost disappeared.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A broad one may be allowed.</a:t>
            </a:r>
            <a:endParaRPr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27404" y="5052764"/>
            <a:ext cx="742583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The narrow i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ron line was 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detected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in quiescence. </a:t>
            </a:r>
            <a:endParaRPr kumimoji="1" lang="en-US" altLang="ja-JP" sz="2400" dirty="0" smtClean="0">
              <a:solidFill>
                <a:srgbClr val="0000FF"/>
              </a:solidFill>
              <a:latin typeface="Geneva"/>
              <a:cs typeface="Genev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44873" y="559324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5.5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7612" y="5546771"/>
            <a:ext cx="57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7</a:t>
            </a:r>
            <a:r>
              <a:rPr kumimoji="1" lang="en-US" altLang="ja-JP" sz="2400" dirty="0" smtClean="0"/>
              <a:t>.5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32668" y="5566781"/>
            <a:ext cx="2145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Energy (</a:t>
            </a:r>
            <a:r>
              <a:rPr kumimoji="1" lang="en-US" altLang="ja-JP" sz="24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400" dirty="0" smtClean="0">
                <a:latin typeface="Geneva"/>
                <a:cs typeface="Geneva"/>
              </a:rPr>
              <a:t>)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21536" y="3586497"/>
            <a:ext cx="1726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Q</a:t>
            </a:r>
            <a:r>
              <a:rPr kumimoji="1" lang="en-US" altLang="ja-JP" sz="2200" dirty="0" smtClean="0">
                <a:latin typeface="Geneva"/>
                <a:cs typeface="Geneva"/>
              </a:rPr>
              <a:t>uiescence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044893" y="1282768"/>
            <a:ext cx="8344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Flare</a:t>
            </a:r>
            <a:endParaRPr kumimoji="1" lang="ja-JP" altLang="en-US" sz="22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grpSp>
        <p:nvGrpSpPr>
          <p:cNvPr id="4" name="Group 62"/>
          <p:cNvGrpSpPr/>
          <p:nvPr/>
        </p:nvGrpSpPr>
        <p:grpSpPr>
          <a:xfrm>
            <a:off x="-44344" y="888309"/>
            <a:ext cx="8908392" cy="5587033"/>
            <a:chOff x="-44344" y="922633"/>
            <a:chExt cx="8908392" cy="5587033"/>
          </a:xfrm>
        </p:grpSpPr>
        <p:pic>
          <p:nvPicPr>
            <p:cNvPr id="5" name="Picture 3" descr="spec_flaretime_quiescense_del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11523" t="12959" r="11508" b="12971"/>
                <a:stretch>
                  <a:fillRect/>
                </a:stretch>
              </p:blipFill>
            </mc:Choice>
            <mc:Fallback>
              <p:blipFill>
                <a:blip r:embed="rId4"/>
                <a:srcRect l="11523" t="12959" r="11508" b="12971"/>
                <a:stretch>
                  <a:fillRect/>
                </a:stretch>
              </p:blipFill>
            </mc:Fallback>
          </mc:AlternateContent>
          <p:spPr>
            <a:xfrm>
              <a:off x="918153" y="1098310"/>
              <a:ext cx="7945895" cy="5079682"/>
            </a:xfrm>
            <a:prstGeom prst="rect">
              <a:avLst/>
            </a:prstGeom>
          </p:spPr>
        </p:pic>
        <p:sp>
          <p:nvSpPr>
            <p:cNvPr id="6" name="テキスト ボックス 8"/>
            <p:cNvSpPr txBox="1"/>
            <p:nvPr/>
          </p:nvSpPr>
          <p:spPr>
            <a:xfrm rot="16200000">
              <a:off x="-915457" y="2582275"/>
              <a:ext cx="2203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count/</a:t>
              </a:r>
              <a:r>
                <a:rPr kumimoji="1" lang="en-US" altLang="ja-JP" sz="2400" dirty="0" err="1" smtClean="0">
                  <a:latin typeface="ＭＳ Ｐゴシック"/>
                  <a:ea typeface="ＭＳ Ｐゴシック"/>
                  <a:cs typeface="ＭＳ Ｐゴシック"/>
                </a:rPr>
                <a:t>s/keV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" name="テキスト ボックス 7"/>
            <p:cNvSpPr txBox="1"/>
            <p:nvPr/>
          </p:nvSpPr>
          <p:spPr>
            <a:xfrm>
              <a:off x="214137" y="3998531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1e-4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8" name="テキスト ボックス 8"/>
            <p:cNvSpPr txBox="1"/>
            <p:nvPr/>
          </p:nvSpPr>
          <p:spPr>
            <a:xfrm>
              <a:off x="228624" y="3217700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1e-3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06318" y="2412815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0.01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0" name="テキスト ボックス 6"/>
            <p:cNvSpPr txBox="1"/>
            <p:nvPr/>
          </p:nvSpPr>
          <p:spPr>
            <a:xfrm>
              <a:off x="458090" y="1645796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0.1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1" name="テキスト ボックス 6"/>
            <p:cNvSpPr txBox="1"/>
            <p:nvPr/>
          </p:nvSpPr>
          <p:spPr>
            <a:xfrm>
              <a:off x="680829" y="922633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5" name="Freeform 52"/>
            <p:cNvSpPr/>
            <p:nvPr/>
          </p:nvSpPr>
          <p:spPr>
            <a:xfrm>
              <a:off x="4685160" y="2472627"/>
              <a:ext cx="377559" cy="1791903"/>
            </a:xfrm>
            <a:custGeom>
              <a:avLst/>
              <a:gdLst>
                <a:gd name="connsiteX0" fmla="*/ 377559 w 377559"/>
                <a:gd name="connsiteY0" fmla="*/ 1774742 h 1791903"/>
                <a:gd name="connsiteX1" fmla="*/ 308912 w 377559"/>
                <a:gd name="connsiteY1" fmla="*/ 702174 h 1791903"/>
                <a:gd name="connsiteX2" fmla="*/ 223103 w 377559"/>
                <a:gd name="connsiteY2" fmla="*/ 84375 h 1791903"/>
                <a:gd name="connsiteX3" fmla="*/ 145875 w 377559"/>
                <a:gd name="connsiteY3" fmla="*/ 195922 h 1791903"/>
                <a:gd name="connsiteX4" fmla="*/ 85809 w 377559"/>
                <a:gd name="connsiteY4" fmla="*/ 702174 h 1791903"/>
                <a:gd name="connsiteX5" fmla="*/ 0 w 377559"/>
                <a:gd name="connsiteY5" fmla="*/ 1791903 h 179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559" h="1791903">
                  <a:moveTo>
                    <a:pt x="377559" y="1774742"/>
                  </a:moveTo>
                  <a:cubicBezTo>
                    <a:pt x="356107" y="1379322"/>
                    <a:pt x="334655" y="983902"/>
                    <a:pt x="308912" y="702174"/>
                  </a:cubicBezTo>
                  <a:cubicBezTo>
                    <a:pt x="283169" y="420446"/>
                    <a:pt x="250276" y="168750"/>
                    <a:pt x="223103" y="84375"/>
                  </a:cubicBezTo>
                  <a:cubicBezTo>
                    <a:pt x="195930" y="0"/>
                    <a:pt x="168757" y="92956"/>
                    <a:pt x="145875" y="195922"/>
                  </a:cubicBezTo>
                  <a:cubicBezTo>
                    <a:pt x="122993" y="298889"/>
                    <a:pt x="110122" y="436177"/>
                    <a:pt x="85809" y="702174"/>
                  </a:cubicBezTo>
                  <a:cubicBezTo>
                    <a:pt x="61496" y="968171"/>
                    <a:pt x="30748" y="1380037"/>
                    <a:pt x="0" y="1791903"/>
                  </a:cubicBezTo>
                </a:path>
              </a:pathLst>
            </a:cu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6" name="Freeform 53"/>
            <p:cNvSpPr/>
            <p:nvPr/>
          </p:nvSpPr>
          <p:spPr>
            <a:xfrm>
              <a:off x="4796712" y="2647098"/>
              <a:ext cx="180198" cy="1617432"/>
            </a:xfrm>
            <a:custGeom>
              <a:avLst/>
              <a:gdLst>
                <a:gd name="connsiteX0" fmla="*/ 180198 w 180198"/>
                <a:gd name="connsiteY0" fmla="*/ 1617432 h 1617432"/>
                <a:gd name="connsiteX1" fmla="*/ 145875 w 180198"/>
                <a:gd name="connsiteY1" fmla="*/ 785120 h 1617432"/>
                <a:gd name="connsiteX2" fmla="*/ 111551 w 180198"/>
                <a:gd name="connsiteY2" fmla="*/ 244545 h 1617432"/>
                <a:gd name="connsiteX3" fmla="*/ 102970 w 180198"/>
                <a:gd name="connsiteY3" fmla="*/ 132998 h 1617432"/>
                <a:gd name="connsiteX4" fmla="*/ 77228 w 180198"/>
                <a:gd name="connsiteY4" fmla="*/ 64354 h 1617432"/>
                <a:gd name="connsiteX5" fmla="*/ 34323 w 180198"/>
                <a:gd name="connsiteY5" fmla="*/ 519123 h 1617432"/>
                <a:gd name="connsiteX6" fmla="*/ 0 w 180198"/>
                <a:gd name="connsiteY6" fmla="*/ 1600271 h 16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98" h="1617432">
                  <a:moveTo>
                    <a:pt x="180198" y="1617432"/>
                  </a:moveTo>
                  <a:cubicBezTo>
                    <a:pt x="168757" y="1315683"/>
                    <a:pt x="157316" y="1013935"/>
                    <a:pt x="145875" y="785120"/>
                  </a:cubicBezTo>
                  <a:cubicBezTo>
                    <a:pt x="134434" y="556306"/>
                    <a:pt x="118702" y="353232"/>
                    <a:pt x="111551" y="244545"/>
                  </a:cubicBezTo>
                  <a:cubicBezTo>
                    <a:pt x="104400" y="135858"/>
                    <a:pt x="108690" y="163030"/>
                    <a:pt x="102970" y="132998"/>
                  </a:cubicBezTo>
                  <a:cubicBezTo>
                    <a:pt x="97250" y="102966"/>
                    <a:pt x="88669" y="0"/>
                    <a:pt x="77228" y="64354"/>
                  </a:cubicBezTo>
                  <a:cubicBezTo>
                    <a:pt x="65787" y="128708"/>
                    <a:pt x="47194" y="263137"/>
                    <a:pt x="34323" y="519123"/>
                  </a:cubicBezTo>
                  <a:cubicBezTo>
                    <a:pt x="21452" y="775109"/>
                    <a:pt x="0" y="1600271"/>
                    <a:pt x="0" y="160027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9" name="テキスト ボックス 6"/>
            <p:cNvSpPr txBox="1"/>
            <p:nvPr/>
          </p:nvSpPr>
          <p:spPr>
            <a:xfrm>
              <a:off x="629210" y="4944429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0" name="テキスト ボックス 6"/>
            <p:cNvSpPr txBox="1"/>
            <p:nvPr/>
          </p:nvSpPr>
          <p:spPr>
            <a:xfrm>
              <a:off x="512325" y="5558494"/>
              <a:ext cx="683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-2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1" name="テキスト ボックス 6"/>
            <p:cNvSpPr txBox="1"/>
            <p:nvPr/>
          </p:nvSpPr>
          <p:spPr>
            <a:xfrm>
              <a:off x="629210" y="4308070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2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2" name="テキスト ボックス 14"/>
            <p:cNvSpPr txBox="1"/>
            <p:nvPr/>
          </p:nvSpPr>
          <p:spPr>
            <a:xfrm>
              <a:off x="3872222" y="6048001"/>
              <a:ext cx="2259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latin typeface="ＭＳ Ｐゴシック"/>
                  <a:ea typeface="ＭＳ Ｐゴシック"/>
                  <a:cs typeface="ＭＳ Ｐゴシック"/>
                </a:rPr>
                <a:t>Energy(keV</a:t>
              </a:r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)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52" name="TextBox 36"/>
          <p:cNvSpPr txBox="1"/>
          <p:nvPr/>
        </p:nvSpPr>
        <p:spPr>
          <a:xfrm>
            <a:off x="609104" y="650936"/>
            <a:ext cx="4521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Model</a:t>
            </a:r>
            <a:r>
              <a:rPr lang="ja-JP" altLang="en-US" sz="2400" dirty="0" smtClean="0">
                <a:latin typeface="ＭＳ Ｐゴシック"/>
                <a:ea typeface="ＭＳ Ｐゴシック"/>
                <a:cs typeface="ＭＳ Ｐゴシック"/>
              </a:rPr>
              <a:t>：</a:t>
            </a:r>
            <a:r>
              <a:rPr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wabs×(cutoffpl+Gaussian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)</a:t>
            </a:r>
            <a:endParaRPr 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54" name="タイトル 1"/>
          <p:cNvSpPr>
            <a:spLocks noGrp="1"/>
          </p:cNvSpPr>
          <p:nvPr>
            <p:ph type="title"/>
          </p:nvPr>
        </p:nvSpPr>
        <p:spPr>
          <a:xfrm>
            <a:off x="0" y="-354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</a:t>
            </a:r>
            <a:r>
              <a:rPr lang="en-US" altLang="ja-JP" sz="3600" i="1" dirty="0" smtClean="0">
                <a:latin typeface="Geneva"/>
                <a:cs typeface="Geneva"/>
              </a:rPr>
              <a:t>-4</a:t>
            </a:r>
            <a:r>
              <a:rPr lang="en-US" altLang="ja-JP" sz="3600" dirty="0" smtClean="0">
                <a:latin typeface="Geneva"/>
                <a:cs typeface="Geneva"/>
              </a:rPr>
              <a:t>. </a:t>
            </a:r>
            <a:r>
              <a:rPr lang="en-US" altLang="ja-JP" sz="3600" dirty="0" smtClean="0">
                <a:latin typeface="Geneva"/>
                <a:cs typeface="Geneva"/>
              </a:rPr>
              <a:t>Model fitting</a:t>
            </a:r>
            <a:endParaRPr lang="ja-JP" altLang="en-US" sz="3600" dirty="0">
              <a:latin typeface="Geneva"/>
              <a:cs typeface="Geneva"/>
            </a:endParaRPr>
          </a:p>
        </p:txBody>
      </p:sp>
      <p:sp>
        <p:nvSpPr>
          <p:cNvPr id="23" name="テキスト ボックス 6"/>
          <p:cNvSpPr txBox="1"/>
          <p:nvPr/>
        </p:nvSpPr>
        <p:spPr>
          <a:xfrm>
            <a:off x="812171" y="6013677"/>
            <a:ext cx="4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1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24" name="テキスト ボックス 6"/>
          <p:cNvSpPr txBox="1"/>
          <p:nvPr/>
        </p:nvSpPr>
        <p:spPr>
          <a:xfrm>
            <a:off x="5611765" y="6013677"/>
            <a:ext cx="6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10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-44344" y="888309"/>
            <a:ext cx="8908392" cy="5587033"/>
            <a:chOff x="-44344" y="922633"/>
            <a:chExt cx="8908392" cy="5587033"/>
          </a:xfrm>
        </p:grpSpPr>
        <p:pic>
          <p:nvPicPr>
            <p:cNvPr id="4" name="Picture 3" descr="spec_flaretime_quiescense_delc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11523" t="12959" r="11508" b="12971"/>
                <a:stretch>
                  <a:fillRect/>
                </a:stretch>
              </p:blipFill>
            </mc:Choice>
            <mc:Fallback>
              <p:blipFill>
                <a:blip r:embed="rId4"/>
                <a:srcRect l="11523" t="12959" r="11508" b="12971"/>
                <a:stretch>
                  <a:fillRect/>
                </a:stretch>
              </p:blipFill>
            </mc:Fallback>
          </mc:AlternateContent>
          <p:spPr>
            <a:xfrm>
              <a:off x="918153" y="1098310"/>
              <a:ext cx="7945895" cy="5079682"/>
            </a:xfrm>
            <a:prstGeom prst="rect">
              <a:avLst/>
            </a:prstGeom>
          </p:spPr>
        </p:pic>
        <p:sp>
          <p:nvSpPr>
            <p:cNvPr id="5" name="テキスト ボックス 8"/>
            <p:cNvSpPr txBox="1"/>
            <p:nvPr/>
          </p:nvSpPr>
          <p:spPr>
            <a:xfrm rot="16200000">
              <a:off x="-915457" y="2582275"/>
              <a:ext cx="2203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count/</a:t>
              </a:r>
              <a:r>
                <a:rPr kumimoji="1" lang="en-US" altLang="ja-JP" sz="2400" dirty="0" err="1" smtClean="0">
                  <a:latin typeface="ＭＳ Ｐゴシック"/>
                  <a:ea typeface="ＭＳ Ｐゴシック"/>
                  <a:cs typeface="ＭＳ Ｐゴシック"/>
                </a:rPr>
                <a:t>s/keV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" name="テキスト ボックス 7"/>
            <p:cNvSpPr txBox="1"/>
            <p:nvPr/>
          </p:nvSpPr>
          <p:spPr>
            <a:xfrm>
              <a:off x="214137" y="3998531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1e-4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7" name="テキスト ボックス 8"/>
            <p:cNvSpPr txBox="1"/>
            <p:nvPr/>
          </p:nvSpPr>
          <p:spPr>
            <a:xfrm>
              <a:off x="228624" y="3217700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1e-3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06318" y="2412815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0.01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9" name="テキスト ボックス 6"/>
            <p:cNvSpPr txBox="1"/>
            <p:nvPr/>
          </p:nvSpPr>
          <p:spPr>
            <a:xfrm>
              <a:off x="458090" y="1645796"/>
              <a:ext cx="1002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0.1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10" name="テキスト ボックス 6"/>
            <p:cNvSpPr txBox="1"/>
            <p:nvPr/>
          </p:nvSpPr>
          <p:spPr>
            <a:xfrm>
              <a:off x="680829" y="922633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1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28" name="図形グループ 31"/>
            <p:cNvGrpSpPr/>
            <p:nvPr/>
          </p:nvGrpSpPr>
          <p:grpSpPr>
            <a:xfrm>
              <a:off x="3110972" y="2967091"/>
              <a:ext cx="1616624" cy="1213006"/>
              <a:chOff x="3141948" y="3709674"/>
              <a:chExt cx="1616624" cy="1879431"/>
            </a:xfrm>
          </p:grpSpPr>
          <p:grpSp>
            <p:nvGrpSpPr>
              <p:cNvPr id="29" name="図形グループ 57"/>
              <p:cNvGrpSpPr/>
              <p:nvPr/>
            </p:nvGrpSpPr>
            <p:grpSpPr>
              <a:xfrm>
                <a:off x="3141948" y="4322481"/>
                <a:ext cx="1616624" cy="1266624"/>
                <a:chOff x="3141948" y="4322481"/>
                <a:chExt cx="1616624" cy="1266624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3155176" y="4322481"/>
                  <a:ext cx="1396941" cy="715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olidFill>
                        <a:srgbClr val="FF0000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6.39</a:t>
                  </a:r>
                  <a:r>
                    <a:rPr lang="en-US" altLang="ja-JP" sz="2400" dirty="0" smtClean="0">
                      <a:solidFill>
                        <a:srgbClr val="FF0000"/>
                      </a:solidFill>
                      <a:latin typeface="ＭＳ Ｐゴシック"/>
                      <a:ea typeface="ＭＳ Ｐゴシック"/>
                      <a:cs typeface="ＭＳ Ｐゴシック"/>
                    </a:rPr>
                    <a:t>±0.2</a:t>
                  </a:r>
                  <a:endParaRPr lang="en-US" sz="2400" baseline="-25000" dirty="0">
                    <a:solidFill>
                      <a:srgbClr val="FF0000"/>
                    </a:solidFill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32" name="TextBox 39"/>
                <p:cNvSpPr txBox="1"/>
                <p:nvPr/>
              </p:nvSpPr>
              <p:spPr>
                <a:xfrm>
                  <a:off x="3141948" y="4873801"/>
                  <a:ext cx="1616624" cy="7153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ＭＳ Ｐゴシック"/>
                      <a:ea typeface="ＭＳ Ｐゴシック"/>
                      <a:cs typeface="ＭＳ Ｐゴシック"/>
                    </a:rPr>
                    <a:t>6.39±0.03</a:t>
                  </a:r>
                  <a:endParaRPr lang="en-US" sz="2400" baseline="-25000" dirty="0"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30" name="TextBox 40"/>
              <p:cNvSpPr txBox="1"/>
              <p:nvPr/>
            </p:nvSpPr>
            <p:spPr>
              <a:xfrm>
                <a:off x="3259687" y="3709674"/>
                <a:ext cx="1370526" cy="71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ＭＳ Ｐゴシック"/>
                    <a:ea typeface="ＭＳ Ｐゴシック"/>
                    <a:cs typeface="ＭＳ Ｐゴシック"/>
                  </a:rPr>
                  <a:t>E</a:t>
                </a:r>
                <a:r>
                  <a:rPr lang="en-US" sz="2400" baseline="-25000" dirty="0" err="1" smtClean="0">
                    <a:latin typeface="ＭＳ Ｐゴシック"/>
                    <a:ea typeface="ＭＳ Ｐゴシック"/>
                    <a:cs typeface="ＭＳ Ｐゴシック"/>
                  </a:rPr>
                  <a:t>c</a:t>
                </a:r>
                <a:r>
                  <a:rPr lang="en-US" sz="2400" baseline="-25000" dirty="0" smtClean="0">
                    <a:latin typeface="ＭＳ Ｐゴシック"/>
                    <a:ea typeface="ＭＳ Ｐゴシック"/>
                    <a:cs typeface="ＭＳ Ｐゴシック"/>
                  </a:rPr>
                  <a:t> </a:t>
                </a:r>
                <a:r>
                  <a:rPr lang="en-US" sz="2400" dirty="0" smtClean="0">
                    <a:latin typeface="ＭＳ Ｐゴシック"/>
                    <a:ea typeface="ＭＳ Ｐゴシック"/>
                    <a:cs typeface="ＭＳ Ｐゴシック"/>
                  </a:rPr>
                  <a:t>(</a:t>
                </a:r>
                <a:r>
                  <a:rPr lang="en-US" sz="2400" dirty="0" err="1" smtClean="0">
                    <a:latin typeface="ＭＳ Ｐゴシック"/>
                    <a:ea typeface="ＭＳ Ｐゴシック"/>
                    <a:cs typeface="ＭＳ Ｐゴシック"/>
                  </a:rPr>
                  <a:t>keV</a:t>
                </a:r>
                <a:r>
                  <a:rPr lang="en-US" sz="2400" dirty="0" smtClean="0">
                    <a:latin typeface="ＭＳ Ｐゴシック"/>
                    <a:ea typeface="ＭＳ Ｐゴシック"/>
                    <a:cs typeface="ＭＳ Ｐゴシック"/>
                  </a:rPr>
                  <a:t>)</a:t>
                </a:r>
                <a:endParaRPr lang="en-US" sz="2400" dirty="0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3" name="Freeform 52"/>
            <p:cNvSpPr/>
            <p:nvPr/>
          </p:nvSpPr>
          <p:spPr>
            <a:xfrm>
              <a:off x="4685160" y="2472627"/>
              <a:ext cx="377559" cy="1791903"/>
            </a:xfrm>
            <a:custGeom>
              <a:avLst/>
              <a:gdLst>
                <a:gd name="connsiteX0" fmla="*/ 377559 w 377559"/>
                <a:gd name="connsiteY0" fmla="*/ 1774742 h 1791903"/>
                <a:gd name="connsiteX1" fmla="*/ 308912 w 377559"/>
                <a:gd name="connsiteY1" fmla="*/ 702174 h 1791903"/>
                <a:gd name="connsiteX2" fmla="*/ 223103 w 377559"/>
                <a:gd name="connsiteY2" fmla="*/ 84375 h 1791903"/>
                <a:gd name="connsiteX3" fmla="*/ 145875 w 377559"/>
                <a:gd name="connsiteY3" fmla="*/ 195922 h 1791903"/>
                <a:gd name="connsiteX4" fmla="*/ 85809 w 377559"/>
                <a:gd name="connsiteY4" fmla="*/ 702174 h 1791903"/>
                <a:gd name="connsiteX5" fmla="*/ 0 w 377559"/>
                <a:gd name="connsiteY5" fmla="*/ 1791903 h 179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559" h="1791903">
                  <a:moveTo>
                    <a:pt x="377559" y="1774742"/>
                  </a:moveTo>
                  <a:cubicBezTo>
                    <a:pt x="356107" y="1379322"/>
                    <a:pt x="334655" y="983902"/>
                    <a:pt x="308912" y="702174"/>
                  </a:cubicBezTo>
                  <a:cubicBezTo>
                    <a:pt x="283169" y="420446"/>
                    <a:pt x="250276" y="168750"/>
                    <a:pt x="223103" y="84375"/>
                  </a:cubicBezTo>
                  <a:cubicBezTo>
                    <a:pt x="195930" y="0"/>
                    <a:pt x="168757" y="92956"/>
                    <a:pt x="145875" y="195922"/>
                  </a:cubicBezTo>
                  <a:cubicBezTo>
                    <a:pt x="122993" y="298889"/>
                    <a:pt x="110122" y="436177"/>
                    <a:pt x="85809" y="702174"/>
                  </a:cubicBezTo>
                  <a:cubicBezTo>
                    <a:pt x="61496" y="968171"/>
                    <a:pt x="30748" y="1380037"/>
                    <a:pt x="0" y="1791903"/>
                  </a:cubicBezTo>
                </a:path>
              </a:pathLst>
            </a:cu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796712" y="2647098"/>
              <a:ext cx="180198" cy="1617432"/>
            </a:xfrm>
            <a:custGeom>
              <a:avLst/>
              <a:gdLst>
                <a:gd name="connsiteX0" fmla="*/ 180198 w 180198"/>
                <a:gd name="connsiteY0" fmla="*/ 1617432 h 1617432"/>
                <a:gd name="connsiteX1" fmla="*/ 145875 w 180198"/>
                <a:gd name="connsiteY1" fmla="*/ 785120 h 1617432"/>
                <a:gd name="connsiteX2" fmla="*/ 111551 w 180198"/>
                <a:gd name="connsiteY2" fmla="*/ 244545 h 1617432"/>
                <a:gd name="connsiteX3" fmla="*/ 102970 w 180198"/>
                <a:gd name="connsiteY3" fmla="*/ 132998 h 1617432"/>
                <a:gd name="connsiteX4" fmla="*/ 77228 w 180198"/>
                <a:gd name="connsiteY4" fmla="*/ 64354 h 1617432"/>
                <a:gd name="connsiteX5" fmla="*/ 34323 w 180198"/>
                <a:gd name="connsiteY5" fmla="*/ 519123 h 1617432"/>
                <a:gd name="connsiteX6" fmla="*/ 0 w 180198"/>
                <a:gd name="connsiteY6" fmla="*/ 1600271 h 161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98" h="1617432">
                  <a:moveTo>
                    <a:pt x="180198" y="1617432"/>
                  </a:moveTo>
                  <a:cubicBezTo>
                    <a:pt x="168757" y="1315683"/>
                    <a:pt x="157316" y="1013935"/>
                    <a:pt x="145875" y="785120"/>
                  </a:cubicBezTo>
                  <a:cubicBezTo>
                    <a:pt x="134434" y="556306"/>
                    <a:pt x="118702" y="353232"/>
                    <a:pt x="111551" y="244545"/>
                  </a:cubicBezTo>
                  <a:cubicBezTo>
                    <a:pt x="104400" y="135858"/>
                    <a:pt x="108690" y="163030"/>
                    <a:pt x="102970" y="132998"/>
                  </a:cubicBezTo>
                  <a:cubicBezTo>
                    <a:pt x="97250" y="102966"/>
                    <a:pt x="88669" y="0"/>
                    <a:pt x="77228" y="64354"/>
                  </a:cubicBezTo>
                  <a:cubicBezTo>
                    <a:pt x="65787" y="128708"/>
                    <a:pt x="47194" y="263137"/>
                    <a:pt x="34323" y="519123"/>
                  </a:cubicBezTo>
                  <a:cubicBezTo>
                    <a:pt x="21452" y="775109"/>
                    <a:pt x="0" y="1600271"/>
                    <a:pt x="0" y="160027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59" name="テキスト ボックス 6"/>
            <p:cNvSpPr txBox="1"/>
            <p:nvPr/>
          </p:nvSpPr>
          <p:spPr>
            <a:xfrm>
              <a:off x="629210" y="4944429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0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0" name="テキスト ボックス 6"/>
            <p:cNvSpPr txBox="1"/>
            <p:nvPr/>
          </p:nvSpPr>
          <p:spPr>
            <a:xfrm>
              <a:off x="512325" y="5558494"/>
              <a:ext cx="683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-2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1" name="テキスト ボックス 6"/>
            <p:cNvSpPr txBox="1"/>
            <p:nvPr/>
          </p:nvSpPr>
          <p:spPr>
            <a:xfrm>
              <a:off x="629210" y="4308070"/>
              <a:ext cx="434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2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62" name="テキスト ボックス 14"/>
            <p:cNvSpPr txBox="1"/>
            <p:nvPr/>
          </p:nvSpPr>
          <p:spPr>
            <a:xfrm>
              <a:off x="3872222" y="6048001"/>
              <a:ext cx="22599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err="1" smtClean="0">
                  <a:latin typeface="ＭＳ Ｐゴシック"/>
                  <a:ea typeface="ＭＳ Ｐゴシック"/>
                  <a:cs typeface="ＭＳ Ｐゴシック"/>
                </a:rPr>
                <a:t>Energy(keV</a:t>
              </a:r>
              <a:r>
                <a:rPr kumimoji="1" lang="en-US" altLang="ja-JP" sz="2400" dirty="0" smtClean="0">
                  <a:latin typeface="ＭＳ Ｐゴシック"/>
                  <a:ea typeface="ＭＳ Ｐゴシック"/>
                  <a:cs typeface="ＭＳ Ｐゴシック"/>
                </a:rPr>
                <a:t>)</a:t>
              </a:r>
              <a:endParaRPr kumimoji="1" lang="ja-JP" altLang="en-US" sz="24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64" name="テキスト ボックス 6"/>
          <p:cNvSpPr txBox="1"/>
          <p:nvPr/>
        </p:nvSpPr>
        <p:spPr>
          <a:xfrm>
            <a:off x="812171" y="6013677"/>
            <a:ext cx="43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1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5" name="テキスト ボックス 6"/>
          <p:cNvSpPr txBox="1"/>
          <p:nvPr/>
        </p:nvSpPr>
        <p:spPr>
          <a:xfrm>
            <a:off x="5580227" y="6016071"/>
            <a:ext cx="609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10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6" name="テキスト ボックス 51"/>
          <p:cNvSpPr txBox="1"/>
          <p:nvPr/>
        </p:nvSpPr>
        <p:spPr>
          <a:xfrm>
            <a:off x="5007150" y="5646406"/>
            <a:ext cx="63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χ</a:t>
            </a:r>
            <a:r>
              <a:rPr kumimoji="1" lang="ja-JP" altLang="en-US" sz="2400" baseline="30000" dirty="0" smtClean="0">
                <a:latin typeface="ＭＳ Ｐゴシック"/>
                <a:ea typeface="ＭＳ Ｐゴシック"/>
                <a:cs typeface="ＭＳ Ｐゴシック"/>
              </a:rPr>
              <a:t>２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7" name="テキスト ボックス 50"/>
          <p:cNvSpPr txBox="1"/>
          <p:nvPr/>
        </p:nvSpPr>
        <p:spPr>
          <a:xfrm>
            <a:off x="7237631" y="5722538"/>
            <a:ext cx="1650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solidFill>
                  <a:srgbClr val="FF0000"/>
                </a:solidFill>
                <a:latin typeface="Geneva"/>
                <a:ea typeface="ＭＳ Ｐゴシック"/>
                <a:cs typeface="Geneva"/>
              </a:rPr>
              <a:t>0.97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Geneva"/>
                <a:ea typeface="ＭＳ Ｐゴシック"/>
                <a:cs typeface="Geneva"/>
              </a:rPr>
              <a:t>(529)</a:t>
            </a:r>
          </a:p>
        </p:txBody>
      </p:sp>
      <p:sp>
        <p:nvSpPr>
          <p:cNvPr id="68" name="TextBox 36"/>
          <p:cNvSpPr txBox="1"/>
          <p:nvPr/>
        </p:nvSpPr>
        <p:spPr>
          <a:xfrm>
            <a:off x="609104" y="650936"/>
            <a:ext cx="4482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Model</a:t>
            </a:r>
            <a:r>
              <a:rPr lang="ja-JP" altLang="en-US" sz="2400" dirty="0" smtClean="0">
                <a:latin typeface="ＭＳ Ｐゴシック"/>
                <a:ea typeface="ＭＳ Ｐゴシック"/>
                <a:cs typeface="ＭＳ Ｐゴシック"/>
              </a:rPr>
              <a:t>：</a:t>
            </a:r>
            <a:r>
              <a:rPr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wabs×(cutoffpl+Gaussian</a:t>
            </a:r>
            <a:r>
              <a:rPr lang="en-US" altLang="ja-JP" sz="2400" dirty="0" smtClean="0">
                <a:latin typeface="ＭＳ Ｐゴシック"/>
                <a:ea typeface="ＭＳ Ｐゴシック"/>
                <a:cs typeface="ＭＳ Ｐゴシック"/>
              </a:rPr>
              <a:t>)</a:t>
            </a:r>
            <a:endParaRPr 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69" name="テキスト ボックス 9"/>
          <p:cNvSpPr txBox="1"/>
          <p:nvPr/>
        </p:nvSpPr>
        <p:spPr>
          <a:xfrm>
            <a:off x="208089" y="4850038"/>
            <a:ext cx="90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>
                <a:latin typeface="ＭＳ Ｐゴシック"/>
                <a:ea typeface="ＭＳ Ｐゴシック"/>
                <a:cs typeface="ＭＳ Ｐゴシック"/>
              </a:rPr>
              <a:t>χ</a:t>
            </a:r>
            <a:endParaRPr kumimoji="1" lang="ja-JP" altLang="en-US" sz="2400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99941" y="5801169"/>
            <a:ext cx="4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ＭＳ Ｐゴシック"/>
                <a:ea typeface="ＭＳ Ｐゴシック"/>
                <a:cs typeface="ＭＳ Ｐゴシック"/>
              </a:rPr>
              <a:t>ν</a:t>
            </a:r>
            <a:endParaRPr kumimoji="1"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sp>
        <p:nvSpPr>
          <p:cNvPr id="85" name="タイトル 1"/>
          <p:cNvSpPr>
            <a:spLocks noGrp="1"/>
          </p:cNvSpPr>
          <p:nvPr>
            <p:ph type="title"/>
          </p:nvPr>
        </p:nvSpPr>
        <p:spPr>
          <a:xfrm>
            <a:off x="0" y="-19037"/>
            <a:ext cx="9144000" cy="91069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</a:t>
            </a:r>
            <a:r>
              <a:rPr lang="en-US" altLang="ja-JP" sz="3600" i="1" dirty="0" smtClean="0">
                <a:latin typeface="Geneva"/>
                <a:cs typeface="Geneva"/>
              </a:rPr>
              <a:t>-4</a:t>
            </a:r>
            <a:r>
              <a:rPr lang="en-US" altLang="ja-JP" sz="3600" dirty="0" smtClean="0">
                <a:latin typeface="Geneva"/>
                <a:cs typeface="Geneva"/>
              </a:rPr>
              <a:t>. </a:t>
            </a:r>
            <a:r>
              <a:rPr lang="en-US" altLang="ja-JP" sz="3600" dirty="0" smtClean="0">
                <a:latin typeface="Geneva"/>
                <a:cs typeface="Geneva"/>
              </a:rPr>
              <a:t>Model fitting</a:t>
            </a:r>
            <a:endParaRPr lang="ja-JP" altLang="en-US" sz="3600" dirty="0">
              <a:latin typeface="Geneva"/>
              <a:cs typeface="Geneva"/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5691039" y="5707420"/>
            <a:ext cx="16505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</a:rPr>
              <a:t>0.95(535)</a:t>
            </a:r>
            <a:endParaRPr kumimoji="1" lang="ja-JP" altLang="en-US" sz="2200" dirty="0">
              <a:latin typeface="Geneva"/>
              <a:cs typeface="Geneva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971806" y="1096526"/>
            <a:ext cx="1721434" cy="10501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879475" y="1126921"/>
            <a:ext cx="232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Geneva"/>
                <a:cs typeface="Geneva"/>
              </a:rPr>
              <a:t>N</a:t>
            </a:r>
            <a:r>
              <a:rPr kumimoji="1" lang="en-US" altLang="ja-JP" sz="2000" baseline="-25000" dirty="0" smtClean="0">
                <a:latin typeface="Geneva"/>
                <a:cs typeface="Geneva"/>
              </a:rPr>
              <a:t>H</a:t>
            </a:r>
            <a:r>
              <a:rPr kumimoji="1" lang="en-US" altLang="ja-JP" sz="2000" dirty="0" smtClean="0">
                <a:latin typeface="Geneva"/>
                <a:cs typeface="Geneva"/>
              </a:rPr>
              <a:t>(10</a:t>
            </a:r>
            <a:r>
              <a:rPr kumimoji="1" lang="en-US" altLang="ja-JP" sz="2000" baseline="30000" dirty="0" smtClean="0">
                <a:latin typeface="Geneva"/>
                <a:cs typeface="Geneva"/>
              </a:rPr>
              <a:t>22</a:t>
            </a:r>
            <a:r>
              <a:rPr kumimoji="1" lang="en-US" altLang="ja-JP" sz="2000" dirty="0" smtClean="0">
                <a:latin typeface="Geneva"/>
                <a:cs typeface="Geneva"/>
              </a:rPr>
              <a:t> cm</a:t>
            </a:r>
            <a:r>
              <a:rPr kumimoji="1" lang="en-US" altLang="ja-JP" sz="2000" baseline="30000" dirty="0" smtClean="0">
                <a:latin typeface="Geneva"/>
                <a:cs typeface="Geneva"/>
              </a:rPr>
              <a:t>-2</a:t>
            </a:r>
            <a:r>
              <a:rPr kumimoji="1" lang="en-US" altLang="ja-JP" sz="2000" dirty="0" smtClean="0">
                <a:latin typeface="Geneva"/>
                <a:cs typeface="Geneva"/>
              </a:rPr>
              <a:t>)</a:t>
            </a:r>
            <a:endParaRPr kumimoji="1" lang="ja-JP" altLang="en-US" sz="2000" dirty="0">
              <a:latin typeface="Geneva"/>
              <a:cs typeface="Geneva"/>
            </a:endParaRPr>
          </a:p>
        </p:txBody>
      </p:sp>
      <p:grpSp>
        <p:nvGrpSpPr>
          <p:cNvPr id="123" name="Group 72"/>
          <p:cNvGrpSpPr/>
          <p:nvPr/>
        </p:nvGrpSpPr>
        <p:grpSpPr>
          <a:xfrm>
            <a:off x="1421812" y="1423857"/>
            <a:ext cx="1814927" cy="411738"/>
            <a:chOff x="1063781" y="1174498"/>
            <a:chExt cx="1221638" cy="559792"/>
          </a:xfrm>
        </p:grpSpPr>
        <p:sp>
          <p:nvSpPr>
            <p:cNvPr id="124" name="TextBox 17"/>
            <p:cNvSpPr txBox="1"/>
            <p:nvPr/>
          </p:nvSpPr>
          <p:spPr>
            <a:xfrm>
              <a:off x="1332345" y="1174498"/>
              <a:ext cx="505267" cy="37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rPr>
                <a:t>+0.7</a:t>
              </a:r>
              <a:endParaRPr lang="en-US" sz="1200" dirty="0">
                <a:solidFill>
                  <a:srgbClr val="FF0000"/>
                </a:solidFill>
                <a:latin typeface="Geneva"/>
                <a:ea typeface="ＭＳ Ｐゴシック"/>
                <a:cs typeface="Geneva"/>
              </a:endParaRPr>
            </a:p>
          </p:txBody>
        </p:sp>
        <p:grpSp>
          <p:nvGrpSpPr>
            <p:cNvPr id="125" name="Group 71"/>
            <p:cNvGrpSpPr/>
            <p:nvPr/>
          </p:nvGrpSpPr>
          <p:grpSpPr>
            <a:xfrm>
              <a:off x="1063781" y="1179403"/>
              <a:ext cx="1221638" cy="554887"/>
              <a:chOff x="1063781" y="1179403"/>
              <a:chExt cx="1221638" cy="554887"/>
            </a:xfrm>
          </p:grpSpPr>
          <p:sp>
            <p:nvSpPr>
              <p:cNvPr id="126" name="TextBox 16"/>
              <p:cNvSpPr txBox="1"/>
              <p:nvPr/>
            </p:nvSpPr>
            <p:spPr>
              <a:xfrm>
                <a:off x="1063781" y="1179403"/>
                <a:ext cx="1221638" cy="54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Geneva"/>
                    <a:ea typeface="ＭＳ Ｐゴシック"/>
                    <a:cs typeface="Geneva"/>
                  </a:rPr>
                  <a:t>8.4</a:t>
                </a:r>
                <a:endParaRPr lang="en-US" sz="2000" dirty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27" name="TextBox 20"/>
              <p:cNvSpPr txBox="1"/>
              <p:nvPr/>
            </p:nvSpPr>
            <p:spPr>
              <a:xfrm>
                <a:off x="1358739" y="1357687"/>
                <a:ext cx="507533" cy="376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Geneva"/>
                    <a:ea typeface="ＭＳ Ｐゴシック"/>
                    <a:cs typeface="Geneva"/>
                  </a:rPr>
                  <a:t>-0.6</a:t>
                </a:r>
                <a:endParaRPr lang="en-US" sz="1200" dirty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</p:grpSp>
      </p:grpSp>
      <p:grpSp>
        <p:nvGrpSpPr>
          <p:cNvPr id="128" name="図形グループ 98"/>
          <p:cNvGrpSpPr/>
          <p:nvPr/>
        </p:nvGrpSpPr>
        <p:grpSpPr>
          <a:xfrm>
            <a:off x="1412605" y="1743858"/>
            <a:ext cx="1207081" cy="417477"/>
            <a:chOff x="1209882" y="3532878"/>
            <a:chExt cx="936321" cy="417477"/>
          </a:xfrm>
        </p:grpSpPr>
        <p:sp>
          <p:nvSpPr>
            <p:cNvPr id="129" name="TextBox 13"/>
            <p:cNvSpPr txBox="1"/>
            <p:nvPr/>
          </p:nvSpPr>
          <p:spPr>
            <a:xfrm>
              <a:off x="1520919" y="3532878"/>
              <a:ext cx="5013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Geneva"/>
                  <a:ea typeface="ＭＳ Ｐゴシック"/>
                  <a:cs typeface="Geneva"/>
                </a:rPr>
                <a:t>+0.5</a:t>
              </a:r>
              <a:endParaRPr lang="en-US" sz="1200" dirty="0">
                <a:solidFill>
                  <a:srgbClr val="000000"/>
                </a:solidFill>
                <a:latin typeface="Geneva"/>
                <a:ea typeface="ＭＳ Ｐゴシック"/>
                <a:cs typeface="Geneva"/>
              </a:endParaRPr>
            </a:p>
          </p:txBody>
        </p:sp>
        <p:grpSp>
          <p:nvGrpSpPr>
            <p:cNvPr id="130" name="Group 73"/>
            <p:cNvGrpSpPr/>
            <p:nvPr/>
          </p:nvGrpSpPr>
          <p:grpSpPr>
            <a:xfrm>
              <a:off x="1209882" y="3535558"/>
              <a:ext cx="936321" cy="414797"/>
              <a:chOff x="1047734" y="4415656"/>
              <a:chExt cx="936321" cy="563955"/>
            </a:xfrm>
          </p:grpSpPr>
          <p:sp>
            <p:nvSpPr>
              <p:cNvPr id="131" name="TextBox 15"/>
              <p:cNvSpPr txBox="1"/>
              <p:nvPr/>
            </p:nvSpPr>
            <p:spPr>
              <a:xfrm>
                <a:off x="1394355" y="4603005"/>
                <a:ext cx="589700" cy="376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Geneva"/>
                    <a:ea typeface="ＭＳ Ｐゴシック"/>
                    <a:cs typeface="Geneva"/>
                  </a:rPr>
                  <a:t>-0.7</a:t>
                </a:r>
                <a:endParaRPr lang="en-US" sz="1200" dirty="0">
                  <a:solidFill>
                    <a:srgbClr val="00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32" name="TextBox 17"/>
              <p:cNvSpPr txBox="1"/>
              <p:nvPr/>
            </p:nvSpPr>
            <p:spPr>
              <a:xfrm>
                <a:off x="1047734" y="4415656"/>
                <a:ext cx="642501" cy="54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Geneva"/>
                    <a:ea typeface="ＭＳ Ｐゴシック"/>
                    <a:cs typeface="Geneva"/>
                  </a:rPr>
                  <a:t>7.8</a:t>
                </a:r>
                <a:endParaRPr lang="en-US" sz="2000" dirty="0">
                  <a:latin typeface="Geneva"/>
                  <a:ea typeface="ＭＳ Ｐゴシック"/>
                  <a:cs typeface="Geneva"/>
                </a:endParaRPr>
              </a:p>
            </p:txBody>
          </p:sp>
        </p:grpSp>
      </p:grpSp>
      <p:grpSp>
        <p:nvGrpSpPr>
          <p:cNvPr id="141" name="図形グループ 140"/>
          <p:cNvGrpSpPr/>
          <p:nvPr/>
        </p:nvGrpSpPr>
        <p:grpSpPr>
          <a:xfrm>
            <a:off x="7113784" y="1080061"/>
            <a:ext cx="1791676" cy="1082665"/>
            <a:chOff x="7097707" y="1063986"/>
            <a:chExt cx="1791676" cy="1082665"/>
          </a:xfrm>
        </p:grpSpPr>
        <p:sp>
          <p:nvSpPr>
            <p:cNvPr id="136" name="正方形/長方形 135"/>
            <p:cNvSpPr/>
            <p:nvPr/>
          </p:nvSpPr>
          <p:spPr>
            <a:xfrm>
              <a:off x="7149161" y="1063986"/>
              <a:ext cx="1662463" cy="1082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テキスト ボックス 104"/>
            <p:cNvSpPr txBox="1"/>
            <p:nvPr/>
          </p:nvSpPr>
          <p:spPr>
            <a:xfrm>
              <a:off x="7097707" y="1063986"/>
              <a:ext cx="17916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Photon index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grpSp>
          <p:nvGrpSpPr>
            <p:cNvPr id="106" name="図形グループ 105"/>
            <p:cNvGrpSpPr/>
            <p:nvPr/>
          </p:nvGrpSpPr>
          <p:grpSpPr>
            <a:xfrm>
              <a:off x="7262315" y="1692913"/>
              <a:ext cx="1223768" cy="406612"/>
              <a:chOff x="6829084" y="3018832"/>
              <a:chExt cx="1223768" cy="406612"/>
            </a:xfrm>
          </p:grpSpPr>
          <p:sp>
            <p:nvSpPr>
              <p:cNvPr id="107" name="TextBox 38"/>
              <p:cNvSpPr txBox="1"/>
              <p:nvPr/>
            </p:nvSpPr>
            <p:spPr>
              <a:xfrm>
                <a:off x="7386498" y="3148445"/>
                <a:ext cx="648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Geneva"/>
                    <a:ea typeface="ＭＳ Ｐゴシック"/>
                    <a:cs typeface="Geneva"/>
                  </a:rPr>
                  <a:t> -0.19</a:t>
                </a:r>
                <a:endParaRPr lang="en-US" sz="1200" dirty="0">
                  <a:solidFill>
                    <a:srgbClr val="00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08" name="TextBox 24"/>
              <p:cNvSpPr txBox="1"/>
              <p:nvPr/>
            </p:nvSpPr>
            <p:spPr>
              <a:xfrm>
                <a:off x="6829084" y="3023610"/>
                <a:ext cx="7752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eneva"/>
                    <a:ea typeface="ＭＳ Ｐゴシック"/>
                    <a:cs typeface="Geneva"/>
                  </a:rPr>
                  <a:t>0.85</a:t>
                </a:r>
                <a:endParaRPr lang="en-US" sz="2000" dirty="0"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09" name="TextBox 41"/>
              <p:cNvSpPr txBox="1"/>
              <p:nvPr/>
            </p:nvSpPr>
            <p:spPr>
              <a:xfrm>
                <a:off x="7359934" y="3018832"/>
                <a:ext cx="6929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Geneva"/>
                    <a:ea typeface="ＭＳ Ｐゴシック"/>
                    <a:cs typeface="Geneva"/>
                  </a:rPr>
                  <a:t> +0.23</a:t>
                </a:r>
                <a:endParaRPr lang="en-US" sz="1200" dirty="0">
                  <a:solidFill>
                    <a:srgbClr val="00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</p:grpSp>
        <p:grpSp>
          <p:nvGrpSpPr>
            <p:cNvPr id="137" name="図形グループ 136"/>
            <p:cNvGrpSpPr/>
            <p:nvPr/>
          </p:nvGrpSpPr>
          <p:grpSpPr>
            <a:xfrm>
              <a:off x="7278392" y="1360691"/>
              <a:ext cx="1215850" cy="417818"/>
              <a:chOff x="7582166" y="1775404"/>
              <a:chExt cx="1215850" cy="417818"/>
            </a:xfrm>
          </p:grpSpPr>
          <p:sp>
            <p:nvSpPr>
              <p:cNvPr id="138" name="TextBox 36"/>
              <p:cNvSpPr txBox="1"/>
              <p:nvPr/>
            </p:nvSpPr>
            <p:spPr>
              <a:xfrm>
                <a:off x="8140789" y="1916223"/>
                <a:ext cx="648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Geneva"/>
                    <a:ea typeface="ＭＳ Ｐゴシック"/>
                    <a:cs typeface="Geneva"/>
                  </a:rPr>
                  <a:t> -0.16</a:t>
                </a:r>
                <a:endParaRPr lang="en-US" sz="1200" dirty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39" name="TextBox 23"/>
              <p:cNvSpPr txBox="1"/>
              <p:nvPr/>
            </p:nvSpPr>
            <p:spPr>
              <a:xfrm>
                <a:off x="7582166" y="1780634"/>
                <a:ext cx="7752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Geneva"/>
                    <a:ea typeface="ＭＳ Ｐゴシック"/>
                    <a:cs typeface="Geneva"/>
                  </a:rPr>
                  <a:t>0.82</a:t>
                </a:r>
                <a:endParaRPr lang="en-US" sz="2000" dirty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  <p:sp>
            <p:nvSpPr>
              <p:cNvPr id="140" name="TextBox 43"/>
              <p:cNvSpPr txBox="1"/>
              <p:nvPr/>
            </p:nvSpPr>
            <p:spPr>
              <a:xfrm>
                <a:off x="8156419" y="1775404"/>
                <a:ext cx="64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  <a:latin typeface="Geneva"/>
                    <a:ea typeface="ＭＳ Ｐゴシック"/>
                    <a:cs typeface="Geneva"/>
                  </a:rPr>
                  <a:t>+0.17</a:t>
                </a:r>
                <a:endParaRPr lang="en-US" sz="1200" dirty="0">
                  <a:solidFill>
                    <a:srgbClr val="FF0000"/>
                  </a:solidFill>
                  <a:latin typeface="Geneva"/>
                  <a:ea typeface="ＭＳ Ｐゴシック"/>
                  <a:cs typeface="Geneva"/>
                </a:endParaRPr>
              </a:p>
            </p:txBody>
          </p:sp>
        </p:grpSp>
      </p:grpSp>
      <p:sp>
        <p:nvSpPr>
          <p:cNvPr id="55" name="正方形/長方形 54"/>
          <p:cNvSpPr/>
          <p:nvPr/>
        </p:nvSpPr>
        <p:spPr>
          <a:xfrm>
            <a:off x="3110972" y="2932766"/>
            <a:ext cx="1488265" cy="129744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933389" y="3112884"/>
            <a:ext cx="1508337" cy="110799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>
                <a:latin typeface="Geneva"/>
                <a:cs typeface="Geneva"/>
              </a:rPr>
              <a:t>E</a:t>
            </a:r>
            <a:r>
              <a:rPr kumimoji="1" lang="en-US" altLang="ja-JP" sz="2200" baseline="-25000" dirty="0" err="1" smtClean="0">
                <a:latin typeface="Geneva"/>
                <a:cs typeface="Geneva"/>
              </a:rPr>
              <a:t>cut</a:t>
            </a:r>
            <a:r>
              <a:rPr kumimoji="1" lang="en-US" altLang="ja-JP" sz="2200" dirty="0" smtClean="0">
                <a:latin typeface="Geneva"/>
                <a:cs typeface="Geneva"/>
              </a:rPr>
              <a:t> (</a:t>
            </a:r>
            <a:r>
              <a:rPr kumimoji="1" lang="en-US" altLang="ja-JP" sz="2200" dirty="0" err="1" smtClean="0">
                <a:latin typeface="Geneva"/>
                <a:cs typeface="Geneva"/>
              </a:rPr>
              <a:t>keV</a:t>
            </a:r>
            <a:r>
              <a:rPr kumimoji="1" lang="en-US" altLang="ja-JP" sz="2200" dirty="0" smtClean="0">
                <a:latin typeface="Geneva"/>
                <a:cs typeface="Geneva"/>
              </a:rPr>
              <a:t>)</a:t>
            </a:r>
          </a:p>
          <a:p>
            <a:pPr algn="ctr"/>
            <a:r>
              <a:rPr kumimoji="1"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19±3.1</a:t>
            </a:r>
          </a:p>
          <a:p>
            <a:pPr algn="ctr"/>
            <a:r>
              <a:rPr lang="en-US" altLang="ja-JP" sz="2200" dirty="0" smtClean="0">
                <a:latin typeface="Geneva"/>
                <a:cs typeface="Geneva"/>
              </a:rPr>
              <a:t>23±5.5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4</a:t>
            </a:r>
            <a:r>
              <a:rPr lang="en-US" altLang="ja-JP" sz="3600" i="1" dirty="0" smtClean="0">
                <a:latin typeface="Geneva"/>
                <a:cs typeface="Geneva"/>
              </a:rPr>
              <a:t>-5</a:t>
            </a:r>
            <a:r>
              <a:rPr lang="en-US" altLang="ja-JP" sz="3600" dirty="0" smtClean="0">
                <a:latin typeface="Geneva"/>
                <a:cs typeface="Geneva"/>
              </a:rPr>
              <a:t>. </a:t>
            </a:r>
            <a:r>
              <a:rPr lang="en-US" altLang="ja-JP" sz="3600" dirty="0" smtClean="0">
                <a:latin typeface="Geneva"/>
                <a:cs typeface="Geneva"/>
              </a:rPr>
              <a:t>Iron line EW and width</a:t>
            </a:r>
            <a:endParaRPr lang="ja-JP" altLang="en-US" sz="3600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grpSp>
        <p:nvGrpSpPr>
          <p:cNvPr id="26" name="図形グループ 25"/>
          <p:cNvGrpSpPr/>
          <p:nvPr/>
        </p:nvGrpSpPr>
        <p:grpSpPr>
          <a:xfrm>
            <a:off x="271466" y="1149803"/>
            <a:ext cx="8498840" cy="5190490"/>
            <a:chOff x="271466" y="1057193"/>
            <a:chExt cx="8498840" cy="5190490"/>
          </a:xfrm>
        </p:grpSpPr>
        <p:grpSp>
          <p:nvGrpSpPr>
            <p:cNvPr id="10" name="図形グループ 9"/>
            <p:cNvGrpSpPr/>
            <p:nvPr/>
          </p:nvGrpSpPr>
          <p:grpSpPr>
            <a:xfrm>
              <a:off x="526536" y="1123343"/>
              <a:ext cx="8243770" cy="5015289"/>
              <a:chOff x="526536" y="1123343"/>
              <a:chExt cx="8243770" cy="5015289"/>
            </a:xfrm>
          </p:grpSpPr>
          <p:pic>
            <p:nvPicPr>
              <p:cNvPr id="4" name="図 3" descr="contour_EW_sigma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tretch>
                    <a:fillRect/>
                  </a:stretch>
                </p:blipFill>
              </mc:Choice>
              <mc:Fallback>
                <p:blipFill>
                  <a:blip r:embed="rId4"/>
                  <a:stretch>
                    <a:fillRect/>
                  </a:stretch>
                </p:blipFill>
              </mc:Fallback>
            </mc:AlternateContent>
            <p:spPr>
              <a:xfrm rot="5400000">
                <a:off x="2140776" y="-490897"/>
                <a:ext cx="5015289" cy="8243770"/>
              </a:xfrm>
              <a:prstGeom prst="rect">
                <a:avLst/>
              </a:prstGeom>
            </p:spPr>
          </p:pic>
          <p:sp>
            <p:nvSpPr>
              <p:cNvPr id="5" name="フリーフォーム 4"/>
              <p:cNvSpPr/>
              <p:nvPr/>
            </p:nvSpPr>
            <p:spPr>
              <a:xfrm>
                <a:off x="1349277" y="2698880"/>
                <a:ext cx="6190803" cy="3056085"/>
              </a:xfrm>
              <a:custGeom>
                <a:avLst/>
                <a:gdLst>
                  <a:gd name="connsiteX0" fmla="*/ 0 w 6190803"/>
                  <a:gd name="connsiteY0" fmla="*/ 1534657 h 3056085"/>
                  <a:gd name="connsiteX1" fmla="*/ 952431 w 6190803"/>
                  <a:gd name="connsiteY1" fmla="*/ 846708 h 3056085"/>
                  <a:gd name="connsiteX2" fmla="*/ 1547701 w 6190803"/>
                  <a:gd name="connsiteY2" fmla="*/ 171988 h 3056085"/>
                  <a:gd name="connsiteX3" fmla="*/ 1865178 w 6190803"/>
                  <a:gd name="connsiteY3" fmla="*/ 13230 h 3056085"/>
                  <a:gd name="connsiteX4" fmla="*/ 2460447 w 6190803"/>
                  <a:gd name="connsiteY4" fmla="*/ 0 h 3056085"/>
                  <a:gd name="connsiteX5" fmla="*/ 4365310 w 6190803"/>
                  <a:gd name="connsiteY5" fmla="*/ 1031925 h 3056085"/>
                  <a:gd name="connsiteX6" fmla="*/ 4934123 w 6190803"/>
                  <a:gd name="connsiteY6" fmla="*/ 1203912 h 3056085"/>
                  <a:gd name="connsiteX7" fmla="*/ 5886554 w 6190803"/>
                  <a:gd name="connsiteY7" fmla="*/ 1706645 h 3056085"/>
                  <a:gd name="connsiteX8" fmla="*/ 6177574 w 6190803"/>
                  <a:gd name="connsiteY8" fmla="*/ 2037390 h 3056085"/>
                  <a:gd name="connsiteX9" fmla="*/ 6190803 w 6190803"/>
                  <a:gd name="connsiteY9" fmla="*/ 2209378 h 3056085"/>
                  <a:gd name="connsiteX10" fmla="*/ 5595533 w 6190803"/>
                  <a:gd name="connsiteY10" fmla="*/ 2553352 h 3056085"/>
                  <a:gd name="connsiteX11" fmla="*/ 5000264 w 6190803"/>
                  <a:gd name="connsiteY11" fmla="*/ 2712110 h 3056085"/>
                  <a:gd name="connsiteX12" fmla="*/ 3730356 w 6190803"/>
                  <a:gd name="connsiteY12" fmla="*/ 2897327 h 3056085"/>
                  <a:gd name="connsiteX13" fmla="*/ 0 w 6190803"/>
                  <a:gd name="connsiteY13" fmla="*/ 3056085 h 3056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0803" h="3056085">
                    <a:moveTo>
                      <a:pt x="0" y="1534657"/>
                    </a:moveTo>
                    <a:lnTo>
                      <a:pt x="952431" y="846708"/>
                    </a:lnTo>
                    <a:lnTo>
                      <a:pt x="1547701" y="171988"/>
                    </a:lnTo>
                    <a:lnTo>
                      <a:pt x="1865178" y="13230"/>
                    </a:lnTo>
                    <a:lnTo>
                      <a:pt x="2460447" y="0"/>
                    </a:lnTo>
                    <a:lnTo>
                      <a:pt x="4365310" y="1031925"/>
                    </a:lnTo>
                    <a:lnTo>
                      <a:pt x="4934123" y="1203912"/>
                    </a:lnTo>
                    <a:lnTo>
                      <a:pt x="5886554" y="1706645"/>
                    </a:lnTo>
                    <a:lnTo>
                      <a:pt x="6177574" y="2037390"/>
                    </a:lnTo>
                    <a:lnTo>
                      <a:pt x="6190803" y="2209378"/>
                    </a:lnTo>
                    <a:lnTo>
                      <a:pt x="5595533" y="2553352"/>
                    </a:lnTo>
                    <a:lnTo>
                      <a:pt x="5000264" y="2712110"/>
                    </a:lnTo>
                    <a:lnTo>
                      <a:pt x="3730356" y="2897327"/>
                    </a:lnTo>
                    <a:lnTo>
                      <a:pt x="0" y="3056085"/>
                    </a:lnTo>
                  </a:path>
                </a:pathLst>
              </a:custGeom>
              <a:solidFill>
                <a:srgbClr val="FF7C0E">
                  <a:alpha val="25000"/>
                </a:srgbClr>
              </a:solidFill>
              <a:ln w="381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1336049" y="1627266"/>
                <a:ext cx="727552" cy="2407824"/>
              </a:xfrm>
              <a:custGeom>
                <a:avLst/>
                <a:gdLst>
                  <a:gd name="connsiteX0" fmla="*/ 0 w 727552"/>
                  <a:gd name="connsiteY0" fmla="*/ 2407824 h 2407824"/>
                  <a:gd name="connsiteX1" fmla="*/ 158739 w 727552"/>
                  <a:gd name="connsiteY1" fmla="*/ 2407824 h 2407824"/>
                  <a:gd name="connsiteX2" fmla="*/ 291021 w 727552"/>
                  <a:gd name="connsiteY2" fmla="*/ 2341675 h 2407824"/>
                  <a:gd name="connsiteX3" fmla="*/ 436531 w 727552"/>
                  <a:gd name="connsiteY3" fmla="*/ 2209377 h 2407824"/>
                  <a:gd name="connsiteX4" fmla="*/ 529129 w 727552"/>
                  <a:gd name="connsiteY4" fmla="*/ 2024160 h 2407824"/>
                  <a:gd name="connsiteX5" fmla="*/ 727552 w 727552"/>
                  <a:gd name="connsiteY5" fmla="*/ 1349440 h 2407824"/>
                  <a:gd name="connsiteX6" fmla="*/ 727552 w 727552"/>
                  <a:gd name="connsiteY6" fmla="*/ 979006 h 2407824"/>
                  <a:gd name="connsiteX7" fmla="*/ 634954 w 727552"/>
                  <a:gd name="connsiteY7" fmla="*/ 555652 h 2407824"/>
                  <a:gd name="connsiteX8" fmla="*/ 462988 w 727552"/>
                  <a:gd name="connsiteY8" fmla="*/ 211677 h 2407824"/>
                  <a:gd name="connsiteX9" fmla="*/ 105826 w 727552"/>
                  <a:gd name="connsiteY9" fmla="*/ 0 h 2407824"/>
                  <a:gd name="connsiteX10" fmla="*/ 0 w 727552"/>
                  <a:gd name="connsiteY10" fmla="*/ 0 h 240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7552" h="2407824">
                    <a:moveTo>
                      <a:pt x="0" y="2407824"/>
                    </a:moveTo>
                    <a:lnTo>
                      <a:pt x="158739" y="2407824"/>
                    </a:lnTo>
                    <a:lnTo>
                      <a:pt x="291021" y="2341675"/>
                    </a:lnTo>
                    <a:lnTo>
                      <a:pt x="436531" y="2209377"/>
                    </a:lnTo>
                    <a:lnTo>
                      <a:pt x="529129" y="2024160"/>
                    </a:lnTo>
                    <a:lnTo>
                      <a:pt x="727552" y="1349440"/>
                    </a:lnTo>
                    <a:lnTo>
                      <a:pt x="727552" y="979006"/>
                    </a:lnTo>
                    <a:lnTo>
                      <a:pt x="634954" y="555652"/>
                    </a:lnTo>
                    <a:lnTo>
                      <a:pt x="462988" y="211677"/>
                    </a:lnTo>
                    <a:lnTo>
                      <a:pt x="105826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1">
                  <a:alpha val="25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1349277" y="2010930"/>
                <a:ext cx="410075" cy="1680186"/>
              </a:xfrm>
              <a:custGeom>
                <a:avLst/>
                <a:gdLst>
                  <a:gd name="connsiteX0" fmla="*/ 0 w 410075"/>
                  <a:gd name="connsiteY0" fmla="*/ 1680186 h 1680186"/>
                  <a:gd name="connsiteX1" fmla="*/ 211652 w 410075"/>
                  <a:gd name="connsiteY1" fmla="*/ 1680186 h 1680186"/>
                  <a:gd name="connsiteX2" fmla="*/ 410075 w 410075"/>
                  <a:gd name="connsiteY2" fmla="*/ 1349440 h 1680186"/>
                  <a:gd name="connsiteX3" fmla="*/ 410075 w 410075"/>
                  <a:gd name="connsiteY3" fmla="*/ 410124 h 1680186"/>
                  <a:gd name="connsiteX4" fmla="*/ 304249 w 410075"/>
                  <a:gd name="connsiteY4" fmla="*/ 185218 h 1680186"/>
                  <a:gd name="connsiteX5" fmla="*/ 105826 w 410075"/>
                  <a:gd name="connsiteY5" fmla="*/ 0 h 1680186"/>
                  <a:gd name="connsiteX6" fmla="*/ 13229 w 410075"/>
                  <a:gd name="connsiteY6" fmla="*/ 0 h 16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0075" h="1680186">
                    <a:moveTo>
                      <a:pt x="0" y="1680186"/>
                    </a:moveTo>
                    <a:lnTo>
                      <a:pt x="211652" y="1680186"/>
                    </a:lnTo>
                    <a:lnTo>
                      <a:pt x="410075" y="1349440"/>
                    </a:lnTo>
                    <a:lnTo>
                      <a:pt x="410075" y="410124"/>
                    </a:lnTo>
                    <a:lnTo>
                      <a:pt x="304249" y="185218"/>
                    </a:lnTo>
                    <a:lnTo>
                      <a:pt x="105826" y="0"/>
                    </a:lnTo>
                    <a:lnTo>
                      <a:pt x="13229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テキスト ボックス 10"/>
            <p:cNvSpPr txBox="1"/>
            <p:nvPr/>
          </p:nvSpPr>
          <p:spPr>
            <a:xfrm>
              <a:off x="271466" y="1057193"/>
              <a:ext cx="10758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latin typeface="Geneva"/>
                  <a:cs typeface="Geneva"/>
                </a:rPr>
                <a:t>EW </a:t>
              </a:r>
              <a:r>
                <a:rPr kumimoji="1" lang="en-US" altLang="ja-JP" sz="2200" dirty="0" err="1" smtClean="0">
                  <a:latin typeface="Geneva"/>
                  <a:cs typeface="Geneva"/>
                </a:rPr>
                <a:t>eV</a:t>
              </a:r>
              <a:endParaRPr kumimoji="1" lang="ja-JP" altLang="en-US" sz="2200" dirty="0">
                <a:latin typeface="Geneva"/>
                <a:cs typeface="Geneva"/>
              </a:endParaRPr>
            </a:p>
          </p:txBody>
        </p:sp>
        <p:sp>
          <p:nvSpPr>
            <p:cNvPr id="12" name="円/楕円 11"/>
            <p:cNvSpPr>
              <a:spLocks noChangeAspect="1"/>
            </p:cNvSpPr>
            <p:nvPr/>
          </p:nvSpPr>
          <p:spPr>
            <a:xfrm>
              <a:off x="1316478" y="2831190"/>
              <a:ext cx="104400" cy="1044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円/楕円 12"/>
            <p:cNvSpPr>
              <a:spLocks noChangeAspect="1"/>
            </p:cNvSpPr>
            <p:nvPr/>
          </p:nvSpPr>
          <p:spPr>
            <a:xfrm>
              <a:off x="2804906" y="4227210"/>
              <a:ext cx="104400" cy="104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rot="5400000">
              <a:off x="2146141" y="5056517"/>
              <a:ext cx="1423355" cy="1588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2473676" y="5781423"/>
              <a:ext cx="7752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  <a:latin typeface="Geneva"/>
                  <a:cs typeface="Geneva"/>
                </a:rPr>
                <a:t>0.14</a:t>
              </a:r>
              <a:endParaRPr kumimoji="1" lang="ja-JP" altLang="en-US" sz="2000" dirty="0">
                <a:solidFill>
                  <a:srgbClr val="FF0000"/>
                </a:solidFill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293837" y="5847573"/>
              <a:ext cx="30866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Width of iron line (</a:t>
              </a:r>
              <a:r>
                <a:rPr kumimoji="1" lang="en-US" altLang="ja-JP" sz="2000" dirty="0" err="1" smtClean="0">
                  <a:latin typeface="Geneva"/>
                  <a:cs typeface="Geneva"/>
                </a:rPr>
                <a:t>keV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)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188850" y="5768195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 rot="10800000" flipV="1">
              <a:off x="1349278" y="4293359"/>
              <a:ext cx="1507747" cy="6327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791095" y="4081680"/>
              <a:ext cx="5607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200" dirty="0" smtClean="0">
                  <a:solidFill>
                    <a:srgbClr val="FF0000"/>
                  </a:solidFill>
                  <a:latin typeface="Geneva"/>
                  <a:cs typeface="Geneva"/>
                </a:rPr>
                <a:t>44</a:t>
              </a:r>
              <a:endParaRPr kumimoji="1" lang="ja-JP" altLang="en-US" sz="2200" dirty="0">
                <a:solidFill>
                  <a:srgbClr val="FF0000"/>
                </a:solidFill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830779" y="2685660"/>
              <a:ext cx="5265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77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049371" y="3429506"/>
              <a:ext cx="101169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FF0000"/>
                  </a:solidFill>
                  <a:latin typeface="Geneva"/>
                  <a:cs typeface="Geneva"/>
                </a:rPr>
                <a:t>Flare</a:t>
              </a:r>
              <a:endParaRPr kumimoji="1" lang="ja-JP" altLang="en-US" sz="2800" dirty="0">
                <a:solidFill>
                  <a:srgbClr val="FF0000"/>
                </a:solidFill>
                <a:latin typeface="Geneva"/>
                <a:cs typeface="Geneva"/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349277" y="3214843"/>
              <a:ext cx="2777924" cy="2050619"/>
            </a:xfrm>
            <a:custGeom>
              <a:avLst/>
              <a:gdLst>
                <a:gd name="connsiteX0" fmla="*/ 0 w 2777924"/>
                <a:gd name="connsiteY0" fmla="*/ 2050619 h 2050619"/>
                <a:gd name="connsiteX1" fmla="*/ 1534473 w 2777924"/>
                <a:gd name="connsiteY1" fmla="*/ 2050619 h 2050619"/>
                <a:gd name="connsiteX2" fmla="*/ 2156199 w 2777924"/>
                <a:gd name="connsiteY2" fmla="*/ 1878632 h 2050619"/>
                <a:gd name="connsiteX3" fmla="*/ 2777924 w 2777924"/>
                <a:gd name="connsiteY3" fmla="*/ 1534657 h 2050619"/>
                <a:gd name="connsiteX4" fmla="*/ 2777924 w 2777924"/>
                <a:gd name="connsiteY4" fmla="*/ 515962 h 2050619"/>
                <a:gd name="connsiteX5" fmla="*/ 2500132 w 2777924"/>
                <a:gd name="connsiteY5" fmla="*/ 185217 h 2050619"/>
                <a:gd name="connsiteX6" fmla="*/ 2182655 w 2777924"/>
                <a:gd name="connsiteY6" fmla="*/ 13229 h 2050619"/>
                <a:gd name="connsiteX7" fmla="*/ 1851950 w 2777924"/>
                <a:gd name="connsiteY7" fmla="*/ 0 h 2050619"/>
                <a:gd name="connsiteX8" fmla="*/ 1256680 w 2777924"/>
                <a:gd name="connsiteY8" fmla="*/ 317515 h 2050619"/>
                <a:gd name="connsiteX9" fmla="*/ 330706 w 2777924"/>
                <a:gd name="connsiteY9" fmla="*/ 1349440 h 2050619"/>
                <a:gd name="connsiteX10" fmla="*/ 13229 w 2777924"/>
                <a:gd name="connsiteY10" fmla="*/ 1521427 h 205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7924" h="2050619">
                  <a:moveTo>
                    <a:pt x="0" y="2050619"/>
                  </a:moveTo>
                  <a:lnTo>
                    <a:pt x="1534473" y="2050619"/>
                  </a:lnTo>
                  <a:lnTo>
                    <a:pt x="2156199" y="1878632"/>
                  </a:lnTo>
                  <a:lnTo>
                    <a:pt x="2777924" y="1534657"/>
                  </a:lnTo>
                  <a:lnTo>
                    <a:pt x="2777924" y="515962"/>
                  </a:lnTo>
                  <a:lnTo>
                    <a:pt x="2500132" y="185217"/>
                  </a:lnTo>
                  <a:lnTo>
                    <a:pt x="2182655" y="13229"/>
                  </a:lnTo>
                  <a:lnTo>
                    <a:pt x="1851950" y="0"/>
                  </a:lnTo>
                  <a:lnTo>
                    <a:pt x="1256680" y="317515"/>
                  </a:lnTo>
                  <a:lnTo>
                    <a:pt x="330706" y="1349440"/>
                  </a:lnTo>
                  <a:lnTo>
                    <a:pt x="13229" y="1521427"/>
                  </a:lnTo>
                </a:path>
              </a:pathLst>
            </a:custGeom>
            <a:ln w="3810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1096430" y="692733"/>
            <a:ext cx="6971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eneva"/>
                <a:cs typeface="Geneva"/>
              </a:rPr>
              <a:t>68% and 90% confidence contour map</a:t>
            </a:r>
            <a:endParaRPr kumimoji="1" lang="ja-JP" altLang="en-US" sz="2800" dirty="0">
              <a:latin typeface="Geneva"/>
              <a:cs typeface="Genev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97426" y="5953413"/>
            <a:ext cx="355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neva"/>
                <a:cs typeface="Geneva"/>
              </a:rPr>
              <a:t>0</a:t>
            </a:r>
            <a:endParaRPr kumimoji="1" lang="ja-JP" altLang="en-US" sz="2000" dirty="0">
              <a:latin typeface="Geneva"/>
              <a:cs typeface="Geneva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01224" y="1900906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</a:rPr>
              <a:t> The line is narrow and highly significant.</a:t>
            </a: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</a:rPr>
              <a:t> EW is consistent with the UL by Morris et al.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26581" y="1421560"/>
            <a:ext cx="214659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eneva"/>
                <a:cs typeface="Geneva"/>
              </a:rPr>
              <a:t>Quiescence</a:t>
            </a:r>
            <a:endParaRPr kumimoji="1" lang="ja-JP" altLang="en-US" sz="2800" dirty="0">
              <a:latin typeface="Geneva"/>
              <a:cs typeface="Geneva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50564" y="4384530"/>
            <a:ext cx="7007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A</a:t>
            </a:r>
            <a:r>
              <a:rPr kumimoji="1"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narrow </a:t>
            </a:r>
            <a:r>
              <a:rPr kumimoji="1" lang="en-US" altLang="ja-JP" sz="2400" dirty="0" err="1" smtClean="0">
                <a:solidFill>
                  <a:srgbClr val="950000"/>
                </a:solidFill>
                <a:latin typeface="Geneva"/>
                <a:cs typeface="Geneva"/>
              </a:rPr>
              <a:t>lron</a:t>
            </a:r>
            <a:r>
              <a:rPr kumimoji="1"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line </a:t>
            </a: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cannot have</a:t>
            </a:r>
            <a:r>
              <a:rPr kumimoji="1"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</a:t>
            </a: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EW &gt; 50 </a:t>
            </a:r>
            <a:r>
              <a:rPr lang="en-US" altLang="ja-JP" sz="2400" dirty="0" err="1" smtClean="0">
                <a:solidFill>
                  <a:srgbClr val="950000"/>
                </a:solidFill>
                <a:latin typeface="Geneva"/>
                <a:cs typeface="Geneva"/>
              </a:rPr>
              <a:t>eV</a:t>
            </a: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.</a:t>
            </a:r>
          </a:p>
          <a:p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 Consistent with Morris et al.</a:t>
            </a:r>
          </a:p>
          <a:p>
            <a:pPr>
              <a:buFont typeface="Arial"/>
              <a:buChar char="•"/>
            </a:pPr>
            <a:r>
              <a:rPr kumimoji="1"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A broad one </a:t>
            </a: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is allowed to have a consistent </a:t>
            </a:r>
            <a:b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</a:br>
            <a:r>
              <a:rPr lang="en-US" altLang="ja-JP" sz="2400" dirty="0" smtClean="0">
                <a:solidFill>
                  <a:srgbClr val="950000"/>
                </a:solidFill>
                <a:latin typeface="Geneva"/>
                <a:cs typeface="Geneva"/>
              </a:rPr>
              <a:t>  EW with the quiescent spectrum.</a:t>
            </a:r>
            <a:endParaRPr kumimoji="1" lang="ja-JP" altLang="en-US" sz="2400" dirty="0">
              <a:solidFill>
                <a:srgbClr val="950000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>
                <a:latin typeface="Geneva"/>
                <a:cs typeface="Geneva"/>
              </a:rPr>
              <a:t>5</a:t>
            </a:r>
            <a:r>
              <a:rPr lang="en-US" altLang="ja-JP" dirty="0" smtClean="0">
                <a:latin typeface="Geneva"/>
                <a:cs typeface="Geneva"/>
              </a:rPr>
              <a:t>. </a:t>
            </a:r>
            <a:r>
              <a:rPr lang="en-US" altLang="ja-JP" dirty="0" smtClean="0">
                <a:latin typeface="Geneva"/>
                <a:cs typeface="Geneva"/>
              </a:rPr>
              <a:t>Discussion</a:t>
            </a:r>
            <a:endParaRPr lang="ja-JP" altLang="en-US" dirty="0">
              <a:latin typeface="Geneva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071589"/>
            <a:ext cx="9144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 smtClean="0">
                <a:latin typeface="Geneva"/>
                <a:cs typeface="Geneva"/>
                <a:sym typeface="Wingdings"/>
              </a:rPr>
              <a:t>Our results</a:t>
            </a:r>
          </a:p>
          <a:p>
            <a:pPr>
              <a:buFont typeface="Arial"/>
              <a:buChar char="•"/>
            </a:pPr>
            <a:r>
              <a:rPr lang="en-US" altLang="ja-JP" sz="21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The </a:t>
            </a: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absorption was same within 15% between flare and quiescence.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In the flare, the iron line decreased in EW, or broadened.</a:t>
            </a:r>
            <a:endParaRPr lang="en-US" altLang="ja-JP" sz="2000" dirty="0" smtClean="0">
              <a:solidFill>
                <a:srgbClr val="0000FF"/>
              </a:solidFill>
              <a:latin typeface="Geneva"/>
              <a:cs typeface="Geneva"/>
            </a:endParaRPr>
          </a:p>
          <a:p>
            <a:endParaRPr lang="en-US" altLang="ja-JP" sz="2100" dirty="0" smtClean="0">
              <a:latin typeface="Geneva"/>
              <a:cs typeface="Geneva"/>
              <a:sym typeface="Wingdings"/>
            </a:endParaRPr>
          </a:p>
          <a:p>
            <a:r>
              <a:rPr lang="en-US" altLang="ja-JP" sz="2100" dirty="0" smtClean="0">
                <a:latin typeface="Geneva"/>
                <a:cs typeface="Geneva"/>
                <a:sym typeface="Wingdings"/>
              </a:rPr>
              <a:t>Assuming clumpy wind model (</a:t>
            </a:r>
            <a:r>
              <a:rPr lang="en-US" altLang="ja-JP" sz="2100" dirty="0" err="1" smtClean="0">
                <a:latin typeface="Geneva"/>
                <a:cs typeface="Geneva"/>
                <a:sym typeface="Wingdings"/>
              </a:rPr>
              <a:t>in’t</a:t>
            </a:r>
            <a:r>
              <a:rPr lang="en-US" altLang="ja-JP" sz="2100" dirty="0" smtClean="0">
                <a:latin typeface="Geneva"/>
                <a:cs typeface="Geneva"/>
                <a:sym typeface="Wingdings"/>
              </a:rPr>
              <a:t> </a:t>
            </a:r>
            <a:r>
              <a:rPr lang="en-US" altLang="ja-JP" sz="2100" dirty="0" err="1" smtClean="0">
                <a:latin typeface="Geneva"/>
                <a:cs typeface="Geneva"/>
                <a:sym typeface="Wingdings"/>
              </a:rPr>
              <a:t>Zand</a:t>
            </a:r>
            <a:r>
              <a:rPr lang="en-US" altLang="ja-JP" sz="2100" dirty="0" smtClean="0">
                <a:latin typeface="Geneva"/>
                <a:cs typeface="Geneva"/>
                <a:sym typeface="Wingdings"/>
              </a:rPr>
              <a:t> 2005)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The absorption should become higher in flares.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Equivalent width of iron line should also increase.</a:t>
            </a:r>
            <a:endParaRPr kumimoji="1" lang="en-US" altLang="ja-JP" sz="600" dirty="0" smtClean="0">
              <a:solidFill>
                <a:srgbClr val="0000FF"/>
              </a:solidFill>
              <a:latin typeface="Geneva"/>
              <a:cs typeface="Geneva"/>
              <a:sym typeface="Wingdings"/>
            </a:endParaRPr>
          </a:p>
          <a:p>
            <a:r>
              <a:rPr lang="en-US" altLang="ja-JP" sz="2000" dirty="0" smtClean="0">
                <a:latin typeface="Geneva"/>
                <a:cs typeface="Geneva"/>
                <a:sym typeface="Wingdings"/>
              </a:rPr>
              <a:t>A simple clumpy wind model cannot explain our results.</a:t>
            </a:r>
          </a:p>
          <a:p>
            <a:endParaRPr kumimoji="1" lang="en-US" altLang="ja-JP" sz="2000" dirty="0" smtClean="0">
              <a:latin typeface="Geneva"/>
              <a:cs typeface="Geneva"/>
              <a:sym typeface="Wingdings"/>
            </a:endParaRPr>
          </a:p>
          <a:p>
            <a:r>
              <a:rPr lang="en-US" altLang="ja-JP" sz="2000" dirty="0" smtClean="0">
                <a:latin typeface="Geneva"/>
                <a:cs typeface="Geneva"/>
                <a:sym typeface="Wingdings"/>
              </a:rPr>
              <a:t>Assuming gated accretion model(Grebenev&amp;Sunyaev2007,Bozzo+08)</a:t>
            </a:r>
            <a:endParaRPr lang="en-US" altLang="ja-JP" sz="2000" dirty="0" smtClean="0">
              <a:solidFill>
                <a:srgbClr val="0000FF"/>
              </a:solidFill>
              <a:latin typeface="Geneva"/>
              <a:cs typeface="Geneva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In quiescence, matters stored at Alfven radius can emit narrow Fe line.</a:t>
            </a:r>
          </a:p>
          <a:p>
            <a:pPr>
              <a:buFont typeface="Arial"/>
              <a:buChar char="•"/>
            </a:pP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In flares, the matters fall onto the neutron star </a:t>
            </a:r>
            <a:r>
              <a:rPr lang="ja-JP" altLang="en-US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  <a:sym typeface="Wingdings"/>
              </a:rPr>
              <a:t> line broadening.</a:t>
            </a:r>
          </a:p>
          <a:p>
            <a:endParaRPr lang="en-US" altLang="ja-JP" sz="2000" dirty="0" smtClean="0">
              <a:latin typeface="Geneva"/>
              <a:cs typeface="Geneva"/>
              <a:sym typeface="Wingdings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Geneva"/>
                <a:cs typeface="Geneva"/>
                <a:sym typeface="Wingdings"/>
              </a:rPr>
              <a:t>The gated accretion model is favored by our result. </a:t>
            </a:r>
          </a:p>
          <a:p>
            <a:endParaRPr kumimoji="1" lang="en-US" altLang="ja-JP" sz="2000" dirty="0" smtClean="0">
              <a:latin typeface="Geneva"/>
              <a:cs typeface="Geneva"/>
              <a:sym typeface="Wingding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1</a:t>
            </a:r>
            <a:r>
              <a:rPr lang="en-US" altLang="ja-JP" sz="3600" dirty="0" smtClean="0">
                <a:latin typeface="Geneva"/>
                <a:cs typeface="Geneva"/>
              </a:rPr>
              <a:t>.</a:t>
            </a:r>
            <a:r>
              <a:rPr lang="en-US" altLang="ja-JP" sz="3600" i="1" dirty="0" smtClean="0">
                <a:latin typeface="Geneva"/>
                <a:cs typeface="Geneva"/>
              </a:rPr>
              <a:t> </a:t>
            </a:r>
            <a:r>
              <a:rPr lang="en-US" altLang="ja-JP" sz="3600" dirty="0" smtClean="0">
                <a:latin typeface="Geneva"/>
                <a:cs typeface="Geneva"/>
              </a:rPr>
              <a:t>Introduction</a:t>
            </a:r>
            <a:br>
              <a:rPr lang="en-US" altLang="ja-JP" sz="3600" dirty="0" smtClean="0">
                <a:latin typeface="Geneva"/>
                <a:cs typeface="Geneva"/>
              </a:rPr>
            </a:br>
            <a:r>
              <a:rPr lang="en-US" altLang="ja-JP" sz="2600" dirty="0" smtClean="0">
                <a:latin typeface="Geneva"/>
                <a:cs typeface="Geneva"/>
              </a:rPr>
              <a:t>~Power of </a:t>
            </a:r>
            <a:r>
              <a:rPr lang="en-US" altLang="ja-JP" sz="2600" i="1" dirty="0" err="1" smtClean="0">
                <a:latin typeface="Geneva"/>
                <a:cs typeface="Geneva"/>
              </a:rPr>
              <a:t>Suzaku</a:t>
            </a:r>
            <a:r>
              <a:rPr lang="en-US" altLang="ja-JP" sz="2600" dirty="0" smtClean="0">
                <a:latin typeface="Geneva"/>
                <a:cs typeface="Geneva"/>
              </a:rPr>
              <a:t> in SFXT studies~</a:t>
            </a:r>
            <a:endParaRPr lang="ja-JP" altLang="en-US" sz="2600" dirty="0">
              <a:latin typeface="Geneva"/>
              <a:cs typeface="Genev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0556" y="1952118"/>
            <a:ext cx="8702768" cy="18935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ヒラギノ角ゴ ProN W3"/>
              <a:buChar char="-"/>
            </a:pPr>
            <a:r>
              <a:rPr lang="en-US" altLang="ja-JP" sz="2200" kern="1000" dirty="0" smtClean="0">
                <a:latin typeface="Geneva"/>
                <a:cs typeface="Geneva"/>
              </a:rPr>
              <a:t>Very drastic flares on </a:t>
            </a:r>
            <a:r>
              <a:rPr lang="en-US" altLang="ja-JP" sz="2000" kern="1000" dirty="0" smtClean="0">
                <a:latin typeface="Geneva"/>
                <a:cs typeface="Geneva"/>
              </a:rPr>
              <a:t>short time scales </a:t>
            </a:r>
            <a:br>
              <a:rPr lang="en-US" altLang="ja-JP" sz="2000" kern="1000" dirty="0" smtClean="0">
                <a:latin typeface="Geneva"/>
                <a:cs typeface="Geneva"/>
              </a:rPr>
            </a:br>
            <a:r>
              <a:rPr lang="en-US" altLang="ja-JP" sz="2000" kern="1000" dirty="0" smtClean="0">
                <a:latin typeface="Geneva"/>
                <a:cs typeface="Geneva"/>
              </a:rPr>
              <a:t>(〜 a few hours), with flux increases by 2-3 </a:t>
            </a:r>
            <a:br>
              <a:rPr lang="en-US" altLang="ja-JP" sz="2000" kern="1000" dirty="0" smtClean="0">
                <a:latin typeface="Geneva"/>
                <a:cs typeface="Geneva"/>
              </a:rPr>
            </a:br>
            <a:r>
              <a:rPr lang="en-US" altLang="ja-JP" sz="2000" kern="1000" dirty="0" smtClean="0">
                <a:latin typeface="Geneva"/>
                <a:cs typeface="Geneva"/>
              </a:rPr>
              <a:t>orders of magnitude. </a:t>
            </a:r>
            <a:endParaRPr lang="en-US" altLang="ja-JP" sz="2100" kern="1000" dirty="0" smtClean="0">
              <a:latin typeface="Geneva"/>
              <a:cs typeface="Geneva"/>
            </a:endParaRPr>
          </a:p>
          <a:p>
            <a:pPr>
              <a:lnSpc>
                <a:spcPct val="90000"/>
              </a:lnSpc>
              <a:buFont typeface="ヒラギノ角ゴ ProN W3"/>
              <a:buChar char="-"/>
            </a:pPr>
            <a:r>
              <a:rPr lang="en-US" altLang="ja-JP" sz="2200" kern="1000" dirty="0" smtClean="0">
                <a:latin typeface="Geneva"/>
                <a:cs typeface="Geneva"/>
              </a:rPr>
              <a:t>Sometimes very slow pulsations.</a:t>
            </a:r>
          </a:p>
          <a:p>
            <a:pPr>
              <a:lnSpc>
                <a:spcPct val="90000"/>
              </a:lnSpc>
              <a:buFont typeface="ヒラギノ角ゴ ProN W3"/>
              <a:buChar char="-"/>
            </a:pPr>
            <a:r>
              <a:rPr lang="en-US" altLang="ja-JP" sz="2200" kern="1000" dirty="0" smtClean="0">
                <a:latin typeface="Geneva"/>
                <a:cs typeface="Geneva"/>
              </a:rPr>
              <a:t>Highly absorbed hard spectra.</a:t>
            </a:r>
            <a:endParaRPr lang="en-US" altLang="ja-JP" sz="1800" kern="1000" dirty="0" smtClean="0">
              <a:latin typeface="Geneva"/>
              <a:cs typeface="Geneva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Geneva"/>
                <a:cs typeface="Geneva"/>
              </a:rPr>
              <a:t>The X-ray Universe 2011</a:t>
            </a:r>
            <a:endParaRPr lang="ja-JP" altLang="en-US">
              <a:latin typeface="Geneva"/>
              <a:cs typeface="Genev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6846" y="1161078"/>
            <a:ext cx="8762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kern="1000" dirty="0" err="1" smtClean="0">
                <a:latin typeface="Geneva"/>
                <a:cs typeface="Geneva"/>
              </a:rPr>
              <a:t>SFXTs</a:t>
            </a:r>
            <a:r>
              <a:rPr lang="en-US" altLang="ja-JP" sz="2200" kern="1000" dirty="0" smtClean="0">
                <a:latin typeface="Geneva"/>
                <a:cs typeface="Geneva"/>
              </a:rPr>
              <a:t> (Super-giant Fast X-ray Transients), a new class of High Mass X-ray Binary, show -</a:t>
            </a:r>
          </a:p>
        </p:txBody>
      </p:sp>
      <p:grpSp>
        <p:nvGrpSpPr>
          <p:cNvPr id="6" name="図形グループ 15"/>
          <p:cNvGrpSpPr/>
          <p:nvPr/>
        </p:nvGrpSpPr>
        <p:grpSpPr>
          <a:xfrm>
            <a:off x="4372152" y="3886270"/>
            <a:ext cx="4771848" cy="2700195"/>
            <a:chOff x="5111344" y="3137430"/>
            <a:chExt cx="3918973" cy="2800986"/>
          </a:xfrm>
        </p:grpSpPr>
        <p:grpSp>
          <p:nvGrpSpPr>
            <p:cNvPr id="7" name="図形グループ 9"/>
            <p:cNvGrpSpPr/>
            <p:nvPr/>
          </p:nvGrpSpPr>
          <p:grpSpPr>
            <a:xfrm>
              <a:off x="5111344" y="3137430"/>
              <a:ext cx="3918973" cy="2800986"/>
              <a:chOff x="4654021" y="2724671"/>
              <a:chExt cx="4317328" cy="3469661"/>
            </a:xfrm>
          </p:grpSpPr>
          <p:pic>
            <p:nvPicPr>
              <p:cNvPr id="19" name="図 18" descr="1A1118-6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3"/>
                  <a:srcRect t="25171" r="10892" b="24236"/>
                  <a:stretch>
                    <a:fillRect/>
                  </a:stretch>
                </p:blipFill>
              </mc:Choice>
              <mc:Fallback>
                <p:blipFill>
                  <a:blip r:embed="rId4"/>
                  <a:srcRect t="25171" r="10892" b="24236"/>
                  <a:stretch>
                    <a:fillRect/>
                  </a:stretch>
                </p:blipFill>
              </mc:Fallback>
            </mc:AlternateContent>
            <p:spPr>
              <a:xfrm>
                <a:off x="4654021" y="2724671"/>
                <a:ext cx="4317328" cy="3469661"/>
              </a:xfrm>
              <a:prstGeom prst="rect">
                <a:avLst/>
              </a:prstGeom>
            </p:spPr>
          </p:pic>
          <p:sp>
            <p:nvSpPr>
              <p:cNvPr id="20" name="テキスト ボックス 19"/>
              <p:cNvSpPr txBox="1"/>
              <p:nvPr/>
            </p:nvSpPr>
            <p:spPr>
              <a:xfrm>
                <a:off x="5508254" y="4987636"/>
                <a:ext cx="2779405" cy="474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>
                    <a:latin typeface="Geneva"/>
                    <a:cs typeface="Geneva"/>
                  </a:rPr>
                  <a:t>Suchy</a:t>
                </a:r>
                <a:r>
                  <a:rPr kumimoji="1" lang="en-US" altLang="ja-JP" dirty="0" smtClean="0">
                    <a:latin typeface="Geneva"/>
                    <a:cs typeface="Geneva"/>
                  </a:rPr>
                  <a:t> et al. (2011)</a:t>
                </a:r>
                <a:endParaRPr kumimoji="1" lang="ja-JP" altLang="en-US" dirty="0">
                  <a:latin typeface="Geneva"/>
                  <a:cs typeface="Geneva"/>
                </a:endParaRPr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5988824" y="4700948"/>
              <a:ext cx="1516912" cy="38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Geneva"/>
                  <a:cs typeface="Geneva"/>
                </a:rPr>
                <a:t>1A1118-61</a:t>
              </a:r>
              <a:endParaRPr kumimoji="1" lang="ja-JP" altLang="en-US" dirty="0">
                <a:latin typeface="Geneva"/>
                <a:cs typeface="Geneva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240304" y="4634999"/>
            <a:ext cx="41318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Using </a:t>
            </a:r>
            <a:r>
              <a:rPr kumimoji="1" lang="en-US" altLang="ja-JP" sz="2200" i="1" dirty="0" err="1" smtClean="0">
                <a:solidFill>
                  <a:srgbClr val="FF0000"/>
                </a:solidFill>
                <a:latin typeface="Geneva"/>
                <a:cs typeface="Geneva"/>
              </a:rPr>
              <a:t>Suzaku</a:t>
            </a:r>
            <a:r>
              <a:rPr kumimoji="1" lang="en-US" altLang="ja-JP" sz="2200" dirty="0" smtClean="0">
                <a:solidFill>
                  <a:srgbClr val="FF0000"/>
                </a:solidFill>
                <a:latin typeface="Geneva"/>
                <a:cs typeface="Geneva"/>
              </a:rPr>
              <a:t>, we can study -</a:t>
            </a:r>
            <a:endParaRPr kumimoji="1" lang="ja-JP" altLang="en-US" sz="22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457200" y="4097818"/>
            <a:ext cx="5573019" cy="1321183"/>
            <a:chOff x="285236" y="3965518"/>
            <a:chExt cx="5573019" cy="1321183"/>
          </a:xfrm>
        </p:grpSpPr>
        <p:sp>
          <p:nvSpPr>
            <p:cNvPr id="23" name="円/楕円 22"/>
            <p:cNvSpPr/>
            <p:nvPr/>
          </p:nvSpPr>
          <p:spPr>
            <a:xfrm rot="19349739">
              <a:off x="4961976" y="3965518"/>
              <a:ext cx="896279" cy="329661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Geneva"/>
                <a:cs typeface="Geneva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85236" y="4855814"/>
              <a:ext cx="20569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ヒラギノ角ゴ ProN W3"/>
                <a:buChar char="-"/>
              </a:pPr>
              <a:r>
                <a:rPr kumimoji="1" lang="en-US" altLang="ja-JP" sz="2200" dirty="0" smtClean="0">
                  <a:latin typeface="Geneva"/>
                  <a:cs typeface="Geneva"/>
                </a:rPr>
                <a:t>   Absorption</a:t>
              </a:r>
            </a:p>
          </p:txBody>
        </p:sp>
      </p:grpSp>
      <p:grpSp>
        <p:nvGrpSpPr>
          <p:cNvPr id="30" name="図形グループ 29"/>
          <p:cNvGrpSpPr/>
          <p:nvPr/>
        </p:nvGrpSpPr>
        <p:grpSpPr>
          <a:xfrm>
            <a:off x="457200" y="4348772"/>
            <a:ext cx="8758594" cy="1414086"/>
            <a:chOff x="367579" y="4270049"/>
            <a:chExt cx="8758594" cy="1414086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367579" y="5253248"/>
              <a:ext cx="200567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ヒラギノ角ゴ ProN W3"/>
                <a:buChar char="-"/>
              </a:pPr>
              <a:r>
                <a:rPr kumimoji="1" lang="en-US" altLang="ja-JP" sz="2200" dirty="0" smtClean="0">
                  <a:latin typeface="Geneva"/>
                  <a:cs typeface="Geneva"/>
                </a:rPr>
                <a:t>   Continuum</a:t>
              </a:r>
            </a:p>
          </p:txBody>
        </p:sp>
        <p:sp>
          <p:nvSpPr>
            <p:cNvPr id="29" name="円/楕円 28"/>
            <p:cNvSpPr/>
            <p:nvPr/>
          </p:nvSpPr>
          <p:spPr>
            <a:xfrm rot="2031400">
              <a:off x="6199139" y="4270049"/>
              <a:ext cx="2927034" cy="1112154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Geneva"/>
                <a:cs typeface="Geneva"/>
              </a:endParaRPr>
            </a:p>
          </p:txBody>
        </p:sp>
      </p:grpSp>
      <p:grpSp>
        <p:nvGrpSpPr>
          <p:cNvPr id="34" name="図形グループ 33"/>
          <p:cNvGrpSpPr/>
          <p:nvPr/>
        </p:nvGrpSpPr>
        <p:grpSpPr>
          <a:xfrm>
            <a:off x="457200" y="1596429"/>
            <a:ext cx="8251321" cy="4583186"/>
            <a:chOff x="285236" y="1371519"/>
            <a:chExt cx="8251321" cy="4583186"/>
          </a:xfrm>
        </p:grpSpPr>
        <p:grpSp>
          <p:nvGrpSpPr>
            <p:cNvPr id="33" name="図形グループ 32"/>
            <p:cNvGrpSpPr/>
            <p:nvPr/>
          </p:nvGrpSpPr>
          <p:grpSpPr>
            <a:xfrm>
              <a:off x="6055158" y="1371519"/>
              <a:ext cx="2481399" cy="2731164"/>
              <a:chOff x="6055158" y="1371519"/>
              <a:chExt cx="2481399" cy="2731164"/>
            </a:xfrm>
          </p:grpSpPr>
          <p:pic>
            <p:nvPicPr>
              <p:cNvPr id="21" name="図 20" descr="スクリーンショット（2011-06-24 12.27.37 PM）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5158" y="1371519"/>
                <a:ext cx="2481399" cy="2096807"/>
              </a:xfrm>
              <a:prstGeom prst="rect">
                <a:avLst/>
              </a:prstGeom>
            </p:spPr>
          </p:pic>
          <p:grpSp>
            <p:nvGrpSpPr>
              <p:cNvPr id="32" name="図形グループ 31"/>
              <p:cNvGrpSpPr/>
              <p:nvPr/>
            </p:nvGrpSpPr>
            <p:grpSpPr>
              <a:xfrm>
                <a:off x="6243724" y="3204090"/>
                <a:ext cx="1746120" cy="898593"/>
                <a:chOff x="6243724" y="3204090"/>
                <a:chExt cx="1746120" cy="898593"/>
              </a:xfrm>
            </p:grpSpPr>
            <p:sp>
              <p:nvSpPr>
                <p:cNvPr id="22" name="円/楕円 21"/>
                <p:cNvSpPr/>
                <p:nvPr/>
              </p:nvSpPr>
              <p:spPr>
                <a:xfrm>
                  <a:off x="6412356" y="3702988"/>
                  <a:ext cx="185861" cy="399695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Geneva"/>
                    <a:cs typeface="Geneva"/>
                  </a:endParaRPr>
                </a:p>
              </p:txBody>
            </p:sp>
            <p:cxnSp>
              <p:nvCxnSpPr>
                <p:cNvPr id="44" name="直線コネクタ 43"/>
                <p:cNvCxnSpPr>
                  <a:stCxn id="22" idx="5"/>
                </p:cNvCxnSpPr>
                <p:nvPr/>
              </p:nvCxnSpPr>
              <p:spPr>
                <a:xfrm rot="5400000" flipH="1" flipV="1">
                  <a:off x="6860391" y="2914697"/>
                  <a:ext cx="840059" cy="14188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>
                  <a:stCxn id="22" idx="3"/>
                </p:cNvCxnSpPr>
                <p:nvPr/>
              </p:nvCxnSpPr>
              <p:spPr>
                <a:xfrm rot="5400000" flipH="1">
                  <a:off x="5921620" y="3526195"/>
                  <a:ext cx="840059" cy="1958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テキスト ボックス 30"/>
            <p:cNvSpPr txBox="1"/>
            <p:nvPr/>
          </p:nvSpPr>
          <p:spPr>
            <a:xfrm>
              <a:off x="285236" y="5523818"/>
              <a:ext cx="17620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ヒラギノ角ゴ ProN W3"/>
                <a:buChar char="-"/>
              </a:pPr>
              <a:r>
                <a:rPr kumimoji="1" lang="en-US" altLang="ja-JP" sz="2200" dirty="0" smtClean="0">
                  <a:latin typeface="Geneva"/>
                  <a:cs typeface="Geneva"/>
                </a:rPr>
                <a:t>   Iron </a:t>
              </a:r>
              <a:r>
                <a:rPr lang="en-US" altLang="ja-JP" sz="2200" dirty="0" smtClean="0">
                  <a:latin typeface="Geneva"/>
                  <a:cs typeface="Geneva"/>
                </a:rPr>
                <a:t>lines</a:t>
              </a:r>
              <a:endParaRPr kumimoji="1" lang="en-US" altLang="ja-JP" sz="2200" dirty="0" smtClean="0">
                <a:latin typeface="Geneva"/>
                <a:cs typeface="Geneva"/>
              </a:endParaRPr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223240" y="3723213"/>
            <a:ext cx="4185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kern="1000" dirty="0" smtClean="0">
                <a:solidFill>
                  <a:srgbClr val="0000FF"/>
                </a:solidFill>
                <a:latin typeface="Geneva"/>
                <a:cs typeface="Geneva"/>
              </a:rPr>
              <a:t>Wide-band spectroscopy is </a:t>
            </a:r>
            <a:br>
              <a:rPr lang="en-US" altLang="ja-JP" sz="2400" kern="1000" dirty="0" smtClean="0">
                <a:solidFill>
                  <a:srgbClr val="0000FF"/>
                </a:solidFill>
                <a:latin typeface="Geneva"/>
                <a:cs typeface="Geneva"/>
              </a:rPr>
            </a:br>
            <a:r>
              <a:rPr lang="en-US" altLang="ja-JP" sz="2400" kern="1000" dirty="0" smtClean="0">
                <a:solidFill>
                  <a:srgbClr val="0000FF"/>
                </a:solidFill>
                <a:latin typeface="Geneva"/>
                <a:cs typeface="Geneva"/>
              </a:rPr>
              <a:t>essential in their studies.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i="1" dirty="0" smtClean="0">
                <a:latin typeface="Geneva"/>
                <a:cs typeface="Geneva"/>
              </a:rPr>
              <a:t>6</a:t>
            </a:r>
            <a:r>
              <a:rPr lang="en-US" altLang="ja-JP" dirty="0" smtClean="0">
                <a:latin typeface="Geneva"/>
                <a:cs typeface="Geneva"/>
              </a:rPr>
              <a:t>. </a:t>
            </a:r>
            <a:r>
              <a:rPr lang="en-US" altLang="ja-JP" dirty="0" smtClean="0">
                <a:latin typeface="Geneva"/>
                <a:cs typeface="Geneva"/>
              </a:rPr>
              <a:t>Summary</a:t>
            </a:r>
            <a:endParaRPr lang="ja-JP" altLang="en-US" dirty="0">
              <a:latin typeface="Geneva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9452" y="933603"/>
            <a:ext cx="7720483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</a:rPr>
              <a:t>We reanalyzed </a:t>
            </a:r>
            <a:r>
              <a:rPr lang="en-US" altLang="ja-JP" sz="2400" i="1" dirty="0" err="1" smtClean="0">
                <a:latin typeface="Geneva"/>
                <a:cs typeface="Geneva"/>
              </a:rPr>
              <a:t>Suzaku</a:t>
            </a:r>
            <a:r>
              <a:rPr lang="en-US" altLang="ja-JP" sz="2400" i="1" dirty="0" smtClean="0">
                <a:latin typeface="Geneva"/>
                <a:cs typeface="Geneva"/>
              </a:rPr>
              <a:t> </a:t>
            </a:r>
            <a:r>
              <a:rPr lang="en-US" altLang="ja-JP" sz="2400" dirty="0" smtClean="0">
                <a:latin typeface="Geneva"/>
                <a:cs typeface="Geneva"/>
              </a:rPr>
              <a:t>data of AX J161929-4945</a:t>
            </a:r>
            <a:r>
              <a:rPr lang="en-US" altLang="ja-JP" sz="2400" i="1" dirty="0" smtClean="0">
                <a:latin typeface="Geneva"/>
                <a:cs typeface="Geneva"/>
              </a:rPr>
              <a:t> </a:t>
            </a:r>
          </a:p>
          <a:p>
            <a:r>
              <a:rPr lang="en-US" altLang="ja-JP" sz="2400" i="1" dirty="0" smtClean="0">
                <a:latin typeface="Geneva"/>
                <a:cs typeface="Geneva"/>
              </a:rPr>
              <a:t> </a:t>
            </a:r>
            <a:r>
              <a:rPr lang="en-US" altLang="ja-JP" sz="2400" dirty="0" smtClean="0">
                <a:latin typeface="Geneva"/>
                <a:cs typeface="Geneva"/>
              </a:rPr>
              <a:t>which was studied by Morris et al. (2009).</a:t>
            </a:r>
            <a:endParaRPr lang="en-US" altLang="ja-JP" sz="2400" i="1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endParaRPr kumimoji="1" lang="en-US" altLang="ja-JP" sz="2400" i="1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</a:rPr>
              <a:t>We compared spectra of the large flare with </a:t>
            </a:r>
            <a:br>
              <a:rPr lang="en-US" altLang="ja-JP" sz="2400" dirty="0" smtClean="0">
                <a:latin typeface="Geneva"/>
                <a:cs typeface="Geneva"/>
              </a:rPr>
            </a:br>
            <a:r>
              <a:rPr lang="en-US" altLang="ja-JP" sz="2400" dirty="0" smtClean="0">
                <a:latin typeface="Geneva"/>
                <a:cs typeface="Geneva"/>
              </a:rPr>
              <a:t> those of quiescence.</a:t>
            </a:r>
          </a:p>
          <a:p>
            <a:pPr>
              <a:buFont typeface="Arial"/>
              <a:buChar char="•"/>
            </a:pPr>
            <a:endParaRPr lang="en-US" altLang="ja-JP" sz="2400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The average N</a:t>
            </a:r>
            <a:r>
              <a:rPr lang="en-US" altLang="ja-JP" sz="2400" baseline="-25000" dirty="0" smtClean="0">
                <a:latin typeface="Geneva"/>
                <a:cs typeface="Geneva"/>
                <a:sym typeface="Wingdings"/>
              </a:rPr>
              <a:t>H</a:t>
            </a: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 remained same within 10%.</a:t>
            </a:r>
          </a:p>
          <a:p>
            <a:pPr>
              <a:buFont typeface="Arial"/>
              <a:buChar char="•"/>
            </a:pPr>
            <a:endParaRPr lang="en-US" altLang="ja-JP" sz="2400" dirty="0" smtClean="0">
              <a:latin typeface="Geneva"/>
              <a:cs typeface="Geneva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In the flare, the iron line decreased in EW,</a:t>
            </a:r>
            <a:br>
              <a:rPr lang="en-US" altLang="ja-JP" sz="2400" dirty="0" smtClean="0">
                <a:latin typeface="Geneva"/>
                <a:cs typeface="Geneva"/>
                <a:sym typeface="Wingdings"/>
              </a:rPr>
            </a:b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 or broadened.</a:t>
            </a:r>
            <a:endParaRPr lang="en-US" altLang="ja-JP" sz="2400" dirty="0" smtClean="0">
              <a:latin typeface="Geneva"/>
              <a:cs typeface="Geneva"/>
            </a:endParaRPr>
          </a:p>
          <a:p>
            <a:endParaRPr lang="en-US" altLang="ja-JP" sz="2400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Our results prefer the gated accretion model</a:t>
            </a:r>
            <a:br>
              <a:rPr lang="en-US" altLang="ja-JP" sz="2400" dirty="0" smtClean="0">
                <a:latin typeface="Geneva"/>
                <a:cs typeface="Geneva"/>
                <a:sym typeface="Wingdings"/>
              </a:rPr>
            </a:br>
            <a:r>
              <a:rPr lang="en-US" altLang="ja-JP" sz="2400" dirty="0" smtClean="0">
                <a:latin typeface="Geneva"/>
                <a:cs typeface="Geneva"/>
                <a:sym typeface="Wingdings"/>
              </a:rPr>
              <a:t> to the clumpy wind model. </a:t>
            </a:r>
          </a:p>
          <a:p>
            <a:pPr>
              <a:buFont typeface="Arial"/>
              <a:buChar char="•"/>
            </a:pPr>
            <a:endParaRPr kumimoji="1" lang="en-US" altLang="ja-JP" sz="2400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endParaRPr lang="en-US" altLang="ja-JP" sz="2400" dirty="0" smtClean="0">
              <a:latin typeface="Geneva"/>
              <a:cs typeface="Geneva"/>
            </a:endParaRPr>
          </a:p>
          <a:p>
            <a:pPr>
              <a:buFont typeface="Arial"/>
              <a:buChar char="•"/>
            </a:pPr>
            <a:endParaRPr kumimoji="1" lang="ja-JP" altLang="en-US" sz="24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pic>
        <p:nvPicPr>
          <p:cNvPr id="7" name="コンテンツ プレースホルダ 6" descr="light_curve_IGRJ17391-302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311" r="-372"/>
              <a:stretch>
                <a:fillRect/>
              </a:stretch>
            </p:blipFill>
          </mc:Choice>
          <mc:Fallback>
            <p:blipFill>
              <a:blip r:embed="rId3"/>
              <a:srcRect l="311" r="-372"/>
              <a:stretch>
                <a:fillRect/>
              </a:stretch>
            </p:blipFill>
          </mc:Fallback>
        </mc:AlternateContent>
        <p:spPr>
          <a:xfrm rot="5400000">
            <a:off x="1977907" y="-602582"/>
            <a:ext cx="5213351" cy="87045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308"/>
            <a:ext cx="8229600" cy="1143000"/>
          </a:xfrm>
        </p:spPr>
        <p:txBody>
          <a:bodyPr/>
          <a:lstStyle/>
          <a:p>
            <a:endParaRPr lang="ja-JP" altLang="en-US" dirty="0"/>
          </a:p>
        </p:txBody>
      </p:sp>
      <p:pic>
        <p:nvPicPr>
          <p:cNvPr id="5" name="コンテンツ プレースホルダ 4" descr="light_curve_IGRJ08408-450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625" r="1728"/>
              <a:stretch>
                <a:fillRect/>
              </a:stretch>
            </p:blipFill>
          </mc:Choice>
          <mc:Fallback>
            <p:blipFill>
              <a:blip r:embed="rId3"/>
              <a:srcRect l="2625" r="1728"/>
              <a:stretch>
                <a:fillRect/>
              </a:stretch>
            </p:blipFill>
          </mc:Fallback>
        </mc:AlternateContent>
        <p:spPr>
          <a:xfrm rot="5400000">
            <a:off x="1808479" y="-395054"/>
            <a:ext cx="5429968" cy="8605455"/>
          </a:xfrm>
        </p:spPr>
      </p:pic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250"/>
            <a:ext cx="9144000" cy="877655"/>
          </a:xfrm>
        </p:spPr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cs typeface="Geneva"/>
              </a:rPr>
              <a:t>2. </a:t>
            </a:r>
            <a:r>
              <a:rPr lang="en-US" altLang="ja-JP" sz="3600" dirty="0" err="1" smtClean="0">
                <a:latin typeface="Geneva"/>
                <a:cs typeface="Geneva"/>
              </a:rPr>
              <a:t>SFXTs</a:t>
            </a:r>
            <a:r>
              <a:rPr lang="en-US" altLang="ja-JP" sz="3600" dirty="0" smtClean="0">
                <a:latin typeface="Geneva"/>
                <a:cs typeface="Geneva"/>
              </a:rPr>
              <a:t> observed with </a:t>
            </a:r>
            <a:r>
              <a:rPr lang="en-US" altLang="ja-JP" sz="3600" i="1" dirty="0" err="1" smtClean="0">
                <a:latin typeface="Geneva"/>
                <a:cs typeface="Geneva"/>
              </a:rPr>
              <a:t>Suzaku</a:t>
            </a:r>
            <a:endParaRPr lang="ja-JP" altLang="en-US" sz="3600" i="1" dirty="0">
              <a:latin typeface="Geneva"/>
              <a:cs typeface="Genev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1" y="801781"/>
            <a:ext cx="9144001" cy="557649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ja-JP" sz="2378" dirty="0" smtClean="0">
                <a:latin typeface="Geneva"/>
                <a:cs typeface="Geneva"/>
              </a:rPr>
              <a:t>So far</a:t>
            </a:r>
            <a:r>
              <a:rPr lang="en-US" altLang="ja-JP" sz="2378" i="1" dirty="0" smtClean="0">
                <a:latin typeface="Geneva"/>
                <a:cs typeface="Geneva"/>
              </a:rPr>
              <a:t>, </a:t>
            </a:r>
            <a:r>
              <a:rPr lang="en-US" altLang="ja-JP" sz="2378" i="1" dirty="0" err="1" smtClean="0">
                <a:latin typeface="Geneva"/>
                <a:cs typeface="Geneva"/>
              </a:rPr>
              <a:t>Suzaku</a:t>
            </a:r>
            <a:r>
              <a:rPr lang="en-US" altLang="ja-JP" sz="2378" dirty="0" smtClean="0">
                <a:latin typeface="Geneva"/>
                <a:cs typeface="Geneva"/>
              </a:rPr>
              <a:t> observed 6 </a:t>
            </a:r>
            <a:r>
              <a:rPr lang="en-US" altLang="ja-JP" sz="2378" dirty="0" err="1" smtClean="0">
                <a:latin typeface="Geneva"/>
                <a:cs typeface="Geneva"/>
              </a:rPr>
              <a:t>SFXTs</a:t>
            </a:r>
            <a:r>
              <a:rPr lang="en-US" altLang="ja-JP" sz="2378" dirty="0" smtClean="0">
                <a:latin typeface="Geneva"/>
                <a:cs typeface="Geneva"/>
              </a:rPr>
              <a:t>, and will observe 2 more. </a:t>
            </a:r>
          </a:p>
          <a:p>
            <a:pPr>
              <a:lnSpc>
                <a:spcPct val="90000"/>
              </a:lnSpc>
            </a:pPr>
            <a:r>
              <a:rPr lang="en-US" altLang="ja-JP" sz="2378" dirty="0" smtClean="0">
                <a:latin typeface="Geneva"/>
                <a:cs typeface="Geneva"/>
              </a:rPr>
              <a:t>Data sets of 5 objects are publicly available.</a:t>
            </a:r>
          </a:p>
          <a:p>
            <a:pPr>
              <a:lnSpc>
                <a:spcPct val="90000"/>
              </a:lnSpc>
            </a:pPr>
            <a:r>
              <a:rPr lang="en-US" altLang="ja-JP" sz="2378" dirty="0" smtClean="0">
                <a:latin typeface="Geneva"/>
                <a:cs typeface="Geneva"/>
              </a:rPr>
              <a:t>Two of the 5 objects exhibited flares typical of </a:t>
            </a:r>
            <a:r>
              <a:rPr lang="en-US" altLang="ja-JP" sz="2378" dirty="0" err="1" smtClean="0">
                <a:latin typeface="Geneva"/>
                <a:cs typeface="Geneva"/>
              </a:rPr>
              <a:t>SFXTs</a:t>
            </a:r>
            <a:r>
              <a:rPr lang="en-US" altLang="ja-JP" sz="2378" dirty="0" smtClean="0">
                <a:latin typeface="Geneva"/>
                <a:cs typeface="Geneva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ja-JP" sz="2270" dirty="0" smtClean="0">
                <a:solidFill>
                  <a:srgbClr val="0000FF"/>
                </a:solidFill>
                <a:latin typeface="Geneva"/>
                <a:cs typeface="Geneva"/>
              </a:rPr>
              <a:t>IGR J17544-2619</a:t>
            </a:r>
            <a:r>
              <a:rPr lang="en-US" altLang="ja-JP" sz="2000" dirty="0" smtClean="0">
                <a:latin typeface="Geneva"/>
                <a:cs typeface="Geneva"/>
              </a:rPr>
              <a:t>     </a:t>
            </a:r>
            <a:r>
              <a:rPr lang="en-US" altLang="ja-JP" sz="2000" dirty="0" err="1" smtClean="0">
                <a:latin typeface="Geneva"/>
                <a:cs typeface="Geneva"/>
              </a:rPr>
              <a:t>Rampy</a:t>
            </a:r>
            <a:r>
              <a:rPr lang="en-US" altLang="ja-JP" sz="2000" dirty="0" smtClean="0">
                <a:latin typeface="Geneva"/>
                <a:cs typeface="Geneva"/>
              </a:rPr>
              <a:t> et al. (2009)</a:t>
            </a:r>
          </a:p>
          <a:p>
            <a:pPr lvl="1">
              <a:lnSpc>
                <a:spcPct val="90000"/>
              </a:lnSpc>
            </a:pPr>
            <a:endParaRPr lang="en-US" altLang="ja-JP" sz="20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</a:pPr>
            <a:endParaRPr lang="en-US" altLang="ja-JP" sz="21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  <a:buNone/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  <a:buNone/>
            </a:pPr>
            <a:endParaRPr lang="en-US" altLang="ja-JP" sz="2200" dirty="0" smtClean="0">
              <a:latin typeface="Geneva"/>
              <a:cs typeface="Geneva"/>
            </a:endParaRPr>
          </a:p>
          <a:p>
            <a:pPr lvl="2">
              <a:lnSpc>
                <a:spcPct val="90000"/>
              </a:lnSpc>
              <a:buSzPct val="75000"/>
              <a:buFont typeface="Wingdings" charset="2"/>
              <a:buChar char=""/>
            </a:pPr>
            <a:r>
              <a:rPr lang="en-US" altLang="ja-JP" sz="2162" dirty="0" smtClean="0">
                <a:latin typeface="Geneva"/>
                <a:cs typeface="Geneva"/>
              </a:rPr>
              <a:t>The absorption fluctuated in the flare.</a:t>
            </a:r>
            <a:endParaRPr lang="en-US" altLang="ja-JP" sz="2162" dirty="0" smtClean="0">
              <a:solidFill>
                <a:srgbClr val="0000FF"/>
              </a:solidFill>
              <a:latin typeface="Geneva"/>
              <a:cs typeface="Geneva"/>
            </a:endParaRPr>
          </a:p>
          <a:p>
            <a:pPr lvl="2">
              <a:lnSpc>
                <a:spcPct val="90000"/>
              </a:lnSpc>
              <a:buSzPct val="75000"/>
              <a:buFont typeface="Wingdings" charset="2"/>
              <a:buChar char=""/>
            </a:pPr>
            <a:r>
              <a:rPr lang="en-US" altLang="ja-JP" sz="2162" dirty="0" smtClean="0">
                <a:latin typeface="Geneva"/>
                <a:cs typeface="Geneva"/>
              </a:rPr>
              <a:t>Fe-K EW &lt; 14.2 </a:t>
            </a:r>
            <a:r>
              <a:rPr lang="en-US" altLang="ja-JP" sz="2162" dirty="0" err="1" smtClean="0">
                <a:latin typeface="Geneva"/>
                <a:cs typeface="Geneva"/>
              </a:rPr>
              <a:t>eV</a:t>
            </a:r>
            <a:r>
              <a:rPr lang="en-US" altLang="ja-JP" sz="2162" dirty="0" smtClean="0">
                <a:latin typeface="Geneva"/>
                <a:cs typeface="Geneva"/>
              </a:rPr>
              <a:t> (quiescence),&lt; ** </a:t>
            </a:r>
            <a:r>
              <a:rPr lang="en-US" altLang="ja-JP" sz="2162" dirty="0" err="1" smtClean="0">
                <a:latin typeface="Geneva"/>
                <a:cs typeface="Geneva"/>
              </a:rPr>
              <a:t>eV</a:t>
            </a:r>
            <a:r>
              <a:rPr lang="en-US" altLang="ja-JP" sz="2162" dirty="0" smtClean="0">
                <a:latin typeface="Geneva"/>
                <a:cs typeface="Geneva"/>
              </a:rPr>
              <a:t> (flare).</a:t>
            </a:r>
          </a:p>
          <a:p>
            <a:pPr lvl="2">
              <a:lnSpc>
                <a:spcPct val="90000"/>
              </a:lnSpc>
              <a:buSzPct val="75000"/>
              <a:buFont typeface="Wingdings" charset="2"/>
              <a:buChar char=""/>
            </a:pPr>
            <a:endParaRPr lang="en-US" altLang="ja-JP" sz="471" dirty="0" smtClean="0">
              <a:solidFill>
                <a:srgbClr val="0000FF"/>
              </a:solidFill>
              <a:latin typeface="Geneva"/>
              <a:cs typeface="Geneva"/>
            </a:endParaRPr>
          </a:p>
          <a:p>
            <a:pPr lvl="1">
              <a:lnSpc>
                <a:spcPct val="90000"/>
              </a:lnSpc>
              <a:buFont typeface="ヒラギノ角ゴ ProN W3"/>
              <a:buChar char="–"/>
            </a:pPr>
            <a:r>
              <a:rPr lang="en-US" altLang="ja-JP" sz="2270" dirty="0" smtClean="0">
                <a:solidFill>
                  <a:srgbClr val="0000FF"/>
                </a:solidFill>
                <a:latin typeface="Geneva"/>
                <a:cs typeface="Geneva"/>
              </a:rPr>
              <a:t>AX J161929-4945</a:t>
            </a:r>
            <a:r>
              <a:rPr lang="en-US" altLang="ja-JP" sz="2000" dirty="0" smtClean="0">
                <a:solidFill>
                  <a:srgbClr val="0000FF"/>
                </a:solidFill>
                <a:latin typeface="Geneva"/>
                <a:cs typeface="Geneva"/>
              </a:rPr>
              <a:t>    </a:t>
            </a:r>
            <a:r>
              <a:rPr lang="en-US" altLang="ja-JP" sz="2000" dirty="0" smtClean="0">
                <a:latin typeface="Geneva"/>
                <a:cs typeface="Geneva"/>
              </a:rPr>
              <a:t>Morris et al.(2009)</a:t>
            </a:r>
          </a:p>
          <a:p>
            <a:pPr lvl="2">
              <a:lnSpc>
                <a:spcPct val="90000"/>
              </a:lnSpc>
              <a:buSzPct val="75000"/>
              <a:buFont typeface="Wingdings" charset="2"/>
              <a:buChar char=""/>
            </a:pPr>
            <a:r>
              <a:rPr lang="en-US" altLang="ja-JP" sz="2162" dirty="0" smtClean="0">
                <a:latin typeface="Geneva"/>
                <a:cs typeface="Geneva"/>
              </a:rPr>
              <a:t>A high absorption (〜 10</a:t>
            </a:r>
            <a:r>
              <a:rPr lang="en-US" altLang="ja-JP" sz="2162" baseline="30000" dirty="0" smtClean="0">
                <a:latin typeface="Geneva"/>
                <a:cs typeface="Geneva"/>
              </a:rPr>
              <a:t>23</a:t>
            </a:r>
            <a:r>
              <a:rPr lang="en-US" altLang="ja-JP" sz="2162" dirty="0" smtClean="0">
                <a:latin typeface="Geneva"/>
                <a:cs typeface="Geneva"/>
              </a:rPr>
              <a:t> cm</a:t>
            </a:r>
            <a:r>
              <a:rPr lang="en-US" altLang="ja-JP" sz="2162" baseline="30000" dirty="0" smtClean="0">
                <a:latin typeface="Geneva"/>
                <a:cs typeface="Geneva"/>
              </a:rPr>
              <a:t>-2</a:t>
            </a:r>
            <a:r>
              <a:rPr lang="en-US" altLang="ja-JP" sz="2162" dirty="0" smtClean="0">
                <a:latin typeface="Geneva"/>
                <a:cs typeface="Geneva"/>
              </a:rPr>
              <a:t>), with some changes in a flare.</a:t>
            </a:r>
          </a:p>
          <a:p>
            <a:pPr lvl="2">
              <a:lnSpc>
                <a:spcPct val="90000"/>
              </a:lnSpc>
              <a:buSzPct val="75000"/>
              <a:buFont typeface="Wingdings" charset="2"/>
              <a:buChar char=""/>
            </a:pPr>
            <a:r>
              <a:rPr lang="en-US" altLang="ja-JP" sz="2162" dirty="0" smtClean="0">
                <a:latin typeface="Geneva"/>
                <a:cs typeface="Geneva"/>
              </a:rPr>
              <a:t>Fe-K EW &lt; 300 </a:t>
            </a:r>
            <a:r>
              <a:rPr lang="en-US" altLang="ja-JP" sz="2162" dirty="0" err="1" smtClean="0">
                <a:latin typeface="Geneva"/>
                <a:cs typeface="Geneva"/>
              </a:rPr>
              <a:t>eV</a:t>
            </a:r>
            <a:r>
              <a:rPr lang="en-US" altLang="ja-JP" sz="2162" dirty="0" smtClean="0">
                <a:latin typeface="Geneva"/>
                <a:cs typeface="Geneva"/>
              </a:rPr>
              <a:t> (quiescence) ,&lt; 50 </a:t>
            </a:r>
            <a:r>
              <a:rPr lang="en-US" altLang="ja-JP" sz="2162" dirty="0" err="1" smtClean="0">
                <a:latin typeface="Geneva"/>
                <a:cs typeface="Geneva"/>
              </a:rPr>
              <a:t>eV</a:t>
            </a:r>
            <a:r>
              <a:rPr lang="en-US" altLang="ja-JP" sz="2162" dirty="0" smtClean="0">
                <a:latin typeface="Geneva"/>
                <a:cs typeface="Geneva"/>
              </a:rPr>
              <a:t> (flare).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ja-JP" sz="2200" dirty="0" smtClean="0">
                <a:latin typeface="Geneva"/>
                <a:cs typeface="Geneva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altLang="ja-JP" sz="2400" dirty="0" smtClean="0">
              <a:latin typeface="Geneva"/>
              <a:cs typeface="Geneva"/>
            </a:endParaRPr>
          </a:p>
          <a:p>
            <a:pPr lvl="1">
              <a:lnSpc>
                <a:spcPct val="90000"/>
              </a:lnSpc>
              <a:buNone/>
            </a:pPr>
            <a:endParaRPr lang="en-US" altLang="ja-JP" sz="2200" dirty="0" smtClean="0">
              <a:latin typeface="Geneva"/>
              <a:cs typeface="Geneva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X-ray Universe 2011</a:t>
            </a:r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3803" y="5757739"/>
            <a:ext cx="81353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2400" dirty="0" smtClean="0">
                <a:latin typeface="Geneva"/>
                <a:cs typeface="Geneva"/>
              </a:rPr>
              <a:t>We perform detailed reanalysis of </a:t>
            </a:r>
            <a:r>
              <a:rPr lang="en-US" altLang="ja-JP" sz="2400" dirty="0" smtClean="0">
                <a:solidFill>
                  <a:srgbClr val="0000FF"/>
                </a:solidFill>
                <a:latin typeface="Geneva"/>
                <a:cs typeface="Geneva"/>
              </a:rPr>
              <a:t>AX J161929-4945 </a:t>
            </a:r>
            <a:r>
              <a:rPr lang="en-US" altLang="ja-JP" sz="2400" dirty="0" smtClean="0">
                <a:latin typeface="Geneva"/>
                <a:cs typeface="Geneva"/>
              </a:rPr>
              <a:t>focusing on the iron line.</a:t>
            </a:r>
          </a:p>
          <a:p>
            <a:endParaRPr kumimoji="1" lang="ja-JP" altLang="en-US" dirty="0"/>
          </a:p>
        </p:txBody>
      </p:sp>
      <p:pic>
        <p:nvPicPr>
          <p:cNvPr id="16" name="図 15" descr="スクリーンショット（2011-06-23 6.14.39 PM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009" y="2188142"/>
            <a:ext cx="3492500" cy="192199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361869" y="3992650"/>
            <a:ext cx="33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neva"/>
                <a:cs typeface="Geneva"/>
              </a:rPr>
              <a:t>1</a:t>
            </a:r>
            <a:endParaRPr kumimoji="1" lang="ja-JP" altLang="en-US" dirty="0">
              <a:latin typeface="Geneva"/>
              <a:cs typeface="Genev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23083" y="4023501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neva"/>
                <a:cs typeface="Geneva"/>
              </a:rPr>
              <a:t>Energy </a:t>
            </a:r>
            <a:r>
              <a:rPr kumimoji="1" lang="en-US" altLang="ja-JP" dirty="0" err="1" smtClean="0">
                <a:latin typeface="Geneva"/>
                <a:cs typeface="Geneva"/>
              </a:rPr>
              <a:t>keV</a:t>
            </a:r>
            <a:endParaRPr kumimoji="1" lang="ja-JP" altLang="en-US" dirty="0">
              <a:latin typeface="Geneva"/>
              <a:cs typeface="Genev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135343" y="4010271"/>
            <a:ext cx="49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neva"/>
                <a:cs typeface="Geneva"/>
              </a:rPr>
              <a:t>40</a:t>
            </a:r>
            <a:endParaRPr kumimoji="1" lang="ja-JP" altLang="en-US" dirty="0">
              <a:latin typeface="Geneva"/>
              <a:cs typeface="Geneva"/>
            </a:endParaRPr>
          </a:p>
        </p:txBody>
      </p:sp>
      <p:grpSp>
        <p:nvGrpSpPr>
          <p:cNvPr id="22" name="図形グループ 72"/>
          <p:cNvGrpSpPr/>
          <p:nvPr/>
        </p:nvGrpSpPr>
        <p:grpSpPr>
          <a:xfrm>
            <a:off x="357485" y="1738138"/>
            <a:ext cx="4573448" cy="2666678"/>
            <a:chOff x="4426660" y="2089728"/>
            <a:chExt cx="4566531" cy="1960796"/>
          </a:xfrm>
        </p:grpSpPr>
        <p:grpSp>
          <p:nvGrpSpPr>
            <p:cNvPr id="25" name="図形グループ 25"/>
            <p:cNvGrpSpPr/>
            <p:nvPr/>
          </p:nvGrpSpPr>
          <p:grpSpPr>
            <a:xfrm>
              <a:off x="4426660" y="2089728"/>
              <a:ext cx="4566531" cy="1940859"/>
              <a:chOff x="4410274" y="2785678"/>
              <a:chExt cx="4566531" cy="2093731"/>
            </a:xfrm>
          </p:grpSpPr>
          <p:grpSp>
            <p:nvGrpSpPr>
              <p:cNvPr id="36" name="図形グループ 35"/>
              <p:cNvGrpSpPr/>
              <p:nvPr/>
            </p:nvGrpSpPr>
            <p:grpSpPr>
              <a:xfrm>
                <a:off x="4410274" y="2785678"/>
                <a:ext cx="4566531" cy="1910259"/>
                <a:chOff x="4323688" y="3117568"/>
                <a:chExt cx="4566531" cy="1910259"/>
              </a:xfrm>
            </p:grpSpPr>
            <p:pic>
              <p:nvPicPr>
                <p:cNvPr id="39" name="図 38" descr="Screen shot 2010-07-25 at 21.22.43.png"/>
                <p:cNvPicPr>
                  <a:picLocks noChangeAspect="1"/>
                </p:cNvPicPr>
                <p:nvPr/>
              </p:nvPicPr>
              <p:blipFill>
                <a:blip r:embed="rId4">
                  <a:lum bright="-48000" contrast="67000"/>
                </a:blip>
                <a:srcRect l="5579"/>
                <a:stretch>
                  <a:fillRect/>
                </a:stretch>
              </p:blipFill>
              <p:spPr>
                <a:xfrm>
                  <a:off x="4983169" y="3451381"/>
                  <a:ext cx="3907050" cy="1576446"/>
                </a:xfrm>
                <a:prstGeom prst="rect">
                  <a:avLst/>
                </a:prstGeom>
              </p:spPr>
            </p:pic>
            <p:sp>
              <p:nvSpPr>
                <p:cNvPr id="41" name="正方形/長方形 40"/>
                <p:cNvSpPr/>
                <p:nvPr/>
              </p:nvSpPr>
              <p:spPr>
                <a:xfrm>
                  <a:off x="4567670" y="3988612"/>
                  <a:ext cx="369332" cy="10392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2" name="テキスト ボックス 41"/>
                <p:cNvSpPr txBox="1"/>
                <p:nvPr/>
              </p:nvSpPr>
              <p:spPr>
                <a:xfrm rot="16200000">
                  <a:off x="3766198" y="3675058"/>
                  <a:ext cx="1514486" cy="399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dirty="0" smtClean="0">
                      <a:latin typeface="ＭＳ Ｐゴシック"/>
                      <a:ea typeface="ＭＳ Ｐゴシック"/>
                      <a:cs typeface="ＭＳ Ｐゴシック"/>
                    </a:rPr>
                    <a:t>count</a:t>
                  </a:r>
                  <a:r>
                    <a:rPr kumimoji="1" lang="en-US" altLang="ja-JP" sz="2000" dirty="0" smtClean="0">
                      <a:latin typeface="ＭＳ Ｐゴシック"/>
                      <a:ea typeface="ＭＳ Ｐゴシック"/>
                      <a:cs typeface="ＭＳ Ｐゴシック"/>
                    </a:rPr>
                    <a:t>/</a:t>
                  </a:r>
                  <a:r>
                    <a:rPr kumimoji="1" lang="en-US" altLang="ja-JP" sz="2000" dirty="0" err="1" smtClean="0">
                      <a:latin typeface="ＭＳ Ｐゴシック"/>
                      <a:ea typeface="ＭＳ Ｐゴシック"/>
                      <a:cs typeface="ＭＳ Ｐゴシック"/>
                    </a:rPr>
                    <a:t>s</a:t>
                  </a:r>
                  <a:r>
                    <a:rPr kumimoji="1" lang="en-US" altLang="ja-JP" sz="2000" dirty="0" smtClean="0">
                      <a:latin typeface="ＭＳ Ｐゴシック"/>
                      <a:ea typeface="ＭＳ Ｐゴシック"/>
                      <a:cs typeface="ＭＳ Ｐゴシック"/>
                    </a:rPr>
                    <a:t> </a:t>
                  </a:r>
                  <a:endParaRPr kumimoji="1" lang="ja-JP" altLang="en-US" sz="2000" dirty="0">
                    <a:latin typeface="ＭＳ Ｐゴシック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38" name="テキスト ボックス 37"/>
              <p:cNvSpPr txBox="1"/>
              <p:nvPr/>
            </p:nvSpPr>
            <p:spPr>
              <a:xfrm>
                <a:off x="7199491" y="4562037"/>
                <a:ext cx="527007" cy="317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latin typeface="ＭＳ Ｐゴシック"/>
                    <a:ea typeface="ＭＳ Ｐゴシック"/>
                    <a:cs typeface="ＭＳ Ｐゴシック"/>
                  </a:rPr>
                  <a:t>4</a:t>
                </a:r>
                <a:r>
                  <a:rPr kumimoji="1" lang="en-US" altLang="ja-JP" sz="2000" dirty="0" smtClean="0">
                    <a:latin typeface="ＭＳ Ｐゴシック"/>
                    <a:ea typeface="ＭＳ Ｐゴシック"/>
                    <a:cs typeface="ＭＳ Ｐゴシック"/>
                  </a:rPr>
                  <a:t>0</a:t>
                </a:r>
                <a:endParaRPr kumimoji="1" lang="ja-JP" altLang="en-US" sz="2000" dirty="0"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26" name="Rectangle 36"/>
            <p:cNvSpPr/>
            <p:nvPr/>
          </p:nvSpPr>
          <p:spPr>
            <a:xfrm>
              <a:off x="5014231" y="2517091"/>
              <a:ext cx="152322" cy="13434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8" name="テキスト ボックス 44"/>
            <p:cNvSpPr txBox="1"/>
            <p:nvPr/>
          </p:nvSpPr>
          <p:spPr>
            <a:xfrm>
              <a:off x="4686067" y="2746098"/>
              <a:ext cx="1043930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>
                  <a:latin typeface="ＭＳ Ｐゴシック"/>
                  <a:ea typeface="ＭＳ Ｐゴシック"/>
                  <a:cs typeface="ＭＳ Ｐゴシック"/>
                </a:rPr>
                <a:t>2</a:t>
              </a:r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00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29" name="テキスト ボックス 44"/>
            <p:cNvSpPr txBox="1"/>
            <p:nvPr/>
          </p:nvSpPr>
          <p:spPr>
            <a:xfrm>
              <a:off x="4677750" y="3186896"/>
              <a:ext cx="787086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100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0" name="テキスト ボックス 44"/>
            <p:cNvSpPr txBox="1"/>
            <p:nvPr/>
          </p:nvSpPr>
          <p:spPr>
            <a:xfrm>
              <a:off x="4891347" y="3670792"/>
              <a:ext cx="340658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1" name="テキスト ボックス 44"/>
            <p:cNvSpPr txBox="1"/>
            <p:nvPr/>
          </p:nvSpPr>
          <p:spPr>
            <a:xfrm>
              <a:off x="5037111" y="3734598"/>
              <a:ext cx="340658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3" name="テキスト ボックス 44"/>
            <p:cNvSpPr txBox="1"/>
            <p:nvPr/>
          </p:nvSpPr>
          <p:spPr>
            <a:xfrm>
              <a:off x="6028509" y="3754559"/>
              <a:ext cx="525083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20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221781" y="3756326"/>
              <a:ext cx="527007" cy="29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6</a:t>
              </a:r>
              <a:r>
                <a:rPr kumimoji="1" lang="en-US" altLang="ja-JP" sz="2000" dirty="0" smtClean="0">
                  <a:latin typeface="ＭＳ Ｐゴシック"/>
                  <a:ea typeface="ＭＳ Ｐゴシック"/>
                  <a:cs typeface="ＭＳ Ｐゴシック"/>
                </a:rPr>
                <a:t>0</a:t>
              </a:r>
              <a:endParaRPr kumimoji="1" lang="ja-JP" altLang="en-US" sz="2000" dirty="0">
                <a:latin typeface="ＭＳ Ｐゴシック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3" name="テキスト ボックス 42"/>
          <p:cNvSpPr txBox="1"/>
          <p:nvPr/>
        </p:nvSpPr>
        <p:spPr>
          <a:xfrm>
            <a:off x="1164050" y="3647449"/>
            <a:ext cx="1138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Time (hr)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541897" y="2648931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counts/</a:t>
            </a:r>
            <a:r>
              <a:rPr kumimoji="1" lang="en-US" altLang="ja-JP" sz="2000" dirty="0" err="1" smtClean="0"/>
              <a:t>s/keV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89213" y="3566884"/>
            <a:ext cx="293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χ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4" name="図形グループ 32"/>
          <p:cNvGrpSpPr/>
          <p:nvPr/>
        </p:nvGrpSpPr>
        <p:grpSpPr>
          <a:xfrm>
            <a:off x="135685" y="907142"/>
            <a:ext cx="8528792" cy="5696337"/>
            <a:chOff x="135685" y="907142"/>
            <a:chExt cx="8528792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1628" b="6883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1628" b="6883"/>
                <a:stretch>
                  <a:fillRect/>
                </a:stretch>
              </p:blipFill>
            </mc:Fallback>
          </mc:AlternateContent>
          <p:spPr>
            <a:xfrm rot="5400000">
              <a:off x="1551912" y="-509085"/>
              <a:ext cx="5696337" cy="8528792"/>
            </a:xfrm>
            <a:prstGeom prst="rect">
              <a:avLst/>
            </a:prstGeom>
          </p:spPr>
        </p:pic>
        <p:grpSp>
          <p:nvGrpSpPr>
            <p:cNvPr id="5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135685" y="907142"/>
            <a:ext cx="8594933" cy="5696337"/>
            <a:chOff x="135685" y="907142"/>
            <a:chExt cx="8594933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0996" b="6949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0996" b="6949"/>
                <a:stretch>
                  <a:fillRect/>
                </a:stretch>
              </p:blipFill>
            </mc:Fallback>
          </mc:AlternateContent>
          <p:spPr>
            <a:xfrm rot="5400000">
              <a:off x="1588429" y="-538709"/>
              <a:ext cx="5696337" cy="8588040"/>
            </a:xfrm>
            <a:prstGeom prst="rect">
              <a:avLst/>
            </a:prstGeom>
          </p:spPr>
        </p:pic>
        <p:grpSp>
          <p:nvGrpSpPr>
            <p:cNvPr id="4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  <p:sp>
        <p:nvSpPr>
          <p:cNvPr id="34" name="正方形/長方形 33"/>
          <p:cNvSpPr/>
          <p:nvPr/>
        </p:nvSpPr>
        <p:spPr>
          <a:xfrm>
            <a:off x="5132545" y="1284764"/>
            <a:ext cx="1441875" cy="2898000"/>
          </a:xfrm>
          <a:prstGeom prst="rect">
            <a:avLst/>
          </a:prstGeom>
          <a:noFill/>
          <a:ln w="3175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38263" y="2847935"/>
            <a:ext cx="45338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>
                <a:solidFill>
                  <a:srgbClr val="0000FF"/>
                </a:solidFill>
                <a:latin typeface="Geneva"/>
                <a:cs typeface="Geneva"/>
              </a:rPr>
              <a:t>A large flare was detected.</a:t>
            </a:r>
            <a:endParaRPr kumimoji="1" lang="ja-JP" altLang="en-US" sz="2600" dirty="0">
              <a:solidFill>
                <a:srgbClr val="0000FF"/>
              </a:solidFill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 rot="16200000" flipH="1">
            <a:off x="5571973" y="3700756"/>
            <a:ext cx="3646138" cy="1720614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780930" y="3032517"/>
            <a:ext cx="3646138" cy="30570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4" name="図形グループ 32"/>
          <p:cNvGrpSpPr/>
          <p:nvPr/>
        </p:nvGrpSpPr>
        <p:grpSpPr>
          <a:xfrm>
            <a:off x="135685" y="907142"/>
            <a:ext cx="8634618" cy="5696337"/>
            <a:chOff x="135685" y="907142"/>
            <a:chExt cx="8634618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0617" b="6883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0617" b="6883"/>
                <a:stretch>
                  <a:fillRect/>
                </a:stretch>
              </p:blipFill>
            </mc:Fallback>
          </mc:AlternateContent>
          <p:spPr>
            <a:xfrm rot="5400000">
              <a:off x="1604825" y="-561998"/>
              <a:ext cx="5696337" cy="8634618"/>
            </a:xfrm>
            <a:prstGeom prst="rect">
              <a:avLst/>
            </a:prstGeom>
          </p:spPr>
        </p:pic>
        <p:grpSp>
          <p:nvGrpSpPr>
            <p:cNvPr id="5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5132545" y="1297994"/>
            <a:ext cx="1402191" cy="144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図形グループ 5"/>
          <p:cNvGrpSpPr/>
          <p:nvPr/>
        </p:nvGrpSpPr>
        <p:grpSpPr>
          <a:xfrm>
            <a:off x="1744622" y="3075163"/>
            <a:ext cx="6858000" cy="3538897"/>
            <a:chOff x="1729134" y="1293813"/>
            <a:chExt cx="6858000" cy="4845050"/>
          </a:xfrm>
        </p:grpSpPr>
        <p:sp>
          <p:nvSpPr>
            <p:cNvPr id="34" name="正方形/長方形 33"/>
            <p:cNvSpPr/>
            <p:nvPr/>
          </p:nvSpPr>
          <p:spPr>
            <a:xfrm>
              <a:off x="2059965" y="1293813"/>
              <a:ext cx="6179896" cy="453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 descr="xis0_lightcurve_flar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 rot="5400000">
              <a:off x="2735609" y="287338"/>
              <a:ext cx="4845050" cy="6858000"/>
            </a:xfrm>
            <a:prstGeom prst="rect">
              <a:avLst/>
            </a:prstGeom>
          </p:spPr>
        </p:pic>
      </p:grpSp>
      <p:cxnSp>
        <p:nvCxnSpPr>
          <p:cNvPr id="37" name="直線コネクタ 36"/>
          <p:cNvCxnSpPr/>
          <p:nvPr/>
        </p:nvCxnSpPr>
        <p:spPr>
          <a:xfrm rot="10800000" flipV="1">
            <a:off x="2075453" y="1312253"/>
            <a:ext cx="3057092" cy="176291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6513587" y="1333401"/>
            <a:ext cx="1762910" cy="1720613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5400000">
            <a:off x="2170201" y="4857367"/>
            <a:ext cx="1908000" cy="1589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0800000">
            <a:off x="2896341" y="3904161"/>
            <a:ext cx="4801424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2896341" y="3442496"/>
            <a:ext cx="192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neva"/>
                <a:cs typeface="Geneva"/>
              </a:rPr>
              <a:t>〜 30 times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 rot="16200000" flipH="1">
            <a:off x="5571973" y="3700756"/>
            <a:ext cx="3646138" cy="1720614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780930" y="3032517"/>
            <a:ext cx="3646138" cy="30570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4" name="図形グループ 32"/>
          <p:cNvGrpSpPr/>
          <p:nvPr/>
        </p:nvGrpSpPr>
        <p:grpSpPr>
          <a:xfrm>
            <a:off x="135685" y="907143"/>
            <a:ext cx="8687531" cy="5696337"/>
            <a:chOff x="135685" y="907143"/>
            <a:chExt cx="8687531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0111" b="6883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0111" b="6883"/>
                <a:stretch>
                  <a:fillRect/>
                </a:stretch>
              </p:blipFill>
            </mc:Fallback>
          </mc:AlternateContent>
          <p:spPr>
            <a:xfrm rot="5400000">
              <a:off x="1631282" y="-588454"/>
              <a:ext cx="5696337" cy="8687531"/>
            </a:xfrm>
            <a:prstGeom prst="rect">
              <a:avLst/>
            </a:prstGeom>
          </p:spPr>
        </p:pic>
        <p:grpSp>
          <p:nvGrpSpPr>
            <p:cNvPr id="5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5132545" y="1297994"/>
            <a:ext cx="1402191" cy="144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744622" y="3075163"/>
            <a:ext cx="6858000" cy="3538897"/>
            <a:chOff x="1729134" y="1293813"/>
            <a:chExt cx="6858000" cy="4845050"/>
          </a:xfrm>
        </p:grpSpPr>
        <p:sp>
          <p:nvSpPr>
            <p:cNvPr id="34" name="正方形/長方形 33"/>
            <p:cNvSpPr/>
            <p:nvPr/>
          </p:nvSpPr>
          <p:spPr>
            <a:xfrm>
              <a:off x="2059965" y="1293813"/>
              <a:ext cx="6179896" cy="453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 descr="xis0_lightcurve_flar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 rot="5400000">
              <a:off x="2735609" y="287338"/>
              <a:ext cx="4845050" cy="6858000"/>
            </a:xfrm>
            <a:prstGeom prst="rect">
              <a:avLst/>
            </a:prstGeom>
          </p:spPr>
        </p:pic>
      </p:grpSp>
      <p:cxnSp>
        <p:nvCxnSpPr>
          <p:cNvPr id="37" name="直線コネクタ 36"/>
          <p:cNvCxnSpPr/>
          <p:nvPr/>
        </p:nvCxnSpPr>
        <p:spPr>
          <a:xfrm rot="10800000" flipV="1">
            <a:off x="2075453" y="1312253"/>
            <a:ext cx="3057092" cy="176291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6513587" y="1333401"/>
            <a:ext cx="1762910" cy="1720613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3407461" y="4894699"/>
            <a:ext cx="4290304" cy="15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299587" y="3537430"/>
            <a:ext cx="1443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neva"/>
                <a:cs typeface="Geneva"/>
              </a:rPr>
              <a:t>Duration</a:t>
            </a:r>
          </a:p>
          <a:p>
            <a:r>
              <a:rPr lang="en-US" altLang="ja-JP" sz="2400" dirty="0" smtClean="0">
                <a:latin typeface="Geneva"/>
                <a:cs typeface="Geneva"/>
              </a:rPr>
              <a:t>〜4 hr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コネクタ 42"/>
          <p:cNvCxnSpPr/>
          <p:nvPr/>
        </p:nvCxnSpPr>
        <p:spPr>
          <a:xfrm rot="16200000" flipH="1">
            <a:off x="5571973" y="3700756"/>
            <a:ext cx="3646138" cy="1720614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5400000">
            <a:off x="1780930" y="3032517"/>
            <a:ext cx="3646138" cy="305709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4" name="図形グループ 32"/>
          <p:cNvGrpSpPr/>
          <p:nvPr/>
        </p:nvGrpSpPr>
        <p:grpSpPr>
          <a:xfrm>
            <a:off x="135685" y="907142"/>
            <a:ext cx="8634618" cy="5696337"/>
            <a:chOff x="135685" y="907142"/>
            <a:chExt cx="8634618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0617" b="6883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0617" b="6883"/>
                <a:stretch>
                  <a:fillRect/>
                </a:stretch>
              </p:blipFill>
            </mc:Fallback>
          </mc:AlternateContent>
          <p:spPr>
            <a:xfrm rot="5400000">
              <a:off x="1604825" y="-561998"/>
              <a:ext cx="5696337" cy="8634618"/>
            </a:xfrm>
            <a:prstGeom prst="rect">
              <a:avLst/>
            </a:prstGeom>
          </p:spPr>
        </p:pic>
        <p:grpSp>
          <p:nvGrpSpPr>
            <p:cNvPr id="5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  <p:sp>
        <p:nvSpPr>
          <p:cNvPr id="32" name="正方形/長方形 31"/>
          <p:cNvSpPr/>
          <p:nvPr/>
        </p:nvSpPr>
        <p:spPr>
          <a:xfrm>
            <a:off x="5132545" y="1297994"/>
            <a:ext cx="1402191" cy="1440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744622" y="3075163"/>
            <a:ext cx="6858000" cy="3538897"/>
            <a:chOff x="1729134" y="1293813"/>
            <a:chExt cx="6858000" cy="4845050"/>
          </a:xfrm>
        </p:grpSpPr>
        <p:sp>
          <p:nvSpPr>
            <p:cNvPr id="34" name="正方形/長方形 33"/>
            <p:cNvSpPr/>
            <p:nvPr/>
          </p:nvSpPr>
          <p:spPr>
            <a:xfrm>
              <a:off x="2059965" y="1293813"/>
              <a:ext cx="6179896" cy="453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5" name="図 34" descr="xis0_lightcurve_flar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 rot="5400000">
              <a:off x="2735609" y="287338"/>
              <a:ext cx="4845050" cy="6858000"/>
            </a:xfrm>
            <a:prstGeom prst="rect">
              <a:avLst/>
            </a:prstGeom>
          </p:spPr>
        </p:pic>
      </p:grpSp>
      <p:cxnSp>
        <p:nvCxnSpPr>
          <p:cNvPr id="37" name="直線コネクタ 36"/>
          <p:cNvCxnSpPr/>
          <p:nvPr/>
        </p:nvCxnSpPr>
        <p:spPr>
          <a:xfrm rot="10800000" flipV="1">
            <a:off x="2075453" y="1312253"/>
            <a:ext cx="3057092" cy="1762910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16200000" flipH="1">
            <a:off x="6513587" y="1333401"/>
            <a:ext cx="1762910" cy="1720613"/>
          </a:xfrm>
          <a:prstGeom prst="line">
            <a:avLst/>
          </a:prstGeom>
          <a:ln w="317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5400000">
            <a:off x="2140222" y="4697033"/>
            <a:ext cx="253447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5400000">
            <a:off x="3007573" y="4696239"/>
            <a:ext cx="253447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3407461" y="4894699"/>
            <a:ext cx="868145" cy="158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577650" y="3429000"/>
            <a:ext cx="154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neva"/>
                <a:cs typeface="Geneva"/>
              </a:rPr>
              <a:t>Rise time</a:t>
            </a:r>
          </a:p>
          <a:p>
            <a:r>
              <a:rPr lang="en-US" altLang="ja-JP" sz="2400" dirty="0" smtClean="0">
                <a:latin typeface="Geneva"/>
                <a:cs typeface="Geneva"/>
              </a:rPr>
              <a:t>〜1.4 hr</a:t>
            </a:r>
            <a:endParaRPr kumimoji="1" lang="ja-JP" altLang="en-US" sz="24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i="1" dirty="0" smtClean="0">
                <a:latin typeface="Geneva"/>
                <a:ea typeface="ＭＳ Ｐゴシック"/>
                <a:cs typeface="Geneva"/>
              </a:rPr>
              <a:t>3</a:t>
            </a:r>
            <a:r>
              <a:rPr lang="en-US" altLang="ja-JP" sz="3600" dirty="0" smtClean="0">
                <a:latin typeface="Geneva"/>
                <a:ea typeface="ＭＳ Ｐゴシック"/>
                <a:cs typeface="Geneva"/>
              </a:rPr>
              <a:t> .Light curves of AX J161929-4945</a:t>
            </a:r>
            <a:endParaRPr lang="ja-JP" altLang="en-US" sz="3600" dirty="0">
              <a:latin typeface="Geneva"/>
              <a:ea typeface="ＭＳ Ｐゴシック"/>
              <a:cs typeface="Geneva"/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latin typeface="ＭＳ Ｐゴシック"/>
                <a:ea typeface="ＭＳ Ｐゴシック"/>
                <a:cs typeface="ＭＳ Ｐゴシック"/>
              </a:rPr>
              <a:t>The X-ray Universe 2011</a:t>
            </a:r>
            <a:endParaRPr lang="ja-JP" altLang="en-US" dirty="0">
              <a:latin typeface="ＭＳ Ｐゴシック"/>
              <a:ea typeface="ＭＳ Ｐゴシック"/>
              <a:cs typeface="ＭＳ Ｐゴシック"/>
            </a:endParaRPr>
          </a:p>
        </p:txBody>
      </p:sp>
      <p:grpSp>
        <p:nvGrpSpPr>
          <p:cNvPr id="4" name="図形グループ 32"/>
          <p:cNvGrpSpPr/>
          <p:nvPr/>
        </p:nvGrpSpPr>
        <p:grpSpPr>
          <a:xfrm>
            <a:off x="135685" y="907143"/>
            <a:ext cx="8647846" cy="5696337"/>
            <a:chOff x="135685" y="907143"/>
            <a:chExt cx="8647846" cy="5696337"/>
          </a:xfrm>
        </p:grpSpPr>
        <p:pic>
          <p:nvPicPr>
            <p:cNvPr id="13" name="図 12" descr="light_curve_IGRJ16195-4945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l="7189" t="10490" b="6949"/>
                <a:stretch>
                  <a:fillRect/>
                </a:stretch>
              </p:blipFill>
            </mc:Choice>
            <mc:Fallback>
              <p:blipFill>
                <a:blip r:embed="rId4"/>
                <a:srcRect l="7189" t="10490" b="6949"/>
                <a:stretch>
                  <a:fillRect/>
                </a:stretch>
              </p:blipFill>
            </mc:Fallback>
          </mc:AlternateContent>
          <p:spPr>
            <a:xfrm rot="5400000">
              <a:off x="1614886" y="-565165"/>
              <a:ext cx="5696337" cy="8640953"/>
            </a:xfrm>
            <a:prstGeom prst="rect">
              <a:avLst/>
            </a:prstGeom>
          </p:spPr>
        </p:pic>
        <p:grpSp>
          <p:nvGrpSpPr>
            <p:cNvPr id="5" name="図形グループ 24"/>
            <p:cNvGrpSpPr/>
            <p:nvPr/>
          </p:nvGrpSpPr>
          <p:grpSpPr>
            <a:xfrm>
              <a:off x="873660" y="5522700"/>
              <a:ext cx="6978990" cy="851730"/>
              <a:chOff x="873660" y="5522700"/>
              <a:chExt cx="6978990" cy="851730"/>
            </a:xfrm>
          </p:grpSpPr>
          <p:sp>
            <p:nvSpPr>
              <p:cNvPr id="26" name="正方形/長方形 25"/>
              <p:cNvSpPr/>
              <p:nvPr/>
            </p:nvSpPr>
            <p:spPr>
              <a:xfrm>
                <a:off x="2431688" y="5770210"/>
                <a:ext cx="5420962" cy="3171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/>
              <p:cNvSpPr/>
              <p:nvPr/>
            </p:nvSpPr>
            <p:spPr>
              <a:xfrm>
                <a:off x="3390970" y="5981553"/>
                <a:ext cx="2589146" cy="3928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Time (</a:t>
                </a:r>
                <a:r>
                  <a:rPr kumimoji="1" lang="en-US" altLang="ja-JP" sz="2800" dirty="0" err="1" smtClean="0">
                    <a:solidFill>
                      <a:srgbClr val="000000"/>
                    </a:solidFill>
                    <a:latin typeface="Geneva"/>
                    <a:cs typeface="Geneva"/>
                  </a:rPr>
                  <a:t>ks</a:t>
                </a:r>
                <a:r>
                  <a:rPr kumimoji="1" lang="en-US" altLang="ja-JP" sz="2800" dirty="0" smtClean="0">
                    <a:solidFill>
                      <a:srgbClr val="000000"/>
                    </a:solidFill>
                    <a:latin typeface="Geneva"/>
                    <a:cs typeface="Geneva"/>
                  </a:rPr>
                  <a:t>)</a:t>
                </a:r>
                <a:endParaRPr kumimoji="1" lang="ja-JP" altLang="en-US" sz="2800" dirty="0">
                  <a:solidFill>
                    <a:srgbClr val="000000"/>
                  </a:solidFill>
                  <a:latin typeface="Geneva"/>
                  <a:cs typeface="Geneva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853314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20</a:t>
                </a:r>
                <a:endParaRPr kumimoji="1" lang="ja-JP" altLang="en-US" sz="28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4872031" y="553593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4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6886560" y="5522700"/>
                <a:ext cx="548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/>
                  <a:t>6</a:t>
                </a:r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873660" y="5535930"/>
                <a:ext cx="3666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0</a:t>
                </a:r>
                <a:endParaRPr kumimoji="1" lang="ja-JP" altLang="en-US" sz="2800" dirty="0"/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 rot="16200000">
              <a:off x="-382504" y="182354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-388840" y="3312178"/>
              <a:ext cx="14491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c</a:t>
              </a:r>
              <a:r>
                <a:rPr kumimoji="1" lang="en-US" altLang="ja-JP" sz="2000" dirty="0" smtClean="0">
                  <a:latin typeface="Geneva"/>
                  <a:cs typeface="Geneva"/>
                </a:rPr>
                <a:t>ount/sec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16200000">
              <a:off x="-315071" y="4774348"/>
              <a:ext cx="1315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Hardness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41380" y="477595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Geneva"/>
                  <a:cs typeface="Geneva"/>
                </a:rPr>
                <a:t>1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35044" y="4121324"/>
              <a:ext cx="3556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30288" y="34799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23952" y="303697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530844" y="217066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0.5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24508" y="180709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1.0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531400" y="1443524"/>
              <a:ext cx="6043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Geneva"/>
                  <a:cs typeface="Geneva"/>
                </a:rPr>
                <a:t>1.5</a:t>
              </a:r>
              <a:endParaRPr kumimoji="1" lang="ja-JP" altLang="en-US" sz="2000" dirty="0">
                <a:latin typeface="Geneva"/>
                <a:cs typeface="Geneva"/>
              </a:endParaRPr>
            </a:p>
          </p:txBody>
        </p:sp>
      </p:grpSp>
      <p:cxnSp>
        <p:nvCxnSpPr>
          <p:cNvPr id="33" name="直線矢印コネクタ 32"/>
          <p:cNvCxnSpPr/>
          <p:nvPr/>
        </p:nvCxnSpPr>
        <p:spPr>
          <a:xfrm>
            <a:off x="5119317" y="2028854"/>
            <a:ext cx="1415419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>
            <a:off x="1082259" y="2331030"/>
            <a:ext cx="3984146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5119317" y="2332618"/>
            <a:ext cx="1415419" cy="15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6534736" y="2334206"/>
            <a:ext cx="202391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557838" y="1463114"/>
            <a:ext cx="8049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dirty="0" smtClean="0">
                <a:solidFill>
                  <a:srgbClr val="FF0000"/>
                </a:solidFill>
                <a:latin typeface="Geneva"/>
                <a:cs typeface="Geneva"/>
              </a:rPr>
              <a:t>Flare</a:t>
            </a:r>
            <a:endParaRPr kumimoji="1" lang="ja-JP" altLang="en-US" sz="2100" dirty="0">
              <a:solidFill>
                <a:srgbClr val="FF0000"/>
              </a:solidFill>
              <a:latin typeface="Geneva"/>
              <a:cs typeface="Geneva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431688" y="1909784"/>
            <a:ext cx="16561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dirty="0" smtClean="0">
                <a:latin typeface="Geneva"/>
                <a:cs typeface="Geneva"/>
              </a:rPr>
              <a:t>Quiescence</a:t>
            </a:r>
            <a:endParaRPr kumimoji="1" lang="ja-JP" altLang="en-US" sz="2100" dirty="0">
              <a:latin typeface="Geneva"/>
              <a:cs typeface="Gene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16774</TotalTime>
  <Words>3235</Words>
  <Application>Microsoft Macintosh PowerPoint</Application>
  <PresentationFormat>On-screen Show (4:3)</PresentationFormat>
  <Paragraphs>538</Paragraphs>
  <Slides>22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テーマ</vt:lpstr>
      <vt:lpstr>Office テーマ</vt:lpstr>
      <vt:lpstr>Office テーマ</vt:lpstr>
      <vt:lpstr>Suzaku studies of SFXTs</vt:lpstr>
      <vt:lpstr>1. Introduction ~Power of Suzaku in SFXT studies~</vt:lpstr>
      <vt:lpstr>2. SFXTs observed with Suzaku</vt:lpstr>
      <vt:lpstr>3 .Light curves of AX J161929-4945</vt:lpstr>
      <vt:lpstr>3 .Light curves of AX J161929-4945</vt:lpstr>
      <vt:lpstr>3 .Light curves of AX J161929-4945</vt:lpstr>
      <vt:lpstr>3 .Light curves of AX J161929-4945</vt:lpstr>
      <vt:lpstr>3 .Light curves of AX J161929-4945</vt:lpstr>
      <vt:lpstr>3 .Light curves of AX J161929-4945</vt:lpstr>
      <vt:lpstr>4. Spectral analysis 4-1 Background-subtracted count spectra</vt:lpstr>
      <vt:lpstr>4-2. Ratio between flare and quiescence</vt:lpstr>
      <vt:lpstr>4-2. Ratio between flare and quiescence</vt:lpstr>
      <vt:lpstr>4-3. Focus on Iron line </vt:lpstr>
      <vt:lpstr>4-3. Focus on Iron line </vt:lpstr>
      <vt:lpstr>4-3. Focus on Iron line </vt:lpstr>
      <vt:lpstr>4-4. Model fitting</vt:lpstr>
      <vt:lpstr>4-4. Model fitting</vt:lpstr>
      <vt:lpstr>4-5. Iron line EW and width</vt:lpstr>
      <vt:lpstr>5. Discussion</vt:lpstr>
      <vt:lpstr>6. Summary</vt:lpstr>
      <vt:lpstr>Slide 21</vt:lpstr>
      <vt:lpstr>Slide 22</vt:lpstr>
    </vt:vector>
  </TitlesOfParts>
  <Company>東京大学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1.Super-giant Fast X-ray Transient(SFXT)とは</dc:title>
  <dc:creator>笹野 理</dc:creator>
  <cp:lastModifiedBy>user</cp:lastModifiedBy>
  <cp:revision>494</cp:revision>
  <cp:lastPrinted>2011-06-20T15:38:32Z</cp:lastPrinted>
  <dcterms:created xsi:type="dcterms:W3CDTF">2011-06-29T10:37:51Z</dcterms:created>
  <dcterms:modified xsi:type="dcterms:W3CDTF">2011-06-29T10:39:47Z</dcterms:modified>
</cp:coreProperties>
</file>