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7" r:id="rId2"/>
    <p:sldId id="298" r:id="rId3"/>
    <p:sldId id="299" r:id="rId4"/>
    <p:sldId id="300" r:id="rId5"/>
    <p:sldId id="263" r:id="rId6"/>
    <p:sldId id="264" r:id="rId7"/>
    <p:sldId id="265" r:id="rId8"/>
    <p:sldId id="304" r:id="rId9"/>
    <p:sldId id="301" r:id="rId10"/>
    <p:sldId id="302" r:id="rId11"/>
    <p:sldId id="303" r:id="rId12"/>
    <p:sldId id="308" r:id="rId13"/>
    <p:sldId id="310" r:id="rId14"/>
    <p:sldId id="309" r:id="rId15"/>
    <p:sldId id="305" r:id="rId16"/>
    <p:sldId id="306" r:id="rId17"/>
    <p:sldId id="311" r:id="rId18"/>
    <p:sldId id="307" r:id="rId1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9A6E4"/>
    <a:srgbClr val="4472C4"/>
    <a:srgbClr val="2F528F"/>
    <a:srgbClr val="E1AA9F"/>
    <a:srgbClr val="E6B8AF"/>
    <a:srgbClr val="FAD3AC"/>
    <a:srgbClr val="FC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7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66B3-B563-4BFD-9003-A8F4753C9175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6C37-C52F-454C-A74B-A720366D32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6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6C37-C52F-454C-A74B-A720366D325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2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6C37-C52F-454C-A74B-A720366D32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75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6C37-C52F-454C-A74B-A720366D325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1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E6C37-C52F-454C-A74B-A720366D325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52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1876-1953-455D-B2CC-80F859FD4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2DA85-2F0D-4268-9238-9288722C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B72B0-B058-42D4-A9A4-0E43684B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383" y="6481036"/>
            <a:ext cx="2743200" cy="365125"/>
          </a:xfrm>
        </p:spPr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C019C-0954-48A1-B602-1BF70B67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673" y="6481036"/>
            <a:ext cx="4121727" cy="365125"/>
          </a:xfrm>
        </p:spPr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EDFB4-7C54-4ED3-8E92-C78A7A75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183" y="6481036"/>
            <a:ext cx="2743200" cy="365125"/>
          </a:xfrm>
        </p:spPr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830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7395-023D-49A8-BCA2-B9599502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26C91-E195-41F6-8CDD-7E82F847B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CCD7-9721-4E84-9896-1537AAE1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B949-34B4-4D89-A156-50C51019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C5B3-F0B6-4393-AECD-1FEA2B98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20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0C5C2-F747-47EE-92B3-6FE4E0500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E3E91-8480-4326-B457-9E9B304DA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5A255-A378-4998-B64A-3F000BF8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8DFB-397A-41EC-8071-684ECEA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74AC5-EB5D-49F7-AAD7-8A0F802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34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6C6-59DC-4D1A-8809-DEA39DE8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913"/>
            <a:ext cx="10515600" cy="89714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F8AC-2519-433F-BA0D-34689738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45D2-FA12-4D2B-9CDA-7DBBF365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4815-5D60-4CA2-8FD7-7A84E6A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DEB1A-7A06-4853-B034-AB6FCD67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8736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1E7D-395C-400C-9B62-19119515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8E39-8803-4D36-BBFB-FCCC4C14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25A9-6BF1-4EA9-84A6-9DFF4529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4E2C-259B-4621-A74D-A5B5CC3B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F336-C3AB-492D-A48E-3E0DC091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785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5451-2F3C-4D5F-A327-1051501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C0CF-565C-45B2-98BA-40BA997B3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5FB50-A32C-48EF-ABA0-36E8DFF1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1103B-F566-4EAE-A906-3E9988B9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E0E7B-DEE2-4ECF-A5D5-C05DBC58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06A2-7DC6-41D7-B4EB-B285CFF6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9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04D8-9613-4915-8A6D-977C1B3C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DBA6-4AC0-4A9A-B144-059AF3A5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9BE44-7036-43A6-B565-B6094F4A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9EC90-EFB5-45EC-B366-8615805DF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E6317-685A-48DC-939A-3BCBD9264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1E075-8D3A-42B5-BA01-536E537C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24AA9-3368-44BF-965A-2D84ABAD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610A8-49C1-4980-9848-67A57555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152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B9BB-014F-4AA3-A882-BEEC6A8C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CE4D5-9423-4938-AA95-78012276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7C9DD-078C-407B-8921-70177152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5E087-878F-4255-8BCB-4E452198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09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D143A-B1FD-4D9A-A413-C604AF23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F3DB8-93E4-441D-872F-C0F8882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F51B-B3E7-4975-8E13-DCC29F0D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37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8468-0044-4272-BD88-5C193DBD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3A1C-9B9D-4A5A-A1DC-A2D15657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64480-F8C4-4B71-BE4D-E4F34D0D9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CC50-29AB-4377-AA41-B44F15B5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E557D-4C92-43C1-82E0-355CB41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8029-856C-4B4A-B102-EFC46E19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604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0D3E-D70A-4343-8E54-5489BE7A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9DA77-7FD5-41F5-A2C8-35EEA9BDA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435E9-7010-4316-9ED6-FA0A95CA4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3B5D0-3369-40C3-BA55-727C36AE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E9F1-67E4-4096-BFEA-C56B79C8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DEEF6-7167-4DB3-8B16-1F2F1D29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307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721F22-96EA-4888-A1C7-1128DB18D59F}"/>
              </a:ext>
            </a:extLst>
          </p:cNvPr>
          <p:cNvSpPr/>
          <p:nvPr userDrawn="1"/>
        </p:nvSpPr>
        <p:spPr>
          <a:xfrm>
            <a:off x="0" y="6492875"/>
            <a:ext cx="12192000" cy="353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3B246-85A8-4B4F-8630-4DEA2826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CF9FD-C627-4389-9220-316B13BF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F93E7-5C65-4348-857B-7F786C135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383" y="64810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755F-CE0E-421D-BE7E-6466359B9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1673" y="6481036"/>
            <a:ext cx="4121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5F89-B03E-4564-85F3-FA682905B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0183" y="64810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DD93D2-433D-4333-B4A7-6B4DE0E3D254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8" name="Image 12" descr="Une image contenant stéréo, boule, assis, pièce&#10;&#10;Description générée automatiquement">
            <a:extLst>
              <a:ext uri="{FF2B5EF4-FFF2-40B4-BE49-F238E27FC236}">
                <a16:creationId xmlns:a16="http://schemas.microsoft.com/office/drawing/2014/main" id="{7A249A90-5387-4771-8313-3389E960AC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61" y="-48733"/>
            <a:ext cx="1530789" cy="1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B5D3-3FE5-41A8-8F30-95C0F9BFE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Asteroid Framing Camera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15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-Earth </a:t>
            </a:r>
            <a:b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1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F0BF6-8761-45A7-891B-3402029A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19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Jean-Baptiste Vincent</a:t>
            </a:r>
            <a:r>
              <a:rPr lang="en-150" dirty="0"/>
              <a:t>, </a:t>
            </a:r>
            <a:r>
              <a:rPr lang="en-GB" dirty="0"/>
              <a:t>G</a:t>
            </a:r>
            <a:r>
              <a:rPr lang="en-150" dirty="0"/>
              <a:t>a</a:t>
            </a:r>
            <a:r>
              <a:rPr lang="en-GB" dirty="0"/>
              <a:t>b</a:t>
            </a:r>
            <a:r>
              <a:rPr lang="en-150" dirty="0"/>
              <a:t>o</a:t>
            </a:r>
            <a:r>
              <a:rPr lang="en-GB" dirty="0"/>
              <a:t>r</a:t>
            </a:r>
            <a:r>
              <a:rPr lang="en-150" dirty="0"/>
              <a:t> </a:t>
            </a:r>
            <a:r>
              <a:rPr lang="en-GB" dirty="0"/>
              <a:t>K</a:t>
            </a:r>
            <a:r>
              <a:rPr lang="en-150" dirty="0"/>
              <a:t>o</a:t>
            </a:r>
            <a:r>
              <a:rPr lang="en-GB" dirty="0"/>
              <a:t>v</a:t>
            </a:r>
            <a:r>
              <a:rPr lang="en-150" dirty="0"/>
              <a:t>a</a:t>
            </a:r>
            <a:r>
              <a:rPr lang="en-GB" dirty="0"/>
              <a:t>c</a:t>
            </a:r>
            <a:r>
              <a:rPr lang="en-150" dirty="0"/>
              <a:t>s</a:t>
            </a:r>
            <a:endParaRPr lang="en-US" dirty="0"/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Hera SOWG</a:t>
            </a:r>
          </a:p>
          <a:p>
            <a:r>
              <a:rPr lang="en-150" dirty="0">
                <a:cs typeface="Courier New" panose="02070309020205020404" pitchFamily="49" charset="0"/>
              </a:rPr>
              <a:t>19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150" dirty="0">
                <a:cs typeface="Courier New" panose="02070309020205020404" pitchFamily="49" charset="0"/>
              </a:rPr>
              <a:t>N</a:t>
            </a:r>
            <a:r>
              <a:rPr lang="en-GB" dirty="0">
                <a:cs typeface="Courier New" panose="02070309020205020404" pitchFamily="49" charset="0"/>
              </a:rPr>
              <a:t>o</a:t>
            </a:r>
            <a:r>
              <a:rPr lang="en-150" dirty="0">
                <a:cs typeface="Courier New" panose="02070309020205020404" pitchFamily="49" charset="0"/>
              </a:rPr>
              <a:t>v</a:t>
            </a:r>
            <a:r>
              <a:rPr lang="en-GB" dirty="0">
                <a:cs typeface="Courier New" panose="02070309020205020404" pitchFamily="49" charset="0"/>
              </a:rPr>
              <a:t>e</a:t>
            </a:r>
            <a:r>
              <a:rPr lang="en-150" dirty="0">
                <a:cs typeface="Courier New" panose="02070309020205020404" pitchFamily="49" charset="0"/>
              </a:rPr>
              <a:t>m</a:t>
            </a:r>
            <a:r>
              <a:rPr lang="en-GB" dirty="0">
                <a:cs typeface="Courier New" panose="02070309020205020404" pitchFamily="49" charset="0"/>
              </a:rPr>
              <a:t>b</a:t>
            </a:r>
            <a:r>
              <a:rPr lang="en-150" dirty="0">
                <a:cs typeface="Courier New" panose="02070309020205020404" pitchFamily="49" charset="0"/>
              </a:rPr>
              <a:t>e</a:t>
            </a:r>
            <a:r>
              <a:rPr lang="en-GB" dirty="0">
                <a:cs typeface="Courier New" panose="02070309020205020404" pitchFamily="49" charset="0"/>
              </a:rPr>
              <a:t>r</a:t>
            </a:r>
            <a:r>
              <a:rPr lang="en-US" dirty="0">
                <a:cs typeface="Courier New" panose="02070309020205020404" pitchFamily="49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9595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6A40-A31F-4A8E-83D1-4AC03D40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150" dirty="0"/>
              <a:t>e</a:t>
            </a:r>
            <a:r>
              <a:rPr lang="en-GB" dirty="0"/>
              <a:t>g</a:t>
            </a:r>
            <a:r>
              <a:rPr lang="en-150" dirty="0"/>
              <a:t>a (</a:t>
            </a:r>
            <a:r>
              <a:rPr lang="en-GB" dirty="0"/>
              <a:t>R</a:t>
            </a:r>
            <a:r>
              <a:rPr lang="en-150" dirty="0"/>
              <a:t>a</a:t>
            </a:r>
            <a:r>
              <a:rPr lang="en-GB" dirty="0"/>
              <a:t>d</a:t>
            </a:r>
            <a:r>
              <a:rPr lang="en-150" dirty="0"/>
              <a:t>i</a:t>
            </a:r>
            <a:r>
              <a:rPr lang="en-GB" dirty="0"/>
              <a:t>o</a:t>
            </a:r>
            <a:r>
              <a:rPr lang="en-150" dirty="0"/>
              <a:t>me</a:t>
            </a:r>
            <a:r>
              <a:rPr lang="en-GB" dirty="0"/>
              <a:t>t</a:t>
            </a:r>
            <a:r>
              <a:rPr lang="en-150" dirty="0" err="1"/>
              <a:t>ric</a:t>
            </a:r>
            <a:r>
              <a:rPr lang="en-150" dirty="0"/>
              <a:t> </a:t>
            </a:r>
            <a:r>
              <a:rPr lang="en-150" dirty="0" err="1"/>
              <a:t>calib</a:t>
            </a:r>
            <a:r>
              <a:rPr lang="en-150" dirty="0"/>
              <a:t> + saturation)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A141-DEC8-4BFF-8409-6CB6ACD9E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150" sz="2000" dirty="0"/>
              <a:t>Extended sources show consistent DN level for same exposure at different locations on detector</a:t>
            </a:r>
          </a:p>
          <a:p>
            <a:r>
              <a:rPr lang="en-150" sz="2000" dirty="0"/>
              <a:t>Why so much variability with Vega ? N</a:t>
            </a:r>
            <a:r>
              <a:rPr lang="en-GB" sz="2000" dirty="0"/>
              <a:t>o</a:t>
            </a:r>
            <a:r>
              <a:rPr lang="en-150" sz="2000" dirty="0"/>
              <a:t>t an issue with our model, well tested in the lab.</a:t>
            </a:r>
          </a:p>
          <a:p>
            <a:r>
              <a:rPr lang="en-150" sz="2000" dirty="0"/>
              <a:t>Current understanding: CMOS design + excellent optics (PSF &lt; 1 px)</a:t>
            </a:r>
          </a:p>
          <a:p>
            <a:endParaRPr lang="en-150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E5310-4F7E-4517-A7D6-ED0F4CFA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3FFD6-6C72-4D53-85AA-7E2B6950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BF0D8-1746-4CDB-8D77-145A56A7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10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20035-2B8B-4010-AB28-DE47FE9A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6" y="2909455"/>
            <a:ext cx="3532901" cy="3018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2D145-9B6D-4DFD-95AC-CA5F72E45169}"/>
              </a:ext>
            </a:extLst>
          </p:cNvPr>
          <p:cNvSpPr txBox="1"/>
          <p:nvPr/>
        </p:nvSpPr>
        <p:spPr>
          <a:xfrm flipH="1">
            <a:off x="5082535" y="2987357"/>
            <a:ext cx="58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detector sensitive area is limited by components and conductors on the top layer of the silicon chip</a:t>
            </a:r>
            <a:r>
              <a:rPr lang="en-150" dirty="0"/>
              <a:t> (front-side </a:t>
            </a:r>
            <a:r>
              <a:rPr lang="en-150" dirty="0" err="1"/>
              <a:t>illu</a:t>
            </a:r>
            <a:r>
              <a:rPr lang="en-GB" dirty="0"/>
              <a:t>m</a:t>
            </a:r>
            <a:r>
              <a:rPr lang="en-150" dirty="0"/>
              <a:t>i</a:t>
            </a:r>
            <a:r>
              <a:rPr lang="en-GB" dirty="0"/>
              <a:t>n</a:t>
            </a:r>
            <a:r>
              <a:rPr lang="en-150" dirty="0"/>
              <a:t>a</a:t>
            </a:r>
            <a:r>
              <a:rPr lang="en-GB" dirty="0"/>
              <a:t>t</a:t>
            </a:r>
            <a:r>
              <a:rPr lang="en-150" dirty="0"/>
              <a:t>i</a:t>
            </a:r>
            <a:r>
              <a:rPr lang="en-GB" dirty="0"/>
              <a:t>o</a:t>
            </a:r>
            <a:r>
              <a:rPr lang="en-150" dirty="0"/>
              <a:t>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T</a:t>
            </a:r>
            <a:r>
              <a:rPr lang="en-GB" dirty="0"/>
              <a:t>h</a:t>
            </a:r>
            <a:r>
              <a:rPr lang="en-150" dirty="0"/>
              <a:t>e </a:t>
            </a:r>
            <a:r>
              <a:rPr lang="en-GB" dirty="0"/>
              <a:t>P</a:t>
            </a:r>
            <a:r>
              <a:rPr lang="en-150" dirty="0"/>
              <a:t>S</a:t>
            </a:r>
            <a:r>
              <a:rPr lang="en-GB" dirty="0"/>
              <a:t>F</a:t>
            </a:r>
            <a:r>
              <a:rPr lang="en-150" dirty="0"/>
              <a:t> </a:t>
            </a:r>
            <a:r>
              <a:rPr lang="en-GB" dirty="0"/>
              <a:t>i</a:t>
            </a:r>
            <a:r>
              <a:rPr lang="en-150" dirty="0"/>
              <a:t>s &lt; 10 </a:t>
            </a:r>
            <a:r>
              <a:rPr lang="en-GB" dirty="0"/>
              <a:t>u</a:t>
            </a:r>
            <a:r>
              <a:rPr lang="en-150" dirty="0"/>
              <a:t>m (1</a:t>
            </a:r>
            <a:r>
              <a:rPr lang="en-GB" dirty="0"/>
              <a:t>p</a:t>
            </a:r>
            <a:r>
              <a:rPr lang="en-150" dirty="0"/>
              <a:t>x)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results in a 50-80% fill factor</a:t>
            </a:r>
            <a:r>
              <a:rPr lang="en-150" dirty="0"/>
              <a:t> </a:t>
            </a:r>
            <a:r>
              <a:rPr lang="en-GB" dirty="0"/>
              <a:t>f</a:t>
            </a:r>
            <a:r>
              <a:rPr lang="en-150" dirty="0"/>
              <a:t>o</a:t>
            </a:r>
            <a:r>
              <a:rPr lang="en-GB" dirty="0"/>
              <a:t>r</a:t>
            </a:r>
            <a:r>
              <a:rPr lang="en-150" dirty="0"/>
              <a:t> </a:t>
            </a:r>
            <a:r>
              <a:rPr lang="en-GB" dirty="0"/>
              <a:t>p</a:t>
            </a:r>
            <a:r>
              <a:rPr lang="en-150" dirty="0"/>
              <a:t>o</a:t>
            </a:r>
            <a:r>
              <a:rPr lang="en-GB" dirty="0"/>
              <a:t>i</a:t>
            </a:r>
            <a:r>
              <a:rPr lang="en-150" dirty="0"/>
              <a:t>n</a:t>
            </a:r>
            <a:r>
              <a:rPr lang="en-GB" dirty="0"/>
              <a:t>t</a:t>
            </a:r>
            <a:r>
              <a:rPr lang="en-150" dirty="0"/>
              <a:t> </a:t>
            </a:r>
            <a:r>
              <a:rPr lang="en-GB" dirty="0"/>
              <a:t>s</a:t>
            </a:r>
            <a:r>
              <a:rPr lang="en-150" dirty="0"/>
              <a:t>o</a:t>
            </a:r>
            <a:r>
              <a:rPr lang="en-GB" dirty="0"/>
              <a:t>u</a:t>
            </a:r>
            <a:r>
              <a:rPr lang="en-150" dirty="0"/>
              <a:t>r</a:t>
            </a:r>
            <a:r>
              <a:rPr lang="en-GB" dirty="0"/>
              <a:t>c</a:t>
            </a:r>
            <a:r>
              <a:rPr lang="en-150" dirty="0"/>
              <a:t>e</a:t>
            </a:r>
            <a:r>
              <a:rPr lang="en-GB" dirty="0"/>
              <a:t>s</a:t>
            </a: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150" dirty="0"/>
              <a:t>o</a:t>
            </a:r>
            <a:r>
              <a:rPr lang="en-GB" dirty="0"/>
              <a:t>s</a:t>
            </a:r>
            <a:r>
              <a:rPr lang="en-150" dirty="0"/>
              <a:t>s</a:t>
            </a:r>
            <a:r>
              <a:rPr lang="en-GB" dirty="0"/>
              <a:t>i</a:t>
            </a:r>
            <a:r>
              <a:rPr lang="en-150" dirty="0"/>
              <a:t>b</a:t>
            </a:r>
            <a:r>
              <a:rPr lang="en-GB" dirty="0"/>
              <a:t>l</a:t>
            </a:r>
            <a:r>
              <a:rPr lang="en-150" dirty="0"/>
              <a:t>e </a:t>
            </a:r>
            <a:r>
              <a:rPr lang="en-GB" dirty="0"/>
              <a:t>so</a:t>
            </a:r>
            <a:r>
              <a:rPr lang="en-150" dirty="0"/>
              <a:t>l</a:t>
            </a:r>
            <a:r>
              <a:rPr lang="en-GB" dirty="0"/>
              <a:t>u</a:t>
            </a:r>
            <a:r>
              <a:rPr lang="en-150" dirty="0"/>
              <a:t>t</a:t>
            </a:r>
            <a:r>
              <a:rPr lang="en-GB" dirty="0"/>
              <a:t>i</a:t>
            </a:r>
            <a:r>
              <a:rPr lang="en-150" dirty="0"/>
              <a:t>o</a:t>
            </a:r>
            <a:r>
              <a:rPr lang="en-GB" dirty="0"/>
              <a:t>n</a:t>
            </a:r>
            <a:r>
              <a:rPr lang="en-150" dirty="0"/>
              <a:t>: </a:t>
            </a:r>
            <a:r>
              <a:rPr lang="en-GB" dirty="0"/>
              <a:t>a</a:t>
            </a:r>
            <a:r>
              <a:rPr lang="en-150" dirty="0"/>
              <a:t>c</a:t>
            </a:r>
            <a:r>
              <a:rPr lang="en-GB" dirty="0"/>
              <a:t>q</a:t>
            </a:r>
            <a:r>
              <a:rPr lang="en-150" dirty="0"/>
              <a:t>u</a:t>
            </a:r>
            <a:r>
              <a:rPr lang="en-GB" dirty="0"/>
              <a:t>i</a:t>
            </a:r>
            <a:r>
              <a:rPr lang="en-150" dirty="0"/>
              <a:t>r</a:t>
            </a:r>
            <a:r>
              <a:rPr lang="en-GB" dirty="0"/>
              <a:t>e</a:t>
            </a:r>
            <a:r>
              <a:rPr lang="en-150" dirty="0"/>
              <a:t> </a:t>
            </a:r>
            <a:r>
              <a:rPr lang="en-GB" dirty="0"/>
              <a:t>a</a:t>
            </a:r>
            <a:r>
              <a:rPr lang="en-150" dirty="0"/>
              <a:t> </a:t>
            </a:r>
            <a:r>
              <a:rPr lang="en-US" dirty="0"/>
              <a:t>very large number of frames and let the pointing inaccuracy do the averaging</a:t>
            </a:r>
            <a:endParaRPr lang="en-1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A2631-70AB-4418-B75C-4107793AF918}"/>
              </a:ext>
            </a:extLst>
          </p:cNvPr>
          <p:cNvSpPr txBox="1"/>
          <p:nvPr/>
        </p:nvSpPr>
        <p:spPr>
          <a:xfrm>
            <a:off x="1067834" y="5927582"/>
            <a:ext cx="344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</a:t>
            </a:r>
            <a:r>
              <a:rPr lang="en-150" sz="1600" dirty="0"/>
              <a:t>i</a:t>
            </a:r>
            <a:r>
              <a:rPr lang="en-GB" sz="1600" dirty="0"/>
              <a:t>x</a:t>
            </a:r>
            <a:r>
              <a:rPr lang="en-150" sz="1600" dirty="0"/>
              <a:t>e</a:t>
            </a:r>
            <a:r>
              <a:rPr lang="en-GB" sz="1600" dirty="0"/>
              <a:t>l</a:t>
            </a:r>
            <a:r>
              <a:rPr lang="en-150" sz="1600" dirty="0"/>
              <a:t> </a:t>
            </a:r>
            <a:r>
              <a:rPr lang="en-GB" sz="1600" dirty="0"/>
              <a:t>l</a:t>
            </a:r>
            <a:r>
              <a:rPr lang="en-150" sz="1600" dirty="0"/>
              <a:t>a</a:t>
            </a:r>
            <a:r>
              <a:rPr lang="en-GB" sz="1600" dirty="0"/>
              <a:t>y</a:t>
            </a:r>
            <a:r>
              <a:rPr lang="en-150" sz="1600" dirty="0"/>
              <a:t>o</a:t>
            </a:r>
            <a:r>
              <a:rPr lang="en-GB" sz="1600" dirty="0"/>
              <a:t>u</a:t>
            </a:r>
            <a:r>
              <a:rPr lang="en-150" sz="1600" dirty="0"/>
              <a:t>t (</a:t>
            </a:r>
            <a:r>
              <a:rPr lang="en-GB" sz="1600" dirty="0"/>
              <a:t>w</a:t>
            </a:r>
            <a:r>
              <a:rPr lang="en-150" sz="1600" dirty="0"/>
              <a:t>i</a:t>
            </a:r>
            <a:r>
              <a:rPr lang="en-GB" sz="1600" dirty="0"/>
              <a:t>t</a:t>
            </a:r>
            <a:r>
              <a:rPr lang="en-150" sz="1600" dirty="0"/>
              <a:t>h 10</a:t>
            </a:r>
            <a:r>
              <a:rPr lang="en-GB" sz="1600" dirty="0"/>
              <a:t>x</a:t>
            </a:r>
            <a:r>
              <a:rPr lang="en-150" sz="1600" dirty="0"/>
              <a:t>10 </a:t>
            </a:r>
            <a:r>
              <a:rPr lang="en-GB" sz="1600" dirty="0"/>
              <a:t>u</a:t>
            </a:r>
            <a:r>
              <a:rPr lang="en-150" sz="1600" dirty="0"/>
              <a:t>m </a:t>
            </a:r>
            <a:r>
              <a:rPr lang="en-GB" sz="1600" dirty="0"/>
              <a:t>s</a:t>
            </a:r>
            <a:r>
              <a:rPr lang="en-150" sz="1600" dirty="0"/>
              <a:t>c</a:t>
            </a:r>
            <a:r>
              <a:rPr lang="en-GB" sz="1600" dirty="0"/>
              <a:t>a</a:t>
            </a:r>
            <a:r>
              <a:rPr lang="en-150" sz="1600" dirty="0"/>
              <a:t>l</a:t>
            </a:r>
            <a:r>
              <a:rPr lang="en-GB" sz="1600" dirty="0"/>
              <a:t>eb</a:t>
            </a:r>
            <a:r>
              <a:rPr lang="en-150" sz="1600" dirty="0"/>
              <a:t>a</a:t>
            </a:r>
            <a:r>
              <a:rPr lang="en-GB" sz="1600" dirty="0"/>
              <a:t>r</a:t>
            </a:r>
            <a:r>
              <a:rPr lang="en-150" sz="1600" dirty="0"/>
              <a:t>s)</a:t>
            </a:r>
          </a:p>
        </p:txBody>
      </p:sp>
    </p:spTree>
    <p:extLst>
      <p:ext uri="{BB962C8B-B14F-4D97-AF65-F5344CB8AC3E}">
        <p14:creationId xmlns:p14="http://schemas.microsoft.com/office/powerpoint/2010/main" val="164274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08B2B31-FE52-45D0-960A-6BB702A78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7" y="1127457"/>
            <a:ext cx="4923692" cy="4923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427322-1BE8-4BD7-880A-222BDD40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2" y="1130060"/>
            <a:ext cx="4923692" cy="4923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B4209-EFB2-4939-8CBB-8C6B922E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150" dirty="0"/>
              <a:t>tar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91DF-E0BD-44F0-9853-FB45F59B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B658-7557-45AD-9242-01237CCD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54CD-09F5-4921-AB3A-F2723338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11</a:t>
            </a:fld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1A9A4-2773-40EB-8246-1315BC211087}"/>
              </a:ext>
            </a:extLst>
          </p:cNvPr>
          <p:cNvSpPr/>
          <p:nvPr/>
        </p:nvSpPr>
        <p:spPr>
          <a:xfrm>
            <a:off x="814754" y="1118221"/>
            <a:ext cx="1259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RA: 07h 21m</a:t>
            </a:r>
            <a:endParaRPr lang="en-150" sz="1600" dirty="0">
              <a:solidFill>
                <a:srgbClr val="FFFF00"/>
              </a:solidFill>
            </a:endParaRPr>
          </a:p>
          <a:p>
            <a:r>
              <a:rPr lang="en-GB" sz="1600" dirty="0">
                <a:solidFill>
                  <a:srgbClr val="FFFF00"/>
                </a:solidFill>
              </a:rPr>
              <a:t>DEC:</a:t>
            </a:r>
            <a:r>
              <a:rPr lang="en-150" sz="1600" dirty="0">
                <a:solidFill>
                  <a:srgbClr val="FFFF00"/>
                </a:solidFill>
              </a:rPr>
              <a:t> </a:t>
            </a:r>
            <a:r>
              <a:rPr lang="en-GB" sz="1600" dirty="0">
                <a:solidFill>
                  <a:srgbClr val="FFFF00"/>
                </a:solidFill>
              </a:rPr>
              <a:t>-25</a:t>
            </a:r>
            <a:r>
              <a:rPr lang="en-150" sz="1600" dirty="0">
                <a:solidFill>
                  <a:srgbClr val="FFFF00"/>
                </a:solidFill>
              </a:rPr>
              <a:t>°</a:t>
            </a:r>
            <a:r>
              <a:rPr lang="en-GB" sz="1600" dirty="0">
                <a:solidFill>
                  <a:srgbClr val="FFFF00"/>
                </a:solidFill>
              </a:rPr>
              <a:t> 34</a:t>
            </a:r>
            <a:r>
              <a:rPr lang="en-150" sz="1600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5FB95-B60F-49E3-99F1-55C310540061}"/>
              </a:ext>
            </a:extLst>
          </p:cNvPr>
          <p:cNvSpPr/>
          <p:nvPr/>
        </p:nvSpPr>
        <p:spPr>
          <a:xfrm>
            <a:off x="5898091" y="113006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RA: </a:t>
            </a:r>
            <a:r>
              <a:rPr lang="en-150" sz="1600" dirty="0">
                <a:solidFill>
                  <a:srgbClr val="FFFF00"/>
                </a:solidFill>
              </a:rPr>
              <a:t>04</a:t>
            </a:r>
            <a:r>
              <a:rPr lang="en-GB" sz="1600" dirty="0">
                <a:solidFill>
                  <a:srgbClr val="FFFF00"/>
                </a:solidFill>
              </a:rPr>
              <a:t>h 2</a:t>
            </a:r>
            <a:r>
              <a:rPr lang="en-150" sz="1600" dirty="0">
                <a:solidFill>
                  <a:srgbClr val="FFFF00"/>
                </a:solidFill>
              </a:rPr>
              <a:t>5</a:t>
            </a:r>
            <a:r>
              <a:rPr lang="en-GB" sz="1600" dirty="0">
                <a:solidFill>
                  <a:srgbClr val="FFFF00"/>
                </a:solidFill>
              </a:rPr>
              <a:t>m</a:t>
            </a:r>
            <a:endParaRPr lang="en-150" sz="1600" dirty="0">
              <a:solidFill>
                <a:srgbClr val="FFFF00"/>
              </a:solidFill>
            </a:endParaRPr>
          </a:p>
          <a:p>
            <a:r>
              <a:rPr lang="en-GB" sz="1600" dirty="0">
                <a:solidFill>
                  <a:srgbClr val="FFFF00"/>
                </a:solidFill>
              </a:rPr>
              <a:t>DEC:</a:t>
            </a:r>
            <a:r>
              <a:rPr lang="en-150" sz="1600" dirty="0">
                <a:solidFill>
                  <a:srgbClr val="FFFF00"/>
                </a:solidFill>
              </a:rPr>
              <a:t> 1</a:t>
            </a:r>
            <a:r>
              <a:rPr lang="en-GB" sz="1600" dirty="0">
                <a:solidFill>
                  <a:srgbClr val="FFFF00"/>
                </a:solidFill>
              </a:rPr>
              <a:t>5</a:t>
            </a:r>
            <a:r>
              <a:rPr lang="en-150" sz="1600" dirty="0">
                <a:solidFill>
                  <a:srgbClr val="FFFF00"/>
                </a:solidFill>
              </a:rPr>
              <a:t>°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  <a:r>
              <a:rPr lang="en-150" sz="1600" dirty="0">
                <a:solidFill>
                  <a:srgbClr val="FFFF00"/>
                </a:solidFill>
              </a:rPr>
              <a:t>10’</a:t>
            </a:r>
          </a:p>
        </p:txBody>
      </p:sp>
    </p:spTree>
    <p:extLst>
      <p:ext uri="{BB962C8B-B14F-4D97-AF65-F5344CB8AC3E}">
        <p14:creationId xmlns:p14="http://schemas.microsoft.com/office/powerpoint/2010/main" val="241886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427322-1BE8-4BD7-880A-222BDD40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2" y="1130060"/>
            <a:ext cx="4923692" cy="4923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B4209-EFB2-4939-8CBB-8C6B922E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150" dirty="0"/>
              <a:t>tar Field #1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91DF-E0BD-44F0-9853-FB45F59B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B658-7557-45AD-9242-01237CCD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54CD-09F5-4921-AB3A-F2723338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12</a:t>
            </a:fld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1A9A4-2773-40EB-8246-1315BC211087}"/>
              </a:ext>
            </a:extLst>
          </p:cNvPr>
          <p:cNvSpPr/>
          <p:nvPr/>
        </p:nvSpPr>
        <p:spPr>
          <a:xfrm>
            <a:off x="814754" y="1118221"/>
            <a:ext cx="1259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RA: 07h 21m</a:t>
            </a:r>
            <a:endParaRPr lang="en-150" sz="1600" dirty="0">
              <a:solidFill>
                <a:srgbClr val="FFFF00"/>
              </a:solidFill>
            </a:endParaRPr>
          </a:p>
          <a:p>
            <a:r>
              <a:rPr lang="en-GB" sz="1600" dirty="0">
                <a:solidFill>
                  <a:srgbClr val="FFFF00"/>
                </a:solidFill>
              </a:rPr>
              <a:t>DEC:</a:t>
            </a:r>
            <a:r>
              <a:rPr lang="en-150" sz="1600" dirty="0">
                <a:solidFill>
                  <a:srgbClr val="FFFF00"/>
                </a:solidFill>
              </a:rPr>
              <a:t> </a:t>
            </a:r>
            <a:r>
              <a:rPr lang="en-GB" sz="1600" dirty="0">
                <a:solidFill>
                  <a:srgbClr val="FFFF00"/>
                </a:solidFill>
              </a:rPr>
              <a:t>-25</a:t>
            </a:r>
            <a:r>
              <a:rPr lang="en-150" sz="1600" dirty="0">
                <a:solidFill>
                  <a:srgbClr val="FFFF00"/>
                </a:solidFill>
              </a:rPr>
              <a:t>°</a:t>
            </a:r>
            <a:r>
              <a:rPr lang="en-GB" sz="1600" dirty="0">
                <a:solidFill>
                  <a:srgbClr val="FFFF00"/>
                </a:solidFill>
              </a:rPr>
              <a:t> 34</a:t>
            </a:r>
            <a:r>
              <a:rPr lang="en-150" sz="1600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D13B8-8175-413C-82B1-FDC2E421CA63}"/>
              </a:ext>
            </a:extLst>
          </p:cNvPr>
          <p:cNvSpPr txBox="1"/>
          <p:nvPr/>
        </p:nvSpPr>
        <p:spPr>
          <a:xfrm>
            <a:off x="10204078" y="5684420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dirty="0"/>
              <a:t>S</a:t>
            </a:r>
            <a:r>
              <a:rPr lang="en-GB" dirty="0"/>
              <a:t>o</a:t>
            </a:r>
            <a:r>
              <a:rPr lang="en-150" dirty="0"/>
              <a:t>u</a:t>
            </a:r>
            <a:r>
              <a:rPr lang="en-GB" dirty="0"/>
              <a:t>r</a:t>
            </a:r>
            <a:r>
              <a:rPr lang="en-150" dirty="0"/>
              <a:t>c</a:t>
            </a:r>
            <a:r>
              <a:rPr lang="en-GB" dirty="0"/>
              <a:t>e</a:t>
            </a:r>
            <a:r>
              <a:rPr lang="en-150" dirty="0"/>
              <a:t>: </a:t>
            </a:r>
            <a:r>
              <a:rPr lang="en-GB" dirty="0"/>
              <a:t>E</a:t>
            </a:r>
            <a:r>
              <a:rPr lang="en-150" dirty="0"/>
              <a:t>S</a:t>
            </a:r>
            <a:r>
              <a:rPr lang="en-GB" dirty="0"/>
              <a:t>A</a:t>
            </a:r>
            <a:r>
              <a:rPr lang="en-150" dirty="0"/>
              <a:t>S</a:t>
            </a:r>
            <a:r>
              <a:rPr lang="en-GB" dirty="0"/>
              <a:t>k</a:t>
            </a:r>
            <a:r>
              <a:rPr lang="en-150" dirty="0"/>
              <a:t>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D8CADC-8C9F-4C1A-BE49-93AEB23A6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84" y="898748"/>
            <a:ext cx="5137335" cy="515500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E6E25FC-2E97-4B60-87A8-668C79BF7EDE}"/>
              </a:ext>
            </a:extLst>
          </p:cNvPr>
          <p:cNvGrpSpPr/>
          <p:nvPr/>
        </p:nvGrpSpPr>
        <p:grpSpPr>
          <a:xfrm>
            <a:off x="3436090" y="3833092"/>
            <a:ext cx="5871246" cy="494146"/>
            <a:chOff x="3436090" y="3833092"/>
            <a:chExt cx="5871246" cy="49414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D08F4C-1851-4C29-B7BF-FB050342DBD5}"/>
                </a:ext>
              </a:extLst>
            </p:cNvPr>
            <p:cNvSpPr/>
            <p:nvPr/>
          </p:nvSpPr>
          <p:spPr>
            <a:xfrm>
              <a:off x="3436090" y="3833092"/>
              <a:ext cx="480291" cy="48952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830116-B8AC-4664-AAAD-FA4868F550AB}"/>
                </a:ext>
              </a:extLst>
            </p:cNvPr>
            <p:cNvSpPr/>
            <p:nvPr/>
          </p:nvSpPr>
          <p:spPr>
            <a:xfrm>
              <a:off x="8827045" y="3837711"/>
              <a:ext cx="480291" cy="48952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</p:grpSp>
    </p:spTree>
    <p:extLst>
      <p:ext uri="{BB962C8B-B14F-4D97-AF65-F5344CB8AC3E}">
        <p14:creationId xmlns:p14="http://schemas.microsoft.com/office/powerpoint/2010/main" val="1858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E6316C-34B8-4292-AA61-A53357823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1118221"/>
            <a:ext cx="4935400" cy="493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6B79D-309E-4091-A311-49F009507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618">
            <a:off x="6718350" y="1445087"/>
            <a:ext cx="4016669" cy="4002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B4209-EFB2-4939-8CBB-8C6B922E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150" dirty="0"/>
              <a:t>pen cluster </a:t>
            </a:r>
            <a:r>
              <a:rPr lang="en-GB" dirty="0"/>
              <a:t>NGC 2362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91DF-E0BD-44F0-9853-FB45F59B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B658-7557-45AD-9242-01237CCD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54CD-09F5-4921-AB3A-F2723338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13</a:t>
            </a:fld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D13B8-8175-413C-82B1-FDC2E421CA63}"/>
              </a:ext>
            </a:extLst>
          </p:cNvPr>
          <p:cNvSpPr txBox="1"/>
          <p:nvPr/>
        </p:nvSpPr>
        <p:spPr>
          <a:xfrm>
            <a:off x="10204078" y="5684420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dirty="0"/>
              <a:t>S</a:t>
            </a:r>
            <a:r>
              <a:rPr lang="en-GB" dirty="0"/>
              <a:t>o</a:t>
            </a:r>
            <a:r>
              <a:rPr lang="en-150" dirty="0"/>
              <a:t>u</a:t>
            </a:r>
            <a:r>
              <a:rPr lang="en-GB" dirty="0"/>
              <a:t>r</a:t>
            </a:r>
            <a:r>
              <a:rPr lang="en-150" dirty="0"/>
              <a:t>c</a:t>
            </a:r>
            <a:r>
              <a:rPr lang="en-GB" dirty="0"/>
              <a:t>e</a:t>
            </a:r>
            <a:r>
              <a:rPr lang="en-150" dirty="0"/>
              <a:t>: </a:t>
            </a:r>
            <a:r>
              <a:rPr lang="en-GB" dirty="0"/>
              <a:t>E</a:t>
            </a:r>
            <a:r>
              <a:rPr lang="en-150" dirty="0"/>
              <a:t>S</a:t>
            </a:r>
            <a:r>
              <a:rPr lang="en-GB" dirty="0"/>
              <a:t>A</a:t>
            </a:r>
            <a:r>
              <a:rPr lang="en-150" dirty="0"/>
              <a:t>S</a:t>
            </a:r>
            <a:r>
              <a:rPr lang="en-GB" dirty="0"/>
              <a:t>k</a:t>
            </a:r>
            <a:r>
              <a:rPr lang="en-150" dirty="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C7CF1E-5397-4034-BD88-8E79CC82DB27}"/>
              </a:ext>
            </a:extLst>
          </p:cNvPr>
          <p:cNvSpPr txBox="1"/>
          <p:nvPr/>
        </p:nvSpPr>
        <p:spPr>
          <a:xfrm>
            <a:off x="6164884" y="5323419"/>
            <a:ext cx="1708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dirty="0"/>
              <a:t>RA: 07h 18.8m</a:t>
            </a:r>
          </a:p>
          <a:p>
            <a:r>
              <a:rPr lang="en-150" dirty="0"/>
              <a:t>DEC: -24° 57’</a:t>
            </a:r>
          </a:p>
          <a:p>
            <a:r>
              <a:rPr lang="en-150" dirty="0"/>
              <a:t>Distance: 4.8 </a:t>
            </a:r>
            <a:r>
              <a:rPr lang="en-150" dirty="0" err="1"/>
              <a:t>kly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37476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1A62EA-895C-48B1-9FF0-1FE87340D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49" y="898748"/>
            <a:ext cx="5146170" cy="5155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8B2B31-FE52-45D0-960A-6BB702A78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1130060"/>
            <a:ext cx="4923692" cy="4923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B4209-EFB2-4939-8CBB-8C6B922E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150" dirty="0"/>
              <a:t>tar Field #2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91DF-E0BD-44F0-9853-FB45F59B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B658-7557-45AD-9242-01237CCD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54CD-09F5-4921-AB3A-F2723338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14</a:t>
            </a:fld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5FB95-B60F-49E3-99F1-55C310540061}"/>
              </a:ext>
            </a:extLst>
          </p:cNvPr>
          <p:cNvSpPr/>
          <p:nvPr/>
        </p:nvSpPr>
        <p:spPr>
          <a:xfrm>
            <a:off x="814754" y="1111259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RA: </a:t>
            </a:r>
            <a:r>
              <a:rPr lang="en-150" sz="1600" dirty="0">
                <a:solidFill>
                  <a:srgbClr val="FFFF00"/>
                </a:solidFill>
              </a:rPr>
              <a:t>04</a:t>
            </a:r>
            <a:r>
              <a:rPr lang="en-GB" sz="1600" dirty="0">
                <a:solidFill>
                  <a:srgbClr val="FFFF00"/>
                </a:solidFill>
              </a:rPr>
              <a:t>h 2</a:t>
            </a:r>
            <a:r>
              <a:rPr lang="en-150" sz="1600" dirty="0">
                <a:solidFill>
                  <a:srgbClr val="FFFF00"/>
                </a:solidFill>
              </a:rPr>
              <a:t>5</a:t>
            </a:r>
            <a:r>
              <a:rPr lang="en-GB" sz="1600" dirty="0">
                <a:solidFill>
                  <a:srgbClr val="FFFF00"/>
                </a:solidFill>
              </a:rPr>
              <a:t>m</a:t>
            </a:r>
            <a:endParaRPr lang="en-150" sz="1600" dirty="0">
              <a:solidFill>
                <a:srgbClr val="FFFF00"/>
              </a:solidFill>
            </a:endParaRPr>
          </a:p>
          <a:p>
            <a:r>
              <a:rPr lang="en-GB" sz="1600" dirty="0">
                <a:solidFill>
                  <a:srgbClr val="FFFF00"/>
                </a:solidFill>
              </a:rPr>
              <a:t>DEC:</a:t>
            </a:r>
            <a:r>
              <a:rPr lang="en-150" sz="1600" dirty="0">
                <a:solidFill>
                  <a:srgbClr val="FFFF00"/>
                </a:solidFill>
              </a:rPr>
              <a:t> 1</a:t>
            </a:r>
            <a:r>
              <a:rPr lang="en-GB" sz="1600" dirty="0">
                <a:solidFill>
                  <a:srgbClr val="FFFF00"/>
                </a:solidFill>
              </a:rPr>
              <a:t>5</a:t>
            </a:r>
            <a:r>
              <a:rPr lang="en-150" sz="1600" dirty="0">
                <a:solidFill>
                  <a:srgbClr val="FFFF00"/>
                </a:solidFill>
              </a:rPr>
              <a:t>°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  <a:r>
              <a:rPr lang="en-150" sz="1600" dirty="0">
                <a:solidFill>
                  <a:srgbClr val="FFFF00"/>
                </a:solidFill>
              </a:rPr>
              <a:t>10’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DE452-68D1-4875-A690-518ED7E33F75}"/>
              </a:ext>
            </a:extLst>
          </p:cNvPr>
          <p:cNvSpPr txBox="1"/>
          <p:nvPr/>
        </p:nvSpPr>
        <p:spPr>
          <a:xfrm>
            <a:off x="10204078" y="5684420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dirty="0"/>
              <a:t>S</a:t>
            </a:r>
            <a:r>
              <a:rPr lang="en-GB" dirty="0"/>
              <a:t>o</a:t>
            </a:r>
            <a:r>
              <a:rPr lang="en-150" dirty="0"/>
              <a:t>u</a:t>
            </a:r>
            <a:r>
              <a:rPr lang="en-GB" dirty="0"/>
              <a:t>r</a:t>
            </a:r>
            <a:r>
              <a:rPr lang="en-150" dirty="0"/>
              <a:t>c</a:t>
            </a:r>
            <a:r>
              <a:rPr lang="en-GB" dirty="0"/>
              <a:t>e</a:t>
            </a:r>
            <a:r>
              <a:rPr lang="en-150" dirty="0"/>
              <a:t>: </a:t>
            </a:r>
            <a:r>
              <a:rPr lang="en-GB" dirty="0"/>
              <a:t>E</a:t>
            </a:r>
            <a:r>
              <a:rPr lang="en-150" dirty="0"/>
              <a:t>S</a:t>
            </a:r>
            <a:r>
              <a:rPr lang="en-GB" dirty="0"/>
              <a:t>A</a:t>
            </a:r>
            <a:r>
              <a:rPr lang="en-150" dirty="0"/>
              <a:t>S</a:t>
            </a:r>
            <a:r>
              <a:rPr lang="en-GB" dirty="0"/>
              <a:t>k</a:t>
            </a:r>
            <a:r>
              <a:rPr lang="en-15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5765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C850-9637-49D9-A304-5FA3BAF4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N</a:t>
            </a:r>
            <a:r>
              <a:rPr lang="en-GB" dirty="0"/>
              <a:t>E</a:t>
            </a:r>
            <a:r>
              <a:rPr lang="en-150" dirty="0"/>
              <a:t>C</a:t>
            </a:r>
            <a:r>
              <a:rPr lang="en-GB" dirty="0"/>
              <a:t>P</a:t>
            </a:r>
            <a:r>
              <a:rPr lang="en-150" dirty="0"/>
              <a:t> da</a:t>
            </a:r>
            <a:r>
              <a:rPr lang="en-GB" dirty="0"/>
              <a:t>t</a:t>
            </a:r>
            <a:r>
              <a:rPr lang="en-150" dirty="0"/>
              <a:t>a </a:t>
            </a:r>
            <a:r>
              <a:rPr lang="en-GB" dirty="0"/>
              <a:t>p</a:t>
            </a:r>
            <a:r>
              <a:rPr lang="en-150" dirty="0"/>
              <a:t>r</a:t>
            </a:r>
            <a:r>
              <a:rPr lang="en-GB" dirty="0"/>
              <a:t>o</a:t>
            </a:r>
            <a:r>
              <a:rPr lang="en-150" dirty="0"/>
              <a:t>c</a:t>
            </a:r>
            <a:r>
              <a:rPr lang="en-GB" dirty="0"/>
              <a:t>e</a:t>
            </a:r>
            <a:r>
              <a:rPr lang="en-150" dirty="0"/>
              <a:t>s</a:t>
            </a:r>
            <a:r>
              <a:rPr lang="en-GB" dirty="0"/>
              <a:t>s</a:t>
            </a:r>
            <a:r>
              <a:rPr lang="en-150" dirty="0" err="1"/>
              <a:t>ing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3D0D-E2C0-42EB-B3E5-F3B1479C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</a:t>
            </a:r>
            <a:r>
              <a:rPr lang="en-150" sz="2000" dirty="0"/>
              <a:t>L</a:t>
            </a:r>
            <a:r>
              <a:rPr lang="en-GB" sz="2000" dirty="0"/>
              <a:t>R</a:t>
            </a:r>
            <a:r>
              <a:rPr lang="en-150" sz="2000" dirty="0"/>
              <a:t> &amp; </a:t>
            </a:r>
            <a:r>
              <a:rPr lang="en-GB" sz="2000" dirty="0"/>
              <a:t>M</a:t>
            </a:r>
            <a:r>
              <a:rPr lang="en-150" sz="2000" dirty="0"/>
              <a:t>O</a:t>
            </a:r>
            <a:r>
              <a:rPr lang="en-GB" sz="2000" dirty="0"/>
              <a:t>G</a:t>
            </a:r>
            <a:r>
              <a:rPr lang="en-150" sz="2000" dirty="0"/>
              <a:t>I </a:t>
            </a:r>
            <a:r>
              <a:rPr lang="en-GB" sz="2000" dirty="0"/>
              <a:t>h</a:t>
            </a:r>
            <a:r>
              <a:rPr lang="en-150" sz="2000" dirty="0"/>
              <a:t>a</a:t>
            </a:r>
            <a:r>
              <a:rPr lang="en-GB" sz="2000" dirty="0"/>
              <a:t>v</a:t>
            </a:r>
            <a:r>
              <a:rPr lang="en-150" sz="2000" dirty="0"/>
              <a:t>e </a:t>
            </a:r>
            <a:r>
              <a:rPr lang="en-GB" sz="2000" dirty="0"/>
              <a:t>i</a:t>
            </a:r>
            <a:r>
              <a:rPr lang="en-150" sz="2000" dirty="0"/>
              <a:t>n</a:t>
            </a:r>
            <a:r>
              <a:rPr lang="en-GB" sz="2000" dirty="0"/>
              <a:t>d</a:t>
            </a:r>
            <a:r>
              <a:rPr lang="en-150" sz="2000" dirty="0"/>
              <a:t>e</a:t>
            </a:r>
            <a:r>
              <a:rPr lang="en-GB" sz="2000" dirty="0"/>
              <a:t>p</a:t>
            </a:r>
            <a:r>
              <a:rPr lang="en-150" sz="2000" dirty="0"/>
              <a:t>e</a:t>
            </a:r>
            <a:r>
              <a:rPr lang="en-GB" sz="2000" dirty="0"/>
              <a:t>n</a:t>
            </a:r>
            <a:r>
              <a:rPr lang="en-150" sz="2000" dirty="0"/>
              <a:t>d</a:t>
            </a:r>
            <a:r>
              <a:rPr lang="en-GB" sz="2000" dirty="0"/>
              <a:t>e</a:t>
            </a:r>
            <a:r>
              <a:rPr lang="en-150" sz="2000" dirty="0"/>
              <a:t>n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 err="1"/>
              <a:t>te</a:t>
            </a:r>
            <a:r>
              <a:rPr lang="en-150" sz="2000" dirty="0"/>
              <a:t>l</a:t>
            </a:r>
            <a:r>
              <a:rPr lang="en-GB" sz="2000" dirty="0"/>
              <a:t>e</a:t>
            </a:r>
            <a:r>
              <a:rPr lang="en-150" sz="2000" dirty="0"/>
              <a:t>m</a:t>
            </a:r>
            <a:r>
              <a:rPr lang="en-GB" sz="2000" dirty="0"/>
              <a:t>e</a:t>
            </a:r>
            <a:r>
              <a:rPr lang="en-150" sz="2000" dirty="0"/>
              <a:t>t</a:t>
            </a:r>
            <a:r>
              <a:rPr lang="en-GB" sz="2000" dirty="0"/>
              <a:t>r</a:t>
            </a:r>
            <a:r>
              <a:rPr lang="en-150" sz="2000" dirty="0"/>
              <a:t>y </a:t>
            </a:r>
            <a:r>
              <a:rPr lang="en-GB" sz="2000" dirty="0"/>
              <a:t>d</a:t>
            </a:r>
            <a:r>
              <a:rPr lang="en-150" sz="2000" dirty="0"/>
              <a:t>e</a:t>
            </a:r>
            <a:r>
              <a:rPr lang="en-GB" sz="2000" dirty="0"/>
              <a:t>c</a:t>
            </a:r>
            <a:r>
              <a:rPr lang="en-150" sz="2000" dirty="0"/>
              <a:t>o</a:t>
            </a:r>
            <a:r>
              <a:rPr lang="en-GB" sz="2000" dirty="0"/>
              <a:t>d</a:t>
            </a:r>
            <a:r>
              <a:rPr lang="en-150" sz="2000" dirty="0"/>
              <a:t>i</a:t>
            </a:r>
            <a:r>
              <a:rPr lang="en-GB" sz="2000" dirty="0"/>
              <a:t>n</a:t>
            </a:r>
            <a:r>
              <a:rPr lang="en-150" sz="2000" dirty="0"/>
              <a:t>g </a:t>
            </a:r>
            <a:r>
              <a:rPr lang="en-GB" sz="2000" dirty="0"/>
              <a:t>p</a:t>
            </a:r>
            <a:r>
              <a:rPr lang="en-150" sz="2000" dirty="0"/>
              <a:t>i</a:t>
            </a:r>
            <a:r>
              <a:rPr lang="en-GB" sz="2000" dirty="0"/>
              <a:t>p</a:t>
            </a:r>
            <a:r>
              <a:rPr lang="en-150" sz="2000" dirty="0"/>
              <a:t>e</a:t>
            </a:r>
            <a:r>
              <a:rPr lang="en-GB" sz="2000" dirty="0"/>
              <a:t>l</a:t>
            </a:r>
            <a:r>
              <a:rPr lang="en-150" sz="2000" dirty="0"/>
              <a:t>i</a:t>
            </a:r>
            <a:r>
              <a:rPr lang="en-GB" sz="2000" dirty="0"/>
              <a:t>n</a:t>
            </a:r>
            <a:r>
              <a:rPr lang="en-150" sz="2000" dirty="0"/>
              <a:t>e</a:t>
            </a:r>
            <a:r>
              <a:rPr lang="en-GB" sz="2000" dirty="0"/>
              <a:t>s</a:t>
            </a:r>
            <a:r>
              <a:rPr lang="en-150" sz="2000" dirty="0"/>
              <a:t> </a:t>
            </a:r>
            <a:r>
              <a:rPr lang="en-GB" sz="2000" dirty="0"/>
              <a:t>f</a:t>
            </a:r>
            <a:r>
              <a:rPr lang="en-150" sz="2000" dirty="0"/>
              <a:t>o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r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r>
              <a:rPr lang="en-150" sz="2000" dirty="0"/>
              <a:t>u</a:t>
            </a:r>
            <a:r>
              <a:rPr lang="en-GB" sz="2000" dirty="0"/>
              <a:t>n</a:t>
            </a:r>
            <a:r>
              <a:rPr lang="en-150" sz="2000" dirty="0"/>
              <a:t>d</a:t>
            </a:r>
            <a:r>
              <a:rPr lang="en-GB" sz="2000" dirty="0"/>
              <a:t>a</a:t>
            </a:r>
            <a:r>
              <a:rPr lang="en-150" sz="2000" dirty="0"/>
              <a:t>n</a:t>
            </a:r>
            <a:r>
              <a:rPr lang="en-GB" sz="2000" dirty="0"/>
              <a:t>c</a:t>
            </a:r>
            <a:r>
              <a:rPr lang="en-150" sz="2000" dirty="0"/>
              <a:t>y </a:t>
            </a:r>
            <a:r>
              <a:rPr lang="en-GB" sz="2000" dirty="0"/>
              <a:t>a</a:t>
            </a:r>
            <a:r>
              <a:rPr lang="en-150" sz="2000" dirty="0"/>
              <a:t>n</a:t>
            </a:r>
            <a:r>
              <a:rPr lang="en-GB" sz="2000" dirty="0"/>
              <a:t>d</a:t>
            </a:r>
            <a:r>
              <a:rPr lang="en-150" sz="2000" dirty="0"/>
              <a:t> </a:t>
            </a:r>
            <a:r>
              <a:rPr lang="en-GB" sz="2000" dirty="0"/>
              <a:t>c</a:t>
            </a:r>
            <a:r>
              <a:rPr lang="en-150" sz="2000" dirty="0"/>
              <a:t>r</a:t>
            </a:r>
            <a:r>
              <a:rPr lang="en-GB" sz="2000" dirty="0"/>
              <a:t>o</a:t>
            </a:r>
            <a:r>
              <a:rPr lang="en-150" sz="2000" dirty="0"/>
              <a:t>s</a:t>
            </a:r>
            <a:r>
              <a:rPr lang="en-GB" sz="2000" dirty="0"/>
              <a:t>s</a:t>
            </a:r>
            <a:r>
              <a:rPr lang="en-150" sz="2000" dirty="0"/>
              <a:t>-</a:t>
            </a:r>
            <a:r>
              <a:rPr lang="en-GB" sz="2000" dirty="0"/>
              <a:t>v</a:t>
            </a:r>
            <a:r>
              <a:rPr lang="en-150" sz="2000" dirty="0"/>
              <a:t>a</a:t>
            </a:r>
            <a:r>
              <a:rPr lang="en-GB" sz="2000" dirty="0"/>
              <a:t>l</a:t>
            </a:r>
            <a:r>
              <a:rPr lang="en-150" sz="2000" dirty="0"/>
              <a:t>i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i</a:t>
            </a:r>
            <a:r>
              <a:rPr lang="en-GB" sz="2000" dirty="0"/>
              <a:t>o</a:t>
            </a:r>
            <a:r>
              <a:rPr lang="en-150" sz="2000" dirty="0"/>
              <a:t>n</a:t>
            </a:r>
          </a:p>
          <a:p>
            <a:endParaRPr lang="en-150" sz="2000" dirty="0"/>
          </a:p>
          <a:p>
            <a:r>
              <a:rPr lang="en-150" sz="2000" dirty="0"/>
              <a:t>Le</a:t>
            </a:r>
            <a:r>
              <a:rPr lang="en-GB" sz="2000" dirty="0"/>
              <a:t>v</a:t>
            </a:r>
            <a:r>
              <a:rPr lang="en-150" sz="2000" dirty="0"/>
              <a:t>e</a:t>
            </a:r>
            <a:r>
              <a:rPr lang="en-GB" sz="2000" dirty="0"/>
              <a:t>l</a:t>
            </a:r>
            <a:r>
              <a:rPr lang="en-150" sz="2000" dirty="0"/>
              <a:t> 0 </a:t>
            </a:r>
            <a:r>
              <a:rPr lang="en-GB" sz="2000" dirty="0"/>
              <a:t>i</a:t>
            </a:r>
            <a:r>
              <a:rPr lang="en-150" sz="2000" dirty="0"/>
              <a:t>m</a:t>
            </a:r>
            <a:r>
              <a:rPr lang="en-GB" sz="2000" dirty="0"/>
              <a:t>a</a:t>
            </a:r>
            <a:r>
              <a:rPr lang="en-150" sz="2000" dirty="0"/>
              <a:t>g</a:t>
            </a:r>
            <a:r>
              <a:rPr lang="en-GB" sz="2000" dirty="0"/>
              <a:t>e</a:t>
            </a:r>
            <a:r>
              <a:rPr lang="en-150" sz="2000" dirty="0"/>
              <a:t>s </a:t>
            </a:r>
            <a:r>
              <a:rPr lang="en-GB" sz="2000" dirty="0"/>
              <a:t>a</a:t>
            </a:r>
            <a:r>
              <a:rPr lang="en-150" sz="2000" dirty="0"/>
              <a:t>v</a:t>
            </a:r>
            <a:r>
              <a:rPr lang="en-GB" sz="2000" dirty="0"/>
              <a:t>a</a:t>
            </a:r>
            <a:r>
              <a:rPr lang="en-150" sz="2000" dirty="0"/>
              <a:t>i</a:t>
            </a:r>
            <a:r>
              <a:rPr lang="en-GB" sz="2000" dirty="0"/>
              <a:t>l</a:t>
            </a:r>
            <a:r>
              <a:rPr lang="en-150" sz="2000" dirty="0"/>
              <a:t>a</a:t>
            </a:r>
            <a:r>
              <a:rPr lang="en-GB" sz="2000" dirty="0"/>
              <a:t>b</a:t>
            </a:r>
            <a:r>
              <a:rPr lang="en-150" sz="2000" dirty="0"/>
              <a:t>l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a</a:t>
            </a:r>
            <a:r>
              <a:rPr lang="en-150" sz="2000" dirty="0"/>
              <a:t>s </a:t>
            </a:r>
            <a:r>
              <a:rPr lang="en-GB" sz="2000" dirty="0"/>
              <a:t>F</a:t>
            </a:r>
            <a:r>
              <a:rPr lang="en-150" sz="2000" dirty="0"/>
              <a:t>I</a:t>
            </a:r>
            <a:r>
              <a:rPr lang="en-GB" sz="2000" dirty="0"/>
              <a:t>T</a:t>
            </a:r>
            <a:r>
              <a:rPr lang="en-150" sz="2000" dirty="0"/>
              <a:t>S (</a:t>
            </a:r>
            <a:r>
              <a:rPr lang="en-GB" sz="2000" dirty="0"/>
              <a:t>r</a:t>
            </a:r>
            <a:r>
              <a:rPr lang="en-150" sz="2000" dirty="0"/>
              <a:t>a</a:t>
            </a:r>
            <a:r>
              <a:rPr lang="en-GB" sz="2000" dirty="0"/>
              <a:t>w</a:t>
            </a:r>
            <a:r>
              <a:rPr lang="en-150" sz="2000" dirty="0"/>
              <a:t> 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a, </a:t>
            </a:r>
            <a:r>
              <a:rPr lang="en-GB" sz="2000" dirty="0"/>
              <a:t>m</a:t>
            </a:r>
            <a:r>
              <a:rPr lang="en-150" sz="2000" dirty="0"/>
              <a:t>i</a:t>
            </a:r>
            <a:r>
              <a:rPr lang="en-GB" sz="2000" dirty="0"/>
              <a:t>n</a:t>
            </a:r>
            <a:r>
              <a:rPr lang="en-150" sz="2000" dirty="0"/>
              <a:t>i</a:t>
            </a:r>
            <a:r>
              <a:rPr lang="en-GB" sz="2000" dirty="0"/>
              <a:t>m</a:t>
            </a:r>
            <a:r>
              <a:rPr lang="en-150" sz="2000" dirty="0"/>
              <a:t>a</a:t>
            </a:r>
            <a:r>
              <a:rPr lang="en-GB" sz="2000" dirty="0"/>
              <a:t>l</a:t>
            </a:r>
            <a:r>
              <a:rPr lang="en-150" sz="2000" dirty="0"/>
              <a:t> </a:t>
            </a:r>
            <a:r>
              <a:rPr lang="en-GB" sz="2000" dirty="0"/>
              <a:t>h</a:t>
            </a:r>
            <a:r>
              <a:rPr lang="en-150" sz="2000" dirty="0"/>
              <a:t>e</a:t>
            </a:r>
            <a:r>
              <a:rPr lang="en-GB" sz="2000" dirty="0"/>
              <a:t>a</a:t>
            </a:r>
            <a:r>
              <a:rPr lang="en-150" sz="2000" dirty="0"/>
              <a:t>d</a:t>
            </a:r>
            <a:r>
              <a:rPr lang="en-GB" sz="2000" dirty="0"/>
              <a:t>e</a:t>
            </a:r>
            <a:r>
              <a:rPr lang="en-150" sz="2000" dirty="0"/>
              <a:t>r</a:t>
            </a:r>
            <a:r>
              <a:rPr lang="en-GB" sz="2000" dirty="0"/>
              <a:t>s</a:t>
            </a:r>
            <a:r>
              <a:rPr lang="en-150" sz="2000" dirty="0"/>
              <a:t>, </a:t>
            </a:r>
            <a:r>
              <a:rPr lang="en-GB" sz="2000" dirty="0"/>
              <a:t>D</a:t>
            </a:r>
            <a:r>
              <a:rPr lang="en-150" sz="2000" dirty="0"/>
              <a:t>L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p</a:t>
            </a:r>
            <a:r>
              <a:rPr lang="en-150" sz="2000" dirty="0"/>
              <a:t>i</a:t>
            </a:r>
            <a:r>
              <a:rPr lang="en-GB" sz="2000" dirty="0"/>
              <a:t>p</a:t>
            </a:r>
            <a:r>
              <a:rPr lang="en-150" sz="2000" dirty="0"/>
              <a:t>e</a:t>
            </a:r>
            <a:r>
              <a:rPr lang="en-GB" sz="2000" dirty="0"/>
              <a:t>l</a:t>
            </a:r>
            <a:r>
              <a:rPr lang="en-150" sz="2000" dirty="0" err="1"/>
              <a:t>ine</a:t>
            </a:r>
            <a:r>
              <a:rPr lang="en-150" sz="2000" dirty="0"/>
              <a:t>)</a:t>
            </a:r>
          </a:p>
          <a:p>
            <a:r>
              <a:rPr lang="en-150" sz="2000" dirty="0"/>
              <a:t>Level 1 </a:t>
            </a:r>
            <a:r>
              <a:rPr lang="en-GB" sz="2000" dirty="0"/>
              <a:t>i</a:t>
            </a:r>
            <a:r>
              <a:rPr lang="en-150" sz="2000" dirty="0"/>
              <a:t>m</a:t>
            </a:r>
            <a:r>
              <a:rPr lang="en-GB" sz="2000" dirty="0"/>
              <a:t>a</a:t>
            </a:r>
            <a:r>
              <a:rPr lang="en-150" sz="2000" dirty="0"/>
              <a:t>g</a:t>
            </a:r>
            <a:r>
              <a:rPr lang="en-GB" sz="2000" dirty="0"/>
              <a:t>e</a:t>
            </a:r>
            <a:r>
              <a:rPr lang="en-150" sz="2000" dirty="0"/>
              <a:t>s </a:t>
            </a:r>
            <a:r>
              <a:rPr lang="en-GB" sz="2000" dirty="0"/>
              <a:t>t</a:t>
            </a:r>
            <a:r>
              <a:rPr lang="en-150" sz="2000" dirty="0"/>
              <a:t>o </a:t>
            </a:r>
            <a:r>
              <a:rPr lang="en-GB" sz="2000" dirty="0"/>
              <a:t>b</a:t>
            </a:r>
            <a:r>
              <a:rPr lang="en-150" sz="2000" dirty="0"/>
              <a:t>e </a:t>
            </a:r>
            <a:r>
              <a:rPr lang="en-GB" sz="2000" dirty="0"/>
              <a:t>d</a:t>
            </a:r>
            <a:r>
              <a:rPr lang="en-150" sz="2000" dirty="0"/>
              <a:t>i</a:t>
            </a:r>
            <a:r>
              <a:rPr lang="en-GB" sz="2000" dirty="0"/>
              <a:t>s</a:t>
            </a:r>
            <a:r>
              <a:rPr lang="en-150" sz="2000" dirty="0"/>
              <a:t>t</a:t>
            </a:r>
            <a:r>
              <a:rPr lang="en-GB" sz="2000" dirty="0"/>
              <a:t>r</a:t>
            </a:r>
            <a:r>
              <a:rPr lang="en-150" sz="2000" dirty="0"/>
              <a:t>i</a:t>
            </a:r>
            <a:r>
              <a:rPr lang="en-GB" sz="2000" dirty="0"/>
              <a:t>b</a:t>
            </a:r>
            <a:r>
              <a:rPr lang="en-150" sz="2000" dirty="0"/>
              <a:t>u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r>
              <a:rPr lang="en-150" sz="2000" dirty="0"/>
              <a:t> asap, see Gabor’s talk</a:t>
            </a:r>
          </a:p>
          <a:p>
            <a:r>
              <a:rPr lang="en-150" sz="2000" dirty="0"/>
              <a:t>Calibrated data is being produced, we will </a:t>
            </a:r>
            <a:r>
              <a:rPr lang="en-GB" sz="2000" dirty="0"/>
              <a:t>l</a:t>
            </a:r>
            <a:r>
              <a:rPr lang="en-150" sz="2000" dirty="0"/>
              <a:t>i</a:t>
            </a:r>
            <a:r>
              <a:rPr lang="en-GB" sz="2000" dirty="0"/>
              <a:t>k</a:t>
            </a:r>
            <a:r>
              <a:rPr lang="en-150" sz="2000" dirty="0"/>
              <a:t>e</a:t>
            </a:r>
            <a:r>
              <a:rPr lang="en-GB" sz="2000" dirty="0"/>
              <a:t>l</a:t>
            </a:r>
            <a:r>
              <a:rPr lang="en-150" sz="2000" dirty="0"/>
              <a:t>y </a:t>
            </a:r>
            <a:r>
              <a:rPr lang="en-GB" sz="2000" dirty="0"/>
              <a:t>d</a:t>
            </a:r>
            <a:r>
              <a:rPr lang="en-150" sz="2000" dirty="0"/>
              <a:t>i</a:t>
            </a:r>
            <a:r>
              <a:rPr lang="en-GB" sz="2000" dirty="0"/>
              <a:t>s</a:t>
            </a:r>
            <a:r>
              <a:rPr lang="en-150" sz="2000" dirty="0"/>
              <a:t>t</a:t>
            </a:r>
            <a:r>
              <a:rPr lang="en-GB" sz="2000" dirty="0"/>
              <a:t>r</a:t>
            </a:r>
            <a:r>
              <a:rPr lang="en-150" sz="2000" dirty="0"/>
              <a:t>i</a:t>
            </a:r>
            <a:r>
              <a:rPr lang="en-GB" sz="2000" dirty="0"/>
              <a:t>b</a:t>
            </a:r>
            <a:r>
              <a:rPr lang="en-150" sz="2000" dirty="0"/>
              <a:t>u</a:t>
            </a:r>
            <a:r>
              <a:rPr lang="en-GB" sz="2000" dirty="0"/>
              <a:t>t</a:t>
            </a:r>
            <a:r>
              <a:rPr lang="en-150" sz="2000" dirty="0"/>
              <a:t>e </a:t>
            </a:r>
            <a:r>
              <a:rPr lang="en-GB" sz="2000" dirty="0"/>
              <a:t>a</a:t>
            </a:r>
            <a:r>
              <a:rPr lang="en-150" sz="2000" dirty="0"/>
              <a:t> </a:t>
            </a:r>
            <a:r>
              <a:rPr lang="en-GB" sz="2000" dirty="0"/>
              <a:t>f</a:t>
            </a:r>
            <a:r>
              <a:rPr lang="en-150" sz="2000" dirty="0"/>
              <a:t>i</a:t>
            </a:r>
            <a:r>
              <a:rPr lang="en-GB" sz="2000" dirty="0"/>
              <a:t>r</a:t>
            </a:r>
            <a:r>
              <a:rPr lang="en-150" sz="2000" dirty="0"/>
              <a:t>s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/>
              <a:t>v</a:t>
            </a:r>
            <a:r>
              <a:rPr lang="en-150" sz="2000" dirty="0"/>
              <a:t>e</a:t>
            </a:r>
            <a:r>
              <a:rPr lang="en-GB" sz="2000" dirty="0"/>
              <a:t>r</a:t>
            </a:r>
            <a:r>
              <a:rPr lang="en-150" sz="2000" dirty="0"/>
              <a:t>s</a:t>
            </a:r>
            <a:r>
              <a:rPr lang="en-GB" sz="2000" dirty="0"/>
              <a:t>i</a:t>
            </a:r>
            <a:r>
              <a:rPr lang="en-150" sz="2000" dirty="0"/>
              <a:t>o</a:t>
            </a:r>
            <a:r>
              <a:rPr lang="en-GB" sz="2000" dirty="0"/>
              <a:t>n</a:t>
            </a:r>
            <a:r>
              <a:rPr lang="en-150" sz="2000" dirty="0"/>
              <a:t> </a:t>
            </a:r>
            <a:r>
              <a:rPr lang="en-GB" sz="2000" dirty="0"/>
              <a:t>b</a:t>
            </a:r>
            <a:r>
              <a:rPr lang="en-150" sz="2000" dirty="0"/>
              <a:t>a</a:t>
            </a:r>
            <a:r>
              <a:rPr lang="en-GB" sz="2000" dirty="0"/>
              <a:t>s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r>
              <a:rPr lang="en-150" sz="2000" dirty="0"/>
              <a:t> </a:t>
            </a:r>
            <a:r>
              <a:rPr lang="en-GB" sz="2000" dirty="0"/>
              <a:t>o</a:t>
            </a:r>
            <a:r>
              <a:rPr lang="en-150" sz="2000" dirty="0"/>
              <a:t>n </a:t>
            </a:r>
            <a:r>
              <a:rPr lang="en-GB" sz="2000" dirty="0"/>
              <a:t>g</a:t>
            </a:r>
            <a:r>
              <a:rPr lang="en-150" sz="2000" dirty="0"/>
              <a:t>r</a:t>
            </a:r>
            <a:r>
              <a:rPr lang="en-GB" sz="2000" dirty="0"/>
              <a:t>o</a:t>
            </a:r>
            <a:r>
              <a:rPr lang="en-150" sz="2000" dirty="0"/>
              <a:t>u</a:t>
            </a:r>
            <a:r>
              <a:rPr lang="en-GB" sz="2000" dirty="0"/>
              <a:t>n</a:t>
            </a:r>
            <a:r>
              <a:rPr lang="en-150" sz="2000" dirty="0"/>
              <a:t>d </a:t>
            </a:r>
            <a:r>
              <a:rPr lang="en-GB" sz="2000" dirty="0"/>
              <a:t>c</a:t>
            </a:r>
            <a:r>
              <a:rPr lang="en-150" sz="2000" dirty="0"/>
              <a:t>a</a:t>
            </a:r>
            <a:r>
              <a:rPr lang="en-GB" sz="2000" dirty="0"/>
              <a:t>l</a:t>
            </a:r>
            <a:r>
              <a:rPr lang="en-150" sz="2000" dirty="0"/>
              <a:t>i</a:t>
            </a:r>
            <a:r>
              <a:rPr lang="en-GB" sz="2000" dirty="0"/>
              <a:t>b</a:t>
            </a:r>
            <a:r>
              <a:rPr lang="en-150" sz="2000" dirty="0"/>
              <a:t>, </a:t>
            </a:r>
            <a:r>
              <a:rPr lang="en-GB" sz="2000" dirty="0"/>
              <a:t>t</a:t>
            </a:r>
            <a:r>
              <a:rPr lang="en-150" sz="2000" dirty="0"/>
              <a:t>o </a:t>
            </a:r>
            <a:r>
              <a:rPr lang="en-GB" sz="2000" dirty="0"/>
              <a:t>b</a:t>
            </a:r>
            <a:r>
              <a:rPr lang="en-150" sz="2000" dirty="0"/>
              <a:t>e </a:t>
            </a:r>
            <a:r>
              <a:rPr lang="en-GB" sz="2000" dirty="0"/>
              <a:t>u</a:t>
            </a:r>
            <a:r>
              <a:rPr lang="en-150" sz="2000" dirty="0"/>
              <a:t>p</a:t>
            </a:r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r>
              <a:rPr lang="en-150" sz="2000" dirty="0"/>
              <a:t> </a:t>
            </a:r>
            <a:r>
              <a:rPr lang="en-GB" sz="2000" dirty="0"/>
              <a:t>a</a:t>
            </a:r>
            <a:r>
              <a:rPr lang="en-150" sz="2000" dirty="0"/>
              <a:t>f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r</a:t>
            </a:r>
            <a:r>
              <a:rPr lang="en-150" sz="2000" dirty="0"/>
              <a:t>w</a:t>
            </a:r>
            <a:r>
              <a:rPr lang="en-GB" sz="2000" dirty="0"/>
              <a:t>a</a:t>
            </a:r>
            <a:r>
              <a:rPr lang="en-150" sz="2000" dirty="0"/>
              <a:t>r</a:t>
            </a:r>
            <a:r>
              <a:rPr lang="en-GB" sz="2000" dirty="0"/>
              <a:t>d</a:t>
            </a:r>
            <a:endParaRPr lang="en-150" sz="2000" dirty="0"/>
          </a:p>
          <a:p>
            <a:r>
              <a:rPr lang="en-150" sz="2000" dirty="0"/>
              <a:t>S</a:t>
            </a:r>
            <a:r>
              <a:rPr lang="en-GB" sz="2000" dirty="0"/>
              <a:t>o</a:t>
            </a:r>
            <a:r>
              <a:rPr lang="en-150" sz="2000" dirty="0"/>
              <a:t>me technical </a:t>
            </a:r>
            <a:r>
              <a:rPr lang="en-150" sz="2000" dirty="0" err="1"/>
              <a:t>iss</a:t>
            </a:r>
            <a:r>
              <a:rPr lang="en-GB" sz="2000" dirty="0"/>
              <a:t>u</a:t>
            </a:r>
            <a:r>
              <a:rPr lang="en-150" sz="2000" dirty="0"/>
              <a:t>e</a:t>
            </a:r>
            <a:r>
              <a:rPr lang="en-GB" sz="2000" dirty="0"/>
              <a:t>s</a:t>
            </a:r>
            <a:r>
              <a:rPr lang="en-150" sz="2000" dirty="0"/>
              <a:t> </a:t>
            </a:r>
            <a:r>
              <a:rPr lang="en-GB" sz="2000" dirty="0"/>
              <a:t>a</a:t>
            </a:r>
            <a:r>
              <a:rPr lang="en-150" sz="2000" dirty="0"/>
              <a:t>r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b</a:t>
            </a:r>
            <a:r>
              <a:rPr lang="en-150" sz="2000" dirty="0"/>
              <a:t>e</a:t>
            </a:r>
            <a:r>
              <a:rPr lang="en-GB" sz="2000" dirty="0"/>
              <a:t>i</a:t>
            </a:r>
            <a:r>
              <a:rPr lang="en-150" sz="2000" dirty="0"/>
              <a:t>n</a:t>
            </a:r>
            <a:r>
              <a:rPr lang="en-GB" sz="2000" dirty="0"/>
              <a:t>g</a:t>
            </a:r>
            <a:r>
              <a:rPr lang="en-150" sz="2000" dirty="0"/>
              <a:t> </a:t>
            </a:r>
            <a:r>
              <a:rPr lang="en-GB" sz="2000" dirty="0"/>
              <a:t>r</a:t>
            </a:r>
            <a:r>
              <a:rPr lang="en-150" sz="2000" dirty="0"/>
              <a:t>e</a:t>
            </a:r>
            <a:r>
              <a:rPr lang="en-GB" sz="2000" dirty="0"/>
              <a:t>s</a:t>
            </a:r>
            <a:r>
              <a:rPr lang="en-150" sz="2000" dirty="0"/>
              <a:t>o</a:t>
            </a:r>
            <a:r>
              <a:rPr lang="en-GB" sz="2000" dirty="0"/>
              <a:t>l</a:t>
            </a:r>
            <a:r>
              <a:rPr lang="en-150" sz="2000" dirty="0"/>
              <a:t>v</a:t>
            </a:r>
            <a:r>
              <a:rPr lang="en-GB" sz="2000" dirty="0"/>
              <a:t>e</a:t>
            </a:r>
            <a:r>
              <a:rPr lang="en-150" sz="2000" dirty="0"/>
              <a:t>d (e.g. temperature measure</a:t>
            </a:r>
            <a:r>
              <a:rPr lang="en-GB" sz="2000" dirty="0"/>
              <a:t>m</a:t>
            </a:r>
            <a:r>
              <a:rPr lang="en-150" sz="2000" dirty="0"/>
              <a:t>e</a:t>
            </a:r>
            <a:r>
              <a:rPr lang="en-GB" sz="2000" dirty="0"/>
              <a:t>n</a:t>
            </a:r>
            <a:r>
              <a:rPr lang="en-150" sz="2000" dirty="0"/>
              <a:t>t</a:t>
            </a:r>
            <a:r>
              <a:rPr lang="en-GB" sz="2000" dirty="0"/>
              <a:t>s</a:t>
            </a:r>
            <a:r>
              <a:rPr lang="en-150" sz="2000" dirty="0"/>
              <a:t>)</a:t>
            </a:r>
          </a:p>
          <a:p>
            <a:r>
              <a:rPr lang="en-150" sz="2000" dirty="0">
                <a:solidFill>
                  <a:srgbClr val="0070C0"/>
                </a:solidFill>
              </a:rPr>
              <a:t>Would be useful to receive a notification </a:t>
            </a:r>
            <a:r>
              <a:rPr lang="en-GB" sz="2000" dirty="0">
                <a:solidFill>
                  <a:srgbClr val="0070C0"/>
                </a:solidFill>
              </a:rPr>
              <a:t>w</a:t>
            </a:r>
            <a:r>
              <a:rPr lang="en-150" sz="2000" dirty="0">
                <a:solidFill>
                  <a:srgbClr val="0070C0"/>
                </a:solidFill>
              </a:rPr>
              <a:t>h</a:t>
            </a:r>
            <a:r>
              <a:rPr lang="en-GB" sz="2000" dirty="0">
                <a:solidFill>
                  <a:srgbClr val="0070C0"/>
                </a:solidFill>
              </a:rPr>
              <a:t>e</a:t>
            </a:r>
            <a:r>
              <a:rPr lang="en-150" sz="2000" dirty="0">
                <a:solidFill>
                  <a:srgbClr val="0070C0"/>
                </a:solidFill>
              </a:rPr>
              <a:t>n </a:t>
            </a:r>
            <a:r>
              <a:rPr lang="en-US" sz="2000" dirty="0">
                <a:solidFill>
                  <a:srgbClr val="0070C0"/>
                </a:solidFill>
              </a:rPr>
              <a:t>SCOS-2000 data base </a:t>
            </a:r>
            <a:r>
              <a:rPr lang="en-150" sz="2000" dirty="0">
                <a:solidFill>
                  <a:srgbClr val="0070C0"/>
                </a:solidFill>
              </a:rPr>
              <a:t>i</a:t>
            </a:r>
            <a:r>
              <a:rPr lang="en-GB" sz="2000" dirty="0">
                <a:solidFill>
                  <a:srgbClr val="0070C0"/>
                </a:solidFill>
              </a:rPr>
              <a:t>s</a:t>
            </a:r>
            <a:r>
              <a:rPr lang="en-150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updated</a:t>
            </a:r>
            <a:endParaRPr lang="en-150" sz="2000" dirty="0">
              <a:solidFill>
                <a:srgbClr val="0070C0"/>
              </a:solidFill>
            </a:endParaRPr>
          </a:p>
          <a:p>
            <a:endParaRPr lang="en-150" sz="2000" dirty="0"/>
          </a:p>
          <a:p>
            <a:r>
              <a:rPr lang="en-150" sz="2000" dirty="0"/>
              <a:t>AFC team can </a:t>
            </a:r>
            <a:r>
              <a:rPr lang="en-GB" sz="2000" dirty="0"/>
              <a:t>n</a:t>
            </a:r>
            <a:r>
              <a:rPr lang="en-150" sz="2000" dirty="0"/>
              <a:t>o</a:t>
            </a:r>
            <a:r>
              <a:rPr lang="en-GB" sz="2000" dirty="0"/>
              <a:t>w</a:t>
            </a:r>
            <a:r>
              <a:rPr lang="en-150" sz="2000" dirty="0"/>
              <a:t> produce </a:t>
            </a:r>
            <a:r>
              <a:rPr lang="en-150" sz="2000" dirty="0" err="1"/>
              <a:t>vali</a:t>
            </a:r>
            <a:r>
              <a:rPr lang="en-GB" sz="2000" dirty="0"/>
              <a:t>d</a:t>
            </a:r>
            <a:r>
              <a:rPr lang="en-150" sz="2000" dirty="0"/>
              <a:t> </a:t>
            </a:r>
            <a:r>
              <a:rPr lang="en-GB" sz="2000" dirty="0"/>
              <a:t>P</a:t>
            </a:r>
            <a:r>
              <a:rPr lang="en-150" sz="2000" dirty="0"/>
              <a:t>D</a:t>
            </a:r>
            <a:r>
              <a:rPr lang="en-GB" sz="2000" dirty="0"/>
              <a:t>S</a:t>
            </a:r>
            <a:r>
              <a:rPr lang="en-150" sz="2000" dirty="0"/>
              <a:t>4 </a:t>
            </a:r>
            <a:r>
              <a:rPr lang="en-GB" sz="2000" dirty="0"/>
              <a:t>l</a:t>
            </a:r>
            <a:r>
              <a:rPr lang="en-150" sz="2000" dirty="0"/>
              <a:t>a</a:t>
            </a:r>
            <a:r>
              <a:rPr lang="en-GB" sz="2000" dirty="0"/>
              <a:t>b</a:t>
            </a:r>
            <a:r>
              <a:rPr lang="en-150" sz="2000" dirty="0"/>
              <a:t>e</a:t>
            </a:r>
            <a:r>
              <a:rPr lang="en-GB" sz="2000" dirty="0"/>
              <a:t>l</a:t>
            </a:r>
            <a:r>
              <a:rPr lang="en-150" sz="2000" dirty="0"/>
              <a:t>s </a:t>
            </a:r>
            <a:r>
              <a:rPr lang="en-GB" sz="2000" dirty="0"/>
              <a:t>f</a:t>
            </a:r>
            <a:r>
              <a:rPr lang="en-150" sz="2000" dirty="0"/>
              <a:t>o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t</a:t>
            </a:r>
            <a:r>
              <a:rPr lang="en-150" sz="2000" dirty="0"/>
              <a:t>he data. </a:t>
            </a:r>
            <a:r>
              <a:rPr lang="en-GB" sz="2000" dirty="0"/>
              <a:t>P</a:t>
            </a:r>
            <a:r>
              <a:rPr lang="en-150" sz="2000" dirty="0"/>
              <a:t>r</a:t>
            </a:r>
            <a:r>
              <a:rPr lang="en-GB" sz="2000" dirty="0"/>
              <a:t>o</a:t>
            </a:r>
            <a:r>
              <a:rPr lang="en-150" sz="2000" dirty="0"/>
              <a:t>c</a:t>
            </a:r>
            <a:r>
              <a:rPr lang="en-GB" sz="2000" dirty="0"/>
              <a:t>e</a:t>
            </a:r>
            <a:r>
              <a:rPr lang="en-150" sz="2000" dirty="0"/>
              <a:t>s</a:t>
            </a:r>
            <a:r>
              <a:rPr lang="en-GB" sz="2000" dirty="0"/>
              <a:t>s</a:t>
            </a:r>
            <a:r>
              <a:rPr lang="en-150" sz="2000" dirty="0"/>
              <a:t> </a:t>
            </a:r>
            <a:r>
              <a:rPr lang="en-GB" sz="2000" dirty="0"/>
              <a:t>n</a:t>
            </a:r>
            <a:r>
              <a:rPr lang="en-150" sz="2000" dirty="0"/>
              <a:t>o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/>
              <a:t>y</a:t>
            </a:r>
            <a:r>
              <a:rPr lang="en-150" sz="2000" dirty="0"/>
              <a:t>e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/>
              <a:t>a</a:t>
            </a:r>
            <a:r>
              <a:rPr lang="en-150" sz="2000" dirty="0"/>
              <a:t>u</a:t>
            </a:r>
            <a:r>
              <a:rPr lang="en-GB" sz="2000" dirty="0"/>
              <a:t>t</a:t>
            </a:r>
            <a:r>
              <a:rPr lang="en-150" sz="2000" dirty="0"/>
              <a:t>o</a:t>
            </a:r>
            <a:r>
              <a:rPr lang="en-GB" sz="2000" dirty="0"/>
              <a:t>m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endParaRPr lang="en-150" sz="2000" dirty="0"/>
          </a:p>
          <a:p>
            <a:r>
              <a:rPr lang="en-150" sz="2000" dirty="0"/>
              <a:t>Need a Hera-team agreement on how to build PDS4 dictionaries for </a:t>
            </a:r>
            <a:r>
              <a:rPr lang="en-150" sz="2000" dirty="0" err="1"/>
              <a:t>th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m</a:t>
            </a:r>
            <a:r>
              <a:rPr lang="en-150" sz="2000" dirty="0"/>
              <a:t>i</a:t>
            </a:r>
            <a:r>
              <a:rPr lang="en-GB" sz="2000" dirty="0"/>
              <a:t>s</a:t>
            </a:r>
            <a:r>
              <a:rPr lang="en-150" sz="2000" dirty="0"/>
              <a:t>s</a:t>
            </a:r>
            <a:r>
              <a:rPr lang="en-GB" sz="2000" dirty="0"/>
              <a:t>i</a:t>
            </a:r>
            <a:r>
              <a:rPr lang="en-150" sz="2000" dirty="0"/>
              <a:t>o</a:t>
            </a:r>
            <a:r>
              <a:rPr lang="en-GB" sz="2000" dirty="0"/>
              <a:t>n</a:t>
            </a:r>
            <a:r>
              <a:rPr lang="en-150" sz="2000" dirty="0"/>
              <a:t>, and support from PSA (no archiving scientist for Hera at </a:t>
            </a:r>
            <a:r>
              <a:rPr lang="en-150" sz="2000" dirty="0" err="1"/>
              <a:t>th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m</a:t>
            </a:r>
            <a:r>
              <a:rPr lang="en-150" sz="2000" dirty="0"/>
              <a:t>o</a:t>
            </a:r>
            <a:r>
              <a:rPr lang="en-GB" sz="2000" dirty="0"/>
              <a:t>m</a:t>
            </a:r>
            <a:r>
              <a:rPr lang="en-150" sz="2000" dirty="0"/>
              <a:t>e</a:t>
            </a:r>
            <a:r>
              <a:rPr lang="en-GB" sz="2000" dirty="0"/>
              <a:t>n</a:t>
            </a:r>
            <a:r>
              <a:rPr lang="en-150" sz="2000" dirty="0"/>
              <a:t>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6861-F3B1-4698-8FE2-380125C2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CA1F-6FB3-4A28-9CA6-D6C4A51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2D9F6-7B05-4CFD-ADE9-6832B52C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642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BC32-15E0-4503-B54D-3EFF6262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Workflow/Com</a:t>
            </a:r>
            <a:r>
              <a:rPr lang="en-GB" dirty="0"/>
              <a:t>m</a:t>
            </a:r>
            <a:r>
              <a:rPr lang="en-150" dirty="0" err="1"/>
              <a:t>unication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BF55-4B68-4C52-AFEB-21E535F6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71"/>
            <a:ext cx="10861431" cy="475360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</a:t>
            </a:r>
            <a:r>
              <a:rPr lang="en-150" sz="2400" dirty="0"/>
              <a:t>c</a:t>
            </a:r>
            <a:r>
              <a:rPr lang="en-GB" sz="2400" dirty="0"/>
              <a:t>i</a:t>
            </a:r>
            <a:r>
              <a:rPr lang="en-150" sz="2400" dirty="0"/>
              <a:t>e</a:t>
            </a:r>
            <a:r>
              <a:rPr lang="en-GB" sz="2400" dirty="0"/>
              <a:t>n</a:t>
            </a:r>
            <a:r>
              <a:rPr lang="en-150" sz="2400" dirty="0"/>
              <a:t>c</a:t>
            </a:r>
            <a:r>
              <a:rPr lang="en-GB" sz="2400" dirty="0"/>
              <a:t>e</a:t>
            </a:r>
            <a:r>
              <a:rPr lang="en-150" sz="2400" dirty="0"/>
              <a:t> </a:t>
            </a:r>
            <a:r>
              <a:rPr lang="en-GB" sz="2400" dirty="0"/>
              <a:t>t</a:t>
            </a:r>
            <a:r>
              <a:rPr lang="en-150" sz="2400" dirty="0"/>
              <a:t>e</a:t>
            </a:r>
            <a:r>
              <a:rPr lang="en-GB" sz="2400" dirty="0"/>
              <a:t>a</a:t>
            </a:r>
            <a:r>
              <a:rPr lang="en-150" sz="2400" dirty="0"/>
              <a:t>m / </a:t>
            </a:r>
            <a:r>
              <a:rPr lang="en-GB" sz="2400" dirty="0"/>
              <a:t>W</a:t>
            </a:r>
            <a:r>
              <a:rPr lang="en-150" sz="2400" dirty="0"/>
              <a:t>G4 defines </a:t>
            </a:r>
            <a:r>
              <a:rPr lang="en-150" sz="2400" dirty="0" err="1"/>
              <a:t>obse</a:t>
            </a:r>
            <a:r>
              <a:rPr lang="en-GB" sz="2400" dirty="0" err="1"/>
              <a:t>rv</a:t>
            </a:r>
            <a:r>
              <a:rPr lang="en-150" sz="2400" dirty="0" err="1"/>
              <a:t>ing</a:t>
            </a:r>
            <a:r>
              <a:rPr lang="en-150" sz="2400" dirty="0"/>
              <a:t> requirements </a:t>
            </a:r>
            <a:r>
              <a:rPr lang="en-GB" sz="2400" dirty="0"/>
              <a:t>t</a:t>
            </a:r>
            <a:r>
              <a:rPr lang="en-150" sz="2400" dirty="0"/>
              <a:t>o </a:t>
            </a:r>
            <a:r>
              <a:rPr lang="en-GB" sz="2400" dirty="0"/>
              <a:t>f</a:t>
            </a:r>
            <a:r>
              <a:rPr lang="en-150" sz="2400" dirty="0"/>
              <a:t>u</a:t>
            </a:r>
            <a:r>
              <a:rPr lang="en-GB" sz="2400" dirty="0"/>
              <a:t>l</a:t>
            </a:r>
            <a:r>
              <a:rPr lang="en-150" sz="2400" dirty="0"/>
              <a:t>f</a:t>
            </a:r>
            <a:r>
              <a:rPr lang="en-GB" sz="2400" dirty="0"/>
              <a:t>i</a:t>
            </a:r>
            <a:r>
              <a:rPr lang="en-150" sz="2400" dirty="0"/>
              <a:t>l mission objectives</a:t>
            </a:r>
          </a:p>
          <a:p>
            <a:r>
              <a:rPr lang="en-GB" sz="2400" dirty="0"/>
              <a:t>P</a:t>
            </a:r>
            <a:r>
              <a:rPr lang="en-150" sz="2400" dirty="0"/>
              <a:t>I </a:t>
            </a:r>
            <a:r>
              <a:rPr lang="en-150" sz="2400" dirty="0" err="1"/>
              <a:t>integr</a:t>
            </a:r>
            <a:r>
              <a:rPr lang="en-GB" sz="2400" dirty="0"/>
              <a:t>a</a:t>
            </a:r>
            <a:r>
              <a:rPr lang="en-150" sz="2400" dirty="0"/>
              <a:t>t</a:t>
            </a:r>
            <a:r>
              <a:rPr lang="en-GB" sz="2400" dirty="0"/>
              <a:t>e</a:t>
            </a:r>
            <a:r>
              <a:rPr lang="en-150" sz="2400" dirty="0"/>
              <a:t>s </a:t>
            </a:r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q</a:t>
            </a:r>
            <a:r>
              <a:rPr lang="en-150" sz="2400" dirty="0"/>
              <a:t>u</a:t>
            </a:r>
            <a:r>
              <a:rPr lang="en-GB" sz="2400" dirty="0"/>
              <a:t>i</a:t>
            </a:r>
            <a:r>
              <a:rPr lang="en-150" sz="2400" dirty="0"/>
              <a:t>r</a:t>
            </a:r>
            <a:r>
              <a:rPr lang="en-GB" sz="2400" dirty="0"/>
              <a:t>e</a:t>
            </a:r>
            <a:r>
              <a:rPr lang="en-150" sz="2400" dirty="0"/>
              <a:t>m</a:t>
            </a:r>
            <a:r>
              <a:rPr lang="en-GB" sz="2400" dirty="0"/>
              <a:t>e</a:t>
            </a:r>
            <a:r>
              <a:rPr lang="en-150" sz="2400" dirty="0"/>
              <a:t>n</a:t>
            </a:r>
            <a:r>
              <a:rPr lang="en-GB" sz="2400" dirty="0"/>
              <a:t>t</a:t>
            </a:r>
            <a:r>
              <a:rPr lang="en-150" sz="2400" dirty="0"/>
              <a:t>s </a:t>
            </a:r>
            <a:r>
              <a:rPr lang="en-GB" sz="2400" dirty="0"/>
              <a:t>a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p</a:t>
            </a:r>
            <a:r>
              <a:rPr lang="en-150" sz="2400" dirty="0"/>
              <a:t>r</a:t>
            </a:r>
            <a:r>
              <a:rPr lang="en-GB" sz="2400" dirty="0"/>
              <a:t>o</a:t>
            </a:r>
            <a:r>
              <a:rPr lang="en-150" sz="2400" dirty="0"/>
              <a:t>p</a:t>
            </a:r>
            <a:r>
              <a:rPr lang="en-GB" sz="2400" dirty="0"/>
              <a:t>o</a:t>
            </a:r>
            <a:r>
              <a:rPr lang="en-150" sz="2400" dirty="0"/>
              <a:t>s</a:t>
            </a:r>
            <a:r>
              <a:rPr lang="en-GB" sz="2400" dirty="0"/>
              <a:t>e</a:t>
            </a:r>
            <a:r>
              <a:rPr lang="en-150" sz="2400" dirty="0"/>
              <a:t>s operational sequences as set of const</a:t>
            </a:r>
            <a:r>
              <a:rPr lang="en-GB" sz="2400" dirty="0"/>
              <a:t>r</a:t>
            </a:r>
            <a:r>
              <a:rPr lang="en-150" sz="2400" dirty="0"/>
              <a:t>a</a:t>
            </a:r>
            <a:r>
              <a:rPr lang="en-GB" sz="2400" dirty="0"/>
              <a:t>i</a:t>
            </a:r>
            <a:r>
              <a:rPr lang="en-150" sz="2400" dirty="0"/>
              <a:t>n</a:t>
            </a:r>
            <a:r>
              <a:rPr lang="en-GB" sz="2400" dirty="0"/>
              <a:t>t</a:t>
            </a:r>
            <a:r>
              <a:rPr lang="en-150" sz="2400" dirty="0"/>
              <a:t>s and triggers</a:t>
            </a:r>
          </a:p>
          <a:p>
            <a:r>
              <a:rPr lang="en-150" sz="2400" dirty="0"/>
              <a:t>PI iterates with ESOC </a:t>
            </a:r>
            <a:r>
              <a:rPr lang="en-GB" sz="2400" dirty="0"/>
              <a:t>a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W</a:t>
            </a:r>
            <a:r>
              <a:rPr lang="en-150" sz="2400" dirty="0"/>
              <a:t>G4 un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l</a:t>
            </a:r>
            <a:r>
              <a:rPr lang="en-150" sz="2400" dirty="0"/>
              <a:t> </a:t>
            </a:r>
            <a:r>
              <a:rPr lang="en-GB" sz="2400" dirty="0"/>
              <a:t>a</a:t>
            </a:r>
            <a:r>
              <a:rPr lang="en-150" sz="2400" dirty="0"/>
              <a:t>l</a:t>
            </a:r>
            <a:r>
              <a:rPr lang="en-GB" sz="2400" dirty="0"/>
              <a:t>l</a:t>
            </a:r>
            <a:r>
              <a:rPr lang="en-150" sz="2400" dirty="0"/>
              <a:t> </a:t>
            </a:r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q</a:t>
            </a:r>
            <a:r>
              <a:rPr lang="en-150" sz="2400" dirty="0"/>
              <a:t>u</a:t>
            </a:r>
            <a:r>
              <a:rPr lang="en-GB" sz="2400" dirty="0"/>
              <a:t>e</a:t>
            </a:r>
            <a:r>
              <a:rPr lang="en-150" sz="2400" dirty="0" err="1"/>
              <a:t>sts</a:t>
            </a:r>
            <a:r>
              <a:rPr lang="en-150" sz="2400" dirty="0"/>
              <a:t> and limitations are </a:t>
            </a:r>
            <a:r>
              <a:rPr lang="en-150" sz="2400" dirty="0" err="1"/>
              <a:t>underst</a:t>
            </a:r>
            <a:r>
              <a:rPr lang="en-GB" sz="2400" dirty="0"/>
              <a:t>o</a:t>
            </a:r>
            <a:r>
              <a:rPr lang="en-150" sz="2400" dirty="0"/>
              <a:t>o</a:t>
            </a:r>
            <a:r>
              <a:rPr lang="en-GB" sz="2400" dirty="0"/>
              <a:t>d</a:t>
            </a:r>
            <a:endParaRPr lang="en-150" sz="2400" dirty="0"/>
          </a:p>
          <a:p>
            <a:endParaRPr lang="en-150" sz="2400" dirty="0"/>
          </a:p>
          <a:p>
            <a:r>
              <a:rPr lang="en-150" sz="2400" dirty="0"/>
              <a:t>ESOC implements an </a:t>
            </a:r>
            <a:r>
              <a:rPr lang="en-150" sz="2400" dirty="0" err="1"/>
              <a:t>operat</a:t>
            </a:r>
            <a:r>
              <a:rPr lang="en-GB" sz="2400" dirty="0"/>
              <a:t>i</a:t>
            </a:r>
            <a:r>
              <a:rPr lang="en-150" sz="2400" dirty="0"/>
              <a:t>o</a:t>
            </a:r>
            <a:r>
              <a:rPr lang="en-GB" sz="2400" dirty="0"/>
              <a:t>n</a:t>
            </a:r>
            <a:r>
              <a:rPr lang="en-150" sz="2400" dirty="0"/>
              <a:t>a</a:t>
            </a:r>
            <a:r>
              <a:rPr lang="en-GB" sz="2400" dirty="0"/>
              <a:t>l</a:t>
            </a:r>
            <a:r>
              <a:rPr lang="en-150" sz="2400" dirty="0"/>
              <a:t> 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m</a:t>
            </a:r>
            <a:r>
              <a:rPr lang="en-150" sz="2400" dirty="0"/>
              <a:t>e</a:t>
            </a:r>
            <a:r>
              <a:rPr lang="en-GB" sz="2400" dirty="0"/>
              <a:t>l</a:t>
            </a:r>
            <a:r>
              <a:rPr lang="en-150" sz="2400" dirty="0"/>
              <a:t>i</a:t>
            </a:r>
            <a:r>
              <a:rPr lang="en-GB" sz="2400" dirty="0"/>
              <a:t>n</a:t>
            </a:r>
            <a:r>
              <a:rPr lang="en-150" sz="2400" dirty="0"/>
              <a:t>e</a:t>
            </a:r>
          </a:p>
          <a:p>
            <a:r>
              <a:rPr lang="en-150" sz="2400" dirty="0">
                <a:solidFill>
                  <a:srgbClr val="0070C0"/>
                </a:solidFill>
              </a:rPr>
              <a:t>PI 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150" sz="2400" dirty="0">
                <a:solidFill>
                  <a:srgbClr val="0070C0"/>
                </a:solidFill>
              </a:rPr>
              <a:t>h</a:t>
            </a:r>
            <a:r>
              <a:rPr lang="en-GB" sz="2400" dirty="0">
                <a:solidFill>
                  <a:srgbClr val="0070C0"/>
                </a:solidFill>
              </a:rPr>
              <a:t>o</a:t>
            </a:r>
            <a:r>
              <a:rPr lang="en-150" sz="2400" dirty="0">
                <a:solidFill>
                  <a:srgbClr val="0070C0"/>
                </a:solidFill>
              </a:rPr>
              <a:t>u</a:t>
            </a:r>
            <a:r>
              <a:rPr lang="en-GB" sz="2400" dirty="0">
                <a:solidFill>
                  <a:srgbClr val="0070C0"/>
                </a:solidFill>
              </a:rPr>
              <a:t>l</a:t>
            </a:r>
            <a:r>
              <a:rPr lang="en-150" sz="2400" dirty="0">
                <a:solidFill>
                  <a:srgbClr val="0070C0"/>
                </a:solidFill>
              </a:rPr>
              <a:t>d </a:t>
            </a:r>
            <a:r>
              <a:rPr lang="en-GB" sz="2400" dirty="0">
                <a:solidFill>
                  <a:srgbClr val="0070C0"/>
                </a:solidFill>
              </a:rPr>
              <a:t>h</a:t>
            </a:r>
            <a:r>
              <a:rPr lang="en-150" sz="2400" dirty="0">
                <a:solidFill>
                  <a:srgbClr val="0070C0"/>
                </a:solidFill>
              </a:rPr>
              <a:t>a</a:t>
            </a:r>
            <a:r>
              <a:rPr lang="en-GB" sz="2400" dirty="0">
                <a:solidFill>
                  <a:srgbClr val="0070C0"/>
                </a:solidFill>
              </a:rPr>
              <a:t>v</a:t>
            </a:r>
            <a:r>
              <a:rPr lang="en-150" sz="2400" dirty="0">
                <a:solidFill>
                  <a:srgbClr val="0070C0"/>
                </a:solidFill>
              </a:rPr>
              <a:t>e 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150" sz="2400" dirty="0">
                <a:solidFill>
                  <a:srgbClr val="0070C0"/>
                </a:solidFill>
              </a:rPr>
              <a:t>h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150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o</a:t>
            </a:r>
            <a:r>
              <a:rPr lang="en-150" sz="2400" dirty="0">
                <a:solidFill>
                  <a:srgbClr val="0070C0"/>
                </a:solidFill>
              </a:rPr>
              <a:t>p</a:t>
            </a:r>
            <a:r>
              <a:rPr lang="en-GB" sz="2400" dirty="0">
                <a:solidFill>
                  <a:srgbClr val="0070C0"/>
                </a:solidFill>
              </a:rPr>
              <a:t>p</a:t>
            </a:r>
            <a:r>
              <a:rPr lang="en-150" sz="2400" dirty="0">
                <a:solidFill>
                  <a:srgbClr val="0070C0"/>
                </a:solidFill>
              </a:rPr>
              <a:t>o</a:t>
            </a:r>
            <a:r>
              <a:rPr lang="en-GB" sz="2400" dirty="0">
                <a:solidFill>
                  <a:srgbClr val="0070C0"/>
                </a:solidFill>
              </a:rPr>
              <a:t>r</a:t>
            </a:r>
            <a:r>
              <a:rPr lang="en-150" sz="2400" dirty="0">
                <a:solidFill>
                  <a:srgbClr val="0070C0"/>
                </a:solidFill>
              </a:rPr>
              <a:t>t</a:t>
            </a:r>
            <a:r>
              <a:rPr lang="en-GB" sz="2400" dirty="0">
                <a:solidFill>
                  <a:srgbClr val="0070C0"/>
                </a:solidFill>
              </a:rPr>
              <a:t>u</a:t>
            </a:r>
            <a:r>
              <a:rPr lang="en-150" sz="2400" dirty="0">
                <a:solidFill>
                  <a:srgbClr val="0070C0"/>
                </a:solidFill>
              </a:rPr>
              <a:t>n</a:t>
            </a: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en-150" sz="2400" dirty="0">
                <a:solidFill>
                  <a:srgbClr val="0070C0"/>
                </a:solidFill>
              </a:rPr>
              <a:t>t</a:t>
            </a:r>
            <a:r>
              <a:rPr lang="en-GB" sz="2400" dirty="0">
                <a:solidFill>
                  <a:srgbClr val="0070C0"/>
                </a:solidFill>
              </a:rPr>
              <a:t>y</a:t>
            </a:r>
            <a:r>
              <a:rPr lang="en-150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150" sz="2400" dirty="0">
                <a:solidFill>
                  <a:srgbClr val="0070C0"/>
                </a:solidFill>
              </a:rPr>
              <a:t>o </a:t>
            </a:r>
            <a:r>
              <a:rPr lang="en-GB" sz="2400" dirty="0">
                <a:solidFill>
                  <a:srgbClr val="0070C0"/>
                </a:solidFill>
              </a:rPr>
              <a:t>r</a:t>
            </a:r>
            <a:r>
              <a:rPr lang="en-150" sz="2400" dirty="0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v</a:t>
            </a:r>
            <a:r>
              <a:rPr lang="en-150" sz="2400" dirty="0">
                <a:solidFill>
                  <a:srgbClr val="0070C0"/>
                </a:solidFill>
              </a:rPr>
              <a:t>i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150" sz="2400" dirty="0">
                <a:solidFill>
                  <a:srgbClr val="0070C0"/>
                </a:solidFill>
              </a:rPr>
              <a:t>w 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150" sz="2400" dirty="0">
                <a:solidFill>
                  <a:srgbClr val="0070C0"/>
                </a:solidFill>
              </a:rPr>
              <a:t>h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150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150" sz="2400" dirty="0">
                <a:solidFill>
                  <a:srgbClr val="0070C0"/>
                </a:solidFill>
              </a:rPr>
              <a:t>i</a:t>
            </a:r>
            <a:r>
              <a:rPr lang="en-GB" sz="2400" dirty="0">
                <a:solidFill>
                  <a:srgbClr val="0070C0"/>
                </a:solidFill>
              </a:rPr>
              <a:t>m</a:t>
            </a:r>
            <a:r>
              <a:rPr lang="en-150" sz="2400" dirty="0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l</a:t>
            </a:r>
            <a:r>
              <a:rPr lang="en-150" sz="2400" dirty="0">
                <a:solidFill>
                  <a:srgbClr val="0070C0"/>
                </a:solidFill>
              </a:rPr>
              <a:t>i</a:t>
            </a:r>
            <a:r>
              <a:rPr lang="en-GB" sz="2400" dirty="0">
                <a:solidFill>
                  <a:srgbClr val="0070C0"/>
                </a:solidFill>
              </a:rPr>
              <a:t>n</a:t>
            </a:r>
            <a:r>
              <a:rPr lang="en-150" sz="2400" dirty="0">
                <a:solidFill>
                  <a:srgbClr val="0070C0"/>
                </a:solidFill>
              </a:rPr>
              <a:t>e</a:t>
            </a:r>
          </a:p>
          <a:p>
            <a:r>
              <a:rPr lang="en-150" sz="2400" dirty="0"/>
              <a:t>Commands sent to spacecraft </a:t>
            </a:r>
            <a:r>
              <a:rPr lang="en-GB" sz="2400" dirty="0"/>
              <a:t>a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e</a:t>
            </a:r>
            <a:r>
              <a:rPr lang="en-150" sz="2400" dirty="0"/>
              <a:t>x</a:t>
            </a:r>
            <a:r>
              <a:rPr lang="en-GB" sz="2400" dirty="0"/>
              <a:t>e</a:t>
            </a:r>
            <a:r>
              <a:rPr lang="en-150" sz="2400" dirty="0"/>
              <a:t>c</a:t>
            </a:r>
            <a:r>
              <a:rPr lang="en-GB" sz="2400" dirty="0"/>
              <a:t>u</a:t>
            </a:r>
            <a:r>
              <a:rPr lang="en-150" sz="2400" dirty="0"/>
              <a:t>t</a:t>
            </a:r>
            <a:r>
              <a:rPr lang="en-GB" sz="2400" dirty="0"/>
              <a:t>e</a:t>
            </a:r>
            <a:r>
              <a:rPr lang="en-150" sz="2400" dirty="0"/>
              <a:t>d</a:t>
            </a:r>
          </a:p>
          <a:p>
            <a:endParaRPr lang="en-150" sz="2400" i="1" dirty="0"/>
          </a:p>
          <a:p>
            <a:r>
              <a:rPr lang="en-150" sz="2400" dirty="0"/>
              <a:t>Team download</a:t>
            </a:r>
            <a:r>
              <a:rPr lang="en-GB" sz="2400" dirty="0"/>
              <a:t>s</a:t>
            </a:r>
            <a:r>
              <a:rPr lang="en-150" sz="2400" dirty="0"/>
              <a:t> </a:t>
            </a:r>
            <a:r>
              <a:rPr lang="en-GB" sz="2400" dirty="0"/>
              <a:t>d</a:t>
            </a:r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a </a:t>
            </a:r>
            <a:r>
              <a:rPr lang="en-150" sz="2400" dirty="0">
                <a:solidFill>
                  <a:srgbClr val="0070C0"/>
                </a:solidFill>
              </a:rPr>
              <a:t>(</a:t>
            </a:r>
            <a:r>
              <a:rPr lang="en-GB" sz="2400" dirty="0">
                <a:solidFill>
                  <a:srgbClr val="0070C0"/>
                </a:solidFill>
              </a:rPr>
              <a:t>m</a:t>
            </a:r>
            <a:r>
              <a:rPr lang="en-150" sz="2400" dirty="0">
                <a:solidFill>
                  <a:srgbClr val="0070C0"/>
                </a:solidFill>
              </a:rPr>
              <a:t>a</a:t>
            </a:r>
            <a:r>
              <a:rPr lang="en-GB" sz="2400" dirty="0">
                <a:solidFill>
                  <a:srgbClr val="0070C0"/>
                </a:solidFill>
              </a:rPr>
              <a:t>n</a:t>
            </a:r>
            <a:r>
              <a:rPr lang="en-150" sz="2400" dirty="0">
                <a:solidFill>
                  <a:srgbClr val="0070C0"/>
                </a:solidFill>
              </a:rPr>
              <a:t>u</a:t>
            </a:r>
            <a:r>
              <a:rPr lang="en-GB" sz="2400" dirty="0">
                <a:solidFill>
                  <a:srgbClr val="0070C0"/>
                </a:solidFill>
              </a:rPr>
              <a:t>a</a:t>
            </a:r>
            <a:r>
              <a:rPr lang="en-150" sz="2400" dirty="0">
                <a:solidFill>
                  <a:srgbClr val="0070C0"/>
                </a:solidFill>
              </a:rPr>
              <a:t>l </a:t>
            </a:r>
            <a:r>
              <a:rPr lang="en-GB" sz="2400" dirty="0">
                <a:solidFill>
                  <a:srgbClr val="0070C0"/>
                </a:solidFill>
              </a:rPr>
              <a:t>p</a:t>
            </a:r>
            <a:r>
              <a:rPr lang="en-150" sz="2400" dirty="0">
                <a:solidFill>
                  <a:srgbClr val="0070C0"/>
                </a:solidFill>
              </a:rPr>
              <a:t>r</a:t>
            </a:r>
            <a:r>
              <a:rPr lang="en-GB" sz="2400" dirty="0">
                <a:solidFill>
                  <a:srgbClr val="0070C0"/>
                </a:solidFill>
              </a:rPr>
              <a:t>o</a:t>
            </a:r>
            <a:r>
              <a:rPr lang="en-150" sz="2400" dirty="0">
                <a:solidFill>
                  <a:srgbClr val="0070C0"/>
                </a:solidFill>
              </a:rPr>
              <a:t>c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150" sz="2400" dirty="0">
                <a:solidFill>
                  <a:srgbClr val="0070C0"/>
                </a:solidFill>
              </a:rPr>
              <a:t>s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150" sz="2400" dirty="0">
                <a:solidFill>
                  <a:srgbClr val="0070C0"/>
                </a:solidFill>
              </a:rPr>
              <a:t>, </a:t>
            </a:r>
            <a:r>
              <a:rPr lang="en-GB" sz="2400" dirty="0">
                <a:solidFill>
                  <a:srgbClr val="0070C0"/>
                </a:solidFill>
              </a:rPr>
              <a:t>w</a:t>
            </a:r>
            <a:r>
              <a:rPr lang="en-150" sz="2400" dirty="0">
                <a:solidFill>
                  <a:srgbClr val="0070C0"/>
                </a:solidFill>
              </a:rPr>
              <a:t>a</a:t>
            </a: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en-150" sz="2400" dirty="0">
                <a:solidFill>
                  <a:srgbClr val="0070C0"/>
                </a:solidFill>
              </a:rPr>
              <a:t>t</a:t>
            </a: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en-150" sz="2400" dirty="0">
                <a:solidFill>
                  <a:srgbClr val="0070C0"/>
                </a:solidFill>
              </a:rPr>
              <a:t>n</a:t>
            </a:r>
            <a:r>
              <a:rPr lang="en-GB" sz="2400" dirty="0">
                <a:solidFill>
                  <a:srgbClr val="0070C0"/>
                </a:solidFill>
              </a:rPr>
              <a:t>g</a:t>
            </a:r>
            <a:r>
              <a:rPr lang="en-150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f</a:t>
            </a:r>
            <a:r>
              <a:rPr lang="en-150" sz="2400" dirty="0">
                <a:solidFill>
                  <a:srgbClr val="0070C0"/>
                </a:solidFill>
              </a:rPr>
              <a:t>o</a:t>
            </a:r>
            <a:r>
              <a:rPr lang="en-GB" sz="2400" dirty="0">
                <a:solidFill>
                  <a:srgbClr val="0070C0"/>
                </a:solidFill>
              </a:rPr>
              <a:t>r</a:t>
            </a:r>
            <a:r>
              <a:rPr lang="en-150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150" sz="2400" dirty="0">
                <a:solidFill>
                  <a:srgbClr val="0070C0"/>
                </a:solidFill>
              </a:rPr>
              <a:t>S</a:t>
            </a:r>
            <a:r>
              <a:rPr lang="en-GB" sz="2400" dirty="0">
                <a:solidFill>
                  <a:srgbClr val="0070C0"/>
                </a:solidFill>
              </a:rPr>
              <a:t>O</a:t>
            </a:r>
            <a:r>
              <a:rPr lang="en-150" sz="2400" dirty="0">
                <a:solidFill>
                  <a:srgbClr val="0070C0"/>
                </a:solidFill>
              </a:rPr>
              <a:t>C 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150" sz="2400" dirty="0">
                <a:solidFill>
                  <a:srgbClr val="0070C0"/>
                </a:solidFill>
              </a:rPr>
              <a:t>o </a:t>
            </a:r>
            <a:r>
              <a:rPr lang="en-GB" sz="2400" dirty="0">
                <a:solidFill>
                  <a:srgbClr val="0070C0"/>
                </a:solidFill>
              </a:rPr>
              <a:t>g</a:t>
            </a:r>
            <a:r>
              <a:rPr lang="en-150" sz="2400" dirty="0">
                <a:solidFill>
                  <a:srgbClr val="0070C0"/>
                </a:solidFill>
              </a:rPr>
              <a:t>r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150" sz="2400" dirty="0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n</a:t>
            </a:r>
            <a:r>
              <a:rPr lang="en-150" sz="2400" dirty="0">
                <a:solidFill>
                  <a:srgbClr val="0070C0"/>
                </a:solidFill>
              </a:rPr>
              <a:t>light the automated interaction)</a:t>
            </a:r>
          </a:p>
          <a:p>
            <a:r>
              <a:rPr lang="en-150" sz="2400" dirty="0"/>
              <a:t>Team verifies data and 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150" sz="2400" dirty="0">
                <a:solidFill>
                  <a:srgbClr val="0070C0"/>
                </a:solidFill>
              </a:rPr>
              <a:t>h</a:t>
            </a:r>
            <a:r>
              <a:rPr lang="en-GB" sz="2400" dirty="0">
                <a:solidFill>
                  <a:srgbClr val="0070C0"/>
                </a:solidFill>
              </a:rPr>
              <a:t>o</a:t>
            </a:r>
            <a:r>
              <a:rPr lang="en-150" sz="2400" dirty="0">
                <a:solidFill>
                  <a:srgbClr val="0070C0"/>
                </a:solidFill>
              </a:rPr>
              <a:t>u</a:t>
            </a:r>
            <a:r>
              <a:rPr lang="en-GB" sz="2400" dirty="0">
                <a:solidFill>
                  <a:srgbClr val="0070C0"/>
                </a:solidFill>
              </a:rPr>
              <a:t>l</a:t>
            </a:r>
            <a:r>
              <a:rPr lang="en-150" sz="2400" dirty="0">
                <a:solidFill>
                  <a:srgbClr val="0070C0"/>
                </a:solidFill>
              </a:rPr>
              <a:t>d </a:t>
            </a:r>
            <a:r>
              <a:rPr lang="en-GB" sz="2400" dirty="0">
                <a:solidFill>
                  <a:srgbClr val="0070C0"/>
                </a:solidFill>
              </a:rPr>
              <a:t>n</a:t>
            </a:r>
            <a:r>
              <a:rPr lang="en-150" sz="2400" dirty="0" err="1">
                <a:solidFill>
                  <a:srgbClr val="0070C0"/>
                </a:solidFill>
              </a:rPr>
              <a:t>otif</a:t>
            </a:r>
            <a:r>
              <a:rPr lang="en-GB" sz="2400" dirty="0">
                <a:solidFill>
                  <a:srgbClr val="0070C0"/>
                </a:solidFill>
              </a:rPr>
              <a:t>y</a:t>
            </a:r>
            <a:r>
              <a:rPr lang="en-150" sz="2400" dirty="0">
                <a:solidFill>
                  <a:srgbClr val="0070C0"/>
                </a:solidFill>
              </a:rPr>
              <a:t> ESOC of </a:t>
            </a: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en-150" sz="2400" dirty="0">
                <a:solidFill>
                  <a:srgbClr val="0070C0"/>
                </a:solidFill>
              </a:rPr>
              <a:t>n</a:t>
            </a:r>
            <a:r>
              <a:rPr lang="en-GB" sz="2400" dirty="0">
                <a:solidFill>
                  <a:srgbClr val="0070C0"/>
                </a:solidFill>
              </a:rPr>
              <a:t>c</a:t>
            </a:r>
            <a:r>
              <a:rPr lang="en-150" sz="2400" dirty="0">
                <a:solidFill>
                  <a:srgbClr val="0070C0"/>
                </a:solidFill>
              </a:rPr>
              <a:t>o</a:t>
            </a:r>
            <a:r>
              <a:rPr lang="en-GB" sz="2400" dirty="0">
                <a:solidFill>
                  <a:srgbClr val="0070C0"/>
                </a:solidFill>
              </a:rPr>
              <a:t>n</a:t>
            </a:r>
            <a:r>
              <a:rPr lang="en-150" sz="2400" dirty="0">
                <a:solidFill>
                  <a:srgbClr val="0070C0"/>
                </a:solidFill>
              </a:rPr>
              <a:t>s</a:t>
            </a: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en-150" sz="2400" dirty="0">
                <a:solidFill>
                  <a:srgbClr val="0070C0"/>
                </a:solidFill>
              </a:rPr>
              <a:t>s</a:t>
            </a:r>
            <a:r>
              <a:rPr lang="en-GB" sz="2400" dirty="0">
                <a:solidFill>
                  <a:srgbClr val="0070C0"/>
                </a:solidFill>
              </a:rPr>
              <a:t>t</a:t>
            </a:r>
            <a:r>
              <a:rPr lang="en-150" sz="2400" dirty="0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n</a:t>
            </a:r>
            <a:r>
              <a:rPr lang="en-150" sz="2400" dirty="0">
                <a:solidFill>
                  <a:srgbClr val="0070C0"/>
                </a:solidFill>
              </a:rPr>
              <a:t>c</a:t>
            </a: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en-150" sz="2400" dirty="0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endParaRPr lang="en-150" sz="2400" dirty="0">
              <a:solidFill>
                <a:srgbClr val="0070C0"/>
              </a:solidFill>
            </a:endParaRPr>
          </a:p>
          <a:p>
            <a:endParaRPr lang="en-150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4328E-F301-43ED-A428-2AF609E5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C5C52-A10B-4B34-9770-C40B7270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F7D8-2D05-47C8-B752-6B2A28D1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8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CEA6-E110-4C8A-9FE4-AB77696F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150" dirty="0"/>
              <a:t>e</a:t>
            </a:r>
            <a:r>
              <a:rPr lang="en-GB" dirty="0"/>
              <a:t>x</a:t>
            </a:r>
            <a:r>
              <a:rPr lang="en-150" dirty="0"/>
              <a:t>t </a:t>
            </a:r>
            <a:r>
              <a:rPr lang="en-GB" dirty="0"/>
              <a:t>s</a:t>
            </a:r>
            <a:r>
              <a:rPr lang="en-150" dirty="0"/>
              <a:t>t</a:t>
            </a:r>
            <a:r>
              <a:rPr lang="en-GB" dirty="0"/>
              <a:t>e</a:t>
            </a:r>
            <a:r>
              <a:rPr lang="en-150" dirty="0"/>
              <a:t>p</a:t>
            </a:r>
            <a:r>
              <a:rPr lang="en-GB" dirty="0"/>
              <a:t>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5C15-BEFC-45F6-9434-68F2FBAE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150" dirty="0" err="1"/>
              <a:t>ata</a:t>
            </a:r>
            <a:r>
              <a:rPr lang="en-150" dirty="0"/>
              <a:t> distribution between DLR-</a:t>
            </a:r>
            <a:r>
              <a:rPr lang="en-GB" dirty="0"/>
              <a:t>M</a:t>
            </a:r>
            <a:r>
              <a:rPr lang="en-150" dirty="0"/>
              <a:t>O</a:t>
            </a:r>
            <a:r>
              <a:rPr lang="en-GB" dirty="0"/>
              <a:t>G</a:t>
            </a:r>
            <a:r>
              <a:rPr lang="en-150" dirty="0"/>
              <a:t>I </a:t>
            </a:r>
            <a:r>
              <a:rPr lang="en-GB" dirty="0"/>
              <a:t>a</a:t>
            </a:r>
            <a:r>
              <a:rPr lang="en-150" dirty="0" err="1"/>
              <a:t>nd</a:t>
            </a:r>
            <a:r>
              <a:rPr lang="en-150" dirty="0"/>
              <a:t> to H</a:t>
            </a:r>
            <a:r>
              <a:rPr lang="en-GB" dirty="0"/>
              <a:t>e</a:t>
            </a:r>
            <a:r>
              <a:rPr lang="en-150" dirty="0"/>
              <a:t>ra team </a:t>
            </a:r>
          </a:p>
          <a:p>
            <a:r>
              <a:rPr lang="en-150" dirty="0"/>
              <a:t>Radiometric </a:t>
            </a:r>
            <a:r>
              <a:rPr lang="en-150" dirty="0" err="1"/>
              <a:t>calibra</a:t>
            </a:r>
            <a:r>
              <a:rPr lang="en-GB" dirty="0"/>
              <a:t>t</a:t>
            </a:r>
            <a:r>
              <a:rPr lang="en-150" dirty="0"/>
              <a:t>i</a:t>
            </a:r>
            <a:r>
              <a:rPr lang="en-GB" dirty="0"/>
              <a:t>o</a:t>
            </a:r>
            <a:r>
              <a:rPr lang="en-150" dirty="0"/>
              <a:t>n </a:t>
            </a:r>
            <a:r>
              <a:rPr lang="en-GB" dirty="0"/>
              <a:t>u</a:t>
            </a:r>
            <a:r>
              <a:rPr lang="en-150" dirty="0"/>
              <a:t>s</a:t>
            </a:r>
            <a:r>
              <a:rPr lang="en-GB" dirty="0"/>
              <a:t>i</a:t>
            </a:r>
            <a:r>
              <a:rPr lang="en-150" dirty="0"/>
              <a:t>n</a:t>
            </a:r>
            <a:r>
              <a:rPr lang="en-GB" dirty="0"/>
              <a:t>g</a:t>
            </a:r>
            <a:r>
              <a:rPr lang="en-150" dirty="0"/>
              <a:t> images of the Moo</a:t>
            </a:r>
            <a:r>
              <a:rPr lang="en-GB" dirty="0"/>
              <a:t>n</a:t>
            </a:r>
            <a:endParaRPr lang="en-150" dirty="0"/>
          </a:p>
          <a:p>
            <a:r>
              <a:rPr lang="en-150" dirty="0"/>
              <a:t>Assessment of optical distortion with </a:t>
            </a:r>
            <a:r>
              <a:rPr lang="en-GB" dirty="0"/>
              <a:t>s</a:t>
            </a:r>
            <a:r>
              <a:rPr lang="en-150" dirty="0"/>
              <a:t>t</a:t>
            </a:r>
            <a:r>
              <a:rPr lang="en-GB" dirty="0"/>
              <a:t>a</a:t>
            </a:r>
            <a:r>
              <a:rPr lang="en-150" dirty="0"/>
              <a:t>r </a:t>
            </a:r>
            <a:r>
              <a:rPr lang="en-GB" dirty="0"/>
              <a:t>f</a:t>
            </a:r>
            <a:r>
              <a:rPr lang="en-150" dirty="0"/>
              <a:t>i</a:t>
            </a:r>
            <a:r>
              <a:rPr lang="en-GB" dirty="0"/>
              <a:t>e</a:t>
            </a:r>
            <a:r>
              <a:rPr lang="en-150" dirty="0"/>
              <a:t>l</a:t>
            </a:r>
            <a:r>
              <a:rPr lang="en-GB" dirty="0"/>
              <a:t>d</a:t>
            </a:r>
            <a:r>
              <a:rPr lang="en-150" dirty="0"/>
              <a:t>s</a:t>
            </a:r>
          </a:p>
          <a:p>
            <a:endParaRPr lang="en-150" dirty="0"/>
          </a:p>
          <a:p>
            <a:r>
              <a:rPr lang="en-150" dirty="0"/>
              <a:t>Update plan for cruise phase</a:t>
            </a:r>
          </a:p>
          <a:p>
            <a:pPr lvl="1"/>
            <a:r>
              <a:rPr lang="en-GB" dirty="0"/>
              <a:t>R</a:t>
            </a:r>
            <a:r>
              <a:rPr lang="en-150" dirty="0" err="1"/>
              <a:t>evise</a:t>
            </a:r>
            <a:r>
              <a:rPr lang="en-150" dirty="0"/>
              <a:t> </a:t>
            </a:r>
            <a:r>
              <a:rPr lang="en-GB" dirty="0"/>
              <a:t>o</a:t>
            </a:r>
            <a:r>
              <a:rPr lang="en-150" dirty="0"/>
              <a:t>b</a:t>
            </a:r>
            <a:r>
              <a:rPr lang="en-GB" dirty="0"/>
              <a:t>s</a:t>
            </a:r>
            <a:r>
              <a:rPr lang="en-150" dirty="0"/>
              <a:t>e</a:t>
            </a:r>
            <a:r>
              <a:rPr lang="en-GB" dirty="0"/>
              <a:t>r</a:t>
            </a:r>
            <a:r>
              <a:rPr lang="en-150" dirty="0"/>
              <a:t>v</a:t>
            </a:r>
            <a:r>
              <a:rPr lang="en-GB" dirty="0"/>
              <a:t>a</a:t>
            </a:r>
            <a:r>
              <a:rPr lang="en-150" dirty="0"/>
              <a:t>t</a:t>
            </a:r>
            <a:r>
              <a:rPr lang="en-GB" dirty="0"/>
              <a:t>i</a:t>
            </a:r>
            <a:r>
              <a:rPr lang="en-150" dirty="0"/>
              <a:t>o</a:t>
            </a:r>
            <a:r>
              <a:rPr lang="en-GB" dirty="0"/>
              <a:t>n</a:t>
            </a:r>
            <a:r>
              <a:rPr lang="en-150" dirty="0"/>
              <a:t>s </a:t>
            </a:r>
            <a:r>
              <a:rPr lang="en-GB" dirty="0"/>
              <a:t>o</a:t>
            </a:r>
            <a:r>
              <a:rPr lang="en-150" dirty="0"/>
              <a:t>f </a:t>
            </a:r>
            <a:r>
              <a:rPr lang="en-GB" dirty="0"/>
              <a:t>s</a:t>
            </a:r>
            <a:r>
              <a:rPr lang="en-150" dirty="0"/>
              <a:t>t</a:t>
            </a:r>
            <a:r>
              <a:rPr lang="en-GB" dirty="0"/>
              <a:t>a</a:t>
            </a:r>
            <a:r>
              <a:rPr lang="en-150" dirty="0"/>
              <a:t>r</a:t>
            </a:r>
            <a:r>
              <a:rPr lang="en-GB" dirty="0"/>
              <a:t>s</a:t>
            </a:r>
            <a:endParaRPr lang="en-150" dirty="0"/>
          </a:p>
          <a:p>
            <a:pPr lvl="1"/>
            <a:r>
              <a:rPr lang="en-150" dirty="0"/>
              <a:t>F</a:t>
            </a:r>
            <a:r>
              <a:rPr lang="en-GB" dirty="0"/>
              <a:t>i</a:t>
            </a:r>
            <a:r>
              <a:rPr lang="en-150" dirty="0" err="1"/>
              <a:t>nali</a:t>
            </a:r>
            <a:r>
              <a:rPr lang="en-GB" dirty="0"/>
              <a:t>s</a:t>
            </a:r>
            <a:r>
              <a:rPr lang="en-150" dirty="0"/>
              <a:t>e timeline of Mar</a:t>
            </a:r>
            <a:r>
              <a:rPr lang="en-GB" dirty="0"/>
              <a:t>s</a:t>
            </a:r>
            <a:r>
              <a:rPr lang="en-150" dirty="0"/>
              <a:t>/</a:t>
            </a:r>
            <a:r>
              <a:rPr lang="en-GB" dirty="0"/>
              <a:t>D</a:t>
            </a:r>
            <a:r>
              <a:rPr lang="en-150" dirty="0"/>
              <a:t>e</a:t>
            </a:r>
            <a:r>
              <a:rPr lang="en-GB" dirty="0"/>
              <a:t>i</a:t>
            </a:r>
            <a:r>
              <a:rPr lang="en-150" dirty="0" err="1"/>
              <a:t>mos</a:t>
            </a:r>
            <a:r>
              <a:rPr lang="en-150" dirty="0"/>
              <a:t> observations, plan for multiple exposures</a:t>
            </a:r>
          </a:p>
          <a:p>
            <a:endParaRPr lang="en-150" dirty="0"/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47F8-7111-45A7-93F7-6FCC774A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89B34-0FCD-4242-BF36-2EDA7FCF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4E93-992C-4531-BA4E-B898CB1D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9772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D9F6-9F06-4650-B3E3-0D7D51AC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150" dirty="0"/>
              <a:t>u</a:t>
            </a:r>
            <a:r>
              <a:rPr lang="en-GB" dirty="0"/>
              <a:t>mm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FDE0-956A-421C-BD73-EDC1AC81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 err="1">
                <a:solidFill>
                  <a:schemeClr val="accent6">
                    <a:lumMod val="75000"/>
                  </a:schemeClr>
                </a:solidFill>
              </a:rPr>
              <a:t>ry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s,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g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d !</a:t>
            </a:r>
          </a:p>
          <a:p>
            <a:endParaRPr lang="en-150" sz="2400" dirty="0"/>
          </a:p>
          <a:p>
            <a:r>
              <a:rPr lang="en-150" sz="2400" dirty="0"/>
              <a:t>All requested </a:t>
            </a:r>
            <a:r>
              <a:rPr lang="en-GB" sz="2400" dirty="0"/>
              <a:t>S</a:t>
            </a:r>
            <a:r>
              <a:rPr lang="en-150" sz="2400" dirty="0"/>
              <a:t>C</a:t>
            </a:r>
            <a:r>
              <a:rPr lang="en-GB" sz="2400" dirty="0"/>
              <a:t>I</a:t>
            </a:r>
            <a:r>
              <a:rPr lang="en-150" sz="2400" dirty="0"/>
              <a:t> data has been </a:t>
            </a:r>
            <a:r>
              <a:rPr lang="en-GB" sz="2400" dirty="0"/>
              <a:t>a</a:t>
            </a:r>
            <a:r>
              <a:rPr lang="en-150" sz="2400" dirty="0"/>
              <a:t>c</a:t>
            </a:r>
            <a:r>
              <a:rPr lang="en-GB" sz="2400" dirty="0"/>
              <a:t>q</a:t>
            </a:r>
            <a:r>
              <a:rPr lang="en-150" sz="2400" dirty="0" err="1"/>
              <a:t>uired</a:t>
            </a:r>
            <a:r>
              <a:rPr lang="en-150" sz="2400" dirty="0"/>
              <a:t> </a:t>
            </a:r>
            <a:r>
              <a:rPr lang="en-GB" sz="2400" dirty="0"/>
              <a:t>a</a:t>
            </a:r>
            <a:r>
              <a:rPr lang="en-150" sz="2400" dirty="0" err="1"/>
              <a:t>nd</a:t>
            </a:r>
            <a:r>
              <a:rPr lang="en-150" sz="2400" dirty="0"/>
              <a:t> verified 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(ex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t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s/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ark ?)</a:t>
            </a:r>
            <a:r>
              <a:rPr lang="en-150" sz="2400" dirty="0"/>
              <a:t> </a:t>
            </a:r>
          </a:p>
          <a:p>
            <a:endParaRPr lang="en-150" sz="2400" dirty="0"/>
          </a:p>
          <a:p>
            <a:r>
              <a:rPr lang="en-150" sz="2400" dirty="0"/>
              <a:t>A </a:t>
            </a:r>
            <a:r>
              <a:rPr lang="en-GB" sz="2400" dirty="0"/>
              <a:t>f</a:t>
            </a:r>
            <a:r>
              <a:rPr lang="en-150" sz="2400" dirty="0"/>
              <a:t>e</a:t>
            </a:r>
            <a:r>
              <a:rPr lang="en-GB" sz="2400" dirty="0"/>
              <a:t>w</a:t>
            </a:r>
            <a:r>
              <a:rPr lang="en-150" sz="2400" dirty="0"/>
              <a:t> </a:t>
            </a:r>
            <a:r>
              <a:rPr lang="en-150" sz="2400" dirty="0" err="1"/>
              <a:t>su</a:t>
            </a:r>
            <a:r>
              <a:rPr lang="en-GB" sz="2400" dirty="0"/>
              <a:t>r</a:t>
            </a:r>
            <a:r>
              <a:rPr lang="en-150" sz="2400" dirty="0"/>
              <a:t>p</a:t>
            </a:r>
            <a:r>
              <a:rPr lang="en-GB" sz="2400" dirty="0"/>
              <a:t>r</a:t>
            </a:r>
            <a:r>
              <a:rPr lang="en-150" sz="2400" dirty="0"/>
              <a:t>i</a:t>
            </a:r>
            <a:r>
              <a:rPr lang="en-GB" sz="2400" dirty="0"/>
              <a:t>s</a:t>
            </a:r>
            <a:r>
              <a:rPr lang="en-150" sz="2400" dirty="0"/>
              <a:t>e</a:t>
            </a:r>
            <a:r>
              <a:rPr lang="en-GB" sz="2400" dirty="0"/>
              <a:t>s</a:t>
            </a:r>
            <a:r>
              <a:rPr lang="en-150" sz="2400" dirty="0"/>
              <a:t>, </a:t>
            </a:r>
            <a:r>
              <a:rPr lang="en-GB" sz="2400" dirty="0"/>
              <a:t>w</a:t>
            </a:r>
            <a:r>
              <a:rPr lang="en-150" sz="2400" dirty="0"/>
              <a:t>e </a:t>
            </a:r>
            <a:r>
              <a:rPr lang="en-GB" sz="2400" dirty="0"/>
              <a:t>w</a:t>
            </a:r>
            <a:r>
              <a:rPr lang="en-150" sz="2400" dirty="0"/>
              <a:t>i</a:t>
            </a:r>
            <a:r>
              <a:rPr lang="en-GB" sz="2400" dirty="0"/>
              <a:t>l</a:t>
            </a:r>
            <a:r>
              <a:rPr lang="en-150" sz="2400" dirty="0"/>
              <a:t>l </a:t>
            </a:r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q</a:t>
            </a:r>
            <a:r>
              <a:rPr lang="en-150" sz="2400" dirty="0"/>
              <a:t>u</a:t>
            </a:r>
            <a:r>
              <a:rPr lang="en-GB" sz="2400" dirty="0"/>
              <a:t>e</a:t>
            </a:r>
            <a:r>
              <a:rPr lang="en-150" sz="2400" dirty="0"/>
              <a:t>s</a:t>
            </a:r>
            <a:r>
              <a:rPr lang="en-GB" sz="2400" dirty="0"/>
              <a:t>t</a:t>
            </a:r>
            <a:r>
              <a:rPr lang="en-150" sz="2400" dirty="0"/>
              <a:t> min</a:t>
            </a:r>
            <a:r>
              <a:rPr lang="en-GB" sz="2400" dirty="0"/>
              <a:t>o</a:t>
            </a:r>
            <a:r>
              <a:rPr lang="en-150" sz="2400" dirty="0"/>
              <a:t>r </a:t>
            </a:r>
            <a:r>
              <a:rPr lang="en-GB" sz="2400" dirty="0"/>
              <a:t>u</a:t>
            </a:r>
            <a:r>
              <a:rPr lang="en-150" sz="2400" dirty="0"/>
              <a:t>p</a:t>
            </a:r>
            <a:r>
              <a:rPr lang="en-GB" sz="2400" dirty="0"/>
              <a:t>d</a:t>
            </a:r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e</a:t>
            </a:r>
            <a:r>
              <a:rPr lang="en-GB" sz="2400" dirty="0"/>
              <a:t>s</a:t>
            </a:r>
            <a:r>
              <a:rPr lang="en-150" sz="2400" dirty="0"/>
              <a:t> </a:t>
            </a:r>
            <a:r>
              <a:rPr lang="en-GB" sz="2400" dirty="0"/>
              <a:t>t</a:t>
            </a:r>
            <a:r>
              <a:rPr lang="en-150" sz="2400" dirty="0"/>
              <a:t>o Cr</a:t>
            </a:r>
            <a:r>
              <a:rPr lang="en-GB" sz="2400" dirty="0"/>
              <a:t>u</a:t>
            </a:r>
            <a:r>
              <a:rPr lang="en-150" sz="2400" dirty="0"/>
              <a:t>i</a:t>
            </a:r>
            <a:r>
              <a:rPr lang="en-GB" sz="2400" dirty="0"/>
              <a:t>s</a:t>
            </a:r>
            <a:r>
              <a:rPr lang="en-150" sz="2400" dirty="0"/>
              <a:t>e </a:t>
            </a:r>
            <a:r>
              <a:rPr lang="en-GB" sz="2400" dirty="0"/>
              <a:t>a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M</a:t>
            </a:r>
            <a:r>
              <a:rPr lang="en-150" sz="2400" dirty="0"/>
              <a:t>a</a:t>
            </a:r>
            <a:r>
              <a:rPr lang="en-GB" sz="2400" dirty="0"/>
              <a:t>r</a:t>
            </a:r>
            <a:r>
              <a:rPr lang="en-150" sz="2400" dirty="0"/>
              <a:t>s </a:t>
            </a:r>
            <a:r>
              <a:rPr lang="en-GB" sz="2400" dirty="0"/>
              <a:t>a</a:t>
            </a:r>
            <a:r>
              <a:rPr lang="en-150" sz="2400" dirty="0"/>
              <a:t>c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v</a:t>
            </a:r>
            <a:r>
              <a:rPr lang="en-150" sz="2400" dirty="0"/>
              <a:t>i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e</a:t>
            </a:r>
            <a:r>
              <a:rPr lang="en-150" sz="2400" dirty="0"/>
              <a:t>s</a:t>
            </a:r>
          </a:p>
          <a:p>
            <a:endParaRPr lang="en-150" sz="2400" dirty="0"/>
          </a:p>
          <a:p>
            <a:r>
              <a:rPr lang="en-150" sz="2400" dirty="0"/>
              <a:t>Co</a:t>
            </a:r>
            <a:r>
              <a:rPr lang="en-GB" sz="2400" dirty="0"/>
              <a:t>m</a:t>
            </a:r>
            <a:r>
              <a:rPr lang="en-150" sz="2400" dirty="0"/>
              <a:t>m</a:t>
            </a:r>
            <a:r>
              <a:rPr lang="en-GB" sz="2400" dirty="0"/>
              <a:t>u</a:t>
            </a:r>
            <a:r>
              <a:rPr lang="en-150" sz="2400" dirty="0"/>
              <a:t>n</a:t>
            </a:r>
            <a:r>
              <a:rPr lang="en-GB" sz="2400" dirty="0"/>
              <a:t>i</a:t>
            </a:r>
            <a:r>
              <a:rPr lang="en-150" sz="2400" dirty="0"/>
              <a:t>c</a:t>
            </a:r>
            <a:r>
              <a:rPr lang="en-GB" sz="2400" dirty="0"/>
              <a:t>a</a:t>
            </a:r>
            <a:r>
              <a:rPr lang="en-150" sz="2400" dirty="0"/>
              <a:t>t</a:t>
            </a:r>
            <a:r>
              <a:rPr lang="en-GB" sz="2400" dirty="0"/>
              <a:t>i</a:t>
            </a:r>
            <a:r>
              <a:rPr lang="en-150" sz="2400" dirty="0"/>
              <a:t>o</a:t>
            </a:r>
            <a:r>
              <a:rPr lang="en-GB" sz="2400" dirty="0"/>
              <a:t>n</a:t>
            </a:r>
            <a:r>
              <a:rPr lang="en-150" sz="2400" dirty="0"/>
              <a:t> </a:t>
            </a:r>
            <a:r>
              <a:rPr lang="en-GB" sz="2400" dirty="0"/>
              <a:t>w</a:t>
            </a:r>
            <a:r>
              <a:rPr lang="en-150" sz="2400" dirty="0"/>
              <a:t>i</a:t>
            </a:r>
            <a:r>
              <a:rPr lang="en-GB" sz="2400" dirty="0"/>
              <a:t>t</a:t>
            </a:r>
            <a:r>
              <a:rPr lang="en-150" sz="2400" dirty="0"/>
              <a:t>h </a:t>
            </a:r>
            <a:r>
              <a:rPr lang="en-GB" sz="2400" dirty="0"/>
              <a:t>E</a:t>
            </a:r>
            <a:r>
              <a:rPr lang="en-150" sz="2400" dirty="0"/>
              <a:t>S</a:t>
            </a:r>
            <a:r>
              <a:rPr lang="en-GB" sz="2400" dirty="0"/>
              <a:t>O</a:t>
            </a:r>
            <a:r>
              <a:rPr lang="en-150" sz="2400" dirty="0"/>
              <a:t>C can be improved, especially regarding scheduling. This is already being discussed</a:t>
            </a:r>
          </a:p>
          <a:p>
            <a:endParaRPr lang="en-150" sz="2400" dirty="0"/>
          </a:p>
          <a:p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m</a:t>
            </a:r>
            <a:r>
              <a:rPr lang="en-150" sz="2400" dirty="0"/>
              <a:t>a</a:t>
            </a:r>
            <a:r>
              <a:rPr lang="en-GB" sz="2400" dirty="0"/>
              <a:t>in</a:t>
            </a:r>
            <a:r>
              <a:rPr lang="en-150" sz="2400" dirty="0"/>
              <a:t>i</a:t>
            </a:r>
            <a:r>
              <a:rPr lang="en-GB" sz="2400" dirty="0"/>
              <a:t>n</a:t>
            </a:r>
            <a:r>
              <a:rPr lang="en-150" sz="2400" dirty="0"/>
              <a:t>g issues with data </a:t>
            </a:r>
            <a:r>
              <a:rPr lang="en-GB" sz="2400" dirty="0"/>
              <a:t>p</a:t>
            </a:r>
            <a:r>
              <a:rPr lang="en-150" sz="2400" dirty="0"/>
              <a:t>r</a:t>
            </a:r>
            <a:r>
              <a:rPr lang="en-GB" sz="2400" dirty="0"/>
              <a:t>o</a:t>
            </a:r>
            <a:r>
              <a:rPr lang="en-150" sz="2400" dirty="0"/>
              <a:t>c</a:t>
            </a:r>
            <a:r>
              <a:rPr lang="en-GB" sz="2400" dirty="0"/>
              <a:t>e</a:t>
            </a:r>
            <a:r>
              <a:rPr lang="en-150" sz="2400" dirty="0" err="1"/>
              <a:t>ssing</a:t>
            </a:r>
            <a:r>
              <a:rPr lang="en-150" sz="2400" dirty="0"/>
              <a:t> and </a:t>
            </a:r>
            <a:r>
              <a:rPr lang="en-GB" sz="2400" dirty="0"/>
              <a:t>d</a:t>
            </a:r>
            <a:r>
              <a:rPr lang="en-150" sz="2400" dirty="0"/>
              <a:t>i</a:t>
            </a:r>
            <a:r>
              <a:rPr lang="en-GB" sz="2400" dirty="0"/>
              <a:t>s</a:t>
            </a:r>
            <a:r>
              <a:rPr lang="en-150" sz="2400" dirty="0"/>
              <a:t>t</a:t>
            </a:r>
            <a:r>
              <a:rPr lang="en-GB" sz="2400" dirty="0"/>
              <a:t>r</a:t>
            </a:r>
            <a:r>
              <a:rPr lang="en-150" sz="2400" dirty="0"/>
              <a:t>i</a:t>
            </a:r>
            <a:r>
              <a:rPr lang="en-GB" sz="2400" dirty="0"/>
              <a:t>b</a:t>
            </a:r>
            <a:r>
              <a:rPr lang="en-150" sz="2400" dirty="0"/>
              <a:t>u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o</a:t>
            </a:r>
            <a:r>
              <a:rPr lang="en-150" sz="2400" dirty="0"/>
              <a:t>n </a:t>
            </a:r>
            <a:r>
              <a:rPr lang="en-GB" sz="2400" dirty="0"/>
              <a:t>a</a:t>
            </a:r>
            <a:r>
              <a:rPr lang="en-150" sz="2400" dirty="0"/>
              <a:t>r</a:t>
            </a:r>
            <a:r>
              <a:rPr lang="en-GB" sz="2400" dirty="0"/>
              <a:t>e</a:t>
            </a:r>
            <a:r>
              <a:rPr lang="en-150" sz="2400" dirty="0"/>
              <a:t> </a:t>
            </a:r>
            <a:r>
              <a:rPr lang="en-GB" sz="2400" dirty="0"/>
              <a:t>b</a:t>
            </a:r>
            <a:r>
              <a:rPr lang="en-150" sz="2400" dirty="0"/>
              <a:t>e</a:t>
            </a:r>
            <a:r>
              <a:rPr lang="en-GB" sz="2400" dirty="0"/>
              <a:t>i</a:t>
            </a:r>
            <a:r>
              <a:rPr lang="en-150" sz="2400" dirty="0"/>
              <a:t>n</a:t>
            </a:r>
            <a:r>
              <a:rPr lang="en-GB" sz="2400" dirty="0"/>
              <a:t>g</a:t>
            </a:r>
            <a:r>
              <a:rPr lang="en-150" sz="2400" dirty="0"/>
              <a:t> </a:t>
            </a:r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s</a:t>
            </a:r>
            <a:r>
              <a:rPr lang="en-150" sz="2400" dirty="0"/>
              <a:t>o</a:t>
            </a:r>
            <a:r>
              <a:rPr lang="en-GB" sz="2400" dirty="0"/>
              <a:t>l</a:t>
            </a:r>
            <a:r>
              <a:rPr lang="en-150" sz="2400" dirty="0" err="1"/>
              <a:t>ved</a:t>
            </a:r>
            <a:endParaRPr lang="en-150" sz="2400" dirty="0"/>
          </a:p>
          <a:p>
            <a:endParaRPr lang="en-150" sz="2400" dirty="0"/>
          </a:p>
          <a:p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t</a:t>
            </a:r>
            <a:r>
              <a:rPr lang="en-GB" sz="2400" dirty="0"/>
              <a:t>e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e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P</a:t>
            </a:r>
            <a:r>
              <a:rPr lang="en-150" sz="2400" dirty="0"/>
              <a:t>D</a:t>
            </a:r>
            <a:r>
              <a:rPr lang="en-GB" sz="2400" dirty="0"/>
              <a:t>S</a:t>
            </a:r>
            <a:r>
              <a:rPr lang="en-150" sz="2400" dirty="0"/>
              <a:t>4 </a:t>
            </a:r>
            <a:r>
              <a:rPr lang="en-GB" sz="2400" dirty="0"/>
              <a:t>w</a:t>
            </a:r>
            <a:r>
              <a:rPr lang="en-150" sz="2400" dirty="0"/>
              <a:t>o</a:t>
            </a:r>
            <a:r>
              <a:rPr lang="en-GB" sz="2400" dirty="0"/>
              <a:t>r</a:t>
            </a:r>
            <a:r>
              <a:rPr lang="en-150" sz="2400" dirty="0"/>
              <a:t>k</a:t>
            </a:r>
            <a:r>
              <a:rPr lang="en-GB" sz="2400" dirty="0"/>
              <a:t>s</a:t>
            </a:r>
            <a:r>
              <a:rPr lang="en-150" sz="2400" dirty="0"/>
              <a:t>h</a:t>
            </a:r>
            <a:r>
              <a:rPr lang="en-GB" sz="2400" dirty="0"/>
              <a:t>o</a:t>
            </a:r>
            <a:r>
              <a:rPr lang="en-150" sz="2400" dirty="0"/>
              <a:t>p, </a:t>
            </a:r>
            <a:r>
              <a:rPr lang="en-GB" sz="2400" dirty="0"/>
              <a:t>c</a:t>
            </a:r>
            <a:r>
              <a:rPr lang="en-150" sz="2400" dirty="0"/>
              <a:t>a</a:t>
            </a:r>
            <a:r>
              <a:rPr lang="en-GB" sz="2400" dirty="0"/>
              <a:t>n</a:t>
            </a:r>
            <a:r>
              <a:rPr lang="en-150" sz="2400" dirty="0"/>
              <a:t> </a:t>
            </a:r>
            <a:r>
              <a:rPr lang="en-GB" sz="2400" dirty="0"/>
              <a:t>g</a:t>
            </a:r>
            <a:r>
              <a:rPr lang="en-150" sz="2400" dirty="0"/>
              <a:t>e</a:t>
            </a:r>
            <a:r>
              <a:rPr lang="en-GB" sz="2400" dirty="0"/>
              <a:t>n</a:t>
            </a:r>
            <a:r>
              <a:rPr lang="en-150" sz="2400" dirty="0"/>
              <a:t>e</a:t>
            </a:r>
            <a:r>
              <a:rPr lang="en-GB" sz="2400" dirty="0"/>
              <a:t>r</a:t>
            </a:r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e </a:t>
            </a:r>
            <a:r>
              <a:rPr lang="en-GB" sz="2400" dirty="0"/>
              <a:t>v</a:t>
            </a:r>
            <a:r>
              <a:rPr lang="en-150" sz="2400" dirty="0"/>
              <a:t>a</a:t>
            </a:r>
            <a:r>
              <a:rPr lang="en-GB" sz="2400" dirty="0"/>
              <a:t>l</a:t>
            </a:r>
            <a:r>
              <a:rPr lang="en-150" sz="2400" dirty="0"/>
              <a:t>i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l</a:t>
            </a:r>
            <a:r>
              <a:rPr lang="en-150" sz="2400" dirty="0"/>
              <a:t>a</a:t>
            </a:r>
            <a:r>
              <a:rPr lang="en-GB" sz="2400" dirty="0"/>
              <a:t>b</a:t>
            </a:r>
            <a:r>
              <a:rPr lang="en-150" sz="2400" dirty="0"/>
              <a:t>e</a:t>
            </a:r>
            <a:r>
              <a:rPr lang="en-GB" sz="2400" dirty="0"/>
              <a:t>l</a:t>
            </a:r>
            <a:r>
              <a:rPr lang="en-150" sz="2400" dirty="0"/>
              <a:t>s, now waiting for ESA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BAE2-614C-49BA-8D05-99CC02F5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FDB7-E7C5-47D3-B00B-AF0D5615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B5A0-1F52-44C5-84F7-E6797E56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297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D9F6-9F06-4650-B3E3-0D7D51AC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150" dirty="0"/>
              <a:t>u</a:t>
            </a:r>
            <a:r>
              <a:rPr lang="en-GB" dirty="0"/>
              <a:t>mm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FDE0-956A-421C-BD73-EDC1AC81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 err="1">
                <a:solidFill>
                  <a:schemeClr val="accent6">
                    <a:lumMod val="75000"/>
                  </a:schemeClr>
                </a:solidFill>
              </a:rPr>
              <a:t>ry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s,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g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150" sz="2400" b="1" dirty="0">
                <a:solidFill>
                  <a:schemeClr val="accent6">
                    <a:lumMod val="75000"/>
                  </a:schemeClr>
                </a:solidFill>
              </a:rPr>
              <a:t>d !</a:t>
            </a:r>
          </a:p>
          <a:p>
            <a:endParaRPr lang="en-150" sz="2400" dirty="0"/>
          </a:p>
          <a:p>
            <a:r>
              <a:rPr lang="en-150" sz="2400" dirty="0"/>
              <a:t>All requested </a:t>
            </a:r>
            <a:r>
              <a:rPr lang="en-GB" sz="2400" dirty="0"/>
              <a:t>S</a:t>
            </a:r>
            <a:r>
              <a:rPr lang="en-150" sz="2400" dirty="0"/>
              <a:t>C</a:t>
            </a:r>
            <a:r>
              <a:rPr lang="en-GB" sz="2400" dirty="0"/>
              <a:t>I</a:t>
            </a:r>
            <a:r>
              <a:rPr lang="en-150" sz="2400" dirty="0"/>
              <a:t> data has been </a:t>
            </a:r>
            <a:r>
              <a:rPr lang="en-GB" sz="2400" dirty="0"/>
              <a:t>a</a:t>
            </a:r>
            <a:r>
              <a:rPr lang="en-150" sz="2400" dirty="0"/>
              <a:t>c</a:t>
            </a:r>
            <a:r>
              <a:rPr lang="en-GB" sz="2400" dirty="0"/>
              <a:t>q</a:t>
            </a:r>
            <a:r>
              <a:rPr lang="en-150" sz="2400" dirty="0" err="1"/>
              <a:t>uired</a:t>
            </a:r>
            <a:r>
              <a:rPr lang="en-150" sz="2400" dirty="0"/>
              <a:t> </a:t>
            </a:r>
            <a:r>
              <a:rPr lang="en-GB" sz="2400" dirty="0"/>
              <a:t>a</a:t>
            </a:r>
            <a:r>
              <a:rPr lang="en-150" sz="2400" dirty="0" err="1"/>
              <a:t>nd</a:t>
            </a:r>
            <a:r>
              <a:rPr lang="en-150" sz="2400" dirty="0"/>
              <a:t> verified 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(ex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t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s/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150" sz="2400" dirty="0">
                <a:solidFill>
                  <a:schemeClr val="bg2">
                    <a:lumMod val="75000"/>
                  </a:schemeClr>
                </a:solidFill>
              </a:rPr>
              <a:t>ark ?)</a:t>
            </a:r>
            <a:r>
              <a:rPr lang="en-150" sz="2400" dirty="0"/>
              <a:t> </a:t>
            </a:r>
          </a:p>
          <a:p>
            <a:endParaRPr lang="en-150" sz="2400" dirty="0"/>
          </a:p>
          <a:p>
            <a:r>
              <a:rPr lang="en-150" sz="2400" dirty="0"/>
              <a:t>A </a:t>
            </a:r>
            <a:r>
              <a:rPr lang="en-GB" sz="2400" dirty="0"/>
              <a:t>f</a:t>
            </a:r>
            <a:r>
              <a:rPr lang="en-150" sz="2400" dirty="0"/>
              <a:t>e</a:t>
            </a:r>
            <a:r>
              <a:rPr lang="en-GB" sz="2400" dirty="0"/>
              <a:t>w</a:t>
            </a:r>
            <a:r>
              <a:rPr lang="en-150" sz="2400" dirty="0"/>
              <a:t> </a:t>
            </a:r>
            <a:r>
              <a:rPr lang="en-150" sz="2400" dirty="0" err="1"/>
              <a:t>su</a:t>
            </a:r>
            <a:r>
              <a:rPr lang="en-GB" sz="2400" dirty="0"/>
              <a:t>r</a:t>
            </a:r>
            <a:r>
              <a:rPr lang="en-150" sz="2400" dirty="0"/>
              <a:t>p</a:t>
            </a:r>
            <a:r>
              <a:rPr lang="en-GB" sz="2400" dirty="0"/>
              <a:t>r</a:t>
            </a:r>
            <a:r>
              <a:rPr lang="en-150" sz="2400" dirty="0"/>
              <a:t>i</a:t>
            </a:r>
            <a:r>
              <a:rPr lang="en-GB" sz="2400" dirty="0"/>
              <a:t>s</a:t>
            </a:r>
            <a:r>
              <a:rPr lang="en-150" sz="2400" dirty="0"/>
              <a:t>e</a:t>
            </a:r>
            <a:r>
              <a:rPr lang="en-GB" sz="2400" dirty="0"/>
              <a:t>s</a:t>
            </a:r>
            <a:r>
              <a:rPr lang="en-150" sz="2400" dirty="0"/>
              <a:t>, </a:t>
            </a:r>
            <a:r>
              <a:rPr lang="en-GB" sz="2400" dirty="0"/>
              <a:t>w</a:t>
            </a:r>
            <a:r>
              <a:rPr lang="en-150" sz="2400" dirty="0"/>
              <a:t>e </a:t>
            </a:r>
            <a:r>
              <a:rPr lang="en-GB" sz="2400" dirty="0"/>
              <a:t>w</a:t>
            </a:r>
            <a:r>
              <a:rPr lang="en-150" sz="2400" dirty="0"/>
              <a:t>i</a:t>
            </a:r>
            <a:r>
              <a:rPr lang="en-GB" sz="2400" dirty="0"/>
              <a:t>l</a:t>
            </a:r>
            <a:r>
              <a:rPr lang="en-150" sz="2400" dirty="0"/>
              <a:t>l </a:t>
            </a:r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q</a:t>
            </a:r>
            <a:r>
              <a:rPr lang="en-150" sz="2400" dirty="0"/>
              <a:t>u</a:t>
            </a:r>
            <a:r>
              <a:rPr lang="en-GB" sz="2400" dirty="0"/>
              <a:t>e</a:t>
            </a:r>
            <a:r>
              <a:rPr lang="en-150" sz="2400" dirty="0"/>
              <a:t>s</a:t>
            </a:r>
            <a:r>
              <a:rPr lang="en-GB" sz="2400" dirty="0"/>
              <a:t>t</a:t>
            </a:r>
            <a:r>
              <a:rPr lang="en-150" sz="2400" dirty="0"/>
              <a:t> min</a:t>
            </a:r>
            <a:r>
              <a:rPr lang="en-GB" sz="2400" dirty="0"/>
              <a:t>o</a:t>
            </a:r>
            <a:r>
              <a:rPr lang="en-150" sz="2400" dirty="0"/>
              <a:t>r </a:t>
            </a:r>
            <a:r>
              <a:rPr lang="en-GB" sz="2400" dirty="0"/>
              <a:t>u</a:t>
            </a:r>
            <a:r>
              <a:rPr lang="en-150" sz="2400" dirty="0"/>
              <a:t>p</a:t>
            </a:r>
            <a:r>
              <a:rPr lang="en-GB" sz="2400" dirty="0"/>
              <a:t>d</a:t>
            </a:r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e</a:t>
            </a:r>
            <a:r>
              <a:rPr lang="en-GB" sz="2400" dirty="0"/>
              <a:t>s</a:t>
            </a:r>
            <a:r>
              <a:rPr lang="en-150" sz="2400" dirty="0"/>
              <a:t> </a:t>
            </a:r>
            <a:r>
              <a:rPr lang="en-GB" sz="2400" dirty="0"/>
              <a:t>t</a:t>
            </a:r>
            <a:r>
              <a:rPr lang="en-150" sz="2400" dirty="0"/>
              <a:t>o Cr</a:t>
            </a:r>
            <a:r>
              <a:rPr lang="en-GB" sz="2400" dirty="0"/>
              <a:t>u</a:t>
            </a:r>
            <a:r>
              <a:rPr lang="en-150" sz="2400" dirty="0"/>
              <a:t>i</a:t>
            </a:r>
            <a:r>
              <a:rPr lang="en-GB" sz="2400" dirty="0"/>
              <a:t>s</a:t>
            </a:r>
            <a:r>
              <a:rPr lang="en-150" sz="2400" dirty="0"/>
              <a:t>e </a:t>
            </a:r>
            <a:r>
              <a:rPr lang="en-GB" sz="2400" dirty="0"/>
              <a:t>a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M</a:t>
            </a:r>
            <a:r>
              <a:rPr lang="en-150" sz="2400" dirty="0"/>
              <a:t>a</a:t>
            </a:r>
            <a:r>
              <a:rPr lang="en-GB" sz="2400" dirty="0"/>
              <a:t>r</a:t>
            </a:r>
            <a:r>
              <a:rPr lang="en-150" sz="2400" dirty="0"/>
              <a:t>s </a:t>
            </a:r>
            <a:r>
              <a:rPr lang="en-GB" sz="2400" dirty="0"/>
              <a:t>a</a:t>
            </a:r>
            <a:r>
              <a:rPr lang="en-150" sz="2400" dirty="0"/>
              <a:t>c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v</a:t>
            </a:r>
            <a:r>
              <a:rPr lang="en-150" sz="2400" dirty="0"/>
              <a:t>i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e</a:t>
            </a:r>
            <a:r>
              <a:rPr lang="en-150" sz="2400" dirty="0"/>
              <a:t>s</a:t>
            </a:r>
          </a:p>
          <a:p>
            <a:endParaRPr lang="en-150" sz="2400" dirty="0"/>
          </a:p>
          <a:p>
            <a:r>
              <a:rPr lang="en-150" sz="2400" dirty="0"/>
              <a:t>Co</a:t>
            </a:r>
            <a:r>
              <a:rPr lang="en-GB" sz="2400" dirty="0"/>
              <a:t>m</a:t>
            </a:r>
            <a:r>
              <a:rPr lang="en-150" sz="2400" dirty="0"/>
              <a:t>m</a:t>
            </a:r>
            <a:r>
              <a:rPr lang="en-GB" sz="2400" dirty="0"/>
              <a:t>u</a:t>
            </a:r>
            <a:r>
              <a:rPr lang="en-150" sz="2400" dirty="0"/>
              <a:t>n</a:t>
            </a:r>
            <a:r>
              <a:rPr lang="en-GB" sz="2400" dirty="0"/>
              <a:t>i</a:t>
            </a:r>
            <a:r>
              <a:rPr lang="en-150" sz="2400" dirty="0"/>
              <a:t>c</a:t>
            </a:r>
            <a:r>
              <a:rPr lang="en-GB" sz="2400" dirty="0"/>
              <a:t>a</a:t>
            </a:r>
            <a:r>
              <a:rPr lang="en-150" sz="2400" dirty="0"/>
              <a:t>t</a:t>
            </a:r>
            <a:r>
              <a:rPr lang="en-GB" sz="2400" dirty="0"/>
              <a:t>i</a:t>
            </a:r>
            <a:r>
              <a:rPr lang="en-150" sz="2400" dirty="0"/>
              <a:t>o</a:t>
            </a:r>
            <a:r>
              <a:rPr lang="en-GB" sz="2400" dirty="0"/>
              <a:t>n</a:t>
            </a:r>
            <a:r>
              <a:rPr lang="en-150" sz="2400" dirty="0"/>
              <a:t> </a:t>
            </a:r>
            <a:r>
              <a:rPr lang="en-GB" sz="2400" dirty="0"/>
              <a:t>w</a:t>
            </a:r>
            <a:r>
              <a:rPr lang="en-150" sz="2400" dirty="0"/>
              <a:t>i</a:t>
            </a:r>
            <a:r>
              <a:rPr lang="en-GB" sz="2400" dirty="0"/>
              <a:t>t</a:t>
            </a:r>
            <a:r>
              <a:rPr lang="en-150" sz="2400" dirty="0"/>
              <a:t>h </a:t>
            </a:r>
            <a:r>
              <a:rPr lang="en-GB" sz="2400" dirty="0"/>
              <a:t>E</a:t>
            </a:r>
            <a:r>
              <a:rPr lang="en-150" sz="2400" dirty="0"/>
              <a:t>S</a:t>
            </a:r>
            <a:r>
              <a:rPr lang="en-GB" sz="2400" dirty="0"/>
              <a:t>O</a:t>
            </a:r>
            <a:r>
              <a:rPr lang="en-150" sz="2400" dirty="0"/>
              <a:t>C can be improved, especially regarding scheduling. This is already being discussed</a:t>
            </a:r>
          </a:p>
          <a:p>
            <a:endParaRPr lang="en-150" sz="2400" dirty="0"/>
          </a:p>
          <a:p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m</a:t>
            </a:r>
            <a:r>
              <a:rPr lang="en-150" sz="2400" dirty="0"/>
              <a:t>a</a:t>
            </a:r>
            <a:r>
              <a:rPr lang="en-GB" sz="2400" dirty="0"/>
              <a:t>in</a:t>
            </a:r>
            <a:r>
              <a:rPr lang="en-150" sz="2400" dirty="0"/>
              <a:t>i</a:t>
            </a:r>
            <a:r>
              <a:rPr lang="en-GB" sz="2400" dirty="0"/>
              <a:t>n</a:t>
            </a:r>
            <a:r>
              <a:rPr lang="en-150" sz="2400" dirty="0"/>
              <a:t>g issues with data </a:t>
            </a:r>
            <a:r>
              <a:rPr lang="en-GB" sz="2400" dirty="0"/>
              <a:t>p</a:t>
            </a:r>
            <a:r>
              <a:rPr lang="en-150" sz="2400" dirty="0"/>
              <a:t>r</a:t>
            </a:r>
            <a:r>
              <a:rPr lang="en-GB" sz="2400" dirty="0"/>
              <a:t>o</a:t>
            </a:r>
            <a:r>
              <a:rPr lang="en-150" sz="2400" dirty="0"/>
              <a:t>c</a:t>
            </a:r>
            <a:r>
              <a:rPr lang="en-GB" sz="2400" dirty="0"/>
              <a:t>e</a:t>
            </a:r>
            <a:r>
              <a:rPr lang="en-150" sz="2400" dirty="0" err="1"/>
              <a:t>ssing</a:t>
            </a:r>
            <a:r>
              <a:rPr lang="en-150" sz="2400" dirty="0"/>
              <a:t> and </a:t>
            </a:r>
            <a:r>
              <a:rPr lang="en-GB" sz="2400" dirty="0"/>
              <a:t>d</a:t>
            </a:r>
            <a:r>
              <a:rPr lang="en-150" sz="2400" dirty="0"/>
              <a:t>i</a:t>
            </a:r>
            <a:r>
              <a:rPr lang="en-GB" sz="2400" dirty="0"/>
              <a:t>s</a:t>
            </a:r>
            <a:r>
              <a:rPr lang="en-150" sz="2400" dirty="0"/>
              <a:t>t</a:t>
            </a:r>
            <a:r>
              <a:rPr lang="en-GB" sz="2400" dirty="0"/>
              <a:t>r</a:t>
            </a:r>
            <a:r>
              <a:rPr lang="en-150" sz="2400" dirty="0"/>
              <a:t>i</a:t>
            </a:r>
            <a:r>
              <a:rPr lang="en-GB" sz="2400" dirty="0"/>
              <a:t>b</a:t>
            </a:r>
            <a:r>
              <a:rPr lang="en-150" sz="2400" dirty="0"/>
              <a:t>u</a:t>
            </a:r>
            <a:r>
              <a:rPr lang="en-GB" sz="2400" dirty="0"/>
              <a:t>t</a:t>
            </a:r>
            <a:r>
              <a:rPr lang="en-150" sz="2400" dirty="0"/>
              <a:t>i</a:t>
            </a:r>
            <a:r>
              <a:rPr lang="en-GB" sz="2400" dirty="0"/>
              <a:t>o</a:t>
            </a:r>
            <a:r>
              <a:rPr lang="en-150" sz="2400" dirty="0"/>
              <a:t>n </a:t>
            </a:r>
            <a:r>
              <a:rPr lang="en-GB" sz="2400" dirty="0"/>
              <a:t>a</a:t>
            </a:r>
            <a:r>
              <a:rPr lang="en-150" sz="2400" dirty="0"/>
              <a:t>r</a:t>
            </a:r>
            <a:r>
              <a:rPr lang="en-GB" sz="2400" dirty="0"/>
              <a:t>e</a:t>
            </a:r>
            <a:r>
              <a:rPr lang="en-150" sz="2400" dirty="0"/>
              <a:t> </a:t>
            </a:r>
            <a:r>
              <a:rPr lang="en-GB" sz="2400" dirty="0"/>
              <a:t>b</a:t>
            </a:r>
            <a:r>
              <a:rPr lang="en-150" sz="2400" dirty="0"/>
              <a:t>e</a:t>
            </a:r>
            <a:r>
              <a:rPr lang="en-GB" sz="2400" dirty="0"/>
              <a:t>i</a:t>
            </a:r>
            <a:r>
              <a:rPr lang="en-150" sz="2400" dirty="0"/>
              <a:t>n</a:t>
            </a:r>
            <a:r>
              <a:rPr lang="en-GB" sz="2400" dirty="0"/>
              <a:t>g</a:t>
            </a:r>
            <a:r>
              <a:rPr lang="en-150" sz="2400" dirty="0"/>
              <a:t> </a:t>
            </a:r>
            <a:r>
              <a:rPr lang="en-GB" sz="2400" dirty="0"/>
              <a:t>r</a:t>
            </a:r>
            <a:r>
              <a:rPr lang="en-150" sz="2400" dirty="0"/>
              <a:t>e</a:t>
            </a:r>
            <a:r>
              <a:rPr lang="en-GB" sz="2400" dirty="0"/>
              <a:t>s</a:t>
            </a:r>
            <a:r>
              <a:rPr lang="en-150" sz="2400" dirty="0"/>
              <a:t>o</a:t>
            </a:r>
            <a:r>
              <a:rPr lang="en-GB" sz="2400" dirty="0"/>
              <a:t>l</a:t>
            </a:r>
            <a:r>
              <a:rPr lang="en-150" sz="2400" dirty="0" err="1"/>
              <a:t>ved</a:t>
            </a:r>
            <a:endParaRPr lang="en-150" sz="2400" dirty="0"/>
          </a:p>
          <a:p>
            <a:endParaRPr lang="en-150" sz="2400" dirty="0"/>
          </a:p>
          <a:p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t</a:t>
            </a:r>
            <a:r>
              <a:rPr lang="en-GB" sz="2400" dirty="0"/>
              <a:t>e</a:t>
            </a:r>
            <a:r>
              <a:rPr lang="en-150" sz="2400" dirty="0"/>
              <a:t>n</a:t>
            </a:r>
            <a:r>
              <a:rPr lang="en-GB" sz="2400" dirty="0"/>
              <a:t>d</a:t>
            </a:r>
            <a:r>
              <a:rPr lang="en-150" sz="2400" dirty="0"/>
              <a:t>e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P</a:t>
            </a:r>
            <a:r>
              <a:rPr lang="en-150" sz="2400" dirty="0"/>
              <a:t>D</a:t>
            </a:r>
            <a:r>
              <a:rPr lang="en-GB" sz="2400" dirty="0"/>
              <a:t>S</a:t>
            </a:r>
            <a:r>
              <a:rPr lang="en-150" sz="2400" dirty="0"/>
              <a:t>4 </a:t>
            </a:r>
            <a:r>
              <a:rPr lang="en-GB" sz="2400" dirty="0"/>
              <a:t>w</a:t>
            </a:r>
            <a:r>
              <a:rPr lang="en-150" sz="2400" dirty="0"/>
              <a:t>o</a:t>
            </a:r>
            <a:r>
              <a:rPr lang="en-GB" sz="2400" dirty="0"/>
              <a:t>r</a:t>
            </a:r>
            <a:r>
              <a:rPr lang="en-150" sz="2400" dirty="0"/>
              <a:t>k</a:t>
            </a:r>
            <a:r>
              <a:rPr lang="en-GB" sz="2400" dirty="0"/>
              <a:t>s</a:t>
            </a:r>
            <a:r>
              <a:rPr lang="en-150" sz="2400" dirty="0"/>
              <a:t>h</a:t>
            </a:r>
            <a:r>
              <a:rPr lang="en-GB" sz="2400" dirty="0"/>
              <a:t>o</a:t>
            </a:r>
            <a:r>
              <a:rPr lang="en-150" sz="2400" dirty="0"/>
              <a:t>p, </a:t>
            </a:r>
            <a:r>
              <a:rPr lang="en-GB" sz="2400" dirty="0"/>
              <a:t>c</a:t>
            </a:r>
            <a:r>
              <a:rPr lang="en-150" sz="2400" dirty="0"/>
              <a:t>a</a:t>
            </a:r>
            <a:r>
              <a:rPr lang="en-GB" sz="2400" dirty="0"/>
              <a:t>n</a:t>
            </a:r>
            <a:r>
              <a:rPr lang="en-150" sz="2400" dirty="0"/>
              <a:t> </a:t>
            </a:r>
            <a:r>
              <a:rPr lang="en-GB" sz="2400" dirty="0"/>
              <a:t>g</a:t>
            </a:r>
            <a:r>
              <a:rPr lang="en-150" sz="2400" dirty="0"/>
              <a:t>e</a:t>
            </a:r>
            <a:r>
              <a:rPr lang="en-GB" sz="2400" dirty="0"/>
              <a:t>n</a:t>
            </a:r>
            <a:r>
              <a:rPr lang="en-150" sz="2400" dirty="0"/>
              <a:t>e</a:t>
            </a:r>
            <a:r>
              <a:rPr lang="en-GB" sz="2400" dirty="0"/>
              <a:t>r</a:t>
            </a:r>
            <a:r>
              <a:rPr lang="en-150" sz="2400" dirty="0"/>
              <a:t>a</a:t>
            </a:r>
            <a:r>
              <a:rPr lang="en-GB" sz="2400" dirty="0"/>
              <a:t>t</a:t>
            </a:r>
            <a:r>
              <a:rPr lang="en-150" sz="2400" dirty="0"/>
              <a:t>e </a:t>
            </a:r>
            <a:r>
              <a:rPr lang="en-GB" sz="2400" dirty="0"/>
              <a:t>v</a:t>
            </a:r>
            <a:r>
              <a:rPr lang="en-150" sz="2400" dirty="0"/>
              <a:t>a</a:t>
            </a:r>
            <a:r>
              <a:rPr lang="en-GB" sz="2400" dirty="0"/>
              <a:t>l</a:t>
            </a:r>
            <a:r>
              <a:rPr lang="en-150" sz="2400" dirty="0"/>
              <a:t>i</a:t>
            </a:r>
            <a:r>
              <a:rPr lang="en-GB" sz="2400" dirty="0"/>
              <a:t>d</a:t>
            </a:r>
            <a:r>
              <a:rPr lang="en-150" sz="2400" dirty="0"/>
              <a:t> </a:t>
            </a:r>
            <a:r>
              <a:rPr lang="en-GB" sz="2400" dirty="0"/>
              <a:t>l</a:t>
            </a:r>
            <a:r>
              <a:rPr lang="en-150" sz="2400" dirty="0"/>
              <a:t>a</a:t>
            </a:r>
            <a:r>
              <a:rPr lang="en-GB" sz="2400" dirty="0"/>
              <a:t>b</a:t>
            </a:r>
            <a:r>
              <a:rPr lang="en-150" sz="2400" dirty="0"/>
              <a:t>e</a:t>
            </a:r>
            <a:r>
              <a:rPr lang="en-GB" sz="2400" dirty="0"/>
              <a:t>l</a:t>
            </a:r>
            <a:r>
              <a:rPr lang="en-150" sz="2400" dirty="0"/>
              <a:t>s, now waiting for ESA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BAE2-614C-49BA-8D05-99CC02F5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FDB7-E7C5-47D3-B00B-AF0D5615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B5A0-1F52-44C5-84F7-E6797E56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467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BD14-E0F9-4A55-9F53-1D5EA2B5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150" dirty="0" err="1"/>
              <a:t>perations</a:t>
            </a:r>
            <a:r>
              <a:rPr lang="en-150" dirty="0"/>
              <a:t> </a:t>
            </a:r>
            <a:r>
              <a:rPr lang="en-GB" dirty="0"/>
              <a:t>r</a:t>
            </a:r>
            <a:r>
              <a:rPr lang="en-150" dirty="0"/>
              <a:t>e</a:t>
            </a:r>
            <a:r>
              <a:rPr lang="en-GB" dirty="0"/>
              <a:t>p</a:t>
            </a:r>
            <a:r>
              <a:rPr lang="en-150" dirty="0"/>
              <a:t>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F5D4A-C599-4D49-9E09-4AC3D88E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DE81-092D-435F-ADD7-604D15F8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5FF3-2DCD-4189-9C8D-1E21E02F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3</a:t>
            </a:fld>
            <a:endParaRPr lang="en-D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9F8106-C033-4B60-9FCD-DFEDA2AC6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98187"/>
              </p:ext>
            </p:extLst>
          </p:nvPr>
        </p:nvGraphicFramePr>
        <p:xfrm>
          <a:off x="193630" y="1374797"/>
          <a:ext cx="11816862" cy="5087189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815624">
                  <a:extLst>
                    <a:ext uri="{9D8B030D-6E8A-4147-A177-3AD203B41FA5}">
                      <a16:colId xmlns:a16="http://schemas.microsoft.com/office/drawing/2014/main" val="2806018255"/>
                    </a:ext>
                  </a:extLst>
                </a:gridCol>
                <a:gridCol w="2677538">
                  <a:extLst>
                    <a:ext uri="{9D8B030D-6E8A-4147-A177-3AD203B41FA5}">
                      <a16:colId xmlns:a16="http://schemas.microsoft.com/office/drawing/2014/main" val="236977915"/>
                    </a:ext>
                  </a:extLst>
                </a:gridCol>
                <a:gridCol w="1938026">
                  <a:extLst>
                    <a:ext uri="{9D8B030D-6E8A-4147-A177-3AD203B41FA5}">
                      <a16:colId xmlns:a16="http://schemas.microsoft.com/office/drawing/2014/main" val="1599984237"/>
                    </a:ext>
                  </a:extLst>
                </a:gridCol>
                <a:gridCol w="1404224">
                  <a:extLst>
                    <a:ext uri="{9D8B030D-6E8A-4147-A177-3AD203B41FA5}">
                      <a16:colId xmlns:a16="http://schemas.microsoft.com/office/drawing/2014/main" val="414973757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474385916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856045879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875534319"/>
                    </a:ext>
                  </a:extLst>
                </a:gridCol>
              </a:tblGrid>
              <a:tr h="4088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Activity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Pointing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Exposures (</a:t>
                      </a:r>
                      <a:r>
                        <a:rPr lang="en-GB" sz="1200" u="none" strike="noStrike" dirty="0" err="1">
                          <a:effectLst/>
                        </a:rPr>
                        <a:t>ms</a:t>
                      </a:r>
                      <a:r>
                        <a:rPr lang="en-GB" sz="1200" u="none" strike="noStrike" dirty="0">
                          <a:effectLst/>
                        </a:rPr>
                        <a:t>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Date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# expected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# received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Status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:a16="http://schemas.microsoft.com/office/drawing/2014/main" val="578041770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AF1 Earth-Moon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3x3 +-1° raster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 err="1">
                          <a:effectLst/>
                        </a:rPr>
                        <a:t>Ea</a:t>
                      </a:r>
                      <a:r>
                        <a:rPr lang="en-150" sz="1200" u="none" strike="noStrike" dirty="0">
                          <a:effectLst/>
                        </a:rPr>
                        <a:t>r</a:t>
                      </a:r>
                      <a:r>
                        <a:rPr lang="en-US" sz="1200" u="none" strike="noStrike" dirty="0" err="1">
                          <a:effectLst/>
                        </a:rPr>
                        <a:t>th</a:t>
                      </a:r>
                      <a:r>
                        <a:rPr lang="en-US" sz="1200" u="none" strike="noStrike" dirty="0">
                          <a:effectLst/>
                        </a:rPr>
                        <a:t> &amp; Moon in </a:t>
                      </a:r>
                      <a:r>
                        <a:rPr lang="en-US" sz="1200" u="none" strike="noStrike" dirty="0" err="1">
                          <a:effectLst/>
                        </a:rPr>
                        <a:t>FoV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>
                          <a:effectLst/>
                        </a:rPr>
                        <a:t>0.5, 1, 2, 5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2024-10-10T14:08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>
                          <a:effectLst/>
                        </a:rPr>
                        <a:t>36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>
                          <a:effectLst/>
                        </a:rPr>
                        <a:t>36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89550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AF2 Earth-Moon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3x3 +-1° raster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E</a:t>
                      </a:r>
                      <a:r>
                        <a:rPr lang="en-150" sz="1200" u="none" strike="noStrike" dirty="0">
                          <a:effectLst/>
                        </a:rPr>
                        <a:t>a</a:t>
                      </a:r>
                      <a:r>
                        <a:rPr lang="en-US" sz="1200" u="none" strike="noStrike" dirty="0" err="1">
                          <a:effectLst/>
                        </a:rPr>
                        <a:t>rth</a:t>
                      </a:r>
                      <a:r>
                        <a:rPr lang="en-US" sz="1200" u="none" strike="noStrike" dirty="0">
                          <a:effectLst/>
                        </a:rPr>
                        <a:t> &amp; Moon in </a:t>
                      </a:r>
                      <a:r>
                        <a:rPr lang="en-US" sz="1200" u="none" strike="noStrike" dirty="0" err="1">
                          <a:effectLst/>
                        </a:rPr>
                        <a:t>FoV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0.5, 1, 2, 5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2024-10-11T01:48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36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36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4528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AF1 Dark/Bias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any, even slew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no bright object in FoV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5x 0.224</a:t>
                      </a:r>
                      <a:r>
                        <a:rPr lang="en-150" sz="1200" u="none" strike="noStrike" dirty="0">
                          <a:effectLst/>
                        </a:rPr>
                        <a:t>, </a:t>
                      </a:r>
                      <a:r>
                        <a:rPr lang="en-GB" sz="1200" u="none" strike="noStrike" dirty="0">
                          <a:effectLst/>
                        </a:rPr>
                        <a:t>5x 1000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2024-10-16T14:45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10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bias</a:t>
                      </a:r>
                    </a:p>
                    <a:p>
                      <a:pPr algn="ctr" fontAlgn="ctr"/>
                      <a:r>
                        <a:rPr lang="en-150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darks</a:t>
                      </a: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</a:t>
                      </a:r>
                      <a:r>
                        <a:rPr lang="en-150" sz="1200" u="none" strike="noStrike" dirty="0">
                          <a:effectLst/>
                        </a:rPr>
                        <a:t>K </a:t>
                      </a:r>
                      <a:r>
                        <a:rPr lang="en-GB" sz="1200" u="none" strike="noStrike" dirty="0">
                          <a:effectLst/>
                        </a:rPr>
                        <a:t>f</a:t>
                      </a:r>
                      <a:r>
                        <a:rPr lang="en-150" sz="1200" u="none" strike="noStrike" dirty="0">
                          <a:effectLst/>
                        </a:rPr>
                        <a:t>o</a:t>
                      </a:r>
                      <a:r>
                        <a:rPr lang="en-GB" sz="1200" u="none" strike="noStrike" dirty="0">
                          <a:effectLst/>
                        </a:rPr>
                        <a:t>r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b</a:t>
                      </a:r>
                      <a:r>
                        <a:rPr lang="en-150" sz="1200" u="none" strike="noStrike" dirty="0">
                          <a:effectLst/>
                        </a:rPr>
                        <a:t>i</a:t>
                      </a:r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r>
                        <a:rPr lang="en-150" sz="1200" u="none" strike="noStrike" dirty="0">
                          <a:effectLst/>
                        </a:rPr>
                        <a:t>s</a:t>
                      </a:r>
                    </a:p>
                    <a:p>
                      <a:pPr algn="ctr" fontAlgn="ctr"/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Darks acquired with 4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150" sz="1200" b="0" i="0" u="none" strike="noStrike" dirty="0" err="1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nstead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 of 1s</a:t>
                      </a: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33582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AF2 Dark/Bias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any, even slew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no bright object in </a:t>
                      </a:r>
                      <a:r>
                        <a:rPr lang="en-US" sz="1200" u="none" strike="noStrike" dirty="0" err="1">
                          <a:effectLst/>
                        </a:rPr>
                        <a:t>FoV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5x 0.224</a:t>
                      </a:r>
                      <a:r>
                        <a:rPr lang="en-150" sz="1200" u="none" strike="noStrike" dirty="0">
                          <a:effectLst/>
                        </a:rPr>
                        <a:t>, </a:t>
                      </a:r>
                      <a:r>
                        <a:rPr lang="en-GB" sz="1200" u="none" strike="noStrike" dirty="0">
                          <a:effectLst/>
                        </a:rPr>
                        <a:t>5x 1000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2024-10-17T03:55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10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?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GB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150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64605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AF1 Saturation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Vega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3x3 +-1° raster</a:t>
                      </a:r>
                      <a:br>
                        <a:rPr lang="en-GB" sz="1200" u="none" strike="noStrike">
                          <a:effectLst/>
                        </a:rPr>
                      </a:br>
                      <a:r>
                        <a:rPr lang="en-GB" sz="1200" u="none" strike="noStrike">
                          <a:effectLst/>
                        </a:rPr>
                        <a:t>RA: 18h 37m DEC: 38d 47m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8, 12, 16, 20, 24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2024-10-25T15:30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>
                          <a:effectLst/>
                        </a:rPr>
                        <a:t>45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>
                          <a:effectLst/>
                        </a:rPr>
                        <a:t>45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</a:t>
                      </a:r>
                      <a:r>
                        <a:rPr lang="en-150" sz="1200" u="none" strike="noStrike" dirty="0">
                          <a:effectLst/>
                        </a:rPr>
                        <a:t>K</a:t>
                      </a: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48792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AF2 Saturation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Vega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3x3 +-1° raster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RA: 18h 37m DEC: 38d 47m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8, 12, 16, 20, 24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2024-10-25T16:50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45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45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4327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AF1 Distortion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StarField1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3x3 +-1° raster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RA: 07h 21m; DEC:-25d 34m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500, 1000, 1500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2024-10-29T13:20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65994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AF2 Distortion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StarField1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3x3 +-1° raster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RA: 07h 21m; DEC:-25d 34m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500, 1000, 1500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2024-10-29T14:40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9769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AF1 Radiometry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Vega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3x3 +-1° raster</a:t>
                      </a:r>
                      <a:br>
                        <a:rPr lang="en-GB" sz="1200" u="none" strike="noStrike">
                          <a:effectLst/>
                        </a:rPr>
                      </a:br>
                      <a:r>
                        <a:rPr lang="en-GB" sz="1200" u="none" strike="noStrike">
                          <a:effectLst/>
                        </a:rPr>
                        <a:t>RA: 18h 37m DEC: 38d 47m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 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2024-11-07T12:05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>
                          <a:effectLst/>
                        </a:rPr>
                        <a:t>27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>
                          <a:effectLst/>
                        </a:rPr>
                        <a:t>27</a:t>
                      </a:r>
                      <a:endParaRPr lang="en-150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10634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AF2 Radiometry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Vega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3x3 +-1° raster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RA: 18h 37m DEC: 38d 47m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 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2024-11-07T13:25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76641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AF1 Distortion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StarField2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3x3 +-1° raster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RA: 04h 25m; DEC:+15d 10m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500, 1000, 1500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2024-11-10T11:20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1295"/>
                  </a:ext>
                </a:extLst>
              </a:tr>
              <a:tr h="3747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AF2 Distortion</a:t>
                      </a:r>
                      <a:r>
                        <a:rPr lang="en-150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>
                          <a:effectLst/>
                        </a:rPr>
                        <a:t>StarField2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3x3 +-1° raster</a:t>
                      </a:r>
                      <a:br>
                        <a:rPr lang="en-GB" sz="1200" u="none" strike="noStrike" dirty="0">
                          <a:effectLst/>
                        </a:rPr>
                      </a:br>
                      <a:r>
                        <a:rPr lang="en-GB" sz="1200" u="none" strike="noStrike" dirty="0">
                          <a:effectLst/>
                        </a:rPr>
                        <a:t>RA: 04h 25m; DEC:+15d 10m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150" sz="1200" u="none" strike="noStrike" dirty="0">
                          <a:effectLst/>
                        </a:rPr>
                        <a:t>500, 1000, 1500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2024-11-10T12:40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150" sz="1200" u="none" strike="noStrike" dirty="0">
                          <a:effectLst/>
                        </a:rPr>
                        <a:t>27</a:t>
                      </a:r>
                      <a:endParaRPr lang="en-150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OK</a:t>
                      </a:r>
                      <a:endParaRPr lang="en-GB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1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66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A7A6-8C3D-4EAE-B18E-A25E2312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t</a:t>
            </a:r>
            <a:r>
              <a:rPr lang="en-GB" dirty="0"/>
              <a:t>h</a:t>
            </a:r>
            <a:r>
              <a:rPr lang="en-150" dirty="0"/>
              <a:t>/</a:t>
            </a:r>
            <a:r>
              <a:rPr lang="en-GB" dirty="0"/>
              <a:t>M</a:t>
            </a:r>
            <a:r>
              <a:rPr lang="en-150" dirty="0"/>
              <a:t>o</a:t>
            </a:r>
            <a:r>
              <a:rPr lang="en-GB" dirty="0"/>
              <a:t>o</a:t>
            </a:r>
            <a:r>
              <a:rPr lang="en-150" dirty="0"/>
              <a:t>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0538-39FF-4CE6-92B5-8FF7BCE7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FB67-29B2-4403-871E-7FFF2D2A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779-6811-4D5B-8B04-14D9B735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4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B8F8B-96CC-474C-B376-4F8F239E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4168" y="1459779"/>
            <a:ext cx="4220308" cy="4220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E07DA-B373-47C4-AFAA-305D29672AE0}"/>
              </a:ext>
            </a:extLst>
          </p:cNvPr>
          <p:cNvSpPr txBox="1"/>
          <p:nvPr/>
        </p:nvSpPr>
        <p:spPr>
          <a:xfrm>
            <a:off x="1752415" y="5794752"/>
            <a:ext cx="302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AF1_NAV_241010T212506_0</a:t>
            </a:r>
            <a:endParaRPr lang="en-150" dirty="0"/>
          </a:p>
          <a:p>
            <a:pPr algn="ctr"/>
            <a:r>
              <a:rPr lang="en-150" dirty="0"/>
              <a:t>First image acquired in space 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71D112-6196-4E62-9B86-58A1AD0EF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1459779"/>
            <a:ext cx="4220308" cy="4220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FA771-4B43-47E0-9A87-68FB5AD32DD6}"/>
              </a:ext>
            </a:extLst>
          </p:cNvPr>
          <p:cNvSpPr txBox="1"/>
          <p:nvPr/>
        </p:nvSpPr>
        <p:spPr>
          <a:xfrm>
            <a:off x="7370765" y="5783028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4</a:t>
            </a:r>
            <a:r>
              <a:rPr lang="en-150" dirty="0"/>
              <a:t>5 </a:t>
            </a:r>
            <a:r>
              <a:rPr lang="en-GB" dirty="0"/>
              <a:t>i</a:t>
            </a:r>
            <a:r>
              <a:rPr lang="en-150" dirty="0"/>
              <a:t>m</a:t>
            </a:r>
            <a:r>
              <a:rPr lang="en-GB" dirty="0"/>
              <a:t>a</a:t>
            </a:r>
            <a:r>
              <a:rPr lang="en-150" dirty="0"/>
              <a:t>g</a:t>
            </a:r>
            <a:r>
              <a:rPr lang="en-GB" dirty="0"/>
              <a:t>e</a:t>
            </a:r>
            <a:r>
              <a:rPr lang="en-150" dirty="0"/>
              <a:t>s </a:t>
            </a:r>
            <a:r>
              <a:rPr lang="en-GB" dirty="0"/>
              <a:t>a</a:t>
            </a:r>
            <a:r>
              <a:rPr lang="en-150" dirty="0"/>
              <a:t>c</a:t>
            </a:r>
            <a:r>
              <a:rPr lang="en-GB" dirty="0"/>
              <a:t>q</a:t>
            </a:r>
            <a:r>
              <a:rPr lang="en-150" dirty="0"/>
              <a:t>u</a:t>
            </a:r>
            <a:r>
              <a:rPr lang="en-GB" dirty="0"/>
              <a:t>i</a:t>
            </a:r>
            <a:r>
              <a:rPr lang="en-150" dirty="0"/>
              <a:t>r</a:t>
            </a:r>
            <a:r>
              <a:rPr lang="en-GB" dirty="0"/>
              <a:t>e</a:t>
            </a:r>
            <a:r>
              <a:rPr lang="en-150" dirty="0"/>
              <a:t>d </a:t>
            </a:r>
            <a:r>
              <a:rPr lang="en-GB" dirty="0"/>
              <a:t>o</a:t>
            </a:r>
            <a:r>
              <a:rPr lang="en-150" dirty="0"/>
              <a:t>v</a:t>
            </a:r>
            <a:r>
              <a:rPr lang="en-GB" dirty="0"/>
              <a:t>e</a:t>
            </a:r>
            <a:r>
              <a:rPr lang="en-150" dirty="0"/>
              <a:t>r 1.5 </a:t>
            </a:r>
            <a:r>
              <a:rPr lang="en-GB" dirty="0"/>
              <a:t>h</a:t>
            </a:r>
            <a:r>
              <a:rPr lang="en-150" dirty="0"/>
              <a:t>o</a:t>
            </a:r>
            <a:r>
              <a:rPr lang="en-GB" dirty="0"/>
              <a:t>u</a:t>
            </a:r>
            <a:r>
              <a:rPr lang="en-150" dirty="0"/>
              <a:t>r</a:t>
            </a:r>
            <a:r>
              <a:rPr lang="en-GB" dirty="0"/>
              <a:t>s</a:t>
            </a:r>
            <a:endParaRPr lang="en-150" dirty="0"/>
          </a:p>
          <a:p>
            <a:pPr algn="ctr"/>
            <a:r>
              <a:rPr lang="en-GB" dirty="0"/>
              <a:t>D</a:t>
            </a:r>
            <a:r>
              <a:rPr lang="en-150" dirty="0" err="1"/>
              <a:t>ist</a:t>
            </a:r>
            <a:r>
              <a:rPr lang="en-150" dirty="0"/>
              <a:t>: 1.6 million km, Res: 150 km/p</a:t>
            </a:r>
            <a:r>
              <a:rPr lang="en-GB" dirty="0"/>
              <a:t>x</a:t>
            </a:r>
            <a:endParaRPr lang="en-1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E381B-F4D2-425B-A46D-3294B2EF8F95}"/>
              </a:ext>
            </a:extLst>
          </p:cNvPr>
          <p:cNvSpPr txBox="1"/>
          <p:nvPr/>
        </p:nvSpPr>
        <p:spPr>
          <a:xfrm>
            <a:off x="6772275" y="145977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150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4358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148A0-7B37-472D-8793-43A8079A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7" y="1089575"/>
            <a:ext cx="5257800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ACB14-C38B-4DEF-971D-005AC7091755}"/>
              </a:ext>
            </a:extLst>
          </p:cNvPr>
          <p:cNvSpPr txBox="1"/>
          <p:nvPr/>
        </p:nvSpPr>
        <p:spPr>
          <a:xfrm>
            <a:off x="5953078" y="1499723"/>
            <a:ext cx="58804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sed to pl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c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h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n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f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r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c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s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r. 18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t 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ions, with no overlap.</a:t>
            </a:r>
          </a:p>
          <a:p>
            <a:endParaRPr lang="en-150" sz="1600" dirty="0">
              <a:cs typeface="Arial" panose="020B0604020202020204" pitchFamily="34" charset="0"/>
            </a:endParaRPr>
          </a:p>
          <a:p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-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v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r-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o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c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or weather (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r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 super bright!), uncertainties on p</a:t>
            </a:r>
            <a:r>
              <a:rPr lang="en-GB" sz="1600" dirty="0">
                <a:cs typeface="Arial" panose="020B0604020202020204" pitchFamily="34" charset="0"/>
              </a:rPr>
              <a:t>h</a:t>
            </a:r>
            <a:r>
              <a:rPr lang="en-150" sz="1600" dirty="0" err="1">
                <a:cs typeface="Arial" panose="020B0604020202020204" pitchFamily="34" charset="0"/>
              </a:rPr>
              <a:t>ase</a:t>
            </a:r>
            <a:r>
              <a:rPr lang="en-150" sz="1600" dirty="0">
                <a:cs typeface="Arial" panose="020B0604020202020204" pitchFamily="34" charset="0"/>
              </a:rPr>
              <a:t> angle,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o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t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r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r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g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endParaRPr lang="en-150" sz="1600" dirty="0">
              <a:cs typeface="Arial" panose="020B0604020202020204" pitchFamily="34" charset="0"/>
            </a:endParaRPr>
          </a:p>
          <a:p>
            <a:endParaRPr lang="en-150" sz="1600" dirty="0">
              <a:cs typeface="Arial" panose="020B0604020202020204" pitchFamily="34" charset="0"/>
            </a:endParaRPr>
          </a:p>
          <a:p>
            <a:endParaRPr lang="en-150" sz="1600" dirty="0">
              <a:cs typeface="Arial" panose="020B0604020202020204" pitchFamily="34" charset="0"/>
            </a:endParaRPr>
          </a:p>
          <a:p>
            <a:r>
              <a:rPr lang="en-150" sz="1600" b="1" dirty="0">
                <a:cs typeface="Arial" panose="020B0604020202020204" pitchFamily="34" charset="0"/>
              </a:rPr>
              <a:t>C</a:t>
            </a:r>
            <a:r>
              <a:rPr lang="en-GB" sz="1600" b="1" dirty="0">
                <a:cs typeface="Arial" panose="020B0604020202020204" pitchFamily="34" charset="0"/>
              </a:rPr>
              <a:t>a</a:t>
            </a:r>
            <a:r>
              <a:rPr lang="en-150" sz="1600" b="1" dirty="0">
                <a:cs typeface="Arial" panose="020B0604020202020204" pitchFamily="34" charset="0"/>
              </a:rPr>
              <a:t>m</a:t>
            </a:r>
            <a:r>
              <a:rPr lang="en-GB" sz="1600" b="1" dirty="0">
                <a:cs typeface="Arial" panose="020B0604020202020204" pitchFamily="34" charset="0"/>
              </a:rPr>
              <a:t>e</a:t>
            </a:r>
            <a:r>
              <a:rPr lang="en-150" sz="1600" b="1" dirty="0">
                <a:cs typeface="Arial" panose="020B0604020202020204" pitchFamily="34" charset="0"/>
              </a:rPr>
              <a:t>r</a:t>
            </a:r>
            <a:r>
              <a:rPr lang="en-GB" sz="1600" b="1" dirty="0">
                <a:cs typeface="Arial" panose="020B0604020202020204" pitchFamily="34" charset="0"/>
              </a:rPr>
              <a:t>a</a:t>
            </a:r>
            <a:r>
              <a:rPr lang="en-150" sz="1600" b="1" dirty="0">
                <a:cs typeface="Arial" panose="020B0604020202020204" pitchFamily="34" charset="0"/>
              </a:rPr>
              <a:t>s </a:t>
            </a:r>
            <a:r>
              <a:rPr lang="en-GB" sz="1600" b="1" dirty="0">
                <a:cs typeface="Arial" panose="020B0604020202020204" pitchFamily="34" charset="0"/>
              </a:rPr>
              <a:t>p</a:t>
            </a:r>
            <a:r>
              <a:rPr lang="en-150" sz="1600" b="1" dirty="0">
                <a:cs typeface="Arial" panose="020B0604020202020204" pitchFamily="34" charset="0"/>
              </a:rPr>
              <a:t>e</a:t>
            </a:r>
            <a:r>
              <a:rPr lang="en-GB" sz="1600" b="1" dirty="0">
                <a:cs typeface="Arial" panose="020B0604020202020204" pitchFamily="34" charset="0"/>
              </a:rPr>
              <a:t>r</a:t>
            </a:r>
            <a:r>
              <a:rPr lang="en-150" sz="1600" b="1" dirty="0">
                <a:cs typeface="Arial" panose="020B0604020202020204" pitchFamily="34" charset="0"/>
              </a:rPr>
              <a:t>f</a:t>
            </a:r>
            <a:r>
              <a:rPr lang="en-GB" sz="1600" b="1" dirty="0">
                <a:cs typeface="Arial" panose="020B0604020202020204" pitchFamily="34" charset="0"/>
              </a:rPr>
              <a:t>o</a:t>
            </a:r>
            <a:r>
              <a:rPr lang="en-150" sz="1600" b="1" dirty="0">
                <a:cs typeface="Arial" panose="020B0604020202020204" pitchFamily="34" charset="0"/>
              </a:rPr>
              <a:t>r</a:t>
            </a:r>
            <a:r>
              <a:rPr lang="en-GB" sz="1600" b="1" dirty="0">
                <a:cs typeface="Arial" panose="020B0604020202020204" pitchFamily="34" charset="0"/>
              </a:rPr>
              <a:t>m</a:t>
            </a:r>
            <a:r>
              <a:rPr lang="en-150" sz="1600" b="1" dirty="0">
                <a:cs typeface="Arial" panose="020B0604020202020204" pitchFamily="34" charset="0"/>
              </a:rPr>
              <a:t>i</a:t>
            </a:r>
            <a:r>
              <a:rPr lang="en-GB" sz="1600" b="1" dirty="0">
                <a:cs typeface="Arial" panose="020B0604020202020204" pitchFamily="34" charset="0"/>
              </a:rPr>
              <a:t>n</a:t>
            </a:r>
            <a:r>
              <a:rPr lang="en-150" sz="1600" b="1" dirty="0">
                <a:cs typeface="Arial" panose="020B0604020202020204" pitchFamily="34" charset="0"/>
              </a:rPr>
              <a:t>g </a:t>
            </a:r>
            <a:r>
              <a:rPr lang="en-GB" sz="1600" b="1" dirty="0">
                <a:cs typeface="Arial" panose="020B0604020202020204" pitchFamily="34" charset="0"/>
              </a:rPr>
              <a:t>a</a:t>
            </a:r>
            <a:r>
              <a:rPr lang="en-150" sz="1600" b="1" dirty="0">
                <a:cs typeface="Arial" panose="020B0604020202020204" pitchFamily="34" charset="0"/>
              </a:rPr>
              <a:t>s </a:t>
            </a:r>
            <a:r>
              <a:rPr lang="en-GB" sz="1600" b="1" dirty="0">
                <a:cs typeface="Arial" panose="020B0604020202020204" pitchFamily="34" charset="0"/>
              </a:rPr>
              <a:t>e</a:t>
            </a:r>
            <a:r>
              <a:rPr lang="en-150" sz="1600" b="1" dirty="0">
                <a:cs typeface="Arial" panose="020B0604020202020204" pitchFamily="34" charset="0"/>
              </a:rPr>
              <a:t>x</a:t>
            </a:r>
            <a:r>
              <a:rPr lang="en-GB" sz="1600" b="1" dirty="0">
                <a:cs typeface="Arial" panose="020B0604020202020204" pitchFamily="34" charset="0"/>
              </a:rPr>
              <a:t>p</a:t>
            </a:r>
            <a:r>
              <a:rPr lang="en-150" sz="1600" b="1" dirty="0">
                <a:cs typeface="Arial" panose="020B0604020202020204" pitchFamily="34" charset="0"/>
              </a:rPr>
              <a:t>e</a:t>
            </a:r>
            <a:r>
              <a:rPr lang="en-GB" sz="1600" b="1" dirty="0">
                <a:cs typeface="Arial" panose="020B0604020202020204" pitchFamily="34" charset="0"/>
              </a:rPr>
              <a:t>c</a:t>
            </a:r>
            <a:r>
              <a:rPr lang="en-150" sz="1600" b="1" dirty="0">
                <a:cs typeface="Arial" panose="020B0604020202020204" pitchFamily="34" charset="0"/>
              </a:rPr>
              <a:t>t</a:t>
            </a:r>
            <a:r>
              <a:rPr lang="en-GB" sz="1600" b="1" dirty="0">
                <a:cs typeface="Arial" panose="020B0604020202020204" pitchFamily="34" charset="0"/>
              </a:rPr>
              <a:t>e</a:t>
            </a:r>
            <a:r>
              <a:rPr lang="en-150" sz="1600" b="1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, v</a:t>
            </a:r>
            <a:r>
              <a:rPr lang="en-GB" sz="1600" dirty="0" err="1">
                <a:cs typeface="Arial" panose="020B0604020202020204" pitchFamily="34" charset="0"/>
              </a:rPr>
              <a:t>er</a:t>
            </a:r>
            <a:r>
              <a:rPr lang="en-150" sz="1600" dirty="0">
                <a:cs typeface="Arial" panose="020B0604020202020204" pitchFamily="34" charset="0"/>
              </a:rPr>
              <a:t>y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s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v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endParaRPr lang="en-150" sz="1600" dirty="0">
              <a:cs typeface="Arial" panose="020B0604020202020204" pitchFamily="34" charset="0"/>
            </a:endParaRPr>
          </a:p>
          <a:p>
            <a:endParaRPr lang="en-150" sz="1600" dirty="0">
              <a:cs typeface="Arial" panose="020B0604020202020204" pitchFamily="34" charset="0"/>
            </a:endParaRPr>
          </a:p>
          <a:p>
            <a:endParaRPr lang="en-150" sz="1600" dirty="0">
              <a:cs typeface="Arial" panose="020B0604020202020204" pitchFamily="34" charset="0"/>
            </a:endParaRPr>
          </a:p>
          <a:p>
            <a:r>
              <a:rPr lang="en-150" sz="1600" dirty="0">
                <a:cs typeface="Arial" panose="020B0604020202020204" pitchFamily="34" charset="0"/>
              </a:rPr>
              <a:t>Weather on Earth </a:t>
            </a:r>
            <a:r>
              <a:rPr lang="en-150" sz="1600" dirty="0" err="1">
                <a:cs typeface="Arial" panose="020B0604020202020204" pitchFamily="34" charset="0"/>
              </a:rPr>
              <a:t>worrie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 me for Mars: </a:t>
            </a:r>
            <a:r>
              <a:rPr lang="en-GB" sz="1600" dirty="0">
                <a:cs typeface="Arial" panose="020B0604020202020204" pitchFamily="34" charset="0"/>
              </a:rPr>
              <a:t>w</a:t>
            </a:r>
            <a:r>
              <a:rPr lang="en-150" sz="1600" dirty="0">
                <a:cs typeface="Arial" panose="020B0604020202020204" pitchFamily="34" charset="0"/>
              </a:rPr>
              <a:t>e 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 err="1">
                <a:cs typeface="Arial" panose="020B0604020202020204" pitchFamily="34" charset="0"/>
              </a:rPr>
              <a:t>eed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o 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y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c</a:t>
            </a:r>
            <a:r>
              <a:rPr lang="en-GB" sz="1600" dirty="0">
                <a:cs typeface="Arial" panose="020B0604020202020204" pitchFamily="34" charset="0"/>
              </a:rPr>
              <a:t>k</a:t>
            </a:r>
            <a:r>
              <a:rPr lang="en-150" sz="1600" dirty="0">
                <a:cs typeface="Arial" panose="020B0604020202020204" pitchFamily="34" charset="0"/>
              </a:rPr>
              <a:t> for extent of polar caps,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v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l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 err="1">
                <a:cs typeface="Arial" panose="020B0604020202020204" pitchFamily="34" charset="0"/>
              </a:rPr>
              <a:t>ust</a:t>
            </a:r>
            <a:r>
              <a:rPr lang="en-150" sz="1600" dirty="0">
                <a:cs typeface="Arial" panose="020B0604020202020204" pitchFamily="34" charset="0"/>
              </a:rPr>
              <a:t> storm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, </a:t>
            </a:r>
            <a:r>
              <a:rPr lang="en-GB" sz="1600" dirty="0">
                <a:cs typeface="Arial" panose="020B0604020202020204" pitchFamily="34" charset="0"/>
              </a:rPr>
              <a:t>w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n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g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.</a:t>
            </a:r>
          </a:p>
          <a:p>
            <a:endParaRPr lang="en-150" sz="1600" dirty="0">
              <a:cs typeface="Arial" panose="020B0604020202020204" pitchFamily="34" charset="0"/>
            </a:endParaRPr>
          </a:p>
          <a:p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c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s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n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o start with WG4 and 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g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r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m </a:t>
            </a:r>
            <a:r>
              <a:rPr lang="en-GB" sz="1600" dirty="0">
                <a:cs typeface="Arial" panose="020B0604020202020204" pitchFamily="34" charset="0"/>
              </a:rPr>
              <a:t>H</a:t>
            </a:r>
            <a:r>
              <a:rPr lang="en-150" sz="1600" dirty="0">
                <a:cs typeface="Arial" panose="020B0604020202020204" pitchFamily="34" charset="0"/>
              </a:rPr>
              <a:t>RSC on Mars Express (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a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I </a:t>
            </a:r>
            <a:r>
              <a:rPr lang="en-GB" sz="1600" dirty="0">
                <a:cs typeface="Arial" panose="020B0604020202020204" pitchFamily="34" charset="0"/>
              </a:rPr>
              <a:t>w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k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97781-2C0F-4904-BB11-CC372592C83F}"/>
              </a:ext>
            </a:extLst>
          </p:cNvPr>
          <p:cNvSpPr txBox="1"/>
          <p:nvPr/>
        </p:nvSpPr>
        <p:spPr>
          <a:xfrm>
            <a:off x="339467" y="5984804"/>
            <a:ext cx="535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sz="1400" i="1" dirty="0">
                <a:solidFill>
                  <a:schemeClr val="bg1"/>
                </a:solidFill>
              </a:rPr>
              <a:t>3</a:t>
            </a:r>
            <a:r>
              <a:rPr lang="en-GB" sz="1400" i="1" dirty="0">
                <a:solidFill>
                  <a:schemeClr val="bg1"/>
                </a:solidFill>
              </a:rPr>
              <a:t>x</a:t>
            </a:r>
            <a:r>
              <a:rPr lang="en-150" sz="1400" i="1" dirty="0">
                <a:solidFill>
                  <a:schemeClr val="bg1"/>
                </a:solidFill>
              </a:rPr>
              <a:t>3 </a:t>
            </a:r>
            <a:r>
              <a:rPr lang="en-GB" sz="1400" i="1" dirty="0">
                <a:solidFill>
                  <a:schemeClr val="bg1"/>
                </a:solidFill>
              </a:rPr>
              <a:t>r</a:t>
            </a:r>
            <a:r>
              <a:rPr lang="en-150" sz="1400" i="1" dirty="0">
                <a:solidFill>
                  <a:schemeClr val="bg1"/>
                </a:solidFill>
              </a:rPr>
              <a:t>a</a:t>
            </a:r>
            <a:r>
              <a:rPr lang="en-GB" sz="1400" i="1" dirty="0">
                <a:solidFill>
                  <a:schemeClr val="bg1"/>
                </a:solidFill>
              </a:rPr>
              <a:t>s</a:t>
            </a:r>
            <a:r>
              <a:rPr lang="en-150" sz="1400" i="1" dirty="0">
                <a:solidFill>
                  <a:schemeClr val="bg1"/>
                </a:solidFill>
              </a:rPr>
              <a:t>t</a:t>
            </a:r>
            <a:r>
              <a:rPr lang="en-GB" sz="1400" i="1" dirty="0">
                <a:solidFill>
                  <a:schemeClr val="bg1"/>
                </a:solidFill>
              </a:rPr>
              <a:t>e</a:t>
            </a:r>
            <a:r>
              <a:rPr lang="en-150" sz="1400" i="1" dirty="0">
                <a:solidFill>
                  <a:schemeClr val="bg1"/>
                </a:solidFill>
              </a:rPr>
              <a:t>r, 0.4</a:t>
            </a:r>
            <a:r>
              <a:rPr lang="en-GB" sz="1400" i="1" dirty="0">
                <a:solidFill>
                  <a:schemeClr val="bg1"/>
                </a:solidFill>
              </a:rPr>
              <a:t>m</a:t>
            </a:r>
            <a:r>
              <a:rPr lang="en-150" sz="1400" i="1" dirty="0">
                <a:solidFill>
                  <a:schemeClr val="bg1"/>
                </a:solidFill>
              </a:rPr>
              <a:t>s </a:t>
            </a:r>
            <a:r>
              <a:rPr lang="en-GB" sz="1400" i="1" dirty="0">
                <a:solidFill>
                  <a:schemeClr val="bg1"/>
                </a:solidFill>
              </a:rPr>
              <a:t>e</a:t>
            </a:r>
            <a:r>
              <a:rPr lang="en-150" sz="1400" i="1" dirty="0">
                <a:solidFill>
                  <a:schemeClr val="bg1"/>
                </a:solidFill>
              </a:rPr>
              <a:t>x</a:t>
            </a:r>
            <a:r>
              <a:rPr lang="en-GB" sz="1400" i="1" dirty="0">
                <a:solidFill>
                  <a:schemeClr val="bg1"/>
                </a:solidFill>
              </a:rPr>
              <a:t>p</a:t>
            </a:r>
            <a:r>
              <a:rPr lang="en-150" sz="1400" i="1" dirty="0">
                <a:solidFill>
                  <a:schemeClr val="bg1"/>
                </a:solidFill>
              </a:rPr>
              <a:t>o</a:t>
            </a:r>
            <a:r>
              <a:rPr lang="en-GB" sz="1400" i="1" dirty="0">
                <a:solidFill>
                  <a:schemeClr val="bg1"/>
                </a:solidFill>
              </a:rPr>
              <a:t>s</a:t>
            </a:r>
            <a:r>
              <a:rPr lang="en-150" sz="1400" i="1" dirty="0">
                <a:solidFill>
                  <a:schemeClr val="bg1"/>
                </a:solidFill>
              </a:rPr>
              <a:t>u</a:t>
            </a:r>
            <a:r>
              <a:rPr lang="en-GB" sz="1400" i="1" dirty="0">
                <a:solidFill>
                  <a:schemeClr val="bg1"/>
                </a:solidFill>
              </a:rPr>
              <a:t>r</a:t>
            </a:r>
            <a:r>
              <a:rPr lang="en-150" sz="1400" i="1" dirty="0">
                <a:solidFill>
                  <a:schemeClr val="bg1"/>
                </a:solidFill>
              </a:rPr>
              <a:t>e, 9 </a:t>
            </a:r>
            <a:r>
              <a:rPr lang="en-GB" sz="1400" i="1" dirty="0">
                <a:solidFill>
                  <a:schemeClr val="bg1"/>
                </a:solidFill>
              </a:rPr>
              <a:t>i</a:t>
            </a:r>
            <a:r>
              <a:rPr lang="en-150" sz="1400" i="1" dirty="0">
                <a:solidFill>
                  <a:schemeClr val="bg1"/>
                </a:solidFill>
              </a:rPr>
              <a:t>m</a:t>
            </a:r>
            <a:r>
              <a:rPr lang="en-GB" sz="1400" i="1" dirty="0">
                <a:solidFill>
                  <a:schemeClr val="bg1"/>
                </a:solidFill>
              </a:rPr>
              <a:t>a</a:t>
            </a:r>
            <a:r>
              <a:rPr lang="en-150" sz="1400" i="1" dirty="0">
                <a:solidFill>
                  <a:schemeClr val="bg1"/>
                </a:solidFill>
              </a:rPr>
              <a:t>g</a:t>
            </a:r>
            <a:r>
              <a:rPr lang="en-GB" sz="1400" i="1" dirty="0">
                <a:solidFill>
                  <a:schemeClr val="bg1"/>
                </a:solidFill>
              </a:rPr>
              <a:t>e</a:t>
            </a:r>
            <a:r>
              <a:rPr lang="en-150" sz="1400" i="1" dirty="0">
                <a:solidFill>
                  <a:schemeClr val="bg1"/>
                </a:solidFill>
              </a:rPr>
              <a:t>s </a:t>
            </a:r>
            <a:r>
              <a:rPr lang="en-GB" sz="1400" i="1" dirty="0">
                <a:solidFill>
                  <a:schemeClr val="bg1"/>
                </a:solidFill>
              </a:rPr>
              <a:t>s</a:t>
            </a:r>
            <a:r>
              <a:rPr lang="en-150" sz="1400" i="1" dirty="0">
                <a:solidFill>
                  <a:schemeClr val="bg1"/>
                </a:solidFill>
              </a:rPr>
              <a:t>t</a:t>
            </a:r>
            <a:r>
              <a:rPr lang="en-GB" sz="1400" i="1" dirty="0">
                <a:solidFill>
                  <a:schemeClr val="bg1"/>
                </a:solidFill>
              </a:rPr>
              <a:t>a</a:t>
            </a:r>
            <a:r>
              <a:rPr lang="en-150" sz="1400" i="1" dirty="0" err="1">
                <a:solidFill>
                  <a:schemeClr val="bg1"/>
                </a:solidFill>
              </a:rPr>
              <a:t>cked</a:t>
            </a:r>
            <a:r>
              <a:rPr lang="en-150" sz="1400" i="1" dirty="0">
                <a:solidFill>
                  <a:schemeClr val="bg1"/>
                </a:solidFill>
              </a:rPr>
              <a:t> in sing</a:t>
            </a:r>
            <a:r>
              <a:rPr lang="en-GB" sz="1400" i="1" dirty="0">
                <a:solidFill>
                  <a:schemeClr val="bg1"/>
                </a:solidFill>
              </a:rPr>
              <a:t>l</a:t>
            </a:r>
            <a:r>
              <a:rPr lang="en-150" sz="1400" i="1" dirty="0">
                <a:solidFill>
                  <a:schemeClr val="bg1"/>
                </a:solidFill>
              </a:rPr>
              <a:t>e </a:t>
            </a:r>
            <a:r>
              <a:rPr lang="en-150" sz="1400" i="1" dirty="0" err="1">
                <a:solidFill>
                  <a:schemeClr val="bg1"/>
                </a:solidFill>
              </a:rPr>
              <a:t>fr</a:t>
            </a:r>
            <a:r>
              <a:rPr lang="en-GB" sz="1400" i="1" dirty="0">
                <a:solidFill>
                  <a:schemeClr val="bg1"/>
                </a:solidFill>
              </a:rPr>
              <a:t>a</a:t>
            </a:r>
            <a:r>
              <a:rPr lang="en-150" sz="1400" i="1" dirty="0">
                <a:solidFill>
                  <a:schemeClr val="bg1"/>
                </a:solidFill>
              </a:rPr>
              <a:t>me on ground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9D6AD-FD21-433C-BF7A-4F62EEFB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t</a:t>
            </a:r>
            <a:r>
              <a:rPr lang="en-GB" dirty="0"/>
              <a:t>h</a:t>
            </a:r>
            <a:r>
              <a:rPr lang="en-150" dirty="0"/>
              <a:t>/</a:t>
            </a:r>
            <a:r>
              <a:rPr lang="en-GB" dirty="0"/>
              <a:t>M</a:t>
            </a:r>
            <a:r>
              <a:rPr lang="en-150" dirty="0"/>
              <a:t>o</a:t>
            </a:r>
            <a:r>
              <a:rPr lang="en-GB" dirty="0"/>
              <a:t>o</a:t>
            </a:r>
            <a:r>
              <a:rPr lang="en-150" dirty="0"/>
              <a:t>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7A32B-6682-4721-A9BE-A4CF34B8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89D6D-004B-4AAA-8FD1-C4BB0A20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D05117-F210-4B41-B585-6B01E54C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288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EACB14-C38B-4DEF-971D-005AC7091755}"/>
              </a:ext>
            </a:extLst>
          </p:cNvPr>
          <p:cNvSpPr txBox="1"/>
          <p:nvPr/>
        </p:nvSpPr>
        <p:spPr>
          <a:xfrm>
            <a:off x="1354976" y="5675971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 err="1">
                <a:cs typeface="Arial" panose="020B0604020202020204" pitchFamily="34" charset="0"/>
              </a:rPr>
              <a:t>arth</a:t>
            </a:r>
            <a:r>
              <a:rPr lang="en-150" sz="1600" dirty="0">
                <a:cs typeface="Arial" panose="020B0604020202020204" pitchFamily="34" charset="0"/>
              </a:rPr>
              <a:t>, 0.4 </a:t>
            </a:r>
            <a:r>
              <a:rPr lang="en-150" sz="1600" dirty="0" err="1">
                <a:cs typeface="Arial" panose="020B0604020202020204" pitchFamily="34" charset="0"/>
              </a:rPr>
              <a:t>ms</a:t>
            </a:r>
            <a:r>
              <a:rPr lang="en-150" sz="1600" dirty="0">
                <a:cs typeface="Arial" panose="020B0604020202020204" pitchFamily="34" charset="0"/>
              </a:rPr>
              <a:t> exposure</a:t>
            </a:r>
          </a:p>
          <a:p>
            <a:pPr algn="ctr"/>
            <a:r>
              <a:rPr lang="en-150" sz="1600" dirty="0">
                <a:cs typeface="Arial" panose="020B0604020202020204" pitchFamily="34" charset="0"/>
              </a:rPr>
              <a:t>clouds are bright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BCB36-5917-4A79-B06C-9A5AA22A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516722"/>
            <a:ext cx="5376952" cy="4032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45D3C-363D-4E70-995E-C5246E2F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52" y="1516722"/>
            <a:ext cx="5443448" cy="4082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300546-FACB-4DA4-A8AE-5BF2D1507025}"/>
              </a:ext>
            </a:extLst>
          </p:cNvPr>
          <p:cNvSpPr txBox="1"/>
          <p:nvPr/>
        </p:nvSpPr>
        <p:spPr>
          <a:xfrm>
            <a:off x="6952961" y="5599308"/>
            <a:ext cx="413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n, 0.4 </a:t>
            </a:r>
            <a:r>
              <a:rPr lang="en-150" sz="1600" dirty="0" err="1">
                <a:cs typeface="Arial" panose="020B0604020202020204" pitchFamily="34" charset="0"/>
              </a:rPr>
              <a:t>ms</a:t>
            </a:r>
            <a:r>
              <a:rPr lang="en-150" sz="1600" dirty="0">
                <a:cs typeface="Arial" panose="020B0604020202020204" pitchFamily="34" charset="0"/>
              </a:rPr>
              <a:t> exposure. 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f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r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e 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 err="1">
                <a:cs typeface="Arial" panose="020B0604020202020204" pitchFamily="34" charset="0"/>
              </a:rPr>
              <a:t>ia</a:t>
            </a:r>
            <a:r>
              <a:rPr lang="en-150" sz="1600" dirty="0">
                <a:cs typeface="Arial" panose="020B0604020202020204" pitchFamily="34" charset="0"/>
              </a:rPr>
              <a:t> vs highlands,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o </a:t>
            </a:r>
            <a:r>
              <a:rPr lang="en-GB" sz="1600" dirty="0">
                <a:cs typeface="Arial" panose="020B0604020202020204" pitchFamily="34" charset="0"/>
              </a:rPr>
              <a:t>b</a:t>
            </a:r>
            <a:r>
              <a:rPr lang="en-150" sz="1600" dirty="0">
                <a:cs typeface="Arial" panose="020B0604020202020204" pitchFamily="34" charset="0"/>
              </a:rPr>
              <a:t>e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 err="1">
                <a:cs typeface="Arial" panose="020B0604020202020204" pitchFamily="34" charset="0"/>
              </a:rPr>
              <a:t>yse</a:t>
            </a:r>
            <a:r>
              <a:rPr lang="en-150" sz="1600" dirty="0">
                <a:cs typeface="Arial" panose="020B0604020202020204" pitchFamily="34" charset="0"/>
              </a:rPr>
              <a:t>d </a:t>
            </a:r>
            <a:r>
              <a:rPr lang="en-GB" sz="1600" dirty="0">
                <a:cs typeface="Arial" panose="020B0604020202020204" pitchFamily="34" charset="0"/>
              </a:rPr>
              <a:t>b</a:t>
            </a:r>
            <a:r>
              <a:rPr lang="en-150" sz="1600" dirty="0">
                <a:cs typeface="Arial" panose="020B0604020202020204" pitchFamily="34" charset="0"/>
              </a:rPr>
              <a:t>y </a:t>
            </a:r>
            <a:r>
              <a:rPr lang="en-GB" sz="1600" dirty="0">
                <a:cs typeface="Arial" panose="020B0604020202020204" pitchFamily="34" charset="0"/>
              </a:rPr>
              <a:t>W</a:t>
            </a:r>
            <a:r>
              <a:rPr lang="en-150" sz="1600" dirty="0">
                <a:cs typeface="Arial" panose="020B0604020202020204" pitchFamily="34" charset="0"/>
              </a:rPr>
              <a:t>G4</a:t>
            </a:r>
          </a:p>
          <a:p>
            <a:pPr algn="ctr"/>
            <a:r>
              <a:rPr lang="en-150" sz="1600" dirty="0">
                <a:cs typeface="Arial" panose="020B0604020202020204" pitchFamily="34" charset="0"/>
              </a:rPr>
              <a:t>Consistent signal ac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c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EAF246-5978-4869-9996-2F209CB6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150" dirty="0"/>
              <a:t>a</a:t>
            </a:r>
            <a:r>
              <a:rPr lang="en-GB" dirty="0"/>
              <a:t>r</a:t>
            </a:r>
            <a:r>
              <a:rPr lang="en-150" dirty="0"/>
              <a:t>t</a:t>
            </a:r>
            <a:r>
              <a:rPr lang="en-GB" dirty="0"/>
              <a:t>h</a:t>
            </a:r>
            <a:r>
              <a:rPr lang="en-150" dirty="0"/>
              <a:t>/</a:t>
            </a:r>
            <a:r>
              <a:rPr lang="en-GB" dirty="0"/>
              <a:t>M</a:t>
            </a:r>
            <a:r>
              <a:rPr lang="en-150" dirty="0"/>
              <a:t>o</a:t>
            </a:r>
            <a:r>
              <a:rPr lang="en-GB" dirty="0"/>
              <a:t>o</a:t>
            </a:r>
            <a:r>
              <a:rPr lang="en-150" dirty="0"/>
              <a:t>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39A97-3252-4BEF-90AC-523875D9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2FFD6-7DDA-4BD3-AC93-54B78BC2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43385-6A73-4455-8967-ED3E394E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307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EACB14-C38B-4DEF-971D-005AC7091755}"/>
              </a:ext>
            </a:extLst>
          </p:cNvPr>
          <p:cNvSpPr txBox="1"/>
          <p:nvPr/>
        </p:nvSpPr>
        <p:spPr>
          <a:xfrm>
            <a:off x="1354976" y="5675971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150" sz="1600" dirty="0" err="1">
                <a:latin typeface="Arial" panose="020B0604020202020204" pitchFamily="34" charset="0"/>
                <a:cs typeface="Arial" panose="020B0604020202020204" pitchFamily="34" charset="0"/>
              </a:rPr>
              <a:t>arth</a:t>
            </a:r>
            <a:r>
              <a:rPr lang="en-150" sz="1600" dirty="0">
                <a:latin typeface="Arial" panose="020B0604020202020204" pitchFamily="34" charset="0"/>
                <a:cs typeface="Arial" panose="020B0604020202020204" pitchFamily="34" charset="0"/>
              </a:rPr>
              <a:t>, 0.4 </a:t>
            </a:r>
            <a:r>
              <a:rPr lang="en-150" sz="16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150" sz="1600" dirty="0">
                <a:latin typeface="Arial" panose="020B0604020202020204" pitchFamily="34" charset="0"/>
                <a:cs typeface="Arial" panose="020B0604020202020204" pitchFamily="34" charset="0"/>
              </a:rPr>
              <a:t> exposure</a:t>
            </a:r>
          </a:p>
          <a:p>
            <a:pPr algn="ctr"/>
            <a:r>
              <a:rPr lang="en-150" sz="1600" dirty="0">
                <a:latin typeface="Arial" panose="020B0604020202020204" pitchFamily="34" charset="0"/>
                <a:cs typeface="Arial" panose="020B0604020202020204" pitchFamily="34" charset="0"/>
              </a:rPr>
              <a:t>clouds are bright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00546-FACB-4DA4-A8AE-5BF2D1507025}"/>
              </a:ext>
            </a:extLst>
          </p:cNvPr>
          <p:cNvSpPr txBox="1"/>
          <p:nvPr/>
        </p:nvSpPr>
        <p:spPr>
          <a:xfrm>
            <a:off x="7666893" y="1497901"/>
            <a:ext cx="41986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l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t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w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x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v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c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s all columns in the middle 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w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f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he subframe</a:t>
            </a:r>
          </a:p>
          <a:p>
            <a:endParaRPr lang="en-150" sz="1600" dirty="0">
              <a:cs typeface="Arial" panose="020B0604020202020204" pitchFamily="34" charset="0"/>
            </a:endParaRPr>
          </a:p>
          <a:p>
            <a:endParaRPr lang="en-150" sz="1600" dirty="0">
              <a:cs typeface="Arial" panose="020B0604020202020204" pitchFamily="34" charset="0"/>
            </a:endParaRPr>
          </a:p>
          <a:p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ARTH: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600" dirty="0">
                <a:cs typeface="Arial" panose="020B0604020202020204" pitchFamily="34" charset="0"/>
              </a:rPr>
              <a:t>saturated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x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v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n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0.224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s, shortest possible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G</a:t>
            </a:r>
            <a:r>
              <a:rPr lang="en-150" sz="1600" dirty="0" err="1">
                <a:cs typeface="Arial" panose="020B0604020202020204" pitchFamily="34" charset="0"/>
              </a:rPr>
              <a:t>ood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a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0.4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n</a:t>
            </a:r>
            <a:r>
              <a:rPr lang="en-150" sz="1600" dirty="0">
                <a:cs typeface="Arial" panose="020B0604020202020204" pitchFamily="34" charset="0"/>
              </a:rPr>
              <a:t>g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v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y 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s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f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l 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o 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k </a:t>
            </a:r>
            <a:r>
              <a:rPr lang="en-GB" sz="1600" dirty="0">
                <a:cs typeface="Arial" panose="020B0604020202020204" pitchFamily="34" charset="0"/>
              </a:rPr>
              <a:t>f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g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s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n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y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g</a:t>
            </a:r>
            <a:r>
              <a:rPr lang="en-150" sz="1600" dirty="0">
                <a:cs typeface="Arial" panose="020B0604020202020204" pitchFamily="34" charset="0"/>
              </a:rPr>
              <a:t>h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 </a:t>
            </a:r>
          </a:p>
          <a:p>
            <a:endParaRPr lang="en-150" sz="1600" dirty="0">
              <a:cs typeface="Arial" panose="020B0604020202020204" pitchFamily="34" charset="0"/>
            </a:endParaRPr>
          </a:p>
          <a:p>
            <a:endParaRPr lang="en-150" sz="1600" dirty="0">
              <a:cs typeface="Arial" panose="020B0604020202020204" pitchFamily="34" charset="0"/>
            </a:endParaRPr>
          </a:p>
          <a:p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600" dirty="0">
                <a:cs typeface="Arial" panose="020B0604020202020204" pitchFamily="34" charset="0"/>
              </a:rPr>
              <a:t>Good data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0.4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s, 1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s, 2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s,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u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i</a:t>
            </a:r>
            <a:r>
              <a:rPr lang="en-GB" sz="1600" dirty="0">
                <a:cs typeface="Arial" panose="020B0604020202020204" pitchFamily="34" charset="0"/>
              </a:rPr>
              <a:t>x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l</a:t>
            </a:r>
            <a:r>
              <a:rPr lang="en-150" sz="1600" dirty="0">
                <a:cs typeface="Arial" panose="020B0604020202020204" pitchFamily="34" charset="0"/>
              </a:rPr>
              <a:t>s </a:t>
            </a:r>
            <a:r>
              <a:rPr lang="en-GB" sz="1600" dirty="0">
                <a:cs typeface="Arial" panose="020B0604020202020204" pitchFamily="34" charset="0"/>
              </a:rPr>
              <a:t>a</a:t>
            </a:r>
            <a:r>
              <a:rPr lang="en-150" sz="1600" dirty="0">
                <a:cs typeface="Arial" panose="020B0604020202020204" pitchFamily="34" charset="0"/>
              </a:rPr>
              <a:t>t 5 </a:t>
            </a:r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150" sz="1600" dirty="0">
                <a:cs typeface="Arial" panose="020B0604020202020204" pitchFamily="34" charset="0"/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sz="1600" dirty="0">
                <a:cs typeface="Arial" panose="020B0604020202020204" pitchFamily="34" charset="0"/>
              </a:rPr>
              <a:t>Maria DN level ~50% less than highlands. Looks good, to be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150" sz="1600" dirty="0">
                <a:cs typeface="Arial" panose="020B0604020202020204" pitchFamily="34" charset="0"/>
              </a:rPr>
              <a:t>d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ed by </a:t>
            </a:r>
            <a:r>
              <a:rPr lang="en-150" sz="1600" dirty="0" err="1">
                <a:cs typeface="Arial" panose="020B0604020202020204" pitchFamily="34" charset="0"/>
              </a:rPr>
              <a:t>ph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o</a:t>
            </a:r>
            <a:r>
              <a:rPr lang="en-150" sz="1600" dirty="0">
                <a:cs typeface="Arial" panose="020B0604020202020204" pitchFamily="34" charset="0"/>
              </a:rPr>
              <a:t>m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y </a:t>
            </a:r>
            <a:r>
              <a:rPr lang="en-GB" sz="1600" dirty="0">
                <a:cs typeface="Arial" panose="020B0604020202020204" pitchFamily="34" charset="0"/>
              </a:rPr>
              <a:t>e</a:t>
            </a:r>
            <a:r>
              <a:rPr lang="en-150" sz="1600" dirty="0">
                <a:cs typeface="Arial" panose="020B0604020202020204" pitchFamily="34" charset="0"/>
              </a:rPr>
              <a:t>x</a:t>
            </a:r>
            <a:r>
              <a:rPr lang="en-GB" sz="1600" dirty="0">
                <a:cs typeface="Arial" panose="020B0604020202020204" pitchFamily="34" charset="0"/>
              </a:rPr>
              <a:t>p</a:t>
            </a:r>
            <a:r>
              <a:rPr lang="en-150" sz="1600" dirty="0">
                <a:cs typeface="Arial" panose="020B0604020202020204" pitchFamily="34" charset="0"/>
              </a:rPr>
              <a:t>e</a:t>
            </a:r>
            <a:r>
              <a:rPr lang="en-GB" sz="1600" dirty="0">
                <a:cs typeface="Arial" panose="020B0604020202020204" pitchFamily="34" charset="0"/>
              </a:rPr>
              <a:t>r</a:t>
            </a:r>
            <a:r>
              <a:rPr lang="en-150" sz="1600" dirty="0">
                <a:cs typeface="Arial" panose="020B0604020202020204" pitchFamily="34" charset="0"/>
              </a:rPr>
              <a:t>t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150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cs typeface="Arial" panose="020B0604020202020204" pitchFamily="34" charset="0"/>
              </a:rPr>
              <a:t>i</a:t>
            </a:r>
            <a:r>
              <a:rPr lang="en-150" sz="1600" dirty="0">
                <a:cs typeface="Arial" panose="020B0604020202020204" pitchFamily="34" charset="0"/>
              </a:rPr>
              <a:t>n </a:t>
            </a:r>
            <a:r>
              <a:rPr lang="en-GB" sz="1600" dirty="0">
                <a:cs typeface="Arial" panose="020B0604020202020204" pitchFamily="34" charset="0"/>
              </a:rPr>
              <a:t>W</a:t>
            </a:r>
            <a:r>
              <a:rPr lang="en-150" sz="1600" dirty="0">
                <a:cs typeface="Arial" panose="020B0604020202020204" pitchFamily="34" charset="0"/>
              </a:rPr>
              <a:t>G4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4FEA9A-1D5A-4C2D-BAFB-B9AE3511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1" y="1094857"/>
            <a:ext cx="7080414" cy="256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E2E185-B3B2-4482-9C87-F5269760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" y="3760059"/>
            <a:ext cx="7143749" cy="26028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17DC43-5CD6-4CDF-8B76-7228E018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</a:t>
            </a:r>
            <a:r>
              <a:rPr lang="en-150" dirty="0"/>
              <a:t>aster position #1, 4 </a:t>
            </a:r>
            <a:r>
              <a:rPr lang="en-GB" dirty="0"/>
              <a:t>e</a:t>
            </a:r>
            <a:r>
              <a:rPr lang="en-150" dirty="0" err="1"/>
              <a:t>xposures</a:t>
            </a:r>
            <a:endParaRPr lang="en-15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15631-2505-479B-8595-EBED92D2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E7DA1-B40C-4AD3-91C6-03F9A75B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18FF1-13DB-46CA-B375-D4B7C463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5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ED5A-BA53-4D73-9BEB-48A3E21A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150" dirty="0"/>
              <a:t>o</a:t>
            </a:r>
            <a:r>
              <a:rPr lang="en-GB" dirty="0"/>
              <a:t>o</a:t>
            </a:r>
            <a:r>
              <a:rPr lang="en-150" dirty="0"/>
              <a:t>n: </a:t>
            </a:r>
            <a:r>
              <a:rPr lang="en-GB" dirty="0"/>
              <a:t>s</a:t>
            </a:r>
            <a:r>
              <a:rPr lang="en-150" dirty="0"/>
              <a:t>i</a:t>
            </a:r>
            <a:r>
              <a:rPr lang="en-GB" dirty="0"/>
              <a:t>m</a:t>
            </a:r>
            <a:r>
              <a:rPr lang="en-150" dirty="0"/>
              <a:t>p</a:t>
            </a:r>
            <a:r>
              <a:rPr lang="en-GB" dirty="0"/>
              <a:t>l</a:t>
            </a:r>
            <a:r>
              <a:rPr lang="en-150" dirty="0"/>
              <a:t>e </a:t>
            </a:r>
            <a:r>
              <a:rPr lang="en-GB" dirty="0"/>
              <a:t>r</a:t>
            </a:r>
            <a:r>
              <a:rPr lang="en-150" dirty="0"/>
              <a:t>a</a:t>
            </a:r>
            <a:r>
              <a:rPr lang="en-GB" dirty="0"/>
              <a:t>d</a:t>
            </a:r>
            <a:r>
              <a:rPr lang="en-150" dirty="0"/>
              <a:t>i</a:t>
            </a:r>
            <a:r>
              <a:rPr lang="en-GB" dirty="0"/>
              <a:t>o</a:t>
            </a:r>
            <a:r>
              <a:rPr lang="en-150" dirty="0"/>
              <a:t>m</a:t>
            </a:r>
            <a:r>
              <a:rPr lang="en-GB" dirty="0"/>
              <a:t>e</a:t>
            </a:r>
            <a:r>
              <a:rPr lang="en-150" dirty="0"/>
              <a:t>t</a:t>
            </a:r>
            <a:r>
              <a:rPr lang="en-GB" dirty="0"/>
              <a:t>r</a:t>
            </a:r>
            <a:r>
              <a:rPr lang="en-150" dirty="0"/>
              <a:t>i</a:t>
            </a:r>
            <a:r>
              <a:rPr lang="en-GB" dirty="0"/>
              <a:t>c</a:t>
            </a:r>
            <a:r>
              <a:rPr lang="en-150" dirty="0"/>
              <a:t> </a:t>
            </a:r>
            <a:r>
              <a:rPr lang="en-GB" dirty="0"/>
              <a:t>v</a:t>
            </a:r>
            <a:r>
              <a:rPr lang="en-150" dirty="0"/>
              <a:t>e</a:t>
            </a:r>
            <a:r>
              <a:rPr lang="en-GB" dirty="0"/>
              <a:t>r</a:t>
            </a:r>
            <a:r>
              <a:rPr lang="en-150" dirty="0"/>
              <a:t>i</a:t>
            </a:r>
            <a:r>
              <a:rPr lang="en-GB" dirty="0"/>
              <a:t>f</a:t>
            </a:r>
            <a:r>
              <a:rPr lang="en-150" dirty="0"/>
              <a:t>i</a:t>
            </a:r>
            <a:r>
              <a:rPr lang="en-GB" dirty="0"/>
              <a:t>c</a:t>
            </a:r>
            <a:r>
              <a:rPr lang="en-150" dirty="0"/>
              <a:t>a</a:t>
            </a:r>
            <a:r>
              <a:rPr lang="en-GB" dirty="0"/>
              <a:t>t</a:t>
            </a:r>
            <a:r>
              <a:rPr lang="en-150" dirty="0"/>
              <a:t>i</a:t>
            </a:r>
            <a:r>
              <a:rPr lang="en-GB" dirty="0"/>
              <a:t>o</a:t>
            </a:r>
            <a:r>
              <a:rPr lang="en-150" dirty="0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559F-0AC3-42E5-B58A-E93F7228F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a: aver</a:t>
            </a:r>
            <a:r>
              <a:rPr lang="en-GB" sz="2000" dirty="0"/>
              <a:t>a</a:t>
            </a:r>
            <a:r>
              <a:rPr lang="en-150" sz="2000" dirty="0"/>
              <a:t>g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GB" sz="2000" dirty="0"/>
              <a:t>D</a:t>
            </a:r>
            <a:r>
              <a:rPr lang="en-150" sz="2000" dirty="0"/>
              <a:t>N around </a:t>
            </a:r>
            <a:r>
              <a:rPr lang="en-150" sz="2000" dirty="0" err="1"/>
              <a:t>center</a:t>
            </a:r>
            <a:r>
              <a:rPr lang="en-150" sz="2000" dirty="0"/>
              <a:t> of </a:t>
            </a:r>
            <a:r>
              <a:rPr lang="en-GB" sz="2000" dirty="0"/>
              <a:t>i</a:t>
            </a:r>
            <a:r>
              <a:rPr lang="en-150" sz="2000" dirty="0"/>
              <a:t>l</a:t>
            </a:r>
            <a:r>
              <a:rPr lang="en-GB" sz="2000" dirty="0"/>
              <a:t>l</a:t>
            </a:r>
            <a:r>
              <a:rPr lang="en-150" sz="2000" dirty="0"/>
              <a:t>u</a:t>
            </a:r>
            <a:r>
              <a:rPr lang="en-GB" sz="2000" dirty="0"/>
              <a:t>m</a:t>
            </a:r>
            <a:r>
              <a:rPr lang="en-150" sz="2000" dirty="0"/>
              <a:t>i</a:t>
            </a:r>
            <a:r>
              <a:rPr lang="en-GB" sz="2000" dirty="0"/>
              <a:t>n</a:t>
            </a:r>
            <a:r>
              <a:rPr lang="en-150" sz="2000" dirty="0"/>
              <a:t>a</a:t>
            </a:r>
            <a:r>
              <a:rPr lang="en-GB" sz="2000" dirty="0"/>
              <a:t>t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r>
              <a:rPr lang="en-150" sz="2000" dirty="0"/>
              <a:t> </a:t>
            </a:r>
            <a:r>
              <a:rPr lang="en-GB" sz="2000" dirty="0"/>
              <a:t>a</a:t>
            </a:r>
            <a:r>
              <a:rPr lang="en-150" sz="2000" dirty="0"/>
              <a:t>r</a:t>
            </a:r>
            <a:r>
              <a:rPr lang="en-GB" sz="2000" dirty="0"/>
              <a:t>e</a:t>
            </a:r>
            <a:r>
              <a:rPr lang="en-150" sz="2000" dirty="0"/>
              <a:t>a</a:t>
            </a:r>
          </a:p>
          <a:p>
            <a:r>
              <a:rPr lang="en-GB" sz="2000" dirty="0"/>
              <a:t>M</a:t>
            </a:r>
            <a:r>
              <a:rPr lang="en-150" sz="2000" dirty="0"/>
              <a:t>o</a:t>
            </a:r>
            <a:r>
              <a:rPr lang="en-GB" sz="2000" dirty="0"/>
              <a:t>d</a:t>
            </a:r>
            <a:r>
              <a:rPr lang="en-150" sz="2000" dirty="0"/>
              <a:t>e</a:t>
            </a:r>
            <a:r>
              <a:rPr lang="en-GB" sz="2000" dirty="0"/>
              <a:t>l</a:t>
            </a:r>
            <a:r>
              <a:rPr lang="en-150" sz="2000" dirty="0"/>
              <a:t>: </a:t>
            </a:r>
            <a:r>
              <a:rPr lang="en-GB" sz="2000" dirty="0"/>
              <a:t>b</a:t>
            </a:r>
            <a:r>
              <a:rPr lang="en-150" sz="2000" dirty="0"/>
              <a:t>r</a:t>
            </a:r>
            <a:r>
              <a:rPr lang="en-GB" sz="2000" dirty="0"/>
              <a:t>i</a:t>
            </a:r>
            <a:r>
              <a:rPr lang="en-150" sz="2000" dirty="0"/>
              <a:t>g</a:t>
            </a:r>
            <a:r>
              <a:rPr lang="en-GB" sz="2000" dirty="0"/>
              <a:t>h</a:t>
            </a:r>
            <a:r>
              <a:rPr lang="en-150" sz="2000" dirty="0"/>
              <a:t>t</a:t>
            </a:r>
            <a:r>
              <a:rPr lang="en-GB" sz="2000" dirty="0"/>
              <a:t>n</a:t>
            </a:r>
            <a:r>
              <a:rPr lang="en-150" sz="2000" dirty="0"/>
              <a:t>e</a:t>
            </a:r>
            <a:r>
              <a:rPr lang="en-GB" sz="2000" dirty="0"/>
              <a:t>s</a:t>
            </a:r>
            <a:r>
              <a:rPr lang="en-150" sz="2000" dirty="0"/>
              <a:t>s </a:t>
            </a:r>
            <a:r>
              <a:rPr lang="en-GB" sz="2000" dirty="0"/>
              <a:t>f</a:t>
            </a:r>
            <a:r>
              <a:rPr lang="en-150" sz="2000" dirty="0"/>
              <a:t>r</a:t>
            </a:r>
            <a:r>
              <a:rPr lang="en-GB" sz="2000" dirty="0"/>
              <a:t>o</a:t>
            </a:r>
            <a:r>
              <a:rPr lang="en-150" sz="2000" dirty="0"/>
              <a:t>m </a:t>
            </a:r>
            <a:r>
              <a:rPr lang="en-GB" sz="2000" dirty="0"/>
              <a:t>g</a:t>
            </a:r>
            <a:r>
              <a:rPr lang="en-150" sz="2000" dirty="0"/>
              <a:t>r</a:t>
            </a:r>
            <a:r>
              <a:rPr lang="en-GB" sz="2000" dirty="0"/>
              <a:t>o</a:t>
            </a:r>
            <a:r>
              <a:rPr lang="en-150" sz="2000" dirty="0"/>
              <a:t>u</a:t>
            </a:r>
            <a:r>
              <a:rPr lang="en-GB" sz="2000" dirty="0"/>
              <a:t>n</a:t>
            </a:r>
            <a:r>
              <a:rPr lang="en-150" sz="2000" dirty="0"/>
              <a:t>d-</a:t>
            </a:r>
            <a:r>
              <a:rPr lang="en-GB" sz="2000" dirty="0"/>
              <a:t>c</a:t>
            </a:r>
            <a:r>
              <a:rPr lang="en-150" sz="2000" dirty="0"/>
              <a:t>a</a:t>
            </a:r>
            <a:r>
              <a:rPr lang="en-GB" sz="2000" dirty="0"/>
              <a:t>l</a:t>
            </a:r>
            <a:r>
              <a:rPr lang="en-150" sz="2000" dirty="0"/>
              <a:t>i</a:t>
            </a:r>
            <a:r>
              <a:rPr lang="en-GB" sz="2000" dirty="0"/>
              <a:t>b</a:t>
            </a:r>
            <a:r>
              <a:rPr lang="en-150" sz="2000" dirty="0"/>
              <a:t>r</a:t>
            </a:r>
            <a:r>
              <a:rPr lang="en-GB" sz="2000" dirty="0"/>
              <a:t>a</a:t>
            </a:r>
            <a:r>
              <a:rPr lang="en-150" sz="2000" dirty="0" err="1"/>
              <a:t>tion</a:t>
            </a:r>
            <a:r>
              <a:rPr lang="en-150" sz="2000" dirty="0"/>
              <a:t> </a:t>
            </a:r>
            <a:r>
              <a:rPr lang="en-GB" sz="2000" dirty="0"/>
              <a:t>e</a:t>
            </a:r>
            <a:r>
              <a:rPr lang="en-150" sz="2000" dirty="0"/>
              <a:t>x</a:t>
            </a:r>
            <a:r>
              <a:rPr lang="en-GB" sz="2000" dirty="0"/>
              <a:t>p</a:t>
            </a:r>
            <a:r>
              <a:rPr lang="en-150" sz="2000" dirty="0"/>
              <a:t>o</a:t>
            </a:r>
            <a:r>
              <a:rPr lang="en-GB" sz="2000" dirty="0"/>
              <a:t>s</a:t>
            </a:r>
            <a:r>
              <a:rPr lang="en-150" sz="2000" dirty="0"/>
              <a:t>u</a:t>
            </a:r>
            <a:r>
              <a:rPr lang="en-GB" sz="2000" dirty="0"/>
              <a:t>r</a:t>
            </a:r>
            <a:r>
              <a:rPr lang="en-150" sz="2000" dirty="0"/>
              <a:t>e </a:t>
            </a:r>
            <a:r>
              <a:rPr lang="en-GB" sz="2000" dirty="0"/>
              <a:t>c</a:t>
            </a:r>
            <a:r>
              <a:rPr lang="en-150" sz="2000" dirty="0"/>
              <a:t>a</a:t>
            </a:r>
            <a:r>
              <a:rPr lang="en-GB" sz="2000" dirty="0"/>
              <a:t>l</a:t>
            </a:r>
            <a:r>
              <a:rPr lang="en-150" sz="2000" dirty="0"/>
              <a:t>c</a:t>
            </a:r>
            <a:r>
              <a:rPr lang="en-GB" sz="2000" dirty="0"/>
              <a:t>u</a:t>
            </a:r>
            <a:r>
              <a:rPr lang="en-150" sz="2000" dirty="0"/>
              <a:t>l</a:t>
            </a:r>
            <a:r>
              <a:rPr lang="en-GB" sz="2000" dirty="0"/>
              <a:t>a</a:t>
            </a:r>
            <a:r>
              <a:rPr lang="en-150" sz="2000" dirty="0"/>
              <a:t>t</a:t>
            </a:r>
            <a:r>
              <a:rPr lang="en-GB" sz="2000" dirty="0"/>
              <a:t>o</a:t>
            </a:r>
            <a:r>
              <a:rPr lang="en-150" sz="2000" dirty="0"/>
              <a:t>r, assuming 12% albedo, </a:t>
            </a:r>
            <a:r>
              <a:rPr lang="en-150" sz="2000" dirty="0" err="1"/>
              <a:t>multipl</a:t>
            </a:r>
            <a:r>
              <a:rPr lang="en-GB" sz="2000" dirty="0"/>
              <a:t>i</a:t>
            </a:r>
            <a:r>
              <a:rPr lang="en-150" sz="2000" dirty="0"/>
              <a:t>e</a:t>
            </a:r>
            <a:r>
              <a:rPr lang="en-GB" sz="2000" dirty="0"/>
              <a:t>d</a:t>
            </a:r>
            <a:r>
              <a:rPr lang="en-150" sz="2000" dirty="0"/>
              <a:t> by cos(80°) </a:t>
            </a:r>
            <a:r>
              <a:rPr lang="en-GB" sz="2000" dirty="0"/>
              <a:t>t</a:t>
            </a:r>
            <a:r>
              <a:rPr lang="en-150" sz="2000" dirty="0"/>
              <a:t>o </a:t>
            </a:r>
            <a:r>
              <a:rPr lang="en-GB" sz="2000" dirty="0"/>
              <a:t>a</a:t>
            </a:r>
            <a:r>
              <a:rPr lang="en-150" sz="2000" dirty="0"/>
              <a:t>c</a:t>
            </a:r>
            <a:r>
              <a:rPr lang="en-GB" sz="2000" dirty="0"/>
              <a:t>c</a:t>
            </a:r>
            <a:r>
              <a:rPr lang="en-150" sz="2000" dirty="0"/>
              <a:t>o</a:t>
            </a:r>
            <a:r>
              <a:rPr lang="en-GB" sz="2000" dirty="0"/>
              <a:t>u</a:t>
            </a:r>
            <a:r>
              <a:rPr lang="en-150" sz="2000" dirty="0"/>
              <a:t>n</a:t>
            </a:r>
            <a:r>
              <a:rPr lang="en-GB" sz="2000" dirty="0"/>
              <a:t>t</a:t>
            </a:r>
            <a:r>
              <a:rPr lang="en-150" sz="2000" dirty="0"/>
              <a:t> </a:t>
            </a:r>
            <a:r>
              <a:rPr lang="en-GB" sz="2000" dirty="0"/>
              <a:t>f</a:t>
            </a:r>
            <a:r>
              <a:rPr lang="en-150" sz="2000" dirty="0"/>
              <a:t>o</a:t>
            </a:r>
            <a:r>
              <a:rPr lang="en-GB" sz="2000" dirty="0"/>
              <a:t>r</a:t>
            </a:r>
            <a:r>
              <a:rPr lang="en-150" sz="2000" dirty="0"/>
              <a:t> </a:t>
            </a:r>
            <a:r>
              <a:rPr lang="en-GB" sz="2000" dirty="0"/>
              <a:t>p</a:t>
            </a:r>
            <a:r>
              <a:rPr lang="en-150" sz="2000" dirty="0"/>
              <a:t>h</a:t>
            </a:r>
            <a:r>
              <a:rPr lang="en-GB" sz="2000" dirty="0"/>
              <a:t>a</a:t>
            </a:r>
            <a:r>
              <a:rPr lang="en-150" sz="2000" dirty="0"/>
              <a:t>s</a:t>
            </a:r>
            <a:r>
              <a:rPr lang="en-GB" sz="2000" dirty="0"/>
              <a:t>e</a:t>
            </a:r>
            <a:r>
              <a:rPr lang="en-150" sz="2000" dirty="0"/>
              <a:t> 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y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b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150" sz="2000" dirty="0">
                <a:solidFill>
                  <a:schemeClr val="bg2">
                    <a:lumMod val="75000"/>
                  </a:schemeClr>
                </a:solidFill>
              </a:rPr>
              <a:t>, please do better!)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1FE8-B9F5-418B-A95B-093DB020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1609-5546-426A-9C24-C6D15D2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EA019-CBEB-46F6-A9B1-A75F0087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8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5AD0B-661D-4D0A-812C-BC811D57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17" y="2683320"/>
            <a:ext cx="6775948" cy="37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E073C-EF1E-439B-8D80-145BFE1AF1D7}"/>
              </a:ext>
            </a:extLst>
          </p:cNvPr>
          <p:cNvGrpSpPr/>
          <p:nvPr/>
        </p:nvGrpSpPr>
        <p:grpSpPr>
          <a:xfrm>
            <a:off x="2628894" y="2623310"/>
            <a:ext cx="6927283" cy="3846951"/>
            <a:chOff x="2628894" y="2623310"/>
            <a:chExt cx="6927283" cy="38469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126F6C-D2F8-4906-B026-4FE7A6BB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894" y="2623310"/>
              <a:ext cx="6927283" cy="38469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63D7A-C328-4AA8-BD1F-BBB756A204D1}"/>
                </a:ext>
              </a:extLst>
            </p:cNvPr>
            <p:cNvSpPr txBox="1"/>
            <p:nvPr/>
          </p:nvSpPr>
          <p:spPr>
            <a:xfrm>
              <a:off x="6825673" y="4426248"/>
              <a:ext cx="8963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150" sz="4000" b="1" dirty="0">
                  <a:solidFill>
                    <a:srgbClr val="FF0000"/>
                  </a:solidFill>
                </a:rPr>
                <a:t>???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A86A40-A31F-4A8E-83D1-4AC03D40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150" dirty="0"/>
              <a:t>e</a:t>
            </a:r>
            <a:r>
              <a:rPr lang="en-GB" dirty="0"/>
              <a:t>g</a:t>
            </a:r>
            <a:r>
              <a:rPr lang="en-150" dirty="0"/>
              <a:t>a (</a:t>
            </a:r>
            <a:r>
              <a:rPr lang="en-GB" dirty="0"/>
              <a:t>R</a:t>
            </a:r>
            <a:r>
              <a:rPr lang="en-150" dirty="0"/>
              <a:t>a</a:t>
            </a:r>
            <a:r>
              <a:rPr lang="en-GB" dirty="0"/>
              <a:t>d</a:t>
            </a:r>
            <a:r>
              <a:rPr lang="en-150" dirty="0"/>
              <a:t>i</a:t>
            </a:r>
            <a:r>
              <a:rPr lang="en-GB" dirty="0"/>
              <a:t>o</a:t>
            </a:r>
            <a:r>
              <a:rPr lang="en-150" dirty="0"/>
              <a:t>me</a:t>
            </a:r>
            <a:r>
              <a:rPr lang="en-GB" dirty="0"/>
              <a:t>t</a:t>
            </a:r>
            <a:r>
              <a:rPr lang="en-150" dirty="0" err="1"/>
              <a:t>ric</a:t>
            </a:r>
            <a:r>
              <a:rPr lang="en-150" dirty="0"/>
              <a:t> </a:t>
            </a:r>
            <a:r>
              <a:rPr lang="en-150" dirty="0" err="1"/>
              <a:t>calib</a:t>
            </a:r>
            <a:r>
              <a:rPr lang="en-150" dirty="0"/>
              <a:t> + saturation)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A141-DEC8-4BFF-8409-6CB6ACD9E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150" sz="2000" dirty="0"/>
              <a:t>3</a:t>
            </a:r>
            <a:r>
              <a:rPr lang="en-GB" sz="2000" dirty="0"/>
              <a:t>x</a:t>
            </a:r>
            <a:r>
              <a:rPr lang="en-150" sz="2000" dirty="0"/>
              <a:t>3 </a:t>
            </a:r>
            <a:r>
              <a:rPr lang="en-GB" sz="2000" dirty="0"/>
              <a:t>r</a:t>
            </a:r>
            <a:r>
              <a:rPr lang="en-150" sz="2000" dirty="0"/>
              <a:t>a</a:t>
            </a:r>
            <a:r>
              <a:rPr lang="en-GB" sz="2000" dirty="0"/>
              <a:t>s</a:t>
            </a:r>
            <a:r>
              <a:rPr lang="en-150" sz="2000" dirty="0"/>
              <a:t>t</a:t>
            </a:r>
            <a:r>
              <a:rPr lang="en-GB" sz="2000" dirty="0"/>
              <a:t>e</a:t>
            </a:r>
            <a:r>
              <a:rPr lang="en-150" sz="2000" dirty="0"/>
              <a:t>r (9 </a:t>
            </a:r>
            <a:r>
              <a:rPr lang="en-GB" sz="2000" dirty="0"/>
              <a:t>p</a:t>
            </a:r>
            <a:r>
              <a:rPr lang="en-150" sz="2000" dirty="0"/>
              <a:t>o</a:t>
            </a:r>
            <a:r>
              <a:rPr lang="en-GB" sz="2000" dirty="0"/>
              <a:t>s</a:t>
            </a:r>
            <a:r>
              <a:rPr lang="en-150" sz="2000" dirty="0"/>
              <a:t>i</a:t>
            </a:r>
            <a:r>
              <a:rPr lang="en-GB" sz="2000" dirty="0"/>
              <a:t>t</a:t>
            </a:r>
            <a:r>
              <a:rPr lang="en-150" sz="2000" dirty="0"/>
              <a:t>i</a:t>
            </a:r>
            <a:r>
              <a:rPr lang="en-GB" sz="2000" dirty="0"/>
              <a:t>o</a:t>
            </a:r>
            <a:r>
              <a:rPr lang="en-150" sz="2000" dirty="0"/>
              <a:t>n</a:t>
            </a:r>
            <a:r>
              <a:rPr lang="en-GB" sz="2000" dirty="0"/>
              <a:t>s</a:t>
            </a:r>
            <a:r>
              <a:rPr lang="en-150" sz="2000" dirty="0"/>
              <a:t> on detector)</a:t>
            </a:r>
          </a:p>
          <a:p>
            <a:r>
              <a:rPr lang="en-150" sz="2000" dirty="0"/>
              <a:t>Radiometric calibration: 3x 10ms exposure (2500 </a:t>
            </a:r>
            <a:r>
              <a:rPr lang="en-GB" sz="2000" dirty="0"/>
              <a:t>D</a:t>
            </a:r>
            <a:r>
              <a:rPr lang="en-150" sz="2000" dirty="0"/>
              <a:t>N, 60% </a:t>
            </a:r>
            <a:r>
              <a:rPr lang="en-GB" sz="2000" dirty="0"/>
              <a:t>m</a:t>
            </a:r>
            <a:r>
              <a:rPr lang="en-150" sz="2000" dirty="0"/>
              <a:t>a</a:t>
            </a:r>
            <a:r>
              <a:rPr lang="en-GB" sz="2000" dirty="0"/>
              <a:t>x</a:t>
            </a:r>
            <a:r>
              <a:rPr lang="en-150" sz="2000" dirty="0"/>
              <a:t> </a:t>
            </a:r>
            <a:r>
              <a:rPr lang="en-GB" sz="2000" dirty="0"/>
              <a:t>D</a:t>
            </a:r>
            <a:r>
              <a:rPr lang="en-150" sz="2000" dirty="0"/>
              <a:t>N)</a:t>
            </a:r>
          </a:p>
          <a:p>
            <a:r>
              <a:rPr lang="en-150" sz="2000" dirty="0"/>
              <a:t>Saturation tests: expose at 50%, 75%, 100%, 125%, 150%  </a:t>
            </a:r>
            <a:r>
              <a:rPr lang="en-GB" sz="2000" dirty="0"/>
              <a:t>m</a:t>
            </a:r>
            <a:r>
              <a:rPr lang="en-150" sz="2000" dirty="0"/>
              <a:t>a</a:t>
            </a:r>
            <a:r>
              <a:rPr lang="en-GB" sz="2000" dirty="0"/>
              <a:t>x</a:t>
            </a:r>
            <a:r>
              <a:rPr lang="en-150" sz="2000" dirty="0"/>
              <a:t> </a:t>
            </a:r>
            <a:r>
              <a:rPr lang="en-GB" sz="2000" dirty="0"/>
              <a:t>D</a:t>
            </a:r>
            <a:r>
              <a:rPr lang="en-150" sz="2000" dirty="0"/>
              <a:t>N (8, 12, 16, 20, 24 </a:t>
            </a:r>
            <a:r>
              <a:rPr lang="en-150" sz="2000" dirty="0" err="1"/>
              <a:t>ms</a:t>
            </a:r>
            <a:r>
              <a:rPr lang="en-150" sz="20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E5310-4F7E-4517-A7D6-ED0F4CFA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/>
              <a:t>2024-11-19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3FFD6-6C72-4D53-85AA-7E2B6950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AFC NECP report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BF0D8-1746-4CDB-8D77-145A56A7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93D2-433D-4333-B4A7-6B4DE0E3D254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676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3217</Words>
  <Application>Microsoft Office PowerPoint</Application>
  <PresentationFormat>Widescreen</PresentationFormat>
  <Paragraphs>285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Asteroid Framing Camera Near-Earth  Commissioning Phase</vt:lpstr>
      <vt:lpstr>Summary</vt:lpstr>
      <vt:lpstr>Operations report</vt:lpstr>
      <vt:lpstr>Earth/Moon</vt:lpstr>
      <vt:lpstr>Earth/Moon</vt:lpstr>
      <vt:lpstr>Earth/Moon</vt:lpstr>
      <vt:lpstr>Raster position #1, 4 exposures</vt:lpstr>
      <vt:lpstr>Moon: simple radiometric verification</vt:lpstr>
      <vt:lpstr>Vega (Radiometric calib + saturation)</vt:lpstr>
      <vt:lpstr>Vega (Radiometric calib + saturation)</vt:lpstr>
      <vt:lpstr>Star Fields</vt:lpstr>
      <vt:lpstr>Star Field #1</vt:lpstr>
      <vt:lpstr>Open cluster NGC 2362</vt:lpstr>
      <vt:lpstr>Star Field #2</vt:lpstr>
      <vt:lpstr>NECP data processing</vt:lpstr>
      <vt:lpstr>Workflow/Communication</vt:lpstr>
      <vt:lpstr>Next steps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 WG4 meeting #01</dc:title>
  <dc:creator>Jean-Baptiste Vincent</dc:creator>
  <cp:lastModifiedBy>Vincent, Jean-Baptiste</cp:lastModifiedBy>
  <cp:revision>199</cp:revision>
  <dcterms:created xsi:type="dcterms:W3CDTF">2021-03-09T10:10:15Z</dcterms:created>
  <dcterms:modified xsi:type="dcterms:W3CDTF">2024-11-29T15:08:26Z</dcterms:modified>
</cp:coreProperties>
</file>