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9" r:id="rId7"/>
    <p:sldId id="258" r:id="rId8"/>
    <p:sldId id="268" r:id="rId9"/>
    <p:sldId id="260" r:id="rId10"/>
    <p:sldId id="261" r:id="rId11"/>
    <p:sldId id="262" r:id="rId12"/>
    <p:sldId id="264" r:id="rId13"/>
    <p:sldId id="263" r:id="rId14"/>
    <p:sldId id="265" r:id="rId15"/>
    <p:sldId id="266" r:id="rId16"/>
    <p:sldId id="269" r:id="rId17"/>
    <p:sldId id="267" r:id="rId18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86" autoAdjust="0"/>
    <p:restoredTop sz="94724" autoAdjust="0"/>
  </p:normalViewPr>
  <p:slideViewPr>
    <p:cSldViewPr snapToGrid="0">
      <p:cViewPr>
        <p:scale>
          <a:sx n="120" d="100"/>
          <a:sy n="120" d="100"/>
        </p:scale>
        <p:origin x="-8" y="3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10/4/17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1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8768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45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64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5580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5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532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60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ESA | </a:t>
            </a:r>
            <a:r>
              <a:rPr lang="en-GB" sz="800" noProof="1" smtClean="0">
                <a:solidFill>
                  <a:schemeClr val="bg2"/>
                </a:solidFill>
              </a:rPr>
              <a:t>04/10/2017 </a:t>
            </a:r>
            <a:r>
              <a:rPr lang="en-GB" sz="800" noProof="1" smtClean="0">
                <a:solidFill>
                  <a:schemeClr val="bg2"/>
                </a:solidFill>
              </a:rPr>
              <a:t>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1" r:id="rId2"/>
    <p:sldLayoutId id="2147483930" r:id="rId3"/>
    <p:sldLayoutId id="2147483943" r:id="rId4"/>
    <p:sldLayoutId id="2147483944" r:id="rId5"/>
    <p:sldLayoutId id="2147483945" r:id="rId6"/>
    <p:sldLayoutId id="2147483947" r:id="rId7"/>
    <p:sldLayoutId id="2147483948" r:id="rId8"/>
    <p:sldLayoutId id="2147483949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615600" y="1576545"/>
            <a:ext cx="7972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ESAC 2017 JWST Workshop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“Mastering The Science Instruments and Observing Mode of JWST” 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- Get Set - 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2400" dirty="0" smtClean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600" y="3515537"/>
            <a:ext cx="2404826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Marco </a:t>
            </a:r>
            <a:r>
              <a:rPr lang="en-GB" dirty="0" err="1" smtClean="0">
                <a:solidFill>
                  <a:schemeClr val="bg1"/>
                </a:solidFill>
              </a:rPr>
              <a:t>Sirianni</a:t>
            </a:r>
            <a:r>
              <a:rPr lang="en-GB" dirty="0" smtClean="0">
                <a:solidFill>
                  <a:schemeClr val="bg1"/>
                </a:solidFill>
              </a:rPr>
              <a:t>    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5" y="770218"/>
            <a:ext cx="4723283" cy="3626970"/>
          </a:xfrm>
          <a:prstGeom prst="rect">
            <a:avLst/>
          </a:prstGeom>
        </p:spPr>
      </p:pic>
      <p:sp>
        <p:nvSpPr>
          <p:cNvPr id="5" name="Right Bracket 4"/>
          <p:cNvSpPr/>
          <p:nvPr/>
        </p:nvSpPr>
        <p:spPr>
          <a:xfrm>
            <a:off x="4866368" y="1425146"/>
            <a:ext cx="101048" cy="91440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599" y="1639330"/>
            <a:ext cx="273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General Presentations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1599" y="2214371"/>
            <a:ext cx="3484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Lunch and Software setup</a:t>
            </a:r>
          </a:p>
          <a:p>
            <a:r>
              <a:rPr lang="en-US" dirty="0"/>
              <a:t>	</a:t>
            </a:r>
            <a:r>
              <a:rPr lang="en-US" dirty="0" smtClean="0"/>
              <a:t>(APT, TVT, accounts)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67416" y="2434103"/>
            <a:ext cx="214183" cy="4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ket 11"/>
          <p:cNvSpPr/>
          <p:nvPr/>
        </p:nvSpPr>
        <p:spPr>
          <a:xfrm>
            <a:off x="4922935" y="2559278"/>
            <a:ext cx="157615" cy="121528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81599" y="2953035"/>
            <a:ext cx="38758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3 tools</a:t>
            </a:r>
          </a:p>
          <a:p>
            <a:r>
              <a:rPr lang="en-US" dirty="0"/>
              <a:t>	</a:t>
            </a:r>
            <a:r>
              <a:rPr lang="en-US" dirty="0" smtClean="0"/>
              <a:t>Introduction</a:t>
            </a:r>
          </a:p>
          <a:p>
            <a:r>
              <a:rPr lang="en-US" dirty="0"/>
              <a:t>	</a:t>
            </a:r>
            <a:r>
              <a:rPr lang="en-US" dirty="0" smtClean="0"/>
              <a:t>Hands on:</a:t>
            </a:r>
          </a:p>
          <a:p>
            <a:r>
              <a:rPr lang="en-US" dirty="0"/>
              <a:t> </a:t>
            </a:r>
            <a:r>
              <a:rPr lang="en-US" dirty="0" smtClean="0"/>
              <a:t>          everyone has the same </a:t>
            </a:r>
          </a:p>
          <a:p>
            <a:r>
              <a:rPr lang="en-US" dirty="0"/>
              <a:t>	</a:t>
            </a:r>
            <a:r>
              <a:rPr lang="en-US" dirty="0" smtClean="0"/>
              <a:t>study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5" name="Right Bracket 4"/>
          <p:cNvSpPr/>
          <p:nvPr/>
        </p:nvSpPr>
        <p:spPr>
          <a:xfrm>
            <a:off x="2208228" y="1179682"/>
            <a:ext cx="112671" cy="952251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6266" y="953072"/>
            <a:ext cx="63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64454" y="2189320"/>
            <a:ext cx="486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science case: putting everything together</a:t>
            </a:r>
          </a:p>
        </p:txBody>
      </p:sp>
      <p:sp>
        <p:nvSpPr>
          <p:cNvPr id="12" name="Right Bracket 11"/>
          <p:cNvSpPr/>
          <p:nvPr/>
        </p:nvSpPr>
        <p:spPr>
          <a:xfrm>
            <a:off x="4001247" y="1048167"/>
            <a:ext cx="63207" cy="1083766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1" y="580037"/>
            <a:ext cx="3681818" cy="3887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6266" y="159005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APT</a:t>
            </a:r>
            <a:endParaRPr lang="en-US" dirty="0"/>
          </a:p>
        </p:txBody>
      </p:sp>
      <p:sp>
        <p:nvSpPr>
          <p:cNvPr id="14" name="Right Bracket 13"/>
          <p:cNvSpPr/>
          <p:nvPr/>
        </p:nvSpPr>
        <p:spPr>
          <a:xfrm flipH="1">
            <a:off x="5068719" y="983840"/>
            <a:ext cx="63207" cy="1083766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42584" y="1104855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Each pair of tables has a common</a:t>
            </a:r>
          </a:p>
          <a:p>
            <a:r>
              <a:rPr lang="en-US" sz="1600" dirty="0" smtClean="0"/>
              <a:t>study case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064454" y="2826298"/>
            <a:ext cx="4541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Parallel Splinters </a:t>
            </a:r>
            <a:r>
              <a:rPr lang="mr-IN" sz="1600" dirty="0" smtClean="0"/>
              <a:t>–</a:t>
            </a:r>
            <a:r>
              <a:rPr lang="en-US" sz="16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SIGN IN SHEET OUTSIDE 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2850" y="3676889"/>
            <a:ext cx="5249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Chance for 1o1 support </a:t>
            </a:r>
            <a:r>
              <a:rPr lang="mr-IN" sz="1600" dirty="0" smtClean="0"/>
              <a:t>–</a:t>
            </a:r>
            <a:r>
              <a:rPr lang="en-US" sz="16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SIGN IN SHEET OUTSIDE </a:t>
            </a:r>
          </a:p>
        </p:txBody>
      </p:sp>
    </p:spTree>
    <p:extLst>
      <p:ext uri="{BB962C8B-B14F-4D97-AF65-F5344CB8AC3E}">
        <p14:creationId xmlns:p14="http://schemas.microsoft.com/office/powerpoint/2010/main" val="7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9" y="1173126"/>
            <a:ext cx="3340100" cy="116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4779" y="1349404"/>
            <a:ext cx="2655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Two more science cases</a:t>
            </a:r>
          </a:p>
          <a:p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833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782"/>
            <a:ext cx="7174846" cy="430887"/>
          </a:xfrm>
        </p:spPr>
        <p:txBody>
          <a:bodyPr/>
          <a:lstStyle/>
          <a:p>
            <a:r>
              <a:rPr lang="en-US" dirty="0" smtClean="0"/>
              <a:t>Some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Coffee breaks and lunches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Water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Restrooms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Posters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Dinner tonight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 you will be dropped in Plaza de </a:t>
            </a:r>
            <a:r>
              <a:rPr lang="en-US" dirty="0" err="1" smtClean="0"/>
              <a:t>España</a:t>
            </a:r>
            <a:r>
              <a:rPr lang="en-US" dirty="0" smtClean="0"/>
              <a:t> around 18:30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 Nice walk (20 min) </a:t>
            </a:r>
            <a:r>
              <a:rPr lang="mr-IN" dirty="0" smtClean="0"/>
              <a:t>–</a:t>
            </a:r>
            <a:r>
              <a:rPr lang="en-US" dirty="0" smtClean="0"/>
              <a:t> cocktail served at 19:30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Dinner 20:00  (bring your menu ticket)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For any questions see LOC/POC registration desk</a:t>
            </a:r>
          </a:p>
        </p:txBody>
      </p:sp>
    </p:spTree>
    <p:extLst>
      <p:ext uri="{BB962C8B-B14F-4D97-AF65-F5344CB8AC3E}">
        <p14:creationId xmlns:p14="http://schemas.microsoft.com/office/powerpoint/2010/main" val="9343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30" y="728372"/>
            <a:ext cx="7174846" cy="246221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 behalf of the POC and LOC, we wish you a good workshop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Let’s get started</a:t>
            </a:r>
            <a:r>
              <a:rPr lang="mr-IN" dirty="0"/>
              <a:t>…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Welcome 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6" y="733425"/>
            <a:ext cx="4113498" cy="2409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825" y="1938337"/>
            <a:ext cx="4050202" cy="2371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830520">
            <a:off x="4015580" y="1151216"/>
            <a:ext cx="838691" cy="369332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2016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830520">
            <a:off x="6103978" y="2939176"/>
            <a:ext cx="838691" cy="369332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30520">
            <a:off x="7833423" y="3692940"/>
            <a:ext cx="838691" cy="369332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5750" y="665359"/>
            <a:ext cx="3164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your Mark!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JWST observing modes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21197" y="1238087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Get 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Proposal 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75011" y="1953739"/>
            <a:ext cx="2643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 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</a:t>
            </a:r>
            <a:r>
              <a:rPr lang="en-US" dirty="0" err="1" smtClean="0"/>
              <a:t>Analysi</a:t>
            </a:r>
            <a:r>
              <a:rPr lang="en-US" dirty="0" smtClean="0"/>
              <a:t> 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Workshop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0" y="766481"/>
            <a:ext cx="1261035" cy="1266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6034" y="1547731"/>
            <a:ext cx="7046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JWST Cycle 1 call for proposal is approaching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Proposal Preparation Tools are being finalized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This is the opportunity to get hands on experience on all the tools and learn the process </a:t>
            </a:r>
          </a:p>
        </p:txBody>
      </p:sp>
    </p:spTree>
    <p:extLst>
      <p:ext uri="{BB962C8B-B14F-4D97-AF65-F5344CB8AC3E}">
        <p14:creationId xmlns:p14="http://schemas.microsoft.com/office/powerpoint/2010/main" val="19280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Update on the Project Status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Science timeline and policies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Gradual introduction of the various tool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demonstration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hands on experience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Bringing all together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 Science cases (all tools used to plan, design and implement a program)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53" y="149150"/>
            <a:ext cx="7174846" cy="430887"/>
          </a:xfrm>
        </p:spPr>
        <p:txBody>
          <a:bodyPr/>
          <a:lstStyle/>
          <a:p>
            <a:r>
              <a:rPr lang="en-US" dirty="0" smtClean="0"/>
              <a:t>Workshop Organization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" y="1215254"/>
            <a:ext cx="2345798" cy="2441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68" y="2682656"/>
            <a:ext cx="1574661" cy="126202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974382" y="3944679"/>
            <a:ext cx="5332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45" y="177588"/>
            <a:ext cx="2694990" cy="43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course approach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2395588" cy="382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3412" y="1385047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91224" y="1385047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79036" y="1385047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3412" y="2412688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1224" y="2412688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79036" y="2412688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4024" y="3299439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21836" y="3299439"/>
            <a:ext cx="457200" cy="7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99000" y="884474"/>
            <a:ext cx="3859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each table: 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~8 prospective JWST users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 Facilitator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99000" y="2838698"/>
            <a:ext cx="561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Facilitators will change depending on the topic of the hands on session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Experts on that topic will be available in the room to provide additional support</a:t>
            </a:r>
          </a:p>
        </p:txBody>
      </p:sp>
    </p:spTree>
    <p:extLst>
      <p:ext uri="{BB962C8B-B14F-4D97-AF65-F5344CB8AC3E}">
        <p14:creationId xmlns:p14="http://schemas.microsoft.com/office/powerpoint/2010/main" val="101288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content - your inputs: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5" y="1115827"/>
            <a:ext cx="5502339" cy="27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content </a:t>
            </a:r>
            <a:r>
              <a:rPr lang="mr-IN" dirty="0" smtClean="0"/>
              <a:t>–</a:t>
            </a:r>
            <a:r>
              <a:rPr lang="en-US" dirty="0" smtClean="0"/>
              <a:t> Roles and Responsibilities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8615" y="1411853"/>
            <a:ext cx="588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Tool introductions and demonstrations: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9417" y="2236085"/>
            <a:ext cx="299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Hands on Sessions: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18926" y="722567"/>
            <a:ext cx="3924473" cy="62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99212" y="693003"/>
            <a:ext cx="3868269" cy="62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Facilitators/Experts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5641" y="1660055"/>
            <a:ext cx="2553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Follow </a:t>
            </a:r>
            <a:r>
              <a:rPr lang="en-US" sz="1600" dirty="0" smtClean="0"/>
              <a:t>presentation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-183115" y="2613001"/>
            <a:ext cx="52795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Follow provided guidelines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Work with other people in the table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Ask questions to the </a:t>
            </a:r>
            <a:r>
              <a:rPr lang="en-US" sz="1600" dirty="0" smtClean="0"/>
              <a:t>experts</a:t>
            </a:r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re-try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Provide feedback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5372042" y="1666682"/>
            <a:ext cx="2366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Give presentation 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172894" y="2654357"/>
            <a:ext cx="52795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provided guidelines and clarifications</a:t>
            </a:r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Help out as needed</a:t>
            </a:r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Collect and Receive  </a:t>
            </a:r>
            <a:r>
              <a:rPr lang="en-US" sz="1600" dirty="0"/>
              <a:t>feedback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31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Requirements and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739525"/>
            <a:ext cx="4667694" cy="152521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APT </a:t>
            </a:r>
            <a:r>
              <a:rPr lang="mr-IN" dirty="0" smtClean="0"/>
              <a:t>–</a:t>
            </a:r>
            <a:r>
              <a:rPr lang="en-US" dirty="0" smtClean="0"/>
              <a:t> download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ETC (web tool) </a:t>
            </a:r>
            <a:r>
              <a:rPr lang="en-US" dirty="0" err="1" smtClean="0"/>
              <a:t>MyST</a:t>
            </a:r>
            <a:r>
              <a:rPr lang="en-US" dirty="0" smtClean="0"/>
              <a:t> account recommended to save/share workbooks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Target Visibility Tool (</a:t>
            </a:r>
            <a:r>
              <a:rPr lang="en-US" dirty="0" err="1" smtClean="0"/>
              <a:t>astroconda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79178" y="3167162"/>
            <a:ext cx="7570382" cy="152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kern="0" dirty="0" smtClean="0"/>
              <a:t>All material needed for the hands on will be provided</a:t>
            </a:r>
          </a:p>
          <a:p>
            <a:pPr>
              <a:buFont typeface="Arial" charset="0"/>
              <a:buChar char="•"/>
            </a:pPr>
            <a:r>
              <a:rPr lang="en-US" kern="0" dirty="0" smtClean="0"/>
              <a:t>All material, for all science cases will be  provided at the end of the workshop (web page)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813" y="2149980"/>
            <a:ext cx="559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not done yet, come back at 1:20 after lunch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f2760952-b3bb-408f-ace6-eb1e07642b86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 16-9</Template>
  <TotalTime>380</TotalTime>
  <Words>398</Words>
  <Application>Microsoft Macintosh PowerPoint</Application>
  <PresentationFormat>On-screen Show (16:9)</PresentationFormat>
  <Paragraphs>105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Verdana</vt:lpstr>
      <vt:lpstr>Arial</vt:lpstr>
      <vt:lpstr>Esa presentation</vt:lpstr>
      <vt:lpstr>PowerPoint Presentation</vt:lpstr>
      <vt:lpstr>Welcome !</vt:lpstr>
      <vt:lpstr>Goal of the Workshop</vt:lpstr>
      <vt:lpstr>Workshop Structure</vt:lpstr>
      <vt:lpstr>Workshop Organization</vt:lpstr>
      <vt:lpstr>Training course approach </vt:lpstr>
      <vt:lpstr>Workshop content - your inputs:</vt:lpstr>
      <vt:lpstr>Workshop content – Roles and Responsibilities</vt:lpstr>
      <vt:lpstr>Workshop Requirements and Material</vt:lpstr>
      <vt:lpstr>Day 1</vt:lpstr>
      <vt:lpstr>Day 2</vt:lpstr>
      <vt:lpstr>Day 3</vt:lpstr>
      <vt:lpstr>Some Logistics</vt:lpstr>
      <vt:lpstr> On behalf of the POC and LOC, we wish you a good workshop    Let’s get started…. </vt:lpstr>
    </vt:vector>
  </TitlesOfParts>
  <Manager/>
  <Company/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TITLE OF PRESENTATION</dc:subject>
  <dc:creator>Marco Sirianni</dc:creator>
  <cp:keywords/>
  <dc:description/>
  <cp:lastModifiedBy>Marco Sirianni</cp:lastModifiedBy>
  <cp:revision>15</cp:revision>
  <cp:lastPrinted>2008-08-26T16:26:23Z</cp:lastPrinted>
  <dcterms:created xsi:type="dcterms:W3CDTF">2017-10-04T00:30:02Z</dcterms:created>
  <dcterms:modified xsi:type="dcterms:W3CDTF">2017-10-04T06:50:31Z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