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6" r:id="rId2"/>
    <p:sldId id="283" r:id="rId3"/>
    <p:sldId id="287" r:id="rId4"/>
    <p:sldId id="289" r:id="rId5"/>
    <p:sldId id="288" r:id="rId6"/>
    <p:sldId id="291" r:id="rId7"/>
    <p:sldId id="292" r:id="rId8"/>
    <p:sldId id="270" r:id="rId9"/>
    <p:sldId id="295" r:id="rId10"/>
    <p:sldId id="271" r:id="rId11"/>
    <p:sldId id="273" r:id="rId12"/>
    <p:sldId id="272" r:id="rId13"/>
    <p:sldId id="290" r:id="rId14"/>
    <p:sldId id="284" r:id="rId15"/>
    <p:sldId id="286" r:id="rId16"/>
    <p:sldId id="269" r:id="rId17"/>
    <p:sldId id="299" r:id="rId18"/>
    <p:sldId id="298" r:id="rId19"/>
    <p:sldId id="268" r:id="rId20"/>
    <p:sldId id="293" r:id="rId21"/>
    <p:sldId id="294" r:id="rId22"/>
    <p:sldId id="28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0"/>
    <p:restoredTop sz="95028"/>
  </p:normalViewPr>
  <p:slideViewPr>
    <p:cSldViewPr snapToGrid="0" snapToObjects="1">
      <p:cViewPr varScale="1">
        <p:scale>
          <a:sx n="93" d="100"/>
          <a:sy n="93" d="100"/>
        </p:scale>
        <p:origin x="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C78D-82A4-E14C-A5F9-B45A34B93213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E50EC-FFB2-2145-8263-679E96E3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wst-docs-stage.stsci.edu/display/JTI/NIRSpec+Detectors" TargetMode="External"/><Relationship Id="rId4" Type="http://schemas.openxmlformats.org/officeDocument/2006/relationships/hyperlink" Target="https://jwst-docs-stage.stsci.edu/display/JTI/NIRSpec+Dispersers+and+Filters" TargetMode="External"/><Relationship Id="rId5" Type="http://schemas.openxmlformats.org/officeDocument/2006/relationships/hyperlink" Target="https://jwst-docs-stage.stsci.edu/display/JTI/NIRSpec+Detector+Readout+Modes+and+Pattern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Deep8</a:t>
            </a:r>
            <a:r>
              <a:rPr lang="en-US" baseline="0" dirty="0" smtClean="0"/>
              <a:t> may have an advantage in fewer cosmic rays compared with Medium8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D675B-D43F-0141-8C7D-020F34B6C4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50EC-FFB2-2145-8263-679E96E382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81ABA-4854-44C6-A869-2670489256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018" tIns="46010" rIns="92018" bIns="4601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0.6-5.3 micron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R~100, 1000, 2700</a:t>
            </a:r>
          </a:p>
        </p:txBody>
      </p:sp>
    </p:spTree>
    <p:extLst>
      <p:ext uri="{BB962C8B-B14F-4D97-AF65-F5344CB8AC3E}">
        <p14:creationId xmlns:p14="http://schemas.microsoft.com/office/powerpoint/2010/main" val="34999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50EC-FFB2-2145-8263-679E96E382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Gives 20 mas (1/10</a:t>
            </a:r>
            <a:r>
              <a:rPr lang="en-US" baseline="30000" dirty="0" smtClean="0"/>
              <a:t>th</a:t>
            </a:r>
            <a:r>
              <a:rPr lang="en-US" dirty="0" smtClean="0"/>
              <a:t> shutter width) precision for Target Acquisition</a:t>
            </a:r>
          </a:p>
          <a:p>
            <a:endParaRPr lang="en-US" dirty="0" smtClean="0"/>
          </a:p>
          <a:p>
            <a:r>
              <a:rPr lang="en-US" dirty="0" smtClean="0"/>
              <a:t>2 exposures to centroid reference targets </a:t>
            </a:r>
          </a:p>
          <a:p>
            <a:r>
              <a:rPr lang="en-US" dirty="0" smtClean="0"/>
              <a:t>measure centroids of 5–20 reference objects in</a:t>
            </a:r>
            <a:r>
              <a:rPr lang="en-US" baseline="0" dirty="0" smtClean="0"/>
              <a:t> </a:t>
            </a:r>
            <a:r>
              <a:rPr lang="en-US" dirty="0" smtClean="0"/>
              <a:t>full-frame imaging exposure obtained through the all open MSA quadrants (or a protected configuration to block bright stars), using both detectors</a:t>
            </a:r>
            <a:r>
              <a:rPr lang="en-US" dirty="0" smtClean="0">
                <a:hlinkClick r:id="rId3"/>
              </a:rPr>
              <a:t> NRS1 and NRS2</a:t>
            </a:r>
            <a:r>
              <a:rPr lang="en-US" dirty="0" smtClean="0"/>
              <a:t>. </a:t>
            </a:r>
          </a:p>
          <a:p>
            <a:r>
              <a:rPr lang="en-US" dirty="0" smtClean="0">
                <a:hlinkClick r:id="rId4"/>
              </a:rPr>
              <a:t>filters</a:t>
            </a:r>
            <a:r>
              <a:rPr lang="en-US" dirty="0" smtClean="0"/>
              <a:t> available: F110W, F140X, or CLEAR </a:t>
            </a:r>
          </a:p>
          <a:p>
            <a:r>
              <a:rPr lang="en-US" b="1" i="1" dirty="0" err="1" smtClean="0"/>
              <a:t>NIRSpec</a:t>
            </a:r>
            <a:r>
              <a:rPr lang="en-US" b="1" i="1" dirty="0" smtClean="0"/>
              <a:t> TA images are only acquired in full frame readout with </a:t>
            </a:r>
            <a:r>
              <a:rPr lang="en-US" b="1" i="1" dirty="0" err="1" smtClean="0"/>
              <a:t>NGroups</a:t>
            </a:r>
            <a:r>
              <a:rPr lang="en-US" b="1" i="1" dirty="0" smtClean="0"/>
              <a:t>=3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5"/>
              </a:rPr>
              <a:t>detector readout pattern</a:t>
            </a:r>
            <a:r>
              <a:rPr lang="en-US" dirty="0" smtClean="0"/>
              <a:t> options of NRSRAPID, NRS or the NRSRAPIDD1 and NRSRAPIDD2, the latter two are only used in </a:t>
            </a:r>
            <a:r>
              <a:rPr lang="en-US" b="1" i="1" dirty="0" smtClean="0"/>
              <a:t>TACQ</a:t>
            </a:r>
            <a:r>
              <a:rPr lang="en-US" dirty="0" smtClean="0"/>
              <a:t> .  </a:t>
            </a:r>
          </a:p>
          <a:p>
            <a:r>
              <a:rPr lang="en-US" dirty="0" smtClean="0"/>
              <a:t>The exposure will be repeated at a second dither position which is offset by one-half MSA shutter-pitch in both coordinates.  </a:t>
            </a:r>
          </a:p>
          <a:p>
            <a:r>
              <a:rPr lang="en-US" dirty="0" smtClean="0"/>
              <a:t>Subsequently, a reference image of the centered target field is automatically obtained to conclude the </a:t>
            </a:r>
            <a:r>
              <a:rPr lang="en-US" b="1" i="1" dirty="0" smtClean="0"/>
              <a:t>TACQ</a:t>
            </a:r>
            <a:r>
              <a:rPr lang="en-US" i="1" dirty="0" smtClean="0"/>
              <a:t> </a:t>
            </a:r>
            <a:r>
              <a:rPr lang="en-US" dirty="0" smtClean="0"/>
              <a:t>operational process.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50EC-FFB2-2145-8263-679E96E382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50EC-FFB2-2145-8263-679E96E382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850" y="769938"/>
            <a:ext cx="4916488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overheads TBC?</a:t>
            </a:r>
          </a:p>
          <a:p>
            <a:r>
              <a:rPr lang="en-US" dirty="0" smtClean="0"/>
              <a:t>More details on Macarena and Alistair talks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81ABA-4854-44C6-A869-2670489256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018" tIns="46010" rIns="92018" bIns="4601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00" y="26015"/>
            <a:ext cx="1447800" cy="1961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800" y="51415"/>
            <a:ext cx="1943100" cy="19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0" y="6356350"/>
            <a:ext cx="1752600" cy="365125"/>
          </a:xfrm>
        </p:spPr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4299" y="6356350"/>
            <a:ext cx="1612901" cy="365125"/>
          </a:xfrm>
        </p:spPr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7232"/>
            <a:ext cx="723900" cy="98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6553" y="5905313"/>
            <a:ext cx="931594" cy="9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2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EF8B-8A2A-7C4B-9FB3-475138BC64B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1000" y="6356350"/>
            <a:ext cx="92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EF8B-8A2A-7C4B-9FB3-475138BC64B5}" type="datetimeFigureOut">
              <a:rPr lang="en-US" smtClean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88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404A-DCC1-984A-81B5-5B0891C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jwst-docs.stsci.edu/pages/viewpage.action?spaceKey=JTI&amp;title=NIRSpec+Standard+Target+Acquisition+-+TAC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.stsci.edu/news-events/events/events-area/stsci-events-listing-container/jwst-proposal-and-planning-workshop?mwc=4" TargetMode="Externa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jwst-docs.stsci.edu/display/JPP/JWST+Background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wst-docs.stsci.edu/display/JPP/JWST+Parallel+Observ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" TargetMode="External"/><Relationship Id="rId3" Type="http://schemas.openxmlformats.org/officeDocument/2006/relationships/hyperlink" Target="https://jwst-docs-stage.stsci.edu/display/JSP/James+Webb+Space+Telescope+Call+for+Proposals+for+Cycle+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jwst-docs-stage.stsci.edu/display/JTI/NIRCam+Imaging+Sensitiv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830"/>
            <a:ext cx="7772400" cy="1470025"/>
          </a:xfrm>
        </p:spPr>
        <p:txBody>
          <a:bodyPr/>
          <a:lstStyle/>
          <a:p>
            <a:r>
              <a:rPr lang="en-US" dirty="0" smtClean="0"/>
              <a:t>Observing Modes Available for Cycle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3605"/>
            <a:ext cx="6400800" cy="1752600"/>
          </a:xfrm>
        </p:spPr>
        <p:txBody>
          <a:bodyPr/>
          <a:lstStyle/>
          <a:p>
            <a:r>
              <a:rPr lang="en-US" dirty="0" smtClean="0"/>
              <a:t>Christine Chen (STScI)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8935" y="517300"/>
            <a:ext cx="7179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ear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nfra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ed </a:t>
            </a:r>
            <a:r>
              <a:rPr lang="en-US" sz="3200" dirty="0" smtClean="0">
                <a:solidFill>
                  <a:srgbClr val="FF0000"/>
                </a:solidFill>
              </a:rPr>
              <a:t>Spec</a:t>
            </a:r>
            <a:r>
              <a:rPr lang="en-US" sz="3200" dirty="0" smtClean="0"/>
              <a:t>trograph (</a:t>
            </a:r>
            <a:r>
              <a:rPr lang="en-US" sz="3200" dirty="0" err="1" smtClean="0"/>
              <a:t>NIRSpec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418" y="1469205"/>
            <a:ext cx="8572894" cy="4664468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Multi Object Spectroscopy (MOS)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Provides spectra of up to ~190 objects in a 3.6′x3.4′ field-of-view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Uses tiny configurable shutters in the micro-shutter assembly (MSA)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Integral Field Unit (IFU)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Provides 3D imaging spectroscopy over a 3″x3″ field-of-view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Uses image slicer to </a:t>
            </a:r>
            <a:r>
              <a:rPr lang="en-US" sz="2000" dirty="0" err="1" smtClean="0"/>
              <a:t>disect</a:t>
            </a:r>
            <a:r>
              <a:rPr lang="en-US" sz="2000" dirty="0" smtClean="0"/>
              <a:t> field into 30 slices with 0.1″ </a:t>
            </a:r>
            <a:r>
              <a:rPr lang="en-US" sz="2000" dirty="0" err="1" smtClean="0"/>
              <a:t>spaxels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Fixed Slit (FS)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Provides high contrast single object spectroscopy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Uses slits that are cut into the metal MSA support structure mounting plate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Bright Object Time Series (BOTS)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Optimized for high precision </a:t>
            </a:r>
            <a:r>
              <a:rPr lang="en-US" sz="2000" dirty="0" err="1" smtClean="0"/>
              <a:t>spectro</a:t>
            </a:r>
            <a:r>
              <a:rPr lang="en-US" sz="2000" dirty="0" smtClean="0"/>
              <a:t>-photometry of bright targets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Uses Wide Aperture Fixed Slit with 1.6″x1.6″ field-of-view</a:t>
            </a:r>
          </a:p>
        </p:txBody>
      </p:sp>
    </p:spTree>
    <p:extLst>
      <p:ext uri="{BB962C8B-B14F-4D97-AF65-F5344CB8AC3E}">
        <p14:creationId xmlns:p14="http://schemas.microsoft.com/office/powerpoint/2010/main" val="732717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51024"/>
            <a:ext cx="7301877" cy="59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err="1" smtClean="0"/>
              <a:t>NIRSpec</a:t>
            </a:r>
            <a:r>
              <a:rPr lang="en-US" sz="3200" dirty="0" smtClean="0"/>
              <a:t> Micro Shutter Array (MSA)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7454"/>
            <a:ext cx="7981491" cy="48557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73" y="5085710"/>
            <a:ext cx="7255267" cy="132536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dirty="0">
                <a:solidFill>
                  <a:srgbClr val="000000"/>
                </a:solidFill>
              </a:rPr>
              <a:t>MOS </a:t>
            </a:r>
            <a:r>
              <a:rPr lang="sk-SK" sz="2000" dirty="0" err="1">
                <a:solidFill>
                  <a:srgbClr val="000000"/>
                </a:solidFill>
              </a:rPr>
              <a:t>observations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can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accommodate</a:t>
            </a:r>
            <a:r>
              <a:rPr lang="sk-SK" sz="2000" dirty="0">
                <a:solidFill>
                  <a:srgbClr val="000000"/>
                </a:solidFill>
              </a:rPr>
              <a:t> ~190 </a:t>
            </a:r>
            <a:r>
              <a:rPr lang="sk-SK" sz="2000" dirty="0" err="1">
                <a:solidFill>
                  <a:srgbClr val="000000"/>
                </a:solidFill>
              </a:rPr>
              <a:t>targets</a:t>
            </a:r>
            <a:r>
              <a:rPr lang="sk-SK" sz="2000" dirty="0">
                <a:solidFill>
                  <a:srgbClr val="000000"/>
                </a:solidFill>
              </a:rPr>
              <a:t> at R~100 and ~55 </a:t>
            </a:r>
            <a:r>
              <a:rPr lang="sk-SK" sz="2000" dirty="0" err="1">
                <a:solidFill>
                  <a:srgbClr val="000000"/>
                </a:solidFill>
              </a:rPr>
              <a:t>targets</a:t>
            </a:r>
            <a:r>
              <a:rPr lang="sk-SK" sz="2000" dirty="0">
                <a:solidFill>
                  <a:srgbClr val="000000"/>
                </a:solidFill>
              </a:rPr>
              <a:t> at R~1000 and </a:t>
            </a:r>
            <a:r>
              <a:rPr lang="sk-SK" sz="2000" dirty="0" smtClean="0">
                <a:solidFill>
                  <a:srgbClr val="000000"/>
                </a:solidFill>
              </a:rPr>
              <a:t>2700, </a:t>
            </a:r>
            <a:r>
              <a:rPr lang="sk-SK" sz="2000" dirty="0" err="1" smtClean="0">
                <a:solidFill>
                  <a:srgbClr val="000000"/>
                </a:solidFill>
              </a:rPr>
              <a:t>respectively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>
                <a:solidFill>
                  <a:srgbClr val="000000"/>
                </a:solidFill>
              </a:rPr>
              <a:t>Large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input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catalogs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with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source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densities</a:t>
            </a:r>
            <a:r>
              <a:rPr lang="sk-SK" sz="2000" dirty="0">
                <a:solidFill>
                  <a:srgbClr val="000000"/>
                </a:solidFill>
              </a:rPr>
              <a:t> ~720 arcmin</a:t>
            </a:r>
            <a:r>
              <a:rPr lang="sk-SK" sz="2000" baseline="30000" dirty="0">
                <a:solidFill>
                  <a:srgbClr val="000000"/>
                </a:solidFill>
              </a:rPr>
              <a:t>2</a:t>
            </a:r>
            <a:r>
              <a:rPr lang="sk-SK" sz="2000" dirty="0">
                <a:solidFill>
                  <a:srgbClr val="000000"/>
                </a:solidFill>
              </a:rPr>
              <a:t> and 240 arcmin</a:t>
            </a:r>
            <a:r>
              <a:rPr lang="sk-SK" sz="2000" baseline="30000" dirty="0">
                <a:solidFill>
                  <a:srgbClr val="000000"/>
                </a:solidFill>
              </a:rPr>
              <a:t>2</a:t>
            </a:r>
            <a:r>
              <a:rPr lang="sk-SK" sz="2000" dirty="0">
                <a:solidFill>
                  <a:srgbClr val="000000"/>
                </a:solidFill>
              </a:rPr>
              <a:t> (or ~7000 and ~2400 </a:t>
            </a:r>
            <a:r>
              <a:rPr lang="sk-SK" sz="2000" dirty="0" err="1">
                <a:solidFill>
                  <a:srgbClr val="000000"/>
                </a:solidFill>
              </a:rPr>
              <a:t>targets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within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the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NIRCam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field</a:t>
            </a:r>
            <a:r>
              <a:rPr lang="sk-SK" sz="2000" dirty="0">
                <a:solidFill>
                  <a:srgbClr val="000000"/>
                </a:solidFill>
              </a:rPr>
              <a:t>) </a:t>
            </a:r>
            <a:r>
              <a:rPr lang="sk-SK" sz="2000" dirty="0" err="1" smtClean="0">
                <a:solidFill>
                  <a:srgbClr val="000000"/>
                </a:solidFill>
              </a:rPr>
              <a:t>maximize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the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efficiency</a:t>
            </a:r>
            <a:r>
              <a:rPr lang="sk-SK" sz="2000" dirty="0">
                <a:solidFill>
                  <a:srgbClr val="000000"/>
                </a:solidFill>
              </a:rPr>
              <a:t> of MOS </a:t>
            </a:r>
            <a:r>
              <a:rPr lang="sk-SK" sz="2000" dirty="0" err="1" smtClean="0">
                <a:solidFill>
                  <a:srgbClr val="000000"/>
                </a:solidFill>
              </a:rPr>
              <a:t>observing</a:t>
            </a:r>
            <a:endParaRPr lang="sk-SK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1079"/>
            <a:ext cx="8356600" cy="4731806"/>
          </a:xfrm>
        </p:spPr>
        <p:txBody>
          <a:bodyPr>
            <a:noAutofit/>
          </a:bodyPr>
          <a:lstStyle/>
          <a:p>
            <a:r>
              <a:rPr lang="sk-SK" sz="2000" dirty="0" smtClean="0">
                <a:solidFill>
                  <a:srgbClr val="000000"/>
                </a:solidFill>
              </a:rPr>
              <a:t>Do </a:t>
            </a:r>
            <a:r>
              <a:rPr lang="sk-SK" sz="2000" b="1" dirty="0" smtClean="0">
                <a:solidFill>
                  <a:srgbClr val="000000"/>
                </a:solidFill>
              </a:rPr>
              <a:t>NOT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specify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exact</a:t>
            </a:r>
            <a:r>
              <a:rPr lang="sk-SK" sz="2000" dirty="0" smtClean="0">
                <a:solidFill>
                  <a:srgbClr val="000000"/>
                </a:solidFill>
              </a:rPr>
              <a:t> orient and MSA </a:t>
            </a:r>
            <a:r>
              <a:rPr lang="sk-SK" sz="2000" dirty="0" err="1" smtClean="0">
                <a:solidFill>
                  <a:srgbClr val="000000"/>
                </a:solidFill>
              </a:rPr>
              <a:t>configuration</a:t>
            </a:r>
            <a:r>
              <a:rPr lang="sk-SK" sz="2000" dirty="0" smtClean="0">
                <a:solidFill>
                  <a:srgbClr val="000000"/>
                </a:solidFill>
              </a:rPr>
              <a:t> in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</a:rPr>
              <a:t>Preferred</a:t>
            </a:r>
            <a:r>
              <a:rPr lang="sk-SK" sz="2000" dirty="0" smtClean="0">
                <a:solidFill>
                  <a:srgbClr val="000000"/>
                </a:solidFill>
              </a:rPr>
              <a:t> orient </a:t>
            </a:r>
            <a:r>
              <a:rPr lang="sk-SK" sz="2000" dirty="0" err="1" smtClean="0">
                <a:solidFill>
                  <a:srgbClr val="000000"/>
                </a:solidFill>
              </a:rPr>
              <a:t>can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specified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within</a:t>
            </a:r>
            <a:r>
              <a:rPr lang="sk-SK" sz="2000" dirty="0" smtClean="0">
                <a:solidFill>
                  <a:srgbClr val="000000"/>
                </a:solidFill>
              </a:rPr>
              <a:t> a </a:t>
            </a:r>
            <a:r>
              <a:rPr lang="sk-SK" sz="2000" dirty="0" err="1" smtClean="0">
                <a:solidFill>
                  <a:srgbClr val="000000"/>
                </a:solidFill>
              </a:rPr>
              <a:t>range</a:t>
            </a:r>
            <a:r>
              <a:rPr lang="sk-SK" sz="2000" dirty="0" smtClean="0">
                <a:solidFill>
                  <a:srgbClr val="000000"/>
                </a:solidFill>
              </a:rPr>
              <a:t> (±15˚)</a:t>
            </a:r>
          </a:p>
          <a:p>
            <a:r>
              <a:rPr lang="sk-SK" sz="2000" dirty="0" err="1">
                <a:solidFill>
                  <a:srgbClr val="000000"/>
                </a:solidFill>
              </a:rPr>
              <a:t>I</a:t>
            </a:r>
            <a:r>
              <a:rPr lang="sk-SK" sz="2000" dirty="0" err="1" smtClean="0">
                <a:solidFill>
                  <a:srgbClr val="000000"/>
                </a:solidFill>
              </a:rPr>
              <a:t>nclude</a:t>
            </a:r>
            <a:r>
              <a:rPr lang="sk-SK" sz="2000" dirty="0" smtClean="0">
                <a:solidFill>
                  <a:srgbClr val="000000"/>
                </a:solidFill>
              </a:rPr>
              <a:t> a </a:t>
            </a:r>
            <a:r>
              <a:rPr lang="sk-SK" sz="2000" dirty="0" err="1" smtClean="0">
                <a:solidFill>
                  <a:srgbClr val="000000"/>
                </a:solidFill>
              </a:rPr>
              <a:t>target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catalog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covering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an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area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with</a:t>
            </a:r>
            <a:r>
              <a:rPr lang="sk-SK" sz="2000" dirty="0" smtClean="0">
                <a:solidFill>
                  <a:srgbClr val="000000"/>
                </a:solidFill>
              </a:rPr>
              <a:t> a </a:t>
            </a:r>
            <a:r>
              <a:rPr lang="sk-SK" sz="2000" dirty="0" err="1" smtClean="0">
                <a:solidFill>
                  <a:srgbClr val="000000"/>
                </a:solidFill>
              </a:rPr>
              <a:t>radius</a:t>
            </a:r>
            <a:r>
              <a:rPr lang="sk-SK" sz="2000" dirty="0" smtClean="0">
                <a:solidFill>
                  <a:srgbClr val="000000"/>
                </a:solidFill>
              </a:rPr>
              <a:t> of at </a:t>
            </a:r>
            <a:r>
              <a:rPr lang="sk-SK" sz="2000" dirty="0" err="1" smtClean="0">
                <a:solidFill>
                  <a:srgbClr val="000000"/>
                </a:solidFill>
              </a:rPr>
              <a:t>least</a:t>
            </a:r>
            <a:r>
              <a:rPr lang="sk-SK" sz="2000" dirty="0" smtClean="0">
                <a:solidFill>
                  <a:srgbClr val="000000"/>
                </a:solidFill>
              </a:rPr>
              <a:t> 3 </a:t>
            </a:r>
            <a:r>
              <a:rPr lang="sk-SK" sz="2000" dirty="0" err="1" smtClean="0">
                <a:solidFill>
                  <a:srgbClr val="000000"/>
                </a:solidFill>
              </a:rPr>
              <a:t>arcmin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for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any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particular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pointing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</a:rPr>
              <a:t>If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possible</a:t>
            </a:r>
            <a:r>
              <a:rPr lang="sk-SK" sz="2000" dirty="0" smtClean="0">
                <a:solidFill>
                  <a:srgbClr val="000000"/>
                </a:solidFill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catalog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should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oversized</a:t>
            </a:r>
            <a:r>
              <a:rPr lang="sk-SK" sz="2000" dirty="0" smtClean="0">
                <a:solidFill>
                  <a:srgbClr val="000000"/>
                </a:solidFill>
              </a:rPr>
              <a:t> to </a:t>
            </a:r>
            <a:r>
              <a:rPr lang="sk-SK" sz="2000" dirty="0" err="1" smtClean="0">
                <a:solidFill>
                  <a:srgbClr val="000000"/>
                </a:solidFill>
              </a:rPr>
              <a:t>maximize</a:t>
            </a:r>
            <a:r>
              <a:rPr lang="sk-SK" sz="2000" dirty="0" smtClean="0">
                <a:solidFill>
                  <a:srgbClr val="000000"/>
                </a:solidFill>
              </a:rPr>
              <a:t> MOS </a:t>
            </a:r>
            <a:r>
              <a:rPr lang="sk-SK" sz="2000" dirty="0" err="1" smtClean="0">
                <a:solidFill>
                  <a:srgbClr val="000000"/>
                </a:solidFill>
              </a:rPr>
              <a:t>multiplexing</a:t>
            </a:r>
            <a:r>
              <a:rPr lang="sk-SK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sk-SK" sz="2000" dirty="0" err="1" smtClean="0">
                <a:solidFill>
                  <a:srgbClr val="000000"/>
                </a:solidFill>
              </a:rPr>
              <a:t>Approved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do </a:t>
            </a:r>
            <a:r>
              <a:rPr lang="sk-SK" sz="2000" b="1" dirty="0" smtClean="0">
                <a:solidFill>
                  <a:srgbClr val="000000"/>
                </a:solidFill>
              </a:rPr>
              <a:t>NOT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have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exclusive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access</a:t>
            </a:r>
            <a:r>
              <a:rPr lang="sk-SK" sz="2000" dirty="0" smtClean="0">
                <a:solidFill>
                  <a:srgbClr val="000000"/>
                </a:solidFill>
              </a:rPr>
              <a:t> to a </a:t>
            </a:r>
            <a:r>
              <a:rPr lang="sk-SK" sz="2000" dirty="0" err="1" smtClean="0">
                <a:solidFill>
                  <a:srgbClr val="000000"/>
                </a:solidFill>
              </a:rPr>
              <a:t>field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</a:rPr>
              <a:t>Thus</a:t>
            </a:r>
            <a:r>
              <a:rPr lang="sk-SK" sz="2000" dirty="0" smtClean="0">
                <a:solidFill>
                  <a:srgbClr val="000000"/>
                </a:solidFill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full</a:t>
            </a:r>
            <a:r>
              <a:rPr lang="sk-SK" sz="2000" dirty="0" smtClean="0">
                <a:solidFill>
                  <a:srgbClr val="000000"/>
                </a:solidFill>
              </a:rPr>
              <a:t> list of </a:t>
            </a:r>
            <a:r>
              <a:rPr lang="sk-SK" sz="2000" dirty="0" err="1" smtClean="0">
                <a:solidFill>
                  <a:srgbClr val="000000"/>
                </a:solidFill>
              </a:rPr>
              <a:t>targets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can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not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reserved</a:t>
            </a:r>
            <a:r>
              <a:rPr lang="sk-SK" sz="2000" dirty="0" smtClean="0">
                <a:solidFill>
                  <a:srgbClr val="000000"/>
                </a:solidFill>
              </a:rPr>
              <a:t>; </a:t>
            </a:r>
            <a:r>
              <a:rPr lang="sk-SK" sz="2000" dirty="0" err="1" smtClean="0">
                <a:solidFill>
                  <a:srgbClr val="000000"/>
                </a:solidFill>
              </a:rPr>
              <a:t>however</a:t>
            </a:r>
            <a:r>
              <a:rPr lang="sk-SK" sz="2000" dirty="0" smtClean="0">
                <a:solidFill>
                  <a:srgbClr val="000000"/>
                </a:solidFill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</a:rPr>
              <a:t>some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high</a:t>
            </a:r>
            <a:r>
              <a:rPr lang="sk-SK" sz="2000" dirty="0" smtClean="0">
                <a:solidFill>
                  <a:srgbClr val="000000"/>
                </a:solidFill>
              </a:rPr>
              <a:t> priority </a:t>
            </a:r>
            <a:r>
              <a:rPr lang="sk-SK" sz="2000" dirty="0" err="1" smtClean="0">
                <a:solidFill>
                  <a:srgbClr val="000000"/>
                </a:solidFill>
              </a:rPr>
              <a:t>targets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may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flagged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b="1" dirty="0" err="1" smtClean="0">
                <a:solidFill>
                  <a:srgbClr val="000000"/>
                </a:solidFill>
              </a:rPr>
              <a:t>There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is</a:t>
            </a:r>
            <a:r>
              <a:rPr lang="sk-SK" sz="2000" b="1" dirty="0" smtClean="0">
                <a:solidFill>
                  <a:srgbClr val="000000"/>
                </a:solidFill>
              </a:rPr>
              <a:t> no </a:t>
            </a:r>
            <a:r>
              <a:rPr lang="sk-SK" sz="2000" b="1" dirty="0" err="1" smtClean="0">
                <a:solidFill>
                  <a:srgbClr val="000000"/>
                </a:solidFill>
              </a:rPr>
              <a:t>guarantee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than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any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one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target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will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be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err="1" smtClean="0">
                <a:solidFill>
                  <a:srgbClr val="000000"/>
                </a:solidFill>
              </a:rPr>
              <a:t>observed</a:t>
            </a:r>
            <a:r>
              <a:rPr lang="sk-SK" sz="20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may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submited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with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source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catalogs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that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overlap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with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previously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accepted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must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identify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duplications</a:t>
            </a:r>
            <a:r>
              <a:rPr lang="sk-SK" sz="2000" dirty="0" smtClean="0">
                <a:solidFill>
                  <a:srgbClr val="000000"/>
                </a:solidFill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</a:rPr>
              <a:t>Previously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accepted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will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have</a:t>
            </a:r>
            <a:r>
              <a:rPr lang="sk-SK" sz="2000" dirty="0" smtClean="0">
                <a:solidFill>
                  <a:srgbClr val="000000"/>
                </a:solidFill>
              </a:rPr>
              <a:t> priority in </a:t>
            </a:r>
            <a:r>
              <a:rPr lang="sk-SK" sz="2000" dirty="0" err="1" smtClean="0">
                <a:solidFill>
                  <a:srgbClr val="000000"/>
                </a:solidFill>
              </a:rPr>
              <a:t>target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selection</a:t>
            </a:r>
            <a:r>
              <a:rPr lang="sk-SK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sk-SK" sz="2000" dirty="0" err="1" smtClean="0">
                <a:solidFill>
                  <a:srgbClr val="000000"/>
                </a:solidFill>
              </a:rPr>
              <a:t>Multiple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using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overlapping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source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catalogues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may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be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proposed</a:t>
            </a:r>
            <a:r>
              <a:rPr lang="sk-SK" sz="2000" dirty="0" smtClean="0">
                <a:solidFill>
                  <a:srgbClr val="000000"/>
                </a:solidFill>
              </a:rPr>
              <a:t> and </a:t>
            </a:r>
            <a:r>
              <a:rPr lang="sk-SK" sz="2000" dirty="0" err="1" smtClean="0">
                <a:solidFill>
                  <a:srgbClr val="000000"/>
                </a:solidFill>
              </a:rPr>
              <a:t>accepted</a:t>
            </a:r>
            <a:r>
              <a:rPr lang="sk-SK" sz="2000" dirty="0" smtClean="0">
                <a:solidFill>
                  <a:srgbClr val="000000"/>
                </a:solidFill>
              </a:rPr>
              <a:t> by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Telescope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Allocation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Committee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during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same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cycle</a:t>
            </a:r>
            <a:r>
              <a:rPr lang="sk-SK" sz="2000" dirty="0" smtClean="0">
                <a:solidFill>
                  <a:srgbClr val="000000"/>
                </a:solidFill>
              </a:rPr>
              <a:t>. In </a:t>
            </a:r>
            <a:r>
              <a:rPr lang="sk-SK" sz="2000" dirty="0" err="1" smtClean="0">
                <a:solidFill>
                  <a:srgbClr val="000000"/>
                </a:solidFill>
              </a:rPr>
              <a:t>such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cases</a:t>
            </a:r>
            <a:r>
              <a:rPr lang="sk-SK" sz="2000" dirty="0" smtClean="0">
                <a:solidFill>
                  <a:srgbClr val="000000"/>
                </a:solidFill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TAC </a:t>
            </a:r>
            <a:r>
              <a:rPr lang="sk-SK" sz="2000" dirty="0" err="1" smtClean="0">
                <a:solidFill>
                  <a:srgbClr val="000000"/>
                </a:solidFill>
              </a:rPr>
              <a:t>will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provide</a:t>
            </a:r>
            <a:r>
              <a:rPr lang="sk-SK" sz="2000" dirty="0" smtClean="0">
                <a:solidFill>
                  <a:srgbClr val="000000"/>
                </a:solidFill>
              </a:rPr>
              <a:t> a </a:t>
            </a:r>
            <a:r>
              <a:rPr lang="sk-SK" sz="2000" dirty="0" err="1" smtClean="0">
                <a:solidFill>
                  <a:srgbClr val="000000"/>
                </a:solidFill>
              </a:rPr>
              <a:t>clear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specification</a:t>
            </a:r>
            <a:r>
              <a:rPr lang="sk-SK" sz="2000" dirty="0" smtClean="0">
                <a:solidFill>
                  <a:srgbClr val="000000"/>
                </a:solidFill>
              </a:rPr>
              <a:t> of </a:t>
            </a:r>
            <a:r>
              <a:rPr lang="sk-SK" sz="2000" dirty="0" err="1" smtClean="0">
                <a:solidFill>
                  <a:srgbClr val="000000"/>
                </a:solidFill>
              </a:rPr>
              <a:t>the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relative</a:t>
            </a:r>
            <a:r>
              <a:rPr lang="sk-SK" sz="2000" dirty="0" smtClean="0">
                <a:solidFill>
                  <a:srgbClr val="000000"/>
                </a:solidFill>
              </a:rPr>
              <a:t> priority of </a:t>
            </a:r>
            <a:r>
              <a:rPr lang="sk-SK" sz="2000" dirty="0" err="1" smtClean="0">
                <a:solidFill>
                  <a:srgbClr val="000000"/>
                </a:solidFill>
              </a:rPr>
              <a:t>those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proposals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with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regard</a:t>
            </a:r>
            <a:r>
              <a:rPr lang="sk-SK" sz="2000" dirty="0" smtClean="0">
                <a:solidFill>
                  <a:srgbClr val="000000"/>
                </a:solidFill>
              </a:rPr>
              <a:t> to </a:t>
            </a:r>
            <a:r>
              <a:rPr lang="sk-SK" sz="2000" dirty="0" err="1" smtClean="0">
                <a:solidFill>
                  <a:srgbClr val="000000"/>
                </a:solidFill>
              </a:rPr>
              <a:t>target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selection</a:t>
            </a:r>
            <a:r>
              <a:rPr lang="sk-SK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3754" y="377055"/>
            <a:ext cx="63331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/>
              <a:t>MOS Observation Planning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67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0758"/>
            <a:ext cx="4937760" cy="9273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Astrometric Requirements for Target Acquisition Sources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0" y="16027"/>
            <a:ext cx="3916020" cy="2637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" y="2644216"/>
            <a:ext cx="6426631" cy="4125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2847" y="3184502"/>
            <a:ext cx="1651819" cy="266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jwst-docs.stsci.edu/pages/viewpage.action?spaceKey=JTI&amp;title=NIRSpec+Standard+Target+Acquisition</a:t>
            </a:r>
            <a:r>
              <a:rPr lang="en-US" dirty="0">
                <a:hlinkClick r:id="rId5"/>
              </a:rPr>
              <a:t>+-+</a:t>
            </a:r>
            <a:r>
              <a:rPr lang="en-US" dirty="0" smtClean="0">
                <a:hlinkClick r:id="rId5"/>
              </a:rPr>
              <a:t>TACQ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20" y="1279073"/>
            <a:ext cx="5431115" cy="1579224"/>
          </a:xfrm>
        </p:spPr>
        <p:txBody>
          <a:bodyPr>
            <a:noAutofit/>
          </a:bodyPr>
          <a:lstStyle/>
          <a:p>
            <a:r>
              <a:rPr lang="en-US" sz="2000" dirty="0" smtClean="0"/>
              <a:t>Well flux-calibrated MOS observations require 5-10 mas astrometric accuracy of target catalog</a:t>
            </a:r>
          </a:p>
          <a:p>
            <a:r>
              <a:rPr lang="en-US" sz="2000" dirty="0" smtClean="0"/>
              <a:t>HST ACS WFC3 and JWST </a:t>
            </a:r>
            <a:r>
              <a:rPr lang="en-US" sz="2000" dirty="0" err="1" smtClean="0"/>
              <a:t>NIRCam</a:t>
            </a:r>
            <a:r>
              <a:rPr lang="en-US" sz="2000" dirty="0" smtClean="0"/>
              <a:t> observations have sufficient astrometric precision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02541" y="4464418"/>
            <a:ext cx="0" cy="10578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7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Follow-up Observations of JWST Pre-Imaging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14" y="3965827"/>
            <a:ext cx="8036960" cy="21986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Same-cycle follow-up spectroscopic observations of sources identified through JWST imaging programs are permitted.</a:t>
            </a:r>
          </a:p>
          <a:p>
            <a:r>
              <a:rPr lang="en-US" dirty="0" smtClean="0"/>
              <a:t>Example Science Use Case 3: </a:t>
            </a:r>
            <a:r>
              <a:rPr lang="en-US" dirty="0" err="1" smtClean="0"/>
              <a:t>NIRSpec</a:t>
            </a:r>
            <a:r>
              <a:rPr lang="en-US" dirty="0" smtClean="0"/>
              <a:t> MOS observations of IC 348 brown dwarfs identified via </a:t>
            </a:r>
            <a:r>
              <a:rPr lang="en-US" dirty="0" err="1" smtClean="0"/>
              <a:t>NIRCam</a:t>
            </a:r>
            <a:r>
              <a:rPr lang="en-US" dirty="0" smtClean="0"/>
              <a:t> pre-imaging (GTO Alves de Oliveira) including overview talk and APT and ETC demonstrations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jwst.stsci.edu/news-events/events/events-area/stsci-events-listing-container/jwst-proposal-and-planning-workshop?mwc=4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820"/>
            <a:ext cx="9144000" cy="25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8" y="224098"/>
            <a:ext cx="8604607" cy="1143196"/>
          </a:xfrm>
        </p:spPr>
        <p:txBody>
          <a:bodyPr>
            <a:noAutofit/>
          </a:bodyPr>
          <a:lstStyle/>
          <a:p>
            <a:r>
              <a:rPr lang="en-US" sz="3200" dirty="0" smtClean="0"/>
              <a:t>Upcoming Features in APT v25.4:</a:t>
            </a:r>
            <a:br>
              <a:rPr lang="en-US" sz="3200" dirty="0" smtClean="0"/>
            </a:br>
            <a:r>
              <a:rPr lang="en-US" sz="3200" dirty="0" smtClean="0"/>
              <a:t>Expanded Target Acquisition Capabilities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2" y="1513288"/>
            <a:ext cx="8158349" cy="45040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 Target Acquisition (TA)</a:t>
            </a:r>
          </a:p>
          <a:p>
            <a:pPr lvl="1"/>
            <a:r>
              <a:rPr lang="en-US" b="1" dirty="0" smtClean="0"/>
              <a:t>Standard TA: </a:t>
            </a:r>
            <a:r>
              <a:rPr lang="en-US" dirty="0"/>
              <a:t>A</a:t>
            </a:r>
            <a:r>
              <a:rPr lang="en-US" dirty="0" smtClean="0"/>
              <a:t> set of reference objects are observed through the micro-shutters and the spacecraft pointing and position angle are computed from their centroids (FS, IFU, MOS)</a:t>
            </a:r>
          </a:p>
          <a:p>
            <a:pPr lvl="1"/>
            <a:r>
              <a:rPr lang="en-US" b="1" dirty="0" smtClean="0"/>
              <a:t>Verify Only: </a:t>
            </a:r>
            <a:r>
              <a:rPr lang="en-US" dirty="0" smtClean="0"/>
              <a:t>Acquires image so that pointing can be determined after observation executes (IFU, MOS, Moving Targets)</a:t>
            </a:r>
          </a:p>
          <a:p>
            <a:pPr lvl="1"/>
            <a:r>
              <a:rPr lang="en-US" b="1" dirty="0" smtClean="0"/>
              <a:t>Bright Object TA: </a:t>
            </a:r>
            <a:r>
              <a:rPr lang="en-US" dirty="0"/>
              <a:t>A reference object is observed at the center of the S1600A1 wide aperture and the spacecraft pointing is computed from its </a:t>
            </a:r>
            <a:r>
              <a:rPr lang="en-US" dirty="0" smtClean="0"/>
              <a:t>centroid (BOTS)</a:t>
            </a:r>
          </a:p>
          <a:p>
            <a:r>
              <a:rPr lang="en-US" dirty="0" smtClean="0"/>
              <a:t>Upcoming TA capabilities</a:t>
            </a:r>
          </a:p>
          <a:p>
            <a:pPr lvl="1"/>
            <a:r>
              <a:rPr lang="en-US" b="1" dirty="0" smtClean="0"/>
              <a:t>Wide Aperture Target Acquisition: </a:t>
            </a:r>
            <a:r>
              <a:rPr lang="en-US" dirty="0" smtClean="0"/>
              <a:t>A reference object is observed at the center of any of the FSs or IFU and the spacecraft pointing is computed from its centroid (FS, IFU)</a:t>
            </a:r>
          </a:p>
          <a:p>
            <a:pPr lvl="1"/>
            <a:r>
              <a:rPr lang="en-US" b="1" dirty="0" smtClean="0"/>
              <a:t>No Target Acquisition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49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4742" y="1580740"/>
            <a:ext cx="8429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Imaging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Prime science imager at </a:t>
            </a:r>
            <a:r>
              <a:rPr lang="en-US" sz="2000" dirty="0" smtClean="0"/>
              <a:t>0.5 </a:t>
            </a:r>
            <a:r>
              <a:rPr lang="en-US" sz="2000" dirty="0"/>
              <a:t>– </a:t>
            </a:r>
            <a:r>
              <a:rPr lang="en-US" sz="2000" dirty="0" smtClean="0"/>
              <a:t>25 </a:t>
            </a:r>
            <a:r>
              <a:rPr lang="en-US" sz="2000" dirty="0" err="1"/>
              <a:t>μm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Expected to be popular for parallel imaging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Coronagraphic</a:t>
            </a:r>
            <a:r>
              <a:rPr lang="en-US" sz="2400" dirty="0" smtClean="0"/>
              <a:t> Imaging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rime </a:t>
            </a:r>
            <a:r>
              <a:rPr lang="en-US" sz="2000" dirty="0" err="1"/>
              <a:t>coronagraphic</a:t>
            </a:r>
            <a:r>
              <a:rPr lang="en-US" sz="2000" dirty="0"/>
              <a:t> imager at 10.65 – </a:t>
            </a:r>
            <a:r>
              <a:rPr lang="en-US" sz="2000" dirty="0" smtClean="0"/>
              <a:t>23 </a:t>
            </a:r>
            <a:r>
              <a:rPr lang="en-US" sz="2000" dirty="0" err="1" smtClean="0"/>
              <a:t>μm</a:t>
            </a:r>
            <a:endParaRPr lang="en-US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 err="1" smtClean="0"/>
              <a:t>Lyot</a:t>
            </a:r>
            <a:r>
              <a:rPr lang="en-US" sz="2000" dirty="0" smtClean="0"/>
              <a:t> and three 4 Quadrant Phase Masks (4QPMs)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Low Resolution Spectrometer (R~100)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Prime spectrometer for observations of faint targets at 5 </a:t>
            </a:r>
            <a:r>
              <a:rPr lang="en-US" sz="2000" dirty="0"/>
              <a:t>– </a:t>
            </a:r>
            <a:r>
              <a:rPr lang="en-US" sz="2000" dirty="0" smtClean="0"/>
              <a:t>12 </a:t>
            </a:r>
            <a:r>
              <a:rPr lang="en-US" sz="2000" dirty="0" err="1" smtClean="0"/>
              <a:t>μm</a:t>
            </a:r>
            <a:endParaRPr lang="en-US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Includes </a:t>
            </a:r>
            <a:r>
              <a:rPr lang="en-US" sz="2000" dirty="0" err="1" smtClean="0"/>
              <a:t>Slitless</a:t>
            </a:r>
            <a:r>
              <a:rPr lang="en-US" sz="2000" dirty="0" smtClean="0"/>
              <a:t> mode for high precision </a:t>
            </a:r>
            <a:r>
              <a:rPr lang="en-US" sz="2000" dirty="0" err="1" smtClean="0"/>
              <a:t>spectro</a:t>
            </a:r>
            <a:r>
              <a:rPr lang="en-US" sz="2000" dirty="0" smtClean="0"/>
              <a:t>-photometry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Medium Resolution Spectrograph (R~3000)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Prime spectrometer at 4.9 </a:t>
            </a:r>
            <a:r>
              <a:rPr lang="en-US" sz="2000" dirty="0"/>
              <a:t>– </a:t>
            </a:r>
            <a:r>
              <a:rPr lang="en-US" sz="2000" dirty="0" smtClean="0"/>
              <a:t>28.8 </a:t>
            </a:r>
            <a:r>
              <a:rPr lang="en-US" sz="2000" dirty="0" err="1" smtClean="0"/>
              <a:t>μm</a:t>
            </a:r>
            <a:endParaRPr lang="en-US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Not recommended for high precision </a:t>
            </a:r>
            <a:r>
              <a:rPr lang="en-US" sz="2000" dirty="0" err="1" smtClean="0"/>
              <a:t>spectro</a:t>
            </a:r>
            <a:r>
              <a:rPr lang="en-US" sz="2000" dirty="0" smtClean="0"/>
              <a:t>-photometry in Cycle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3477" y="560452"/>
            <a:ext cx="5979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id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nfra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ed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nstrument (MIRI)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4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718988"/>
            <a:ext cx="5490726" cy="4492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JWST Backgrounds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962" y="5058691"/>
            <a:ext cx="8568812" cy="134210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Thermal emission from the telescope is expected to dominate the diffuse astronomical backgrounds at long wavelengths</a:t>
            </a:r>
          </a:p>
          <a:p>
            <a:r>
              <a:rPr lang="en-US" sz="2200" dirty="0" smtClean="0"/>
              <a:t>Long wavelength MIRI observations will require the use of a subarray to avoid saturation on this background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63" y="1401100"/>
            <a:ext cx="3869292" cy="3583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5319" y="939547"/>
            <a:ext cx="240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jwst-docs.stsci.edu/display/JPP/JWST+Backgrounds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43899" y="2256504"/>
            <a:ext cx="346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200" dirty="0" err="1"/>
              <a:t>ecliptic</a:t>
            </a:r>
            <a:r>
              <a:rPr lang="mr-IN" sz="1200" dirty="0"/>
              <a:t> </a:t>
            </a:r>
            <a:r>
              <a:rPr lang="mr-IN" sz="1200" dirty="0" err="1"/>
              <a:t>Long</a:t>
            </a:r>
            <a:r>
              <a:rPr lang="mr-IN" sz="1200" dirty="0"/>
              <a:t>, </a:t>
            </a:r>
            <a:r>
              <a:rPr lang="mr-IN" sz="1200" dirty="0" err="1"/>
              <a:t>Lat</a:t>
            </a:r>
            <a:r>
              <a:rPr lang="mr-IN" sz="1200" dirty="0"/>
              <a:t> = 266.3°, -50.0°; </a:t>
            </a:r>
            <a:endParaRPr lang="en-US" sz="1200" dirty="0" smtClean="0"/>
          </a:p>
          <a:p>
            <a:r>
              <a:rPr lang="mr-IN" sz="1200" dirty="0" smtClean="0"/>
              <a:t>RA</a:t>
            </a:r>
            <a:r>
              <a:rPr lang="mr-IN" sz="1200" dirty="0"/>
              <a:t>, </a:t>
            </a:r>
            <a:r>
              <a:rPr lang="mr-IN" sz="1200" dirty="0" err="1"/>
              <a:t>Dec</a:t>
            </a:r>
            <a:r>
              <a:rPr lang="mr-IN" sz="1200" dirty="0"/>
              <a:t> [J2000] = 17</a:t>
            </a:r>
            <a:r>
              <a:rPr lang="mr-IN" sz="1200" baseline="30000" dirty="0"/>
              <a:t>h</a:t>
            </a:r>
            <a:r>
              <a:rPr lang="mr-IN" sz="1200" dirty="0"/>
              <a:t>26</a:t>
            </a:r>
            <a:r>
              <a:rPr lang="mr-IN" sz="1200" baseline="30000" dirty="0"/>
              <a:t>m</a:t>
            </a:r>
            <a:r>
              <a:rPr lang="mr-IN" sz="1200" dirty="0"/>
              <a:t>44</a:t>
            </a:r>
            <a:r>
              <a:rPr lang="mr-IN" sz="1200" baseline="30000" dirty="0"/>
              <a:t>s</a:t>
            </a:r>
            <a:r>
              <a:rPr lang="mr-IN" sz="1200" dirty="0"/>
              <a:t>, -73°19'56"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800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MRS-Imager Simultaneous Observations (SIMO)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238792"/>
            <a:ext cx="3359181" cy="5164267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MRS template provides simultaneous Imaging observations</a:t>
            </a:r>
          </a:p>
          <a:p>
            <a:r>
              <a:rPr lang="en-US" sz="4000" dirty="0" smtClean="0"/>
              <a:t>User selects Imager filter and readout pattern</a:t>
            </a:r>
          </a:p>
          <a:p>
            <a:r>
              <a:rPr lang="en-US" sz="4000" dirty="0" smtClean="0"/>
              <a:t>Imager observations provide the opportunity to obtain</a:t>
            </a:r>
          </a:p>
          <a:p>
            <a:pPr lvl="1"/>
            <a:r>
              <a:rPr lang="en-US" sz="3300" dirty="0" smtClean="0"/>
              <a:t>Deep simultaneous observations of an adjacent field</a:t>
            </a:r>
            <a:endParaRPr lang="en-US" sz="3300" dirty="0"/>
          </a:p>
          <a:p>
            <a:pPr lvl="1"/>
            <a:r>
              <a:rPr lang="en-US" sz="3300" dirty="0" smtClean="0"/>
              <a:t>Accurate measurement of the positions of stars in the field and therefore the telescope pointing for improved mosaicking of IFU fields of view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7" name="Picture 6" descr="screenshot_18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289" r="8711" b="7369"/>
          <a:stretch/>
        </p:blipFill>
        <p:spPr>
          <a:xfrm>
            <a:off x="3806211" y="1115119"/>
            <a:ext cx="5337789" cy="4753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5460" y="1075724"/>
            <a:ext cx="1416478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15" dirty="0">
                <a:solidFill>
                  <a:srgbClr val="FF0000"/>
                </a:solidFill>
              </a:rPr>
              <a:t>[≠ parallel]</a:t>
            </a:r>
          </a:p>
        </p:txBody>
      </p:sp>
    </p:spTree>
    <p:extLst>
      <p:ext uri="{BB962C8B-B14F-4D97-AF65-F5344CB8AC3E}">
        <p14:creationId xmlns:p14="http://schemas.microsoft.com/office/powerpoint/2010/main" val="13199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68340" y="1312721"/>
            <a:ext cx="8164694" cy="4584647"/>
          </a:xfrm>
        </p:spPr>
        <p:txBody>
          <a:bodyPr>
            <a:noAutofit/>
          </a:bodyPr>
          <a:lstStyle/>
          <a:p>
            <a:pPr marL="518922" lvl="1" indent="-457200">
              <a:buFont typeface="+mj-lt"/>
              <a:buAutoNum type="arabicPeriod"/>
            </a:pPr>
            <a:r>
              <a:rPr lang="en-US" sz="2200" dirty="0" err="1" smtClean="0"/>
              <a:t>NIRCam</a:t>
            </a:r>
            <a:r>
              <a:rPr lang="en-US" sz="2200" dirty="0" smtClean="0"/>
              <a:t> Imaging and MIRI Imaging</a:t>
            </a:r>
          </a:p>
          <a:p>
            <a:pPr marL="518922" lvl="1" indent="-457200">
              <a:buFont typeface="+mj-lt"/>
              <a:buAutoNum type="arabicPeriod"/>
            </a:pPr>
            <a:r>
              <a:rPr lang="en-US" sz="2200" dirty="0" err="1" smtClean="0"/>
              <a:t>NIRCam</a:t>
            </a:r>
            <a:r>
              <a:rPr lang="en-US" sz="2200" dirty="0" smtClean="0"/>
              <a:t> Imaging and NIRISS Wide-Field </a:t>
            </a:r>
            <a:r>
              <a:rPr lang="en-US" sz="2200" dirty="0" err="1" smtClean="0"/>
              <a:t>Slitless</a:t>
            </a:r>
            <a:r>
              <a:rPr lang="en-US" sz="2200" dirty="0" smtClean="0"/>
              <a:t> Spectroscopy (WFSS)</a:t>
            </a:r>
          </a:p>
          <a:p>
            <a:pPr marL="518922" lvl="1" indent="-457200">
              <a:buFont typeface="+mj-lt"/>
              <a:buAutoNum type="arabicPeriod"/>
            </a:pPr>
            <a:r>
              <a:rPr lang="en-US" sz="2200" dirty="0" err="1" smtClean="0"/>
              <a:t>NIRCam</a:t>
            </a:r>
            <a:r>
              <a:rPr lang="en-US" sz="2200" dirty="0" smtClean="0"/>
              <a:t> Imaging and NIRISS imaging (</a:t>
            </a:r>
            <a:r>
              <a:rPr lang="en-US" sz="2200" dirty="0" err="1" smtClean="0"/>
              <a:t>NIRCam</a:t>
            </a:r>
            <a:r>
              <a:rPr lang="en-US" sz="2200" dirty="0" smtClean="0"/>
              <a:t> must be the prime instrument)</a:t>
            </a:r>
          </a:p>
          <a:p>
            <a:pPr marL="518922" lvl="1" indent="-457200">
              <a:buFont typeface="+mj-lt"/>
              <a:buAutoNum type="arabicPeriod"/>
            </a:pPr>
            <a:r>
              <a:rPr lang="en-US" sz="2200" dirty="0" err="1" smtClean="0"/>
              <a:t>NIRCam</a:t>
            </a:r>
            <a:r>
              <a:rPr lang="en-US" sz="2200" dirty="0" smtClean="0"/>
              <a:t> Imaging and </a:t>
            </a:r>
            <a:r>
              <a:rPr lang="en-US" sz="2200" dirty="0" err="1" smtClean="0"/>
              <a:t>NIRSpec</a:t>
            </a:r>
            <a:r>
              <a:rPr lang="en-US" sz="2200" dirty="0" smtClean="0"/>
              <a:t> MOS (</a:t>
            </a:r>
            <a:r>
              <a:rPr lang="en-US" sz="2200" dirty="0" err="1" smtClean="0"/>
              <a:t>NIRSpec</a:t>
            </a:r>
            <a:r>
              <a:rPr lang="en-US" sz="2200" dirty="0" smtClean="0"/>
              <a:t> must be the prime instrument)</a:t>
            </a:r>
          </a:p>
          <a:p>
            <a:pPr marL="518922" lvl="1" indent="-457200">
              <a:buFont typeface="+mj-lt"/>
              <a:buAutoNum type="arabicPeriod"/>
            </a:pPr>
            <a:r>
              <a:rPr lang="en-US" sz="2200" dirty="0" smtClean="0"/>
              <a:t>MIRI Imaging and NIRISS WFSS</a:t>
            </a:r>
          </a:p>
          <a:p>
            <a:pPr marL="518922" lvl="1" indent="-457200">
              <a:buFont typeface="+mj-lt"/>
              <a:buAutoNum type="arabicPeriod"/>
            </a:pPr>
            <a:endParaRPr lang="en-US" sz="2200" dirty="0"/>
          </a:p>
          <a:p>
            <a:pPr marL="61722" lvl="1" indent="0">
              <a:buNone/>
            </a:pPr>
            <a:r>
              <a:rPr lang="en-US" sz="2200" dirty="0" smtClean="0"/>
              <a:t>Only direct imaging with standard narrow, medium, or broad-band filters is allowed for </a:t>
            </a:r>
            <a:r>
              <a:rPr lang="en-US" sz="2200" dirty="0" err="1" smtClean="0"/>
              <a:t>NIRCam</a:t>
            </a:r>
            <a:r>
              <a:rPr lang="en-US" sz="2200" dirty="0" smtClean="0"/>
              <a:t> and MIRI observations in these coordinated parallel modes. </a:t>
            </a:r>
            <a:endParaRPr lang="en-US" sz="2200" dirty="0" smtClean="0"/>
          </a:p>
          <a:p>
            <a:pPr marL="61722" lvl="1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jwst-docs.stsci.edu/display/JPP/JWST+Parallel+Observations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95885" y="494992"/>
            <a:ext cx="6509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 smtClean="0"/>
              <a:t>Coordinated Parallel Observations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205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63"/>
          <p:cNvSpPr>
            <a:spLocks noGrp="1"/>
          </p:cNvSpPr>
          <p:nvPr>
            <p:ph type="title"/>
          </p:nvPr>
        </p:nvSpPr>
        <p:spPr>
          <a:xfrm>
            <a:off x="457200" y="1232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ear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nfra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ed </a:t>
            </a:r>
            <a:r>
              <a:rPr lang="en-US" sz="3200" dirty="0" smtClean="0">
                <a:solidFill>
                  <a:srgbClr val="FF0000"/>
                </a:solidFill>
              </a:rPr>
              <a:t>Cam</a:t>
            </a:r>
            <a:r>
              <a:rPr lang="en-US" sz="3200" dirty="0" smtClean="0"/>
              <a:t>era (</a:t>
            </a:r>
            <a:r>
              <a:rPr lang="en-US" sz="3200" dirty="0" err="1" smtClean="0"/>
              <a:t>NIRCam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1333073"/>
            <a:ext cx="8229600" cy="478004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Imaging</a:t>
            </a:r>
          </a:p>
          <a:p>
            <a:pPr lvl="1"/>
            <a:r>
              <a:rPr lang="en-US" dirty="0"/>
              <a:t>Prime science imager at 0.6 – 5 </a:t>
            </a:r>
            <a:r>
              <a:rPr lang="en-US" dirty="0" err="1"/>
              <a:t>μm</a:t>
            </a:r>
            <a:endParaRPr lang="en-US" dirty="0"/>
          </a:p>
          <a:p>
            <a:pPr lvl="1"/>
            <a:r>
              <a:rPr lang="en-US" dirty="0"/>
              <a:t>Expected to be popular for parallel imaging</a:t>
            </a:r>
          </a:p>
          <a:p>
            <a:r>
              <a:rPr lang="en-US" sz="3400" dirty="0"/>
              <a:t>Wide Field </a:t>
            </a:r>
            <a:r>
              <a:rPr lang="en-US" sz="3400" dirty="0" err="1"/>
              <a:t>Slitless</a:t>
            </a:r>
            <a:r>
              <a:rPr lang="en-US" sz="3400" dirty="0"/>
              <a:t> Spectroscopy</a:t>
            </a:r>
          </a:p>
          <a:p>
            <a:pPr lvl="1"/>
            <a:r>
              <a:rPr lang="en-US" dirty="0"/>
              <a:t>Prime instrument for WFSS at 2.4 – 5 </a:t>
            </a:r>
            <a:r>
              <a:rPr lang="en-US" dirty="0" err="1"/>
              <a:t>μm</a:t>
            </a:r>
            <a:endParaRPr lang="en-US" dirty="0"/>
          </a:p>
          <a:p>
            <a:pPr lvl="1"/>
            <a:r>
              <a:rPr lang="en-US" dirty="0"/>
              <a:t>High spectral resolution (R~1400-1800) needed to measure kinematics and de-blend lines</a:t>
            </a:r>
          </a:p>
          <a:p>
            <a:r>
              <a:rPr lang="en-US" sz="3400" dirty="0" err="1"/>
              <a:t>Coronagraphic</a:t>
            </a:r>
            <a:r>
              <a:rPr lang="en-US" sz="3400" dirty="0"/>
              <a:t> Imaging</a:t>
            </a:r>
          </a:p>
          <a:p>
            <a:pPr lvl="1"/>
            <a:r>
              <a:rPr lang="en-US" dirty="0"/>
              <a:t>Prime </a:t>
            </a:r>
            <a:r>
              <a:rPr lang="en-US" dirty="0" err="1"/>
              <a:t>coronagraphic</a:t>
            </a:r>
            <a:r>
              <a:rPr lang="en-US" dirty="0"/>
              <a:t> imager at 1.8 – 5 </a:t>
            </a:r>
            <a:r>
              <a:rPr lang="en-US" dirty="0" err="1"/>
              <a:t>μm</a:t>
            </a:r>
            <a:endParaRPr lang="en-US" dirty="0"/>
          </a:p>
          <a:p>
            <a:r>
              <a:rPr lang="en-US" sz="3400" dirty="0"/>
              <a:t>Time-Series Imaging</a:t>
            </a:r>
          </a:p>
          <a:p>
            <a:pPr lvl="1"/>
            <a:r>
              <a:rPr lang="en-US" dirty="0"/>
              <a:t>Prime TSO imager at 0.6 – 5 </a:t>
            </a:r>
            <a:r>
              <a:rPr lang="en-US" dirty="0" err="1"/>
              <a:t>μm</a:t>
            </a:r>
            <a:endParaRPr lang="en-US" dirty="0"/>
          </a:p>
          <a:p>
            <a:r>
              <a:rPr lang="en-US" sz="3400" dirty="0" err="1"/>
              <a:t>Grism</a:t>
            </a:r>
            <a:r>
              <a:rPr lang="en-US" sz="3400" dirty="0"/>
              <a:t> Time Series</a:t>
            </a:r>
          </a:p>
          <a:p>
            <a:pPr lvl="1"/>
            <a:r>
              <a:rPr lang="en-US" dirty="0"/>
              <a:t>Expected to be popular for </a:t>
            </a:r>
            <a:r>
              <a:rPr lang="en-US" dirty="0" err="1"/>
              <a:t>grism</a:t>
            </a:r>
            <a:r>
              <a:rPr lang="en-US" dirty="0"/>
              <a:t> observations at 2.4 – 5 </a:t>
            </a:r>
            <a:r>
              <a:rPr lang="en-US" dirty="0" err="1"/>
              <a:t>μm</a:t>
            </a:r>
            <a:endParaRPr lang="en-US" dirty="0"/>
          </a:p>
          <a:p>
            <a:pPr lvl="1"/>
            <a:r>
              <a:rPr lang="en-US" dirty="0"/>
              <a:t>Provides simultaneous SW </a:t>
            </a:r>
            <a:r>
              <a:rPr lang="en-US" dirty="0" smtClean="0"/>
              <a:t>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9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75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Survey Proposals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581"/>
            <a:ext cx="8229600" cy="44719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JWST schedule has a Long Range Plan (LRP) with a duration of at least ~1.25 year</a:t>
            </a:r>
          </a:p>
          <a:p>
            <a:r>
              <a:rPr lang="en-US" dirty="0"/>
              <a:t>T</a:t>
            </a:r>
            <a:r>
              <a:rPr lang="en-US" dirty="0" smtClean="0"/>
              <a:t>here may be gaps in the LRP based upon the RA distribution of approved targets </a:t>
            </a:r>
          </a:p>
          <a:p>
            <a:r>
              <a:rPr lang="en-US" dirty="0" smtClean="0"/>
              <a:t>To increase observing efficiency, short observations, drawn from “Survey” programs, are needed to fill these gaps</a:t>
            </a:r>
          </a:p>
          <a:p>
            <a:r>
              <a:rPr lang="en-US" dirty="0" smtClean="0"/>
              <a:t>Accepted Surveys will be allocated time to cover observations of a specific number of targets drawn from a larger sample</a:t>
            </a:r>
          </a:p>
          <a:p>
            <a:r>
              <a:rPr lang="en-US" b="1" dirty="0" smtClean="0"/>
              <a:t>Observations of any particular target can not be guaranteed</a:t>
            </a:r>
          </a:p>
          <a:p>
            <a:r>
              <a:rPr lang="en-US" dirty="0" smtClean="0"/>
              <a:t>Survey proposals must target sources over a wide range of Right Ascension (&gt;12 hours)</a:t>
            </a:r>
          </a:p>
          <a:p>
            <a:r>
              <a:rPr lang="en-US" dirty="0" smtClean="0"/>
              <a:t>Individual observations should be limited to 30 min of science integration time</a:t>
            </a:r>
          </a:p>
          <a:p>
            <a:r>
              <a:rPr lang="en-US" dirty="0" smtClean="0"/>
              <a:t>Surveys can be Small, Medium, Large (150+ targets), Treasury, or Calibration and are subject to the same proprietary periods as regular proposals</a:t>
            </a:r>
          </a:p>
        </p:txBody>
      </p:sp>
    </p:spTree>
    <p:extLst>
      <p:ext uri="{BB962C8B-B14F-4D97-AF65-F5344CB8AC3E}">
        <p14:creationId xmlns:p14="http://schemas.microsoft.com/office/powerpoint/2010/main" val="171769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6151119" y="2781593"/>
            <a:ext cx="0" cy="3334069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 flipV="1">
            <a:off x="3792418" y="4319941"/>
            <a:ext cx="613" cy="1038014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ject 7"/>
          <p:cNvSpPr txBox="1"/>
          <p:nvPr/>
        </p:nvSpPr>
        <p:spPr>
          <a:xfrm>
            <a:off x="5456642" y="2501066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675842" y="2501066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496750" y="2416198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7136217" y="2416198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3671499" y="3166868"/>
            <a:ext cx="1238392" cy="11651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GO Cy1 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all for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prop.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11/30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14977" y="2781588"/>
            <a:ext cx="8907" cy="2578133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ject 28"/>
          <p:cNvSpPr txBox="1"/>
          <p:nvPr/>
        </p:nvSpPr>
        <p:spPr>
          <a:xfrm>
            <a:off x="5148639" y="5359721"/>
            <a:ext cx="1181974" cy="5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GO Cy1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TAC 05/31</a:t>
            </a:r>
          </a:p>
        </p:txBody>
      </p:sp>
      <p:sp>
        <p:nvSpPr>
          <p:cNvPr id="11" name="object 28"/>
          <p:cNvSpPr txBox="1"/>
          <p:nvPr/>
        </p:nvSpPr>
        <p:spPr>
          <a:xfrm>
            <a:off x="7714350" y="3626506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b="1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pc="4" dirty="0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mtClean="0">
                <a:solidFill>
                  <a:srgbClr val="000000"/>
                </a:solidFill>
                <a:latin typeface="Calibri"/>
                <a:cs typeface="Calibri"/>
              </a:rPr>
              <a:t>unch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2019Mar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31326" y="1314685"/>
            <a:ext cx="0" cy="1190162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0385" y="2027642"/>
            <a:ext cx="0" cy="44878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bject 28"/>
          <p:cNvSpPr txBox="1"/>
          <p:nvPr/>
        </p:nvSpPr>
        <p:spPr>
          <a:xfrm>
            <a:off x="1768261" y="-25979"/>
            <a:ext cx="1549002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GTO Cy1 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bs.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pec.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public by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06/15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(no new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targets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allowed)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25573" y="2742989"/>
            <a:ext cx="0" cy="1457993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ject 28"/>
          <p:cNvSpPr txBox="1"/>
          <p:nvPr/>
        </p:nvSpPr>
        <p:spPr>
          <a:xfrm>
            <a:off x="2163832" y="4171872"/>
            <a:ext cx="1138290" cy="1052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</a:t>
            </a:r>
          </a:p>
          <a:p>
            <a:pPr algn="ctr">
              <a:spcBef>
                <a:spcPts val="76"/>
              </a:spcBef>
            </a:pPr>
            <a:r>
              <a:rPr lang="en-US" dirty="0">
                <a:solidFill>
                  <a:srgbClr val="C70995"/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rop. due 08/18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(25.2)</a:t>
            </a:r>
          </a:p>
        </p:txBody>
      </p:sp>
      <p:sp>
        <p:nvSpPr>
          <p:cNvPr id="21" name="object 28"/>
          <p:cNvSpPr txBox="1"/>
          <p:nvPr/>
        </p:nvSpPr>
        <p:spPr>
          <a:xfrm>
            <a:off x="-1767039" y="5357955"/>
            <a:ext cx="5084212" cy="93557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TAC  meets 10/16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16997" y="2742988"/>
            <a:ext cx="0" cy="1457994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bject 28"/>
          <p:cNvSpPr txBox="1"/>
          <p:nvPr/>
        </p:nvSpPr>
        <p:spPr>
          <a:xfrm>
            <a:off x="166402" y="4224386"/>
            <a:ext cx="1873280" cy="20055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 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Notices of Intent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due 03/03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897817" y="2742987"/>
            <a:ext cx="6074" cy="438852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ject 28"/>
          <p:cNvSpPr txBox="1"/>
          <p:nvPr/>
        </p:nvSpPr>
        <p:spPr>
          <a:xfrm>
            <a:off x="1255327" y="3154594"/>
            <a:ext cx="1297128" cy="125977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 </a:t>
            </a:r>
          </a:p>
          <a:p>
            <a:pPr algn="ctr">
              <a:spcBef>
                <a:spcPts val="76"/>
              </a:spcBef>
            </a:pPr>
            <a:r>
              <a:rPr lang="en-US" dirty="0">
                <a:solidFill>
                  <a:srgbClr val="C70995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all for prop. </a:t>
            </a:r>
            <a:endParaRPr lang="en-US" dirty="0">
              <a:solidFill>
                <a:srgbClr val="C70995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05/19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8219" y="2027642"/>
            <a:ext cx="0" cy="477205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8"/>
          <p:cNvSpPr txBox="1"/>
          <p:nvPr/>
        </p:nvSpPr>
        <p:spPr>
          <a:xfrm>
            <a:off x="37045" y="275653"/>
            <a:ext cx="1429598" cy="10669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latin typeface="Calibri"/>
                <a:cs typeface="Calibri"/>
              </a:rPr>
              <a:t>GTO Cy1  </a:t>
            </a:r>
          </a:p>
          <a:p>
            <a:pPr algn="r">
              <a:spcBef>
                <a:spcPts val="76"/>
              </a:spcBef>
            </a:pPr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rop. due 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latin typeface="Calibri"/>
                <a:cs typeface="Calibri"/>
              </a:rPr>
              <a:t>04/01</a:t>
            </a:r>
          </a:p>
        </p:txBody>
      </p:sp>
      <p:sp>
        <p:nvSpPr>
          <p:cNvPr id="29" name="object 28"/>
          <p:cNvSpPr txBox="1"/>
          <p:nvPr/>
        </p:nvSpPr>
        <p:spPr>
          <a:xfrm>
            <a:off x="168677" y="1127085"/>
            <a:ext cx="1200018" cy="11057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GTO Cy1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all for prop. 01/06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68219" y="2742987"/>
            <a:ext cx="0" cy="438852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28"/>
          <p:cNvSpPr txBox="1"/>
          <p:nvPr/>
        </p:nvSpPr>
        <p:spPr>
          <a:xfrm>
            <a:off x="-32572" y="3161881"/>
            <a:ext cx="1107406" cy="876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 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call for </a:t>
            </a:r>
            <a:r>
              <a:rPr lang="en-US" dirty="0" err="1" smtClean="0">
                <a:solidFill>
                  <a:srgbClr val="C70995"/>
                </a:solidFill>
                <a:latin typeface="Calibri"/>
                <a:cs typeface="Calibri"/>
              </a:rPr>
              <a:t>NoI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01/06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0416" y="168737"/>
            <a:ext cx="3352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JWST Science Planning </a:t>
            </a:r>
            <a:r>
              <a:rPr lang="en-US" sz="3200" dirty="0" smtClean="0"/>
              <a:t>Timeline</a:t>
            </a:r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89354" y="2742991"/>
            <a:ext cx="1" cy="2614964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18176" y="2755687"/>
            <a:ext cx="0" cy="438852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710084" y="2737224"/>
            <a:ext cx="0" cy="1463758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ject 55"/>
          <p:cNvSpPr/>
          <p:nvPr/>
        </p:nvSpPr>
        <p:spPr>
          <a:xfrm>
            <a:off x="370390" y="2507942"/>
            <a:ext cx="3636683" cy="235046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55"/>
          <p:cNvSpPr/>
          <p:nvPr/>
        </p:nvSpPr>
        <p:spPr>
          <a:xfrm>
            <a:off x="4007073" y="2501936"/>
            <a:ext cx="3538854" cy="241051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55"/>
          <p:cNvSpPr/>
          <p:nvPr/>
        </p:nvSpPr>
        <p:spPr>
          <a:xfrm>
            <a:off x="7532698" y="2501066"/>
            <a:ext cx="1500333" cy="241922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5"/>
          <p:cNvSpPr txBox="1"/>
          <p:nvPr/>
        </p:nvSpPr>
        <p:spPr>
          <a:xfrm>
            <a:off x="1791993" y="253668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5568777" y="251526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7620420" y="251022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2" name="Picture 41" descr="ari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08" y="1602423"/>
            <a:ext cx="351791" cy="1949685"/>
          </a:xfrm>
          <a:prstGeom prst="rect">
            <a:avLst/>
          </a:prstGeom>
        </p:spPr>
      </p:pic>
      <p:sp>
        <p:nvSpPr>
          <p:cNvPr id="43" name="object 28"/>
          <p:cNvSpPr txBox="1"/>
          <p:nvPr/>
        </p:nvSpPr>
        <p:spPr>
          <a:xfrm>
            <a:off x="2578973" y="555177"/>
            <a:ext cx="2468065" cy="148594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GTO Cy1 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APT files: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218322" y="2050086"/>
            <a:ext cx="0" cy="44878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09313" y="1056906"/>
            <a:ext cx="820682" cy="94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due 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11/15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(25.2)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874175" y="2066480"/>
            <a:ext cx="0" cy="44878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08113" y="1055526"/>
            <a:ext cx="1201778" cy="94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public by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12/15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(25.4)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2042588" y="-3482"/>
            <a:ext cx="105823" cy="6861482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≈</a:t>
            </a:r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object 28"/>
          <p:cNvSpPr txBox="1"/>
          <p:nvPr/>
        </p:nvSpPr>
        <p:spPr>
          <a:xfrm>
            <a:off x="3676199" y="5359721"/>
            <a:ext cx="1736815" cy="148384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 ERS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APT files public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11/30 (25.4)</a:t>
            </a:r>
          </a:p>
        </p:txBody>
      </p:sp>
      <p:sp>
        <p:nvSpPr>
          <p:cNvPr id="50" name="Rounded Rectangle 49"/>
          <p:cNvSpPr/>
          <p:nvPr/>
        </p:nvSpPr>
        <p:spPr>
          <a:xfrm flipH="1">
            <a:off x="3523811" y="-3482"/>
            <a:ext cx="105823" cy="6861482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 flipH="1">
            <a:off x="2277979" y="-3482"/>
            <a:ext cx="105823" cy="688523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794" y="6196170"/>
            <a:ext cx="1355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APT 25.1</a:t>
            </a:r>
          </a:p>
          <a:p>
            <a:pPr algn="r"/>
            <a:r>
              <a:rPr lang="en-US" dirty="0" smtClean="0">
                <a:solidFill>
                  <a:srgbClr val="008000"/>
                </a:solidFill>
              </a:rPr>
              <a:t>06/01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29809" y="6196170"/>
            <a:ext cx="13994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APT 25.2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06/20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67536" y="6198561"/>
            <a:ext cx="117975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APT 25.4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11/20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2722248" y="2492308"/>
            <a:ext cx="646331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TODAY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25470" y="6115662"/>
            <a:ext cx="58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≈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2" name="object 28"/>
          <p:cNvSpPr txBox="1"/>
          <p:nvPr/>
        </p:nvSpPr>
        <p:spPr>
          <a:xfrm>
            <a:off x="4243243" y="4188763"/>
            <a:ext cx="1145698" cy="1132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GO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y1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prop due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03/02</a:t>
            </a:r>
          </a:p>
          <a:p>
            <a:pPr algn="ctr">
              <a:spcBef>
                <a:spcPts val="76"/>
              </a:spcBef>
            </a:pP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(25.4)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21428" y="6044442"/>
            <a:ext cx="154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dirty="0">
                <a:solidFill>
                  <a:srgbClr val="1F497D"/>
                </a:solidFill>
                <a:cs typeface="Calibri"/>
              </a:rPr>
              <a:t>GO Cy1 </a:t>
            </a:r>
            <a:r>
              <a:rPr lang="en-US" dirty="0" smtClean="0">
                <a:solidFill>
                  <a:srgbClr val="1F497D"/>
                </a:solidFill>
                <a:cs typeface="Calibri"/>
              </a:rPr>
              <a:t>TAC results 06/30</a:t>
            </a:r>
            <a:endParaRPr lang="en-US" dirty="0">
              <a:solidFill>
                <a:srgbClr val="1F497D"/>
              </a:solidFill>
              <a:cs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3555252" y="2740548"/>
            <a:ext cx="12284" cy="3215752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bject 28"/>
          <p:cNvSpPr txBox="1"/>
          <p:nvPr/>
        </p:nvSpPr>
        <p:spPr>
          <a:xfrm>
            <a:off x="-1460329" y="5918184"/>
            <a:ext cx="5084212" cy="93557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TAC  results</a:t>
            </a:r>
          </a:p>
        </p:txBody>
      </p:sp>
    </p:spTree>
    <p:extLst>
      <p:ext uri="{BB962C8B-B14F-4D97-AF65-F5344CB8AC3E}">
        <p14:creationId xmlns:p14="http://schemas.microsoft.com/office/powerpoint/2010/main" val="167628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more information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8374" cy="3458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JWST Documentation</a:t>
            </a:r>
          </a:p>
          <a:p>
            <a:pPr lvl="1"/>
            <a:r>
              <a:rPr lang="en-US" dirty="0">
                <a:hlinkClick r:id="rId2"/>
              </a:rPr>
              <a:t>https://jwst-docs.stsci.edu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 Cycle 1 Call For Proposals (To be released November 30, 2017)</a:t>
            </a:r>
          </a:p>
          <a:p>
            <a:pPr lvl="1"/>
            <a:r>
              <a:rPr lang="en-US" dirty="0" smtClean="0">
                <a:hlinkClick r:id="rId3"/>
              </a:rPr>
              <a:t>https://jwst-docs.stsci.edu/display/JSP/James+Webb+Space+Telescope+Call+for+Proposals+for+Cycle+1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65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5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8" y="173950"/>
            <a:ext cx="8604607" cy="1143196"/>
          </a:xfrm>
        </p:spPr>
        <p:txBody>
          <a:bodyPr>
            <a:noAutofit/>
          </a:bodyPr>
          <a:lstStyle/>
          <a:p>
            <a:r>
              <a:rPr lang="en-US" sz="3200" dirty="0" smtClean="0"/>
              <a:t>Upcoming Features in APT v25.4:</a:t>
            </a:r>
            <a:br>
              <a:rPr lang="en-US" sz="3200" dirty="0" smtClean="0"/>
            </a:br>
            <a:r>
              <a:rPr lang="en-US" sz="3200" dirty="0" smtClean="0"/>
              <a:t>Deeper Direct Images In AMI Template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631"/>
            <a:ext cx="8229600" cy="4394814"/>
          </a:xfrm>
        </p:spPr>
        <p:txBody>
          <a:bodyPr/>
          <a:lstStyle/>
          <a:p>
            <a:r>
              <a:rPr lang="en-US" dirty="0" smtClean="0"/>
              <a:t>Increased number of integrations (NINTS) for the ancillary “direct” images obtained in the context of the AMI template</a:t>
            </a:r>
          </a:p>
          <a:p>
            <a:pPr lvl="1"/>
            <a:r>
              <a:rPr lang="en-US" dirty="0" smtClean="0"/>
              <a:t>Among other things, provides a work-around to enable kernel-phase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0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Volume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590"/>
            <a:ext cx="7854593" cy="203685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Data recorder has a storage capacity of 58.8 </a:t>
            </a:r>
            <a:r>
              <a:rPr lang="en-US" sz="2000" dirty="0" err="1" smtClean="0"/>
              <a:t>Gbytes</a:t>
            </a:r>
            <a:endParaRPr lang="en-US" sz="2000" dirty="0" smtClean="0"/>
          </a:p>
          <a:p>
            <a:r>
              <a:rPr lang="en-US" sz="2000" dirty="0" smtClean="0"/>
              <a:t>Maximum downlink </a:t>
            </a:r>
            <a:r>
              <a:rPr lang="en-US" sz="2000" dirty="0"/>
              <a:t>r</a:t>
            </a:r>
            <a:r>
              <a:rPr lang="en-US" sz="2000" dirty="0" smtClean="0"/>
              <a:t>ate is 28.6 </a:t>
            </a:r>
            <a:r>
              <a:rPr lang="en-US" sz="2000" dirty="0" err="1" smtClean="0"/>
              <a:t>Gbytes</a:t>
            </a:r>
            <a:r>
              <a:rPr lang="en-US" sz="2000" dirty="0" smtClean="0"/>
              <a:t> per 12 hour period</a:t>
            </a:r>
          </a:p>
          <a:p>
            <a:r>
              <a:rPr lang="en-US" sz="2000" dirty="0" smtClean="0"/>
              <a:t>APT will create an error if a visit exceeds the capacity of the solid state recorder in which case the proposal must be modified to successfully submit </a:t>
            </a:r>
          </a:p>
          <a:p>
            <a:r>
              <a:rPr lang="en-US" sz="2000" dirty="0" smtClean="0"/>
              <a:t>Accepted proposals with high but allowable may need to be modified to comply with data volume and data rate limits in order to be scheduled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9" y="3051981"/>
            <a:ext cx="7006977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87278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n-lt"/>
                <a:cs typeface="Helvetica Neue Thin"/>
              </a:rPr>
              <a:t>NIRCam</a:t>
            </a:r>
            <a:r>
              <a:rPr lang="en-US" sz="3200" dirty="0" smtClean="0">
                <a:latin typeface="+mn-lt"/>
                <a:cs typeface="Helvetica Neue Thin"/>
              </a:rPr>
              <a:t> Readout Patterns</a:t>
            </a:r>
            <a:endParaRPr lang="en-US" sz="3200" dirty="0">
              <a:latin typeface="+mn-lt"/>
              <a:cs typeface="Helvetica Neue Thin"/>
            </a:endParaRPr>
          </a:p>
        </p:txBody>
      </p:sp>
      <p:pic>
        <p:nvPicPr>
          <p:cNvPr id="3" name="Picture 2" descr="NIRCam readout patter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2" y="1508533"/>
            <a:ext cx="7130259" cy="5349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820" y="829935"/>
            <a:ext cx="647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Helvetica Neue Thin"/>
              </a:rPr>
              <a:t>Readout patterns consist of groups with 1, 2, 5, 10 or 20 frames</a:t>
            </a:r>
          </a:p>
          <a:p>
            <a:r>
              <a:rPr lang="en-US" dirty="0" smtClean="0">
                <a:cs typeface="Helvetica Neue Thin"/>
              </a:rPr>
              <a:t>On-board electronics can average 2, 4, or 8 frames within a group</a:t>
            </a:r>
            <a:endParaRPr lang="en-US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8276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Readout Pattern Recommendations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375"/>
            <a:ext cx="5514169" cy="415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641" y="5442161"/>
            <a:ext cx="678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about </a:t>
            </a:r>
            <a:r>
              <a:rPr lang="en-US" dirty="0" err="1" smtClean="0"/>
              <a:t>NIRCam</a:t>
            </a:r>
            <a:r>
              <a:rPr lang="en-US" dirty="0" smtClean="0"/>
              <a:t> Imaging Sensitivity: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jwst-docs.stsci.edu/display/JTI/NIRCam+Imaging+Sensitivity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413" y="1170375"/>
            <a:ext cx="3272319" cy="4155998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 smtClean="0"/>
              <a:t>Select the readout pattern that gives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 smtClean="0"/>
              <a:t>the most number of groups for the integration time you need and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/>
              <a:t>t</a:t>
            </a:r>
            <a:r>
              <a:rPr lang="en-US" sz="2600" dirty="0" smtClean="0"/>
              <a:t>he largest number of averaged frames/group (i.e. DEEP8 is better than DEEP2)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 smtClean="0"/>
              <a:t>consistent with saturation and data volume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3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Mosaic Considerations for Cycle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3948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Proposers are required to submit complete APT files of programs requesting mosaics</a:t>
            </a:r>
          </a:p>
          <a:p>
            <a:r>
              <a:rPr lang="en-US" dirty="0" smtClean="0"/>
              <a:t>At this time, the Guide Star Catalog may be insufficient to find guide stars for all of the mosaic tiles at a single time. </a:t>
            </a:r>
          </a:p>
          <a:p>
            <a:r>
              <a:rPr lang="en-US" dirty="0" smtClean="0"/>
              <a:t>If tile splitting is required, proposers should set the Position Angle at a value that allows the largest number of tiles to be scheduled simultaneously. Such a fixed position angle imposes scheduling constraints on the Long Range Plan. </a:t>
            </a:r>
            <a:r>
              <a:rPr lang="en-US" dirty="0" err="1" smtClean="0"/>
              <a:t>STScI</a:t>
            </a:r>
            <a:r>
              <a:rPr lang="en-US" dirty="0" smtClean="0"/>
              <a:t> may adjust the Position Angle to minimize disruptions to the schedule.</a:t>
            </a:r>
          </a:p>
          <a:p>
            <a:r>
              <a:rPr lang="en-US" dirty="0" smtClean="0"/>
              <a:t>If tile splitting is required, observations </a:t>
            </a:r>
            <a:r>
              <a:rPr lang="en-US" dirty="0"/>
              <a:t>o</a:t>
            </a:r>
            <a:r>
              <a:rPr lang="en-US" dirty="0" smtClean="0"/>
              <a:t>f the problematic tiles will be made at a different Position Angle from the majority of the mosaic.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8" y="225320"/>
            <a:ext cx="8604607" cy="1143196"/>
          </a:xfrm>
        </p:spPr>
        <p:txBody>
          <a:bodyPr>
            <a:noAutofit/>
          </a:bodyPr>
          <a:lstStyle/>
          <a:p>
            <a:r>
              <a:rPr lang="en-US" sz="3200" dirty="0" smtClean="0"/>
              <a:t>Upcoming Features in APT v25.4: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NIRCam</a:t>
            </a:r>
            <a:r>
              <a:rPr lang="en-US" sz="3200" dirty="0" smtClean="0"/>
              <a:t> Dither Patterns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7846" y="3885757"/>
            <a:ext cx="3127561" cy="173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New</a:t>
            </a:r>
            <a:r>
              <a:rPr lang="en-US" dirty="0" smtClean="0"/>
              <a:t> dither patterns incorporate a better understanding of the slewing capabilities of the observatory to minimize the overheads associated with dithering.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2" y="1748656"/>
            <a:ext cx="3308299" cy="2136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4" y="1767154"/>
            <a:ext cx="5535929" cy="3858516"/>
          </a:xfrm>
        </p:spPr>
      </p:pic>
    </p:spTree>
    <p:extLst>
      <p:ext uri="{BB962C8B-B14F-4D97-AF65-F5344CB8AC3E}">
        <p14:creationId xmlns:p14="http://schemas.microsoft.com/office/powerpoint/2010/main" val="151302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770"/>
            <a:ext cx="8229600" cy="1284074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3600" dirty="0" smtClean="0">
                <a:latin typeface="+mj-lt"/>
              </a:rPr>
              <a:t>ear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dirty="0" smtClean="0">
                <a:latin typeface="+mj-lt"/>
              </a:rPr>
              <a:t>nfra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ed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dirty="0" smtClean="0">
                <a:latin typeface="+mj-lt"/>
              </a:rPr>
              <a:t>mager and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3600" dirty="0" err="1" smtClean="0">
                <a:latin typeface="+mj-lt"/>
              </a:rPr>
              <a:t>litless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3600" dirty="0" smtClean="0">
                <a:latin typeface="+mj-lt"/>
              </a:rPr>
              <a:t>pectrometer (NIRISS)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2A2E-36AF-B149-A2A0-A519D078E6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5"/>
          <p:cNvSpPr>
            <a:spLocks noGrp="1"/>
          </p:cNvSpPr>
          <p:nvPr>
            <p:ph idx="1"/>
          </p:nvPr>
        </p:nvSpPr>
        <p:spPr>
          <a:xfrm>
            <a:off x="488021" y="1510304"/>
            <a:ext cx="8337479" cy="4763854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Wide Field </a:t>
            </a:r>
            <a:r>
              <a:rPr lang="en-US" sz="2800" dirty="0" err="1" smtClean="0"/>
              <a:t>Slitless</a:t>
            </a:r>
            <a:r>
              <a:rPr lang="en-US" sz="2800" dirty="0" smtClean="0"/>
              <a:t> Spectroscopy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Prime instrument for WFSS at 0.8 – 2.2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Low spectral resolution (R~150)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Expected to be popular for parallel WFSS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Single Object </a:t>
            </a:r>
            <a:r>
              <a:rPr lang="en-US" sz="2800" dirty="0" err="1" smtClean="0"/>
              <a:t>Slitless</a:t>
            </a:r>
            <a:r>
              <a:rPr lang="en-US" sz="2800" dirty="0" smtClean="0"/>
              <a:t> Spectroscopy 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Expected to be popular for Time Series Observations of bright sources at </a:t>
            </a:r>
            <a:r>
              <a:rPr lang="en-US" sz="2400" dirty="0"/>
              <a:t>0.6 – </a:t>
            </a:r>
            <a:r>
              <a:rPr lang="en-US" sz="2400" dirty="0" smtClean="0"/>
              <a:t>2.8 </a:t>
            </a:r>
            <a:r>
              <a:rPr lang="en-US" sz="2400" dirty="0" err="1"/>
              <a:t>μm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Medium resolution (R~700)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Aperture </a:t>
            </a:r>
            <a:r>
              <a:rPr lang="en-US" sz="2800" smtClean="0"/>
              <a:t>Mask Interferometry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Highest spatial resolution imaging (using NRM) at 2.8 </a:t>
            </a:r>
            <a:r>
              <a:rPr lang="en-US" sz="2400" dirty="0"/>
              <a:t>– </a:t>
            </a:r>
            <a:r>
              <a:rPr lang="en-US" sz="2400" dirty="0" smtClean="0"/>
              <a:t>4.8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Provides a contrast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for separations 70 – 400 mas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Imaging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400" dirty="0"/>
              <a:t>Secondary science imager at </a:t>
            </a:r>
            <a:r>
              <a:rPr lang="en-US" sz="2400" dirty="0" smtClean="0"/>
              <a:t>0.8 </a:t>
            </a:r>
            <a:r>
              <a:rPr lang="en-US" sz="2400" dirty="0"/>
              <a:t>– 5 </a:t>
            </a:r>
            <a:r>
              <a:rPr lang="en-US" sz="2400" dirty="0" err="1"/>
              <a:t>μm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Can only be used for </a:t>
            </a:r>
            <a:r>
              <a:rPr lang="en-US" sz="2400" dirty="0"/>
              <a:t>parallel </a:t>
            </a:r>
            <a:r>
              <a:rPr lang="en-US" sz="2400" dirty="0" smtClean="0"/>
              <a:t>imaging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46" y="417640"/>
            <a:ext cx="7665496" cy="1175185"/>
          </a:xfrm>
        </p:spPr>
        <p:txBody>
          <a:bodyPr>
            <a:normAutofit/>
          </a:bodyPr>
          <a:lstStyle/>
          <a:p>
            <a:r>
              <a:rPr lang="en-US" sz="3200" dirty="0"/>
              <a:t>Upcoming Features in APT v25.4: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>
                <a:latin typeface="+mn-lt"/>
              </a:rPr>
              <a:t>Longer TSO Observations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2" y="1917290"/>
            <a:ext cx="8004024" cy="41737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Time Series Observations (TSO) modes are similar to Imaging and </a:t>
            </a:r>
            <a:r>
              <a:rPr lang="en-US" dirty="0" err="1" smtClean="0"/>
              <a:t>Slitless</a:t>
            </a:r>
            <a:r>
              <a:rPr lang="en-US" dirty="0" smtClean="0"/>
              <a:t> </a:t>
            </a:r>
            <a:r>
              <a:rPr lang="en-US" dirty="0" err="1" smtClean="0"/>
              <a:t>Spectropscopy</a:t>
            </a:r>
            <a:r>
              <a:rPr lang="en-US" dirty="0" smtClean="0"/>
              <a:t> modes but include additional features </a:t>
            </a:r>
          </a:p>
          <a:p>
            <a:pPr lvl="1"/>
            <a:r>
              <a:rPr lang="en-US" dirty="0" smtClean="0"/>
              <a:t>Target acquisition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 dithering or mosaicking</a:t>
            </a:r>
          </a:p>
          <a:p>
            <a:pPr lvl="1"/>
            <a:r>
              <a:rPr lang="en-US" dirty="0" smtClean="0"/>
              <a:t>No selection of dispersion direction</a:t>
            </a:r>
          </a:p>
          <a:p>
            <a:pPr lvl="1"/>
            <a:r>
              <a:rPr lang="en-US" dirty="0" err="1" smtClean="0"/>
              <a:t>NIRCam</a:t>
            </a:r>
            <a:r>
              <a:rPr lang="en-US" dirty="0" smtClean="0"/>
              <a:t> TSO allows simultaneous LW </a:t>
            </a:r>
            <a:r>
              <a:rPr lang="en-US" dirty="0" err="1" smtClean="0"/>
              <a:t>grism</a:t>
            </a:r>
            <a:r>
              <a:rPr lang="en-US" dirty="0" smtClean="0"/>
              <a:t> and SW weak lenses observations</a:t>
            </a:r>
          </a:p>
          <a:p>
            <a:r>
              <a:rPr lang="en-US" dirty="0" smtClean="0"/>
              <a:t>Upcoming TSO Capabilities</a:t>
            </a:r>
          </a:p>
          <a:p>
            <a:pPr lvl="1"/>
            <a:r>
              <a:rPr lang="en-US" dirty="0" smtClean="0"/>
              <a:t>Allow very long (&gt;10,000 sec) exposures, up to 50 hours (180,000 sec)</a:t>
            </a:r>
          </a:p>
        </p:txBody>
      </p:sp>
    </p:spTree>
    <p:extLst>
      <p:ext uri="{BB962C8B-B14F-4D97-AF65-F5344CB8AC3E}">
        <p14:creationId xmlns:p14="http://schemas.microsoft.com/office/powerpoint/2010/main" val="98381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1879</Words>
  <Application>Microsoft Macintosh PowerPoint</Application>
  <PresentationFormat>On-screen Show (4:3)</PresentationFormat>
  <Paragraphs>242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Helvetica Neue Thin</vt:lpstr>
      <vt:lpstr>Mangal</vt:lpstr>
      <vt:lpstr>ＭＳ ゴシック</vt:lpstr>
      <vt:lpstr>Times New Roman</vt:lpstr>
      <vt:lpstr>Arial</vt:lpstr>
      <vt:lpstr>Office Theme</vt:lpstr>
      <vt:lpstr>Observing Modes Available for Cycle 1</vt:lpstr>
      <vt:lpstr>Near Infra Red Camera (NIRCam)</vt:lpstr>
      <vt:lpstr>Data Volume Considerations</vt:lpstr>
      <vt:lpstr>NIRCam Readout Patterns</vt:lpstr>
      <vt:lpstr>Readout Pattern Recommendations</vt:lpstr>
      <vt:lpstr>Mosaic Considerations for Cycle 1</vt:lpstr>
      <vt:lpstr>Upcoming Features in APT v25.4: NIRCam Dither Patterns</vt:lpstr>
      <vt:lpstr>Near Infra Red Imager and Slitless Spectrometer (NIRISS)  </vt:lpstr>
      <vt:lpstr>Upcoming Features in APT v25.4:   Longer TSO Observations</vt:lpstr>
      <vt:lpstr>PowerPoint Presentation</vt:lpstr>
      <vt:lpstr>PowerPoint Presentation</vt:lpstr>
      <vt:lpstr>PowerPoint Presentation</vt:lpstr>
      <vt:lpstr>Astrometric Requirements for Target Acquisition Sources</vt:lpstr>
      <vt:lpstr>Follow-up Observations of JWST Pre-Imaging</vt:lpstr>
      <vt:lpstr>Upcoming Features in APT v25.4: Expanded Target Acquisition Capabilities</vt:lpstr>
      <vt:lpstr>PowerPoint Presentation</vt:lpstr>
      <vt:lpstr>JWST Backgrounds</vt:lpstr>
      <vt:lpstr>MRS-Imager Simultaneous Observations (SIMO)</vt:lpstr>
      <vt:lpstr>PowerPoint Presentation</vt:lpstr>
      <vt:lpstr>Survey Proposals</vt:lpstr>
      <vt:lpstr>PowerPoint Presentation</vt:lpstr>
      <vt:lpstr>For more information…</vt:lpstr>
      <vt:lpstr>PowerPoint Presentation</vt:lpstr>
      <vt:lpstr>Upcoming Features in APT v25.4: Deeper Direct Images In AMI Template </vt:lpstr>
    </vt:vector>
  </TitlesOfParts>
  <Company>STScI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Nikole Lewis</dc:creator>
  <cp:lastModifiedBy>Microsoft Office User</cp:lastModifiedBy>
  <cp:revision>116</cp:revision>
  <dcterms:created xsi:type="dcterms:W3CDTF">2017-03-27T16:33:25Z</dcterms:created>
  <dcterms:modified xsi:type="dcterms:W3CDTF">2017-10-04T09:06:31Z</dcterms:modified>
</cp:coreProperties>
</file>