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431" r:id="rId2"/>
    <p:sldId id="455" r:id="rId3"/>
    <p:sldId id="442" r:id="rId4"/>
    <p:sldId id="439" r:id="rId5"/>
    <p:sldId id="448" r:id="rId6"/>
    <p:sldId id="447" r:id="rId7"/>
    <p:sldId id="459" r:id="rId8"/>
    <p:sldId id="458" r:id="rId9"/>
    <p:sldId id="460" r:id="rId10"/>
    <p:sldId id="446" r:id="rId11"/>
    <p:sldId id="429" r:id="rId12"/>
    <p:sldId id="421" r:id="rId13"/>
    <p:sldId id="422" r:id="rId14"/>
    <p:sldId id="423" r:id="rId15"/>
    <p:sldId id="424" r:id="rId16"/>
    <p:sldId id="450" r:id="rId17"/>
    <p:sldId id="457" r:id="rId18"/>
    <p:sldId id="443" r:id="rId19"/>
    <p:sldId id="456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68DFF"/>
    <a:srgbClr val="0275FF"/>
    <a:srgbClr val="D18585"/>
    <a:srgbClr val="CCC4D4"/>
    <a:srgbClr val="FF8792"/>
    <a:srgbClr val="66FF33"/>
    <a:srgbClr val="FF2D00"/>
    <a:srgbClr val="58BAC8"/>
    <a:srgbClr val="00C6FF"/>
    <a:srgbClr val="FF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64" autoAdjust="0"/>
  </p:normalViewPr>
  <p:slideViewPr>
    <p:cSldViewPr snapToGrid="0" snapToObjects="1">
      <p:cViewPr>
        <p:scale>
          <a:sx n="112" d="100"/>
          <a:sy n="112" d="100"/>
        </p:scale>
        <p:origin x="-368" y="-8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1812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algn="l" defTabSz="931863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algn="r" defTabSz="931863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l" defTabSz="931863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r" defTabSz="931863">
              <a:defRPr>
                <a:latin typeface="Times" charset="0"/>
              </a:defRPr>
            </a:lvl1pPr>
          </a:lstStyle>
          <a:p>
            <a:fld id="{C1595A2F-35FD-A141-A126-54A5375C1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>
            <a:lvl1pPr algn="l" defTabSz="917575"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54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>
            <a:lvl1pPr algn="r" defTabSz="917575"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30713"/>
            <a:ext cx="51911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3013"/>
            <a:ext cx="3054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b" anchorCtr="0" compatLnSpc="1">
            <a:prstTxWarp prst="textNoShape">
              <a:avLst/>
            </a:prstTxWarp>
          </a:bodyPr>
          <a:lstStyle>
            <a:lvl1pPr algn="l" defTabSz="917575"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63013"/>
            <a:ext cx="3054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b" anchorCtr="0" compatLnSpc="1">
            <a:prstTxWarp prst="textNoShape">
              <a:avLst/>
            </a:prstTxWarp>
          </a:bodyPr>
          <a:lstStyle>
            <a:lvl1pPr algn="r" defTabSz="917575">
              <a:defRPr>
                <a:latin typeface="Arial" charset="0"/>
              </a:defRPr>
            </a:lvl1pPr>
          </a:lstStyle>
          <a:p>
            <a:fld id="{82215D58-E543-DC44-92F3-CB5938850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8B0F2A-E9F4-744F-972A-99126B6A465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2575" y="6542088"/>
            <a:ext cx="603885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838200" y="685800"/>
            <a:ext cx="7010400" cy="0"/>
          </a:xfrm>
          <a:prstGeom prst="line">
            <a:avLst/>
          </a:prstGeom>
          <a:noFill/>
          <a:ln w="38100">
            <a:solidFill>
              <a:srgbClr val="BB001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C07F-5C86-5F40-898C-C129ADC748FB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693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66800"/>
            <a:ext cx="776922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" y="6543675"/>
            <a:ext cx="1362075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1">
                <a:solidFill>
                  <a:srgbClr val="BB0018"/>
                </a:solidFill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50988" y="6543675"/>
            <a:ext cx="6040437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BB0018"/>
                </a:solidFill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81913" y="6538913"/>
            <a:ext cx="1357312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/>
            </a:lvl1pPr>
          </a:lstStyle>
          <a:p>
            <a:fld id="{69ED1345-27DB-024B-8592-1FE651972DAC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913" y="82476"/>
            <a:ext cx="1404682" cy="92318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lr>
          <a:srgbClr val="BB0018"/>
        </a:buClr>
        <a:buFont typeface="Wingdings" charset="0"/>
        <a:buChar char="l"/>
        <a:defRPr b="1">
          <a:solidFill>
            <a:schemeClr val="tx1"/>
          </a:solidFill>
          <a:latin typeface="Arial" pitchFamily="-11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75000"/>
        <a:buFont typeface="Wingdings" charset="0"/>
        <a:buChar char="n"/>
        <a:defRPr>
          <a:solidFill>
            <a:schemeClr val="tx1"/>
          </a:solidFill>
          <a:latin typeface="Arial" pitchFamily="-112" charset="0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150000"/>
        <a:buChar char="-"/>
        <a:defRPr>
          <a:solidFill>
            <a:schemeClr val="tx1"/>
          </a:solidFill>
          <a:latin typeface="Arial" pitchFamily="-112" charset="0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–"/>
        <a:defRPr sz="1400">
          <a:solidFill>
            <a:schemeClr val="tx1"/>
          </a:solidFill>
          <a:latin typeface="Arial" pitchFamily="-112" charset="0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Arial" pitchFamily="-112" charset="0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wst-docs.stsci.edu/display/JPP/JWST+Target+Visibility+Tools" TargetMode="External"/><Relationship Id="rId4" Type="http://schemas.openxmlformats.org/officeDocument/2006/relationships/hyperlink" Target="https://jwst-docs.stsci.edu/display/JPP/JWST+General+Target+Visibility+Tool+Help" TargetMode="External"/><Relationship Id="rId5" Type="http://schemas.openxmlformats.org/officeDocument/2006/relationships/hyperlink" Target="https://jwst-docs.stsci.edu/display/JPP/JWST+Coronagraphic+Visibility+Tool+Hel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-docs.stsci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wsthelp@stsci.edu" TargetMode="Externa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249" y="1966834"/>
            <a:ext cx="7653694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The JWST Target Visibility </a:t>
            </a:r>
            <a:r>
              <a:rPr lang="en-US" sz="3200" b="1" dirty="0" smtClean="0"/>
              <a:t>Tools: </a:t>
            </a:r>
            <a:br>
              <a:rPr lang="en-US" sz="3200" b="1" dirty="0" smtClean="0"/>
            </a:br>
            <a:r>
              <a:rPr lang="en-US" sz="3200" b="1" dirty="0" smtClean="0"/>
              <a:t>Overview and Background</a:t>
            </a:r>
            <a:br>
              <a:rPr lang="en-US" sz="3200" b="1" dirty="0" smtClean="0"/>
            </a:br>
            <a:r>
              <a:rPr lang="en-US" sz="3200" dirty="0" smtClean="0"/>
              <a:t>Demo of General TVT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632" y="3969077"/>
            <a:ext cx="7142010" cy="248350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Bill Blair </a:t>
            </a:r>
          </a:p>
          <a:p>
            <a:r>
              <a:rPr lang="en-US" sz="2400" dirty="0" smtClean="0"/>
              <a:t>JWST Project Scientist for User Support</a:t>
            </a:r>
          </a:p>
          <a:p>
            <a:r>
              <a:rPr lang="en-US" sz="2400" smtClean="0"/>
              <a:t>STScI</a:t>
            </a:r>
            <a:r>
              <a:rPr lang="en-US" sz="2400" dirty="0" smtClean="0"/>
              <a:t>/JHU</a:t>
            </a:r>
          </a:p>
          <a:p>
            <a:r>
              <a:rPr lang="en-US" sz="2200" dirty="0" smtClean="0"/>
              <a:t>ESAC JWST Proposal Planning Workshop</a:t>
            </a:r>
          </a:p>
          <a:p>
            <a:r>
              <a:rPr lang="en-US" sz="2200" dirty="0" smtClean="0"/>
              <a:t>Wed. Oct. 4, 2017</a:t>
            </a:r>
          </a:p>
          <a:p>
            <a:endParaRPr lang="en-US" sz="2000" dirty="0"/>
          </a:p>
        </p:txBody>
      </p:sp>
      <p:pic>
        <p:nvPicPr>
          <p:cNvPr id="11" name="Picture 10" descr="jw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7" y="130257"/>
            <a:ext cx="12573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331" y="82475"/>
            <a:ext cx="2111264" cy="13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752"/>
            <a:ext cx="6934200" cy="406400"/>
          </a:xfrm>
        </p:spPr>
        <p:txBody>
          <a:bodyPr/>
          <a:lstStyle/>
          <a:p>
            <a:r>
              <a:rPr lang="en-US" sz="2800" dirty="0" smtClean="0"/>
              <a:t>JWST Target </a:t>
            </a:r>
            <a:r>
              <a:rPr lang="en-US" sz="2800" dirty="0"/>
              <a:t>Visibility </a:t>
            </a:r>
            <a:r>
              <a:rPr lang="en-US" sz="2800" dirty="0" smtClean="0"/>
              <a:t>Tools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21657"/>
            <a:ext cx="7769225" cy="5617255"/>
          </a:xfrm>
        </p:spPr>
        <p:txBody>
          <a:bodyPr/>
          <a:lstStyle/>
          <a:p>
            <a:r>
              <a:rPr lang="en-US" sz="2800" dirty="0" smtClean="0"/>
              <a:t>There </a:t>
            </a:r>
            <a:r>
              <a:rPr lang="en-US" sz="2800" dirty="0"/>
              <a:t>are currently two tools available:</a:t>
            </a:r>
          </a:p>
          <a:p>
            <a:pPr lvl="1"/>
            <a:r>
              <a:rPr lang="en-US" sz="2400" b="1" i="1" dirty="0"/>
              <a:t>General Target Visibility Tool </a:t>
            </a:r>
            <a:r>
              <a:rPr lang="en-US" sz="2400" dirty="0"/>
              <a:t>– a command-line tool that provides visibility windows and reference PAs for </a:t>
            </a:r>
            <a:r>
              <a:rPr lang="en-US" sz="2400" i="1" dirty="0"/>
              <a:t>all four science instruments </a:t>
            </a:r>
            <a:r>
              <a:rPr lang="en-US" sz="2400" dirty="0"/>
              <a:t>(plus FGS and observatory V3 axis) all in one go.</a:t>
            </a:r>
          </a:p>
          <a:p>
            <a:pPr lvl="1"/>
            <a:r>
              <a:rPr lang="en-US" sz="2400" b="1" i="1" dirty="0" err="1"/>
              <a:t>Coronagraphic</a:t>
            </a:r>
            <a:r>
              <a:rPr lang="en-US" sz="2400" b="1" i="1" dirty="0"/>
              <a:t> Visibility Tool </a:t>
            </a:r>
            <a:r>
              <a:rPr lang="en-US" sz="2400" dirty="0"/>
              <a:t>– a GUI-based tool that provides general visibility windows for </a:t>
            </a:r>
            <a:r>
              <a:rPr lang="en-US" sz="2400" dirty="0" err="1"/>
              <a:t>NIRCam</a:t>
            </a:r>
            <a:r>
              <a:rPr lang="en-US" sz="2400" dirty="0"/>
              <a:t> and MIRI plus additional </a:t>
            </a:r>
            <a:r>
              <a:rPr lang="en-US" sz="2400" dirty="0" err="1"/>
              <a:t>coronagraphic</a:t>
            </a:r>
            <a:r>
              <a:rPr lang="en-US" sz="2400" dirty="0"/>
              <a:t> instrument mode support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Coronagraphs have instrumental structures that can obscure portions of the field of view.</a:t>
            </a:r>
          </a:p>
          <a:p>
            <a:pPr lvl="2"/>
            <a:r>
              <a:rPr lang="en-US" sz="2000" dirty="0" smtClean="0"/>
              <a:t>APT visualization doesn’t provide this level of detail.</a:t>
            </a:r>
          </a:p>
          <a:p>
            <a:pPr lvl="2"/>
            <a:r>
              <a:rPr lang="en-US" sz="2000" b="1" dirty="0" smtClean="0"/>
              <a:t>(This will be discussed tomorrow afternoon.)</a:t>
            </a:r>
            <a:endParaRPr lang="en-US" sz="2000" b="1" dirty="0"/>
          </a:p>
          <a:p>
            <a:pPr marL="457200" lvl="1" indent="0">
              <a:buNone/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10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Running the TVTs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10100"/>
            <a:ext cx="7769225" cy="5472113"/>
          </a:xfrm>
        </p:spPr>
        <p:txBody>
          <a:bodyPr/>
          <a:lstStyle/>
          <a:p>
            <a:r>
              <a:rPr lang="en-US" dirty="0" smtClean="0"/>
              <a:t>These tools have been packaged as part </a:t>
            </a:r>
            <a:r>
              <a:rPr lang="en-US" dirty="0"/>
              <a:t>of the </a:t>
            </a:r>
            <a:r>
              <a:rPr lang="en-US" dirty="0" smtClean="0"/>
              <a:t>standard </a:t>
            </a:r>
            <a:r>
              <a:rPr lang="en-US" dirty="0" err="1" smtClean="0"/>
              <a:t>STScI</a:t>
            </a:r>
            <a:r>
              <a:rPr lang="en-US" dirty="0" smtClean="0"/>
              <a:t> </a:t>
            </a:r>
            <a:r>
              <a:rPr lang="en-US" i="1" dirty="0" err="1" smtClean="0"/>
              <a:t>Astroconda</a:t>
            </a:r>
            <a:r>
              <a:rPr lang="en-US" dirty="0" smtClean="0"/>
              <a:t> environment.  </a:t>
            </a:r>
            <a:r>
              <a:rPr lang="en-US" dirty="0"/>
              <a:t>When </a:t>
            </a:r>
            <a:r>
              <a:rPr lang="en-US" dirty="0" smtClean="0"/>
              <a:t>users have installed </a:t>
            </a:r>
            <a:r>
              <a:rPr lang="en-US" i="1" dirty="0" err="1" smtClean="0"/>
              <a:t>Astroconda</a:t>
            </a:r>
            <a:r>
              <a:rPr lang="en-US" dirty="0" smtClean="0"/>
              <a:t>, </a:t>
            </a:r>
            <a:r>
              <a:rPr lang="en-US" dirty="0"/>
              <a:t>no separate download and install will be necessary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Running a simple command for each of the tools will install within your </a:t>
            </a:r>
            <a:r>
              <a:rPr lang="en-US" dirty="0" err="1" smtClean="0"/>
              <a:t>Astroconda</a:t>
            </a:r>
            <a:r>
              <a:rPr lang="en-US" dirty="0" smtClean="0"/>
              <a:t> </a:t>
            </a:r>
            <a:r>
              <a:rPr lang="en-US" dirty="0" smtClean="0"/>
              <a:t>environment.</a:t>
            </a:r>
          </a:p>
          <a:p>
            <a:pPr lvl="1"/>
            <a:r>
              <a:rPr lang="en-US" dirty="0" smtClean="0"/>
              <a:t>Tools can then be run as shown in the </a:t>
            </a:r>
            <a:r>
              <a:rPr lang="en-US" dirty="0" smtClean="0"/>
              <a:t>examples.</a:t>
            </a:r>
            <a:endParaRPr lang="en-US" dirty="0" smtClean="0"/>
          </a:p>
          <a:p>
            <a:r>
              <a:rPr lang="en-US" dirty="0" smtClean="0"/>
              <a:t>Instructions, help files, examples are </a:t>
            </a:r>
            <a:r>
              <a:rPr lang="en-US" dirty="0"/>
              <a:t>available on the JWST User Documentation </a:t>
            </a:r>
            <a:r>
              <a:rPr lang="en-US" dirty="0" smtClean="0"/>
              <a:t>site: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68DFF"/>
                </a:solidFill>
                <a:hlinkClick r:id="rId2"/>
              </a:rPr>
              <a:t>https://jwst-docs.stsci.edu</a:t>
            </a:r>
            <a:r>
              <a:rPr lang="en-US" dirty="0" smtClean="0">
                <a:solidFill>
                  <a:srgbClr val="068DFF"/>
                </a:solidFill>
                <a:hlinkClick r:id="rId2"/>
              </a:rPr>
              <a:t>/</a:t>
            </a:r>
            <a:endParaRPr lang="en-US" dirty="0" smtClean="0">
              <a:solidFill>
                <a:srgbClr val="068DFF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Look specifically for the articles on “JWST Target Visibility Tools”: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68DFF"/>
                </a:solidFill>
                <a:hlinkClick r:id="rId3"/>
              </a:rPr>
              <a:t>https://jwst-docs.stsci.edu/display/JPP/JWST+Target+Visibility+</a:t>
            </a:r>
            <a:r>
              <a:rPr lang="en-US" dirty="0" smtClean="0">
                <a:solidFill>
                  <a:srgbClr val="068DFF"/>
                </a:solidFill>
                <a:hlinkClick r:id="rId3"/>
              </a:rPr>
              <a:t>Tools</a:t>
            </a:r>
            <a:endParaRPr lang="en-US" dirty="0" smtClean="0">
              <a:solidFill>
                <a:srgbClr val="068D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68DFF"/>
                </a:solidFill>
                <a:hlinkClick r:id="rId4"/>
              </a:rPr>
              <a:t>https</a:t>
            </a:r>
            <a:r>
              <a:rPr lang="en-US" dirty="0">
                <a:solidFill>
                  <a:srgbClr val="068DFF"/>
                </a:solidFill>
                <a:hlinkClick r:id="rId4"/>
              </a:rPr>
              <a:t>://jwst-docs.stsci.edu/display/JPP/JWST+General+Target+Visibility+Tool+</a:t>
            </a:r>
            <a:r>
              <a:rPr lang="en-US" dirty="0" smtClean="0">
                <a:solidFill>
                  <a:srgbClr val="068DFF"/>
                </a:solidFill>
                <a:hlinkClick r:id="rId4"/>
              </a:rPr>
              <a:t>Help</a:t>
            </a:r>
            <a:endParaRPr lang="en-US" dirty="0" smtClean="0">
              <a:solidFill>
                <a:srgbClr val="068D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68DFF"/>
                </a:solidFill>
                <a:hlinkClick r:id="rId5"/>
              </a:rPr>
              <a:t>https://jwst-docs.stsci.edu/display/JPP/JWST+Coronagraphic+Visibility+Tool+</a:t>
            </a:r>
            <a:r>
              <a:rPr lang="en-US" dirty="0" smtClean="0">
                <a:solidFill>
                  <a:srgbClr val="068DFF"/>
                </a:solidFill>
                <a:hlinkClick r:id="rId5"/>
              </a:rPr>
              <a:t>Help</a:t>
            </a:r>
            <a:endParaRPr lang="en-US" dirty="0" smtClean="0">
              <a:solidFill>
                <a:srgbClr val="068DFF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68DFF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68D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68D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11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General Target Visibility Tool (GTVT)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33752"/>
            <a:ext cx="7769225" cy="534367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This is a  flexible python-based command-line tool.</a:t>
            </a:r>
          </a:p>
          <a:p>
            <a:pPr lvl="1">
              <a:buFont typeface="Arial"/>
              <a:buChar char="•"/>
            </a:pPr>
            <a:r>
              <a:rPr lang="en-US" dirty="0"/>
              <a:t>Simplest usage:  </a:t>
            </a:r>
            <a:r>
              <a:rPr lang="en-US" dirty="0" err="1">
                <a:latin typeface="American Typewriter"/>
                <a:cs typeface="American Typewriter"/>
              </a:rPr>
              <a:t>jwst_gtvt</a:t>
            </a:r>
            <a:r>
              <a:rPr lang="en-US" dirty="0">
                <a:latin typeface="American Typewriter"/>
                <a:cs typeface="American Typewriter"/>
              </a:rPr>
              <a:t>   RA   Dec  </a:t>
            </a:r>
            <a:r>
              <a:rPr lang="en-US" dirty="0"/>
              <a:t>where </a:t>
            </a:r>
            <a:r>
              <a:rPr lang="en-US" dirty="0">
                <a:latin typeface="American Typewriter"/>
                <a:cs typeface="American Typewriter"/>
              </a:rPr>
              <a:t>RA</a:t>
            </a:r>
            <a:r>
              <a:rPr lang="en-US" dirty="0"/>
              <a:t> and </a:t>
            </a:r>
            <a:r>
              <a:rPr lang="en-US" dirty="0">
                <a:latin typeface="American Typewriter"/>
                <a:cs typeface="American Typewriter"/>
              </a:rPr>
              <a:t>Dec</a:t>
            </a:r>
            <a:r>
              <a:rPr lang="en-US" dirty="0"/>
              <a:t> can be given in (</a:t>
            </a:r>
            <a:r>
              <a:rPr lang="en-US" dirty="0" err="1"/>
              <a:t>hh:mm:ss.s</a:t>
            </a:r>
            <a:r>
              <a:rPr lang="en-US" dirty="0"/>
              <a:t> </a:t>
            </a:r>
            <a:r>
              <a:rPr lang="en-US" dirty="0" err="1"/>
              <a:t>dd:mm:ss.s</a:t>
            </a:r>
            <a:r>
              <a:rPr lang="en-US" dirty="0"/>
              <a:t>) or decimal degrees.</a:t>
            </a:r>
          </a:p>
          <a:p>
            <a:pPr lvl="1">
              <a:buFont typeface="Arial"/>
              <a:buChar char="•"/>
            </a:pPr>
            <a:r>
              <a:rPr lang="en-US" dirty="0"/>
              <a:t>Various command-line flags can be added to send output to files instead of the screen, add a target name to plots, etc.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Default outputs include an </a:t>
            </a:r>
            <a:r>
              <a:rPr lang="en-US" sz="2000" dirty="0" smtClean="0"/>
              <a:t>ASCII </a:t>
            </a:r>
            <a:r>
              <a:rPr lang="en-US" sz="2000" dirty="0"/>
              <a:t>text file of angles versus time and a six-panel plot (for each science instrument plus FGS and observatory V3PA).</a:t>
            </a:r>
          </a:p>
          <a:p>
            <a:pPr lvl="1">
              <a:buFont typeface="Arial"/>
              <a:buChar char="•"/>
            </a:pPr>
            <a:r>
              <a:rPr lang="en-US" dirty="0"/>
              <a:t>By default, these show on your screen, with the plot in a separate interactive window.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Plot controls allow pan and zoom within each individual panel, as desired to see details.</a:t>
            </a:r>
          </a:p>
          <a:p>
            <a:pPr lvl="1">
              <a:buFont typeface="Arial"/>
              <a:buChar char="•"/>
            </a:pPr>
            <a:r>
              <a:rPr lang="en-US" dirty="0"/>
              <a:t>Alternatively, the plot and/or the text can be sent to files instead.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This tool can be used for batch processing multiple targets by simply calling the command line tool multiple times and redirecting outputs to appropriately named output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GTVT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776517"/>
            <a:ext cx="7769225" cy="188443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err="1">
                <a:latin typeface="American Typewriter"/>
                <a:cs typeface="American Typewriter"/>
              </a:rPr>
              <a:t>jwst_gtvt</a:t>
            </a:r>
            <a:r>
              <a:rPr lang="en-US" sz="1600" b="0" dirty="0">
                <a:latin typeface="American Typewriter"/>
                <a:cs typeface="American Typewriter"/>
              </a:rPr>
              <a:t> 325.678 43.586 --name "SS </a:t>
            </a:r>
            <a:r>
              <a:rPr lang="en-US" sz="1600" b="0" dirty="0" err="1">
                <a:latin typeface="American Typewriter"/>
                <a:cs typeface="American Typewriter"/>
              </a:rPr>
              <a:t>Cyg</a:t>
            </a:r>
            <a:r>
              <a:rPr lang="en-US" sz="1600" b="0" dirty="0">
                <a:latin typeface="American Typewriter"/>
                <a:cs typeface="American Typewriter"/>
              </a:rPr>
              <a:t>"</a:t>
            </a:r>
          </a:p>
          <a:p>
            <a:pPr marL="0" indent="0">
              <a:buNone/>
            </a:pPr>
            <a:r>
              <a:rPr lang="en-US" sz="1600" b="0" dirty="0"/>
              <a:t>(Runs and produces a plot on the screen for all six instruments that can be interacted with.  No save file produced.  Close plot window to exit program.)</a:t>
            </a:r>
          </a:p>
          <a:p>
            <a:pPr marL="0" indent="0">
              <a:buNone/>
            </a:pPr>
            <a:r>
              <a:rPr lang="en-US" sz="1600" b="0" dirty="0" err="1">
                <a:latin typeface="American Typewriter"/>
                <a:cs typeface="American Typewriter"/>
              </a:rPr>
              <a:t>jwst_gtvt</a:t>
            </a:r>
            <a:r>
              <a:rPr lang="en-US" sz="1600" b="0" dirty="0">
                <a:latin typeface="American Typewriter"/>
                <a:cs typeface="American Typewriter"/>
              </a:rPr>
              <a:t> 325.678 43.586 --name "SS </a:t>
            </a:r>
            <a:r>
              <a:rPr lang="en-US" sz="1600" b="0" dirty="0" err="1">
                <a:latin typeface="American Typewriter"/>
                <a:cs typeface="American Typewriter"/>
              </a:rPr>
              <a:t>Cyg</a:t>
            </a:r>
            <a:r>
              <a:rPr lang="en-US" sz="1600" b="0" dirty="0">
                <a:latin typeface="American Typewriter"/>
                <a:cs typeface="American Typewriter"/>
              </a:rPr>
              <a:t>" --</a:t>
            </a:r>
            <a:r>
              <a:rPr lang="en-US" sz="1600" b="0" dirty="0" err="1">
                <a:latin typeface="American Typewriter"/>
                <a:cs typeface="American Typewriter"/>
              </a:rPr>
              <a:t>save_plot</a:t>
            </a:r>
            <a:r>
              <a:rPr lang="en-US" sz="1600" b="0" dirty="0">
                <a:latin typeface="American Typewriter"/>
                <a:cs typeface="American Typewriter"/>
              </a:rPr>
              <a:t> </a:t>
            </a:r>
            <a:r>
              <a:rPr lang="en-US" sz="1600" b="0" dirty="0" err="1">
                <a:latin typeface="American Typewriter"/>
                <a:cs typeface="American Typewriter"/>
              </a:rPr>
              <a:t>SSCyg_all.png</a:t>
            </a:r>
            <a:endParaRPr lang="en-US" sz="1600" b="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1600" b="0" dirty="0"/>
              <a:t>(Just saves plot file, does not provide interactive plot.)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13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 descr="SSCyg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1686"/>
            <a:ext cx="7140689" cy="40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GTVT Examples, </a:t>
            </a:r>
            <a:r>
              <a:rPr lang="en-US" sz="3200" dirty="0" err="1" smtClean="0"/>
              <a:t>con’t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849086"/>
            <a:ext cx="7769225" cy="568982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/>
              <a:t>jwst_gtvt</a:t>
            </a:r>
            <a:r>
              <a:rPr lang="en-US" sz="1400" dirty="0"/>
              <a:t> 325.678 43.586 --name "SS </a:t>
            </a:r>
            <a:r>
              <a:rPr lang="en-US" sz="1400" dirty="0" err="1"/>
              <a:t>Cyg</a:t>
            </a:r>
            <a:r>
              <a:rPr lang="en-US" sz="1400" dirty="0"/>
              <a:t>" --</a:t>
            </a:r>
            <a:r>
              <a:rPr lang="en-US" sz="1400" dirty="0" err="1"/>
              <a:t>save_plot</a:t>
            </a:r>
            <a:r>
              <a:rPr lang="en-US" sz="1400" dirty="0"/>
              <a:t> </a:t>
            </a:r>
            <a:r>
              <a:rPr lang="en-US" sz="1400" dirty="0" err="1"/>
              <a:t>SSCyg_all.jpg</a:t>
            </a:r>
            <a:r>
              <a:rPr lang="en-US" sz="1400" dirty="0"/>
              <a:t> --</a:t>
            </a:r>
            <a:r>
              <a:rPr lang="en-US" sz="1400" dirty="0" err="1"/>
              <a:t>save_table</a:t>
            </a:r>
            <a:r>
              <a:rPr lang="en-US" sz="1400" dirty="0"/>
              <a:t> SSCyg1.dat</a:t>
            </a:r>
          </a:p>
          <a:p>
            <a:pPr marL="0" indent="0">
              <a:buNone/>
            </a:pPr>
            <a:r>
              <a:rPr lang="en-US" sz="1400" dirty="0"/>
              <a:t>(Saves both outputs to the files specified; no interactive.)  Here is what the top of the Table looks like:</a:t>
            </a:r>
          </a:p>
          <a:p>
            <a:pPr marL="0" indent="0">
              <a:buNone/>
            </a:pPr>
            <a:r>
              <a:rPr lang="en-US" sz="1200" dirty="0" smtClean="0"/>
              <a:t>          Target              ecliptic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RA            </a:t>
            </a:r>
            <a:r>
              <a:rPr lang="en-US" sz="1200" dirty="0"/>
              <a:t>Dec      </a:t>
            </a:r>
            <a:r>
              <a:rPr lang="en-US" sz="1200" dirty="0" smtClean="0"/>
              <a:t>latitude</a:t>
            </a:r>
            <a:r>
              <a:rPr lang="en-US" sz="1200" dirty="0"/>
              <a:t> 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     325.678  43.586    52.656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Checked interval [2019-06-01, 2021-12-31]</a:t>
            </a:r>
          </a:p>
          <a:p>
            <a:pPr marL="0" indent="0">
              <a:buNone/>
            </a:pPr>
            <a:r>
              <a:rPr lang="en-US" sz="1200" dirty="0"/>
              <a:t>|           Window [days]                              |    Normal V3 PA [</a:t>
            </a:r>
            <a:r>
              <a:rPr lang="en-US" sz="1200" dirty="0" err="1"/>
              <a:t>deg</a:t>
            </a:r>
            <a:r>
              <a:rPr lang="en-US" sz="1200" dirty="0"/>
              <a:t>]    |</a:t>
            </a:r>
          </a:p>
          <a:p>
            <a:pPr marL="0" indent="0">
              <a:buNone/>
            </a:pPr>
            <a:r>
              <a:rPr lang="en-US" sz="1200" dirty="0"/>
              <a:t>   Start                End                    Duration    Start               End               RA                  Dec</a:t>
            </a:r>
          </a:p>
          <a:p>
            <a:pPr marL="0" indent="0">
              <a:buNone/>
            </a:pPr>
            <a:r>
              <a:rPr lang="en-US" sz="1200" dirty="0"/>
              <a:t> 2019-06-02      2019-12-21       201.93     244.06365      50.05444     325.67800      43.58600 </a:t>
            </a:r>
          </a:p>
          <a:p>
            <a:pPr marL="0" indent="0">
              <a:buNone/>
            </a:pPr>
            <a:r>
              <a:rPr lang="en-US" sz="1200" dirty="0"/>
              <a:t> 2020-06-02      2020-12-20       201.00     243.55157      50.26286     325.67800      43.58600 </a:t>
            </a:r>
          </a:p>
          <a:p>
            <a:pPr marL="0" indent="0">
              <a:buNone/>
            </a:pPr>
            <a:r>
              <a:rPr lang="en-US" sz="1200" dirty="0"/>
              <a:t> 2021-06-02      2021-12-21       202.00     243.75011      49.65785     325.67800      43.58600   </a:t>
            </a:r>
          </a:p>
          <a:p>
            <a:pPr marL="0" indent="0">
              <a:buNone/>
            </a:pPr>
            <a:r>
              <a:rPr lang="en-US" sz="1200" dirty="0"/>
              <a:t>                               V3PA        </a:t>
            </a:r>
            <a:r>
              <a:rPr lang="en-US" sz="1200" dirty="0" smtClean="0"/>
              <a:t>     </a:t>
            </a:r>
            <a:r>
              <a:rPr lang="en-US" sz="1200" dirty="0" err="1"/>
              <a:t>NIRCam</a:t>
            </a:r>
            <a:r>
              <a:rPr lang="en-US" sz="1200" dirty="0"/>
              <a:t>        </a:t>
            </a:r>
            <a:r>
              <a:rPr lang="en-US" sz="1200" dirty="0" smtClean="0"/>
              <a:t>    </a:t>
            </a:r>
            <a:r>
              <a:rPr lang="en-US" sz="1200" dirty="0" err="1"/>
              <a:t>NIRSpec</a:t>
            </a:r>
            <a:r>
              <a:rPr lang="en-US" sz="1200" dirty="0"/>
              <a:t>    </a:t>
            </a:r>
            <a:r>
              <a:rPr lang="en-US" sz="1200" dirty="0" smtClean="0"/>
              <a:t>     </a:t>
            </a:r>
            <a:r>
              <a:rPr lang="en-US" sz="1200" dirty="0"/>
              <a:t>NIRISS                 MIRI        </a:t>
            </a:r>
            <a:r>
              <a:rPr lang="en-US" sz="1200" dirty="0" smtClean="0"/>
              <a:t>          </a:t>
            </a:r>
            <a:r>
              <a:rPr lang="en-US" sz="1200" dirty="0"/>
              <a:t>FGS</a:t>
            </a:r>
          </a:p>
          <a:p>
            <a:pPr marL="0" indent="0">
              <a:buNone/>
            </a:pPr>
            <a:r>
              <a:rPr lang="en-US" sz="1200" dirty="0"/>
              <a:t>      Date         </a:t>
            </a:r>
            <a:r>
              <a:rPr lang="en-US" sz="1200" dirty="0" smtClean="0"/>
              <a:t>  </a:t>
            </a:r>
            <a:r>
              <a:rPr lang="en-US" sz="1200" dirty="0"/>
              <a:t>min     max       min     max      </a:t>
            </a:r>
            <a:r>
              <a:rPr lang="en-US" sz="1200" dirty="0" smtClean="0"/>
              <a:t>  </a:t>
            </a:r>
            <a:r>
              <a:rPr lang="en-US" sz="1200" dirty="0"/>
              <a:t>min    max     </a:t>
            </a:r>
            <a:r>
              <a:rPr lang="en-US" sz="1200" dirty="0" smtClean="0"/>
              <a:t> </a:t>
            </a:r>
            <a:r>
              <a:rPr lang="en-US" sz="1200" dirty="0"/>
              <a:t>min     max   </a:t>
            </a:r>
            <a:r>
              <a:rPr lang="en-US" sz="1200" dirty="0" smtClean="0"/>
              <a:t>    </a:t>
            </a:r>
            <a:r>
              <a:rPr lang="en-US" sz="1200" dirty="0"/>
              <a:t>min      max   </a:t>
            </a:r>
            <a:r>
              <a:rPr lang="en-US" sz="1200" dirty="0" smtClean="0"/>
              <a:t>    </a:t>
            </a:r>
            <a:r>
              <a:rPr lang="en-US" sz="1200" dirty="0"/>
              <a:t>min    </a:t>
            </a:r>
            <a:r>
              <a:rPr lang="en-US" sz="1200" dirty="0" smtClean="0"/>
              <a:t>max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2019-06-03   240.63 247.46   240.60 247.44    18.11  24.95   240.06 246.89   245.64 252.48   239.38 246.21</a:t>
            </a:r>
          </a:p>
          <a:p>
            <a:pPr marL="0" indent="0">
              <a:buNone/>
            </a:pPr>
            <a:r>
              <a:rPr lang="en-US" sz="1200" dirty="0"/>
              <a:t>2019-06-04   239.50 247.06   239.47 247.03    16.99  24.54   238.93 246.49   244.51 252.07   238.25 245.80</a:t>
            </a:r>
          </a:p>
          <a:p>
            <a:pPr marL="0" indent="0">
              <a:buNone/>
            </a:pPr>
            <a:r>
              <a:rPr lang="en-US" sz="1200" dirty="0"/>
              <a:t>2019-06-05   238.37 246.65   238.34 246.63    15.86  24.14   237.80 246.08   243.39 251.67   237.12 </a:t>
            </a:r>
            <a:r>
              <a:rPr lang="en-US" sz="1200" dirty="0" smtClean="0"/>
              <a:t>245.40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…etc.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14</a:t>
            </a:fld>
            <a:endParaRPr lang="en-US" smtClean="0"/>
          </a:p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120511" y="1859797"/>
            <a:ext cx="907171" cy="108866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503" y="1882478"/>
            <a:ext cx="3878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Ecliptic latitude reported in output file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027682" y="2107751"/>
            <a:ext cx="588821" cy="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089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GTVT Examples, </a:t>
            </a:r>
            <a:r>
              <a:rPr lang="en-US" sz="3200" dirty="0" err="1" smtClean="0"/>
              <a:t>con’t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merican Typewriter"/>
              </a:rPr>
              <a:t>If you choose, you can plot a single panel to screen or save to a file; it looks like this: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15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 descr="SSCyg_v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63675"/>
            <a:ext cx="7845484" cy="448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213" y="6115963"/>
            <a:ext cx="8012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merican Typewriter"/>
              </a:rPr>
              <a:t>This is the default time range;  Of course, one could choose to restrict the plot to a narrower time range if desired.  Or one can do a screen grab from an enlarged section of the interactive plot.</a:t>
            </a:r>
            <a:endParaRPr lang="en-US" dirty="0">
              <a:latin typeface="+mj-lt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8257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for Background-limited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16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 descr="bkg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4" y="1146855"/>
            <a:ext cx="5422095" cy="4691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1875" y="1288757"/>
            <a:ext cx="2993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/>
              <a:t>Zodiacal light </a:t>
            </a:r>
            <a:r>
              <a:rPr lang="en-US" sz="2000" dirty="0" smtClean="0"/>
              <a:t>is the most variable component of the background and dominates below about 10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m.  It is also time variable.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For background-limited observations, scheduling at low backgrounds is an additional constraint that can impact observing windows.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54862" y="747517"/>
            <a:ext cx="3371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(Figures courtesy of Jane Rigby, NASA/GSFC)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3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for Background-limited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17</a:t>
            </a:fld>
            <a:endParaRPr lang="en-US" smtClean="0"/>
          </a:p>
          <a:p>
            <a:endParaRPr lang="en-US"/>
          </a:p>
        </p:txBody>
      </p:sp>
      <p:pic>
        <p:nvPicPr>
          <p:cNvPr id="6" name="Picture 5" descr="bkg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" y="1280417"/>
            <a:ext cx="7948721" cy="33671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54862" y="747517"/>
            <a:ext cx="3371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(Figures courtesy of Jane Rigby, NASA/GSFC)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212010" y="2609155"/>
            <a:ext cx="11340" cy="7030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886033" y="2609155"/>
            <a:ext cx="11340" cy="7030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729391" y="1906061"/>
            <a:ext cx="11340" cy="7030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401302" y="1797636"/>
            <a:ext cx="0" cy="7030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764088" y="1906061"/>
            <a:ext cx="1563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212010" y="2528388"/>
            <a:ext cx="6853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21291" y="2178227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</a:t>
            </a:r>
            <a:r>
              <a:rPr lang="en-US" dirty="0" err="1" smtClean="0">
                <a:solidFill>
                  <a:srgbClr val="FF0000"/>
                </a:solidFill>
              </a:rPr>
              <a:t>Bkgd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5197" y="1593656"/>
            <a:ext cx="10438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Full Visibility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370" y="4792082"/>
            <a:ext cx="7649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2000" dirty="0" smtClean="0"/>
              <a:t>The TVTs do not currently include a low background option.</a:t>
            </a:r>
          </a:p>
          <a:p>
            <a:pPr marL="628650" lvl="1" indent="-171450" algn="l">
              <a:buFont typeface="Arial"/>
              <a:buChar char="•"/>
            </a:pPr>
            <a:r>
              <a:rPr lang="en-US" sz="1800" dirty="0" smtClean="0"/>
              <a:t>APT has a special requirement that can limit scheduling to low background periods.</a:t>
            </a:r>
          </a:p>
          <a:p>
            <a:pPr marL="171450" indent="-171450" algn="l">
              <a:buFont typeface="Arial"/>
              <a:buChar char="•"/>
            </a:pPr>
            <a:r>
              <a:rPr lang="en-US" sz="2000" dirty="0" smtClean="0"/>
              <a:t>An effort is underway to make a separate background assessment tool available. (Stay tuned.)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926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18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591" y="5881129"/>
            <a:ext cx="887244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JDox</a:t>
            </a:r>
            <a:r>
              <a:rPr lang="en-US" sz="1800" dirty="0" smtClean="0"/>
              <a:t> help </a:t>
            </a:r>
            <a:r>
              <a:rPr lang="en-US" sz="1800" dirty="0"/>
              <a:t>here</a:t>
            </a:r>
            <a:r>
              <a:rPr lang="en-US" sz="1800" dirty="0">
                <a:solidFill>
                  <a:srgbClr val="3C8C93"/>
                </a:solidFill>
              </a:rPr>
              <a:t>: https://</a:t>
            </a:r>
            <a:r>
              <a:rPr lang="en-US" sz="1800" dirty="0" err="1">
                <a:solidFill>
                  <a:srgbClr val="3C8C93"/>
                </a:solidFill>
              </a:rPr>
              <a:t>jwst-docs.stsci.edu</a:t>
            </a:r>
            <a:r>
              <a:rPr lang="en-US" sz="1800" dirty="0">
                <a:solidFill>
                  <a:srgbClr val="3C8C93"/>
                </a:solidFill>
              </a:rPr>
              <a:t>/display/JPP/</a:t>
            </a:r>
            <a:r>
              <a:rPr lang="en-US" sz="1800" dirty="0" err="1">
                <a:solidFill>
                  <a:srgbClr val="3C8C93"/>
                </a:solidFill>
              </a:rPr>
              <a:t>JWST+Target+Visibility+Tools</a:t>
            </a:r>
            <a:endParaRPr lang="en-US" sz="1800" dirty="0" smtClean="0">
              <a:solidFill>
                <a:srgbClr val="3C8C93"/>
              </a:solidFill>
            </a:endParaRPr>
          </a:p>
          <a:p>
            <a:r>
              <a:rPr lang="en-US" sz="1800" dirty="0" smtClean="0"/>
              <a:t>Help Desk: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jwsthelp.stsci.edu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JWST_April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" y="1100697"/>
            <a:ext cx="7068846" cy="4621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2188" y="1219910"/>
            <a:ext cx="198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2017 at NASA/GSFC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19</a:t>
            </a:fld>
            <a:endParaRPr lang="en-US" smtClean="0"/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1272" y="2140884"/>
            <a:ext cx="5364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Short Demo of GTVT</a:t>
            </a:r>
          </a:p>
          <a:p>
            <a:endParaRPr lang="en-US" sz="4000" dirty="0"/>
          </a:p>
          <a:p>
            <a:r>
              <a:rPr lang="en-US" sz="4000" dirty="0" smtClean="0"/>
              <a:t>(Hands-on Experience </a:t>
            </a:r>
          </a:p>
          <a:p>
            <a:r>
              <a:rPr lang="en-US" sz="4000" dirty="0" smtClean="0"/>
              <a:t>after the Coffee Break)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189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752"/>
            <a:ext cx="6934200" cy="406400"/>
          </a:xfrm>
        </p:spPr>
        <p:txBody>
          <a:bodyPr/>
          <a:lstStyle/>
          <a:p>
            <a:r>
              <a:rPr lang="en-US" sz="2200" dirty="0"/>
              <a:t>Why </a:t>
            </a:r>
            <a:r>
              <a:rPr lang="en-US" sz="2200" dirty="0" smtClean="0"/>
              <a:t>separate </a:t>
            </a:r>
            <a:r>
              <a:rPr lang="en-US" sz="2200" dirty="0"/>
              <a:t>T</a:t>
            </a:r>
            <a:r>
              <a:rPr lang="en-US" sz="2200" dirty="0" smtClean="0"/>
              <a:t>arget </a:t>
            </a:r>
            <a:r>
              <a:rPr lang="en-US" sz="2200" dirty="0"/>
              <a:t>V</a:t>
            </a:r>
            <a:r>
              <a:rPr lang="en-US" sz="2200" dirty="0" smtClean="0"/>
              <a:t>isibility </a:t>
            </a:r>
            <a:r>
              <a:rPr lang="en-US" sz="2200" dirty="0"/>
              <a:t>T</a:t>
            </a:r>
            <a:r>
              <a:rPr lang="en-US" sz="2200" dirty="0" smtClean="0"/>
              <a:t>ools?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25" y="986599"/>
            <a:ext cx="7164386" cy="5336850"/>
          </a:xfrm>
        </p:spPr>
        <p:txBody>
          <a:bodyPr/>
          <a:lstStyle/>
          <a:p>
            <a:r>
              <a:rPr lang="en-US" sz="2400" dirty="0" smtClean="0"/>
              <a:t>APT assesses individual observation requests in detail, checking all constraints, links, special requirements and guide star availability (i.e. full “</a:t>
            </a:r>
            <a:r>
              <a:rPr lang="en-US" sz="2400" dirty="0" err="1" smtClean="0"/>
              <a:t>schedulability</a:t>
            </a:r>
            <a:r>
              <a:rPr lang="en-US" sz="2400" dirty="0" smtClean="0"/>
              <a:t>” of an observation).   BUT</a:t>
            </a:r>
            <a:r>
              <a:rPr lang="is-IS" sz="2400" dirty="0" smtClean="0"/>
              <a:t>…</a:t>
            </a:r>
          </a:p>
          <a:p>
            <a:r>
              <a:rPr lang="is-IS" sz="2400" dirty="0"/>
              <a:t>It is a fair bit of effort to </a:t>
            </a:r>
            <a:r>
              <a:rPr lang="is-IS" sz="2400" dirty="0" smtClean="0"/>
              <a:t>open APT, enter each target, enter a provisional observation, and run </a:t>
            </a:r>
            <a:r>
              <a:rPr lang="is-IS" sz="2400" dirty="0"/>
              <a:t>the Visit Planner function </a:t>
            </a:r>
            <a:r>
              <a:rPr lang="is-IS" sz="2400" dirty="0" smtClean="0"/>
              <a:t>to </a:t>
            </a:r>
            <a:r>
              <a:rPr lang="is-IS" sz="2400" dirty="0"/>
              <a:t>check </a:t>
            </a:r>
            <a:r>
              <a:rPr lang="is-IS" sz="2400" dirty="0" smtClean="0"/>
              <a:t>schedulability.  Only then can one access the diagnostic plots in APT that show schedulability details.</a:t>
            </a:r>
          </a:p>
          <a:p>
            <a:r>
              <a:rPr lang="is-IS" sz="2400" dirty="0" smtClean="0"/>
              <a:t>What if you just want a quick overview? (The “big picture” of visibility for your targets?)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752"/>
            <a:ext cx="6934200" cy="406400"/>
          </a:xfrm>
        </p:spPr>
        <p:txBody>
          <a:bodyPr/>
          <a:lstStyle/>
          <a:p>
            <a:r>
              <a:rPr lang="en-US" sz="2200" dirty="0"/>
              <a:t>Why separate Target Visibility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21658"/>
            <a:ext cx="7769225" cy="5065486"/>
          </a:xfrm>
        </p:spPr>
        <p:txBody>
          <a:bodyPr/>
          <a:lstStyle/>
          <a:p>
            <a:r>
              <a:rPr lang="en-US" sz="2400" dirty="0"/>
              <a:t>The target visibility tools </a:t>
            </a:r>
            <a:r>
              <a:rPr lang="en-US" sz="2400" dirty="0" smtClean="0"/>
              <a:t>are </a:t>
            </a:r>
            <a:r>
              <a:rPr lang="en-US" sz="2400" dirty="0"/>
              <a:t>intended as “quick look” or “pre-planning” aids prior to performing detailed </a:t>
            </a:r>
            <a:r>
              <a:rPr lang="en-US" sz="2400" dirty="0" err="1"/>
              <a:t>schedulability</a:t>
            </a:r>
            <a:r>
              <a:rPr lang="en-US" sz="2400" dirty="0"/>
              <a:t> checks in APT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They provide insight but do not assess the full range of constraints that APT does.</a:t>
            </a:r>
          </a:p>
          <a:p>
            <a:r>
              <a:rPr lang="en-US" sz="2400" dirty="0" smtClean="0"/>
              <a:t>For a given target, the TVTs calculate available </a:t>
            </a:r>
            <a:r>
              <a:rPr lang="en-US" sz="2400" dirty="0"/>
              <a:t>visibility windows AND the available position angles versus time for the various JWST instruments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Both tools report back the </a:t>
            </a:r>
            <a:r>
              <a:rPr lang="en-US" sz="2000" b="1" i="1" dirty="0" smtClean="0"/>
              <a:t>ecliptic coordinates </a:t>
            </a:r>
            <a:r>
              <a:rPr lang="en-US" sz="2000" dirty="0" smtClean="0"/>
              <a:t>of the target, which is important for JWST visibility but not something most observers are used to paying attention to.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3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1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752"/>
            <a:ext cx="6934200" cy="406400"/>
          </a:xfrm>
        </p:spPr>
        <p:txBody>
          <a:bodyPr/>
          <a:lstStyle/>
          <a:p>
            <a:r>
              <a:rPr lang="en-US" sz="2200" dirty="0"/>
              <a:t>Why </a:t>
            </a:r>
            <a:r>
              <a:rPr lang="en-US" sz="2200" dirty="0" smtClean="0"/>
              <a:t>separate </a:t>
            </a:r>
            <a:r>
              <a:rPr lang="en-US" sz="2200" dirty="0"/>
              <a:t>T</a:t>
            </a:r>
            <a:r>
              <a:rPr lang="en-US" sz="2200" dirty="0" smtClean="0"/>
              <a:t>arget </a:t>
            </a:r>
            <a:r>
              <a:rPr lang="en-US" sz="2200" dirty="0"/>
              <a:t>V</a:t>
            </a:r>
            <a:r>
              <a:rPr lang="en-US" sz="2200" dirty="0" smtClean="0"/>
              <a:t>isibility </a:t>
            </a:r>
            <a:r>
              <a:rPr lang="en-US" sz="2200" dirty="0"/>
              <a:t>T</a:t>
            </a:r>
            <a:r>
              <a:rPr lang="en-US" sz="2200" dirty="0" smtClean="0"/>
              <a:t>ools?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921658"/>
            <a:ext cx="7843194" cy="5769074"/>
          </a:xfrm>
        </p:spPr>
        <p:txBody>
          <a:bodyPr/>
          <a:lstStyle/>
          <a:p>
            <a:r>
              <a:rPr lang="en-US" sz="2400" dirty="0" smtClean="0"/>
              <a:t>Examples where insight into target visibility is useful:</a:t>
            </a:r>
          </a:p>
          <a:p>
            <a:pPr lvl="1"/>
            <a:r>
              <a:rPr lang="en-US" sz="2000" dirty="0" err="1" smtClean="0"/>
              <a:t>ToO</a:t>
            </a:r>
            <a:r>
              <a:rPr lang="en-US" sz="2000" dirty="0" smtClean="0"/>
              <a:t>: </a:t>
            </a:r>
            <a:r>
              <a:rPr lang="en-US" sz="2000" dirty="0"/>
              <a:t>a supernova goes off; is it visible to JWST now, and how long can I monitor it before losing visibility? </a:t>
            </a:r>
            <a:r>
              <a:rPr lang="en-US" sz="2000" dirty="0" smtClean="0"/>
              <a:t>(Is it worth activating my </a:t>
            </a:r>
            <a:r>
              <a:rPr lang="en-US" sz="2000" dirty="0" err="1" smtClean="0"/>
              <a:t>ToO</a:t>
            </a:r>
            <a:r>
              <a:rPr lang="en-US" sz="2000" dirty="0" smtClean="0"/>
              <a:t> program?) </a:t>
            </a:r>
          </a:p>
          <a:p>
            <a:pPr lvl="1"/>
            <a:r>
              <a:rPr lang="en-US" sz="2000" dirty="0" smtClean="0"/>
              <a:t>Timing </a:t>
            </a:r>
            <a:r>
              <a:rPr lang="en-US" sz="2000" dirty="0"/>
              <a:t>possibilities for </a:t>
            </a:r>
            <a:r>
              <a:rPr lang="en-US" sz="2000" dirty="0" err="1"/>
              <a:t>NIRCam</a:t>
            </a:r>
            <a:r>
              <a:rPr lang="en-US" sz="2000" dirty="0"/>
              <a:t> pre-imaging and </a:t>
            </a:r>
            <a:r>
              <a:rPr lang="en-US" sz="2000" dirty="0" err="1"/>
              <a:t>NIRSpec</a:t>
            </a:r>
            <a:r>
              <a:rPr lang="en-US" sz="2000" dirty="0"/>
              <a:t> MSA follow-up spectroscopy: What windows are available </a:t>
            </a:r>
            <a:r>
              <a:rPr lang="en-US" sz="2000" dirty="0" smtClean="0"/>
              <a:t>for my target and </a:t>
            </a:r>
            <a:r>
              <a:rPr lang="en-US" sz="2000" dirty="0"/>
              <a:t>how long are they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Mosaic </a:t>
            </a:r>
            <a:r>
              <a:rPr lang="en-US" sz="2000" dirty="0" smtClean="0"/>
              <a:t>planning and/or coordinated parallels: </a:t>
            </a:r>
            <a:r>
              <a:rPr lang="en-US" sz="2000" dirty="0"/>
              <a:t>“</a:t>
            </a:r>
            <a:r>
              <a:rPr lang="en-US" sz="2000" dirty="0" smtClean="0"/>
              <a:t>What position </a:t>
            </a:r>
            <a:r>
              <a:rPr lang="en-US" sz="2000" dirty="0"/>
              <a:t>angles are available for my target?</a:t>
            </a:r>
            <a:r>
              <a:rPr lang="en-US" sz="2000" dirty="0" smtClean="0"/>
              <a:t>” “Where might the coordinated parallel field lie with respect to the primary instrument </a:t>
            </a:r>
            <a:r>
              <a:rPr lang="en-US" sz="2000" dirty="0" err="1" smtClean="0"/>
              <a:t>FoV</a:t>
            </a:r>
            <a:r>
              <a:rPr lang="en-US" sz="2000" dirty="0" smtClean="0"/>
              <a:t>?”</a:t>
            </a:r>
          </a:p>
          <a:p>
            <a:pPr lvl="1"/>
            <a:r>
              <a:rPr lang="en-US" sz="2000" dirty="0" smtClean="0"/>
              <a:t>Many </a:t>
            </a:r>
            <a:r>
              <a:rPr lang="en-US" sz="2000" dirty="0" err="1"/>
              <a:t>coronagraphy</a:t>
            </a:r>
            <a:r>
              <a:rPr lang="en-US" sz="2000" dirty="0"/>
              <a:t> </a:t>
            </a:r>
            <a:r>
              <a:rPr lang="en-US" sz="2000" dirty="0" smtClean="0"/>
              <a:t>applications, or any other observation that involves the need for </a:t>
            </a:r>
            <a:r>
              <a:rPr lang="en-US" sz="2000" dirty="0"/>
              <a:t>specific angles and/or angular </a:t>
            </a:r>
            <a:r>
              <a:rPr lang="en-US" sz="2000" dirty="0" smtClean="0"/>
              <a:t>offsets between observations.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Visibility vs. Ecliptic Latitude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5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 descr="Obs_days_vs_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0" y="1088661"/>
            <a:ext cx="8133341" cy="5594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071" y="815558"/>
            <a:ext cx="397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 courtesy of Jane Rigby, NASA/GSFC, adapted.)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3128" y="3683155"/>
            <a:ext cx="23453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(Two observing windows separated by ~6 months)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76052" y="2295843"/>
            <a:ext cx="355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(One long observing window &gt;=6 months)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004999" y="3413407"/>
            <a:ext cx="0" cy="13381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45001" y="5225426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(FLEXIBLE)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70349" y="5255786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(RESTRICTED)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482" y="4794121"/>
            <a:ext cx="9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POSITION</a:t>
            </a:r>
          </a:p>
          <a:p>
            <a:r>
              <a:rPr lang="en-US" b="1" dirty="0" smtClean="0"/>
              <a:t>ANGLES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1916399" y="5133092"/>
            <a:ext cx="212208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049738" y="5133092"/>
            <a:ext cx="21849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076666" y="3413407"/>
            <a:ext cx="0" cy="13381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916399" y="2526856"/>
            <a:ext cx="659362" cy="5009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076666" y="2526856"/>
            <a:ext cx="1078645" cy="5009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530496" y="5241886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(FLEXIBLE)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998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17" y="180058"/>
            <a:ext cx="6934200" cy="406400"/>
          </a:xfrm>
        </p:spPr>
        <p:txBody>
          <a:bodyPr/>
          <a:lstStyle/>
          <a:p>
            <a:r>
              <a:rPr lang="en-US" sz="2800" dirty="0" smtClean="0"/>
              <a:t>Position Angle Restrictions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6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 descr="ecl_lat_roll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6" y="847526"/>
            <a:ext cx="7169688" cy="6240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8029" y="747517"/>
            <a:ext cx="3745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 courtesy of Wayne </a:t>
            </a:r>
            <a:r>
              <a:rPr lang="en-US" dirty="0" err="1" smtClean="0"/>
              <a:t>Kinzel</a:t>
            </a:r>
            <a:r>
              <a:rPr lang="en-US" dirty="0" smtClean="0"/>
              <a:t>, </a:t>
            </a:r>
            <a:r>
              <a:rPr lang="en-US" dirty="0" err="1" smtClean="0"/>
              <a:t>STScI</a:t>
            </a:r>
            <a:r>
              <a:rPr lang="en-US" dirty="0" smtClean="0"/>
              <a:t> (adapted).)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084" y="3273296"/>
            <a:ext cx="9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AT</a:t>
            </a:r>
            <a:br>
              <a:rPr lang="en-US" b="1" dirty="0" smtClean="0"/>
            </a:br>
            <a:r>
              <a:rPr lang="en-US" b="1" dirty="0" smtClean="0"/>
              <a:t>GIVEN</a:t>
            </a:r>
          </a:p>
          <a:p>
            <a:r>
              <a:rPr lang="en-US" b="1" dirty="0" smtClean="0"/>
              <a:t>POSITION</a:t>
            </a:r>
          </a:p>
          <a:p>
            <a:r>
              <a:rPr lang="en-US" b="1" dirty="0" smtClean="0"/>
              <a:t>ANGLE</a:t>
            </a:r>
          </a:p>
          <a:p>
            <a:r>
              <a:rPr lang="en-US" b="1" dirty="0" smtClean="0"/>
              <a:t>(days)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7837" y="3933527"/>
            <a:ext cx="919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LIMITED</a:t>
            </a:r>
          </a:p>
          <a:p>
            <a:r>
              <a:rPr lang="en-US" b="1" dirty="0" smtClean="0"/>
              <a:t>POSITION</a:t>
            </a:r>
          </a:p>
          <a:p>
            <a:r>
              <a:rPr lang="en-US" b="1" dirty="0" smtClean="0"/>
              <a:t>ANGLE</a:t>
            </a:r>
          </a:p>
          <a:p>
            <a:r>
              <a:rPr lang="en-US" b="1" i="1" dirty="0" smtClean="0"/>
              <a:t>RANGES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47386" y="1775969"/>
            <a:ext cx="185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B510"/>
                </a:solidFill>
              </a:rPr>
              <a:t>MORE FLEXIBLE</a:t>
            </a:r>
          </a:p>
          <a:p>
            <a:r>
              <a:rPr lang="en-US" b="1" dirty="0" smtClean="0">
                <a:solidFill>
                  <a:srgbClr val="FFB510"/>
                </a:solidFill>
              </a:rPr>
              <a:t>POSITION ANGLE</a:t>
            </a:r>
          </a:p>
          <a:p>
            <a:r>
              <a:rPr lang="en-US" b="1" i="1" dirty="0" smtClean="0">
                <a:solidFill>
                  <a:srgbClr val="FFB510"/>
                </a:solidFill>
              </a:rPr>
              <a:t>RANGES</a:t>
            </a:r>
            <a:endParaRPr lang="en-US" b="1" i="1" dirty="0">
              <a:solidFill>
                <a:srgbClr val="FFB51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66626" y="3685573"/>
            <a:ext cx="845494" cy="2479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47386" y="3713996"/>
            <a:ext cx="604950" cy="2479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364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JWST Pointing Restrictions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7</a:t>
            </a:fld>
            <a:endParaRPr lang="en-US" smtClean="0"/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3096" y="687734"/>
            <a:ext cx="494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Allowed Solar elongation angles</a:t>
            </a:r>
            <a:endParaRPr lang="en-US" sz="2000" b="1" dirty="0"/>
          </a:p>
        </p:txBody>
      </p:sp>
      <p:pic>
        <p:nvPicPr>
          <p:cNvPr id="9" name="Picture 8" descr="Fig3_JWST-side-view-coordin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6" y="1158303"/>
            <a:ext cx="7428307" cy="56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7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JWST Pointing Restrictions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8</a:t>
            </a:fld>
            <a:endParaRPr lang="en-US" smtClean="0"/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3096" y="687734"/>
            <a:ext cx="494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JWST Field of Regard</a:t>
            </a:r>
            <a:endParaRPr lang="en-US" sz="2000" b="1" dirty="0"/>
          </a:p>
        </p:txBody>
      </p:sp>
      <p:pic>
        <p:nvPicPr>
          <p:cNvPr id="3" name="Picture 2" descr="Fig1_JWST-Field-of-Regard_Celestial-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7" y="1087845"/>
            <a:ext cx="7642742" cy="573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783" y="1406187"/>
            <a:ext cx="260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At any one time, ~40% of the Celestial sphere is available for JWST observations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4839" y="5470964"/>
            <a:ext cx="260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The </a:t>
            </a:r>
            <a:r>
              <a:rPr lang="en-US" sz="1800" dirty="0" err="1" smtClean="0">
                <a:solidFill>
                  <a:srgbClr val="FFFF00"/>
                </a:solidFill>
              </a:rPr>
              <a:t>FoR</a:t>
            </a:r>
            <a:r>
              <a:rPr lang="en-US" sz="1800" dirty="0" smtClean="0">
                <a:solidFill>
                  <a:srgbClr val="FFFF00"/>
                </a:solidFill>
              </a:rPr>
              <a:t> moves ~1</a:t>
            </a:r>
            <a:r>
              <a:rPr lang="en-US" sz="1800" baseline="30000" dirty="0" smtClean="0">
                <a:solidFill>
                  <a:srgbClr val="FFFF00"/>
                </a:solidFill>
              </a:rPr>
              <a:t>o</a:t>
            </a:r>
            <a:r>
              <a:rPr lang="en-US" sz="1800" dirty="0" smtClean="0">
                <a:solidFill>
                  <a:srgbClr val="FFFF00"/>
                </a:solidFill>
              </a:rPr>
              <a:t> per day along the ecliptic equator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6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JWST Pointing Restrictions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9</a:t>
            </a:fld>
            <a:endParaRPr lang="en-US" smtClean="0"/>
          </a:p>
          <a:p>
            <a:endParaRPr lang="en-US"/>
          </a:p>
        </p:txBody>
      </p:sp>
      <p:pic>
        <p:nvPicPr>
          <p:cNvPr id="3" name="Picture 2" descr="Fig4_JWST_roll_parallel-sunlight-li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" y="1170605"/>
            <a:ext cx="8977827" cy="5611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9552" y="2059895"/>
            <a:ext cx="3209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Roll about the bore sight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(really +/-3.5 to +/-7degrees)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2923" y="733233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Angle available for off-nominal roll angle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662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JWST-SRR">
  <a:themeElements>
    <a:clrScheme name="JWST-SR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JWST-SRR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JWST-SR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Settings\makidon\Application Data\Microsoft\Templates\JWST-SRR.pot</Template>
  <TotalTime>29907</TotalTime>
  <Words>1352</Words>
  <Application>Microsoft Macintosh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3_JWST-SRR</vt:lpstr>
      <vt:lpstr>The JWST Target Visibility Tools:  Overview and Background Demo of General TVT</vt:lpstr>
      <vt:lpstr>Why separate Target Visibility Tools?</vt:lpstr>
      <vt:lpstr>Why separate Target Visibility Tools?</vt:lpstr>
      <vt:lpstr>Why separate Target Visibility Tools?</vt:lpstr>
      <vt:lpstr>Total Visibility vs. Ecliptic Latitude</vt:lpstr>
      <vt:lpstr>Position Angle Restrictions</vt:lpstr>
      <vt:lpstr>JWST Pointing Restrictions</vt:lpstr>
      <vt:lpstr>JWST Pointing Restrictions</vt:lpstr>
      <vt:lpstr>JWST Pointing Restrictions</vt:lpstr>
      <vt:lpstr>JWST Target Visibility Tools</vt:lpstr>
      <vt:lpstr>Running the TVTs</vt:lpstr>
      <vt:lpstr>General Target Visibility Tool (GTVT)</vt:lpstr>
      <vt:lpstr>GTVT Examples</vt:lpstr>
      <vt:lpstr>GTVT Examples, con’t.</vt:lpstr>
      <vt:lpstr>GTVT Examples, con’t</vt:lpstr>
      <vt:lpstr>Impacts for Background-limited Observations</vt:lpstr>
      <vt:lpstr>Impacts for Background-limited Observations</vt:lpstr>
      <vt:lpstr>Questions?</vt:lpstr>
      <vt:lpstr>PowerPoint Presentation</vt:lpstr>
    </vt:vector>
  </TitlesOfParts>
  <Manager>Melissa Russ</Manager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PRD SRR - Requirements</dc:title>
  <dc:creator>Ron Henry</dc:creator>
  <cp:lastModifiedBy>William Blair</cp:lastModifiedBy>
  <cp:revision>2167</cp:revision>
  <cp:lastPrinted>2015-10-09T23:11:33Z</cp:lastPrinted>
  <dcterms:created xsi:type="dcterms:W3CDTF">2010-12-09T21:45:53Z</dcterms:created>
  <dcterms:modified xsi:type="dcterms:W3CDTF">2017-10-01T20:03:25Z</dcterms:modified>
</cp:coreProperties>
</file>