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0" r:id="rId4"/>
    <p:sldId id="262" r:id="rId5"/>
    <p:sldId id="265" r:id="rId6"/>
    <p:sldId id="264" r:id="rId7"/>
    <p:sldId id="263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22"/>
    <p:restoredTop sz="94643"/>
  </p:normalViewPr>
  <p:slideViewPr>
    <p:cSldViewPr snapToGrid="0" snapToObjects="1" showGuides="1">
      <p:cViewPr>
        <p:scale>
          <a:sx n="90" d="100"/>
          <a:sy n="90" d="100"/>
        </p:scale>
        <p:origin x="2224" y="252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8675952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663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Click to edit Master title style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</a:lstStyle>
          <a:p>
            <a:r>
              <a:t>Click to edit Master subtitle style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Click to edit Master title style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</a:lstStyle>
          <a:p>
            <a:r>
              <a:t>Click to edit Master text styles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</a:lstStyle>
          <a:p>
            <a:r>
              <a:t>Click to edit Master text styles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Click to edit Master title style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Click to edit Master title style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</a:lstStyle>
          <a:p>
            <a:r>
              <a:t>Click to edit Master text styles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095176" y="6404292"/>
            <a:ext cx="258624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image2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26146" y="0"/>
            <a:ext cx="2765855" cy="1372530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Shape 113"/>
          <p:cNvSpPr/>
          <p:nvPr/>
        </p:nvSpPr>
        <p:spPr>
          <a:xfrm>
            <a:off x="486111" y="1444805"/>
            <a:ext cx="10650730" cy="199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endParaRPr dirty="0"/>
          </a:p>
          <a:p>
            <a:pPr>
              <a:defRPr sz="4400">
                <a:latin typeface="Abadi MT Condensed Extra Bold"/>
                <a:ea typeface="Abadi MT Condensed Extra Bold"/>
                <a:cs typeface="Abadi MT Condensed Extra Bold"/>
                <a:sym typeface="Abadi MT Condensed Extra Bold"/>
              </a:defRPr>
            </a:pPr>
            <a:r>
              <a:rPr dirty="0"/>
              <a:t>ESAC 2017 JWST Workshop</a:t>
            </a:r>
          </a:p>
        </p:txBody>
      </p:sp>
      <p:pic>
        <p:nvPicPr>
          <p:cNvPr id="116" name="image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603" y="22301"/>
            <a:ext cx="1494263" cy="1494263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Shape 117"/>
          <p:cNvSpPr/>
          <p:nvPr/>
        </p:nvSpPr>
        <p:spPr>
          <a:xfrm>
            <a:off x="3457911" y="3252439"/>
            <a:ext cx="7420234" cy="20005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en-US" sz="4000" dirty="0" smtClean="0"/>
              <a:t>General Target Visibility Tool</a:t>
            </a:r>
          </a:p>
          <a:p>
            <a:pPr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en-US" sz="4000" dirty="0" smtClean="0"/>
              <a:t>Hands on experience</a:t>
            </a:r>
            <a:endParaRPr sz="4000" dirty="0"/>
          </a:p>
          <a:p>
            <a:pPr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endParaRPr dirty="0"/>
          </a:p>
        </p:txBody>
      </p:sp>
      <p:sp>
        <p:nvSpPr>
          <p:cNvPr id="118" name="Shape 118"/>
          <p:cNvSpPr/>
          <p:nvPr/>
        </p:nvSpPr>
        <p:spPr>
          <a:xfrm>
            <a:off x="6582111" y="2545053"/>
            <a:ext cx="5577840" cy="1"/>
          </a:xfrm>
          <a:prstGeom prst="line">
            <a:avLst/>
          </a:prstGeom>
          <a:ln w="38100">
            <a:solidFill>
              <a:srgbClr val="7AD6FD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985" y="3870823"/>
            <a:ext cx="3568700" cy="22733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8761" y="274215"/>
            <a:ext cx="39885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sz="4400">
                <a:solidFill>
                  <a:srgbClr val="7AD6FD"/>
                </a:solidFill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en-US" dirty="0" smtClean="0">
                <a:solidFill>
                  <a:srgbClr val="00B0F0"/>
                </a:solidFill>
              </a:rPr>
              <a:t>Things to remember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3" name="image2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081465" y="0"/>
            <a:ext cx="2103120" cy="104365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3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4603" y="22301"/>
            <a:ext cx="1227379" cy="1227379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Shape 117"/>
          <p:cNvSpPr/>
          <p:nvPr/>
        </p:nvSpPr>
        <p:spPr>
          <a:xfrm>
            <a:off x="658292" y="1141424"/>
            <a:ext cx="11198428" cy="1446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just"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endParaRPr lang="en-US" sz="2800" dirty="0" smtClean="0">
              <a:latin typeface="Abadi MT Condensed Light" charset="0"/>
              <a:ea typeface="Abadi MT Condensed Light" charset="0"/>
              <a:cs typeface="Abadi MT Condensed Light" charset="0"/>
            </a:endParaRPr>
          </a:p>
          <a:p>
            <a:pPr marL="457200" indent="-457200" algn="just">
              <a:buFont typeface="Arial" charset="0"/>
              <a:buChar char="•"/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endParaRPr lang="en-US" sz="2800" dirty="0">
              <a:latin typeface="Abadi MT Condensed Light" charset="0"/>
              <a:ea typeface="Abadi MT Condensed Light" charset="0"/>
              <a:cs typeface="Abadi MT Condensed Light" charset="0"/>
            </a:endParaRPr>
          </a:p>
          <a:p>
            <a:pPr algn="just"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en-US" sz="3200" dirty="0">
                <a:solidFill>
                  <a:srgbClr val="00B0F0"/>
                </a:solidFill>
                <a:latin typeface="Abadi MT Condensed Light" charset="0"/>
                <a:ea typeface="Abadi MT Condensed Light" charset="0"/>
                <a:cs typeface="Abadi MT Condensed Light" charset="0"/>
              </a:rPr>
              <a:t>	</a:t>
            </a:r>
            <a:r>
              <a:rPr lang="en-US" sz="28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	</a:t>
            </a:r>
          </a:p>
        </p:txBody>
      </p:sp>
      <p:sp>
        <p:nvSpPr>
          <p:cNvPr id="10" name="Rectangle 9"/>
          <p:cNvSpPr/>
          <p:nvPr/>
        </p:nvSpPr>
        <p:spPr>
          <a:xfrm>
            <a:off x="529703" y="1125290"/>
            <a:ext cx="1078599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US" b="1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This tool provides an overview of visibility </a:t>
            </a:r>
            <a:r>
              <a:rPr lang="en-US" dirty="0"/>
              <a:t>windows and PA availability </a:t>
            </a:r>
            <a:r>
              <a:rPr lang="en-US" dirty="0" smtClean="0"/>
              <a:t>for </a:t>
            </a:r>
            <a:r>
              <a:rPr lang="en-US" dirty="0"/>
              <a:t>each SI as a function of </a:t>
            </a:r>
            <a:r>
              <a:rPr lang="en-US" dirty="0" smtClean="0"/>
              <a:t>time</a:t>
            </a:r>
          </a:p>
          <a:p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 err="1" smtClean="0"/>
              <a:t>schedulability</a:t>
            </a:r>
            <a:r>
              <a:rPr lang="en-US" dirty="0" smtClean="0"/>
              <a:t> of a </a:t>
            </a:r>
            <a:r>
              <a:rPr lang="en-US" dirty="0"/>
              <a:t>given </a:t>
            </a:r>
            <a:r>
              <a:rPr lang="en-US" dirty="0" smtClean="0"/>
              <a:t>observation </a:t>
            </a:r>
            <a:r>
              <a:rPr lang="en-US" dirty="0"/>
              <a:t>is more complex </a:t>
            </a:r>
            <a:r>
              <a:rPr lang="en-US" dirty="0" smtClean="0"/>
              <a:t>than </a:t>
            </a:r>
            <a:r>
              <a:rPr lang="en-US" dirty="0"/>
              <a:t>just </a:t>
            </a:r>
            <a:r>
              <a:rPr lang="en-US" dirty="0" smtClean="0"/>
              <a:t>the target visibility as </a:t>
            </a:r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also involves the availability of </a:t>
            </a:r>
            <a:r>
              <a:rPr lang="en-US" dirty="0" smtClean="0"/>
              <a:t>guide stars and possible other </a:t>
            </a:r>
            <a:r>
              <a:rPr lang="en-US" dirty="0"/>
              <a:t>constraints </a:t>
            </a:r>
            <a:r>
              <a:rPr lang="en-US" dirty="0" smtClean="0"/>
              <a:t>imposed at proposal level. APT should be used to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provide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</a:t>
            </a:r>
            <a:r>
              <a:rPr lang="en-US" dirty="0" err="1" smtClean="0"/>
              <a:t>schedulabilty</a:t>
            </a:r>
            <a:r>
              <a:rPr lang="en-US" dirty="0" smtClean="0"/>
              <a:t> of the final observations.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err="1" smtClean="0"/>
              <a:t>NIRSpec</a:t>
            </a:r>
            <a:r>
              <a:rPr lang="en-US" dirty="0" smtClean="0"/>
              <a:t> and MIRI instruments </a:t>
            </a:r>
            <a:r>
              <a:rPr lang="en-US" dirty="0"/>
              <a:t>have their y axis </a:t>
            </a:r>
            <a:r>
              <a:rPr lang="en-US" dirty="0" smtClean="0"/>
              <a:t>offset from the </a:t>
            </a:r>
            <a:r>
              <a:rPr lang="en-US" dirty="0"/>
              <a:t>observatory V3 axis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User should be careful when linking different observations </a:t>
            </a:r>
            <a:r>
              <a:rPr lang="en-US" dirty="0" smtClean="0"/>
              <a:t>with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the “Same PA as” </a:t>
            </a:r>
            <a:r>
              <a:rPr lang="en-US" dirty="0" smtClean="0"/>
              <a:t>special requirement since </a:t>
            </a:r>
            <a:r>
              <a:rPr lang="en-US" dirty="0"/>
              <a:t>different </a:t>
            </a:r>
            <a:r>
              <a:rPr lang="en-US" dirty="0" smtClean="0"/>
              <a:t>Instruments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have different </a:t>
            </a:r>
            <a:r>
              <a:rPr lang="en-US" dirty="0" smtClean="0"/>
              <a:t>PAs</a:t>
            </a: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b="1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  <p:pic>
        <p:nvPicPr>
          <p:cNvPr id="13" name="Picture 12" descr="Specifying_JWST_Position_Angles__Ranges__and_Offsets_-_JWST_Observation_Planning_-_JWST_User_Documentation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320" y="3376421"/>
            <a:ext cx="3831705" cy="226496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808971" y="6060500"/>
            <a:ext cx="88396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Documentation</a:t>
            </a:r>
            <a:r>
              <a:rPr lang="en-US" dirty="0" smtClean="0"/>
              <a:t> : https</a:t>
            </a:r>
            <a:r>
              <a:rPr lang="en-US" dirty="0"/>
              <a:t>://</a:t>
            </a:r>
            <a:r>
              <a:rPr lang="en-US" dirty="0" err="1"/>
              <a:t>jwst-docs.stsci.edu</a:t>
            </a:r>
            <a:r>
              <a:rPr lang="en-US" dirty="0"/>
              <a:t>/display/JPP/</a:t>
            </a:r>
            <a:r>
              <a:rPr lang="en-US" dirty="0" err="1"/>
              <a:t>JWST+Target+Visibility+Tools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5120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8761" y="274215"/>
            <a:ext cx="14141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sz="4400">
                <a:solidFill>
                  <a:srgbClr val="7AD6FD"/>
                </a:solidFill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en-US" dirty="0" smtClean="0">
                <a:solidFill>
                  <a:srgbClr val="00B0F0"/>
                </a:solidFill>
              </a:rPr>
              <a:t>Syntax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3" name="image2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81465" y="0"/>
            <a:ext cx="2103120" cy="104365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603" y="22301"/>
            <a:ext cx="1227379" cy="1227379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Shape 117"/>
          <p:cNvSpPr/>
          <p:nvPr/>
        </p:nvSpPr>
        <p:spPr>
          <a:xfrm>
            <a:off x="6188987" y="1052955"/>
            <a:ext cx="4944038" cy="51013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en-US" sz="1050" dirty="0"/>
              <a:t>usage: </a:t>
            </a:r>
            <a:r>
              <a:rPr lang="en-US" sz="1050" dirty="0" err="1"/>
              <a:t>jwst_gtvt</a:t>
            </a:r>
            <a:r>
              <a:rPr lang="en-US" sz="1050" dirty="0"/>
              <a:t> [-h] [--v3pa V3PA] [--</a:t>
            </a:r>
            <a:r>
              <a:rPr lang="en-US" sz="1050" dirty="0" err="1"/>
              <a:t>save_plot</a:t>
            </a:r>
            <a:r>
              <a:rPr lang="en-US" sz="1050" dirty="0"/>
              <a:t> SAVE_PLOT]</a:t>
            </a:r>
          </a:p>
          <a:p>
            <a:r>
              <a:rPr lang="en-US" sz="1050" dirty="0"/>
              <a:t>                 [--</a:t>
            </a:r>
            <a:r>
              <a:rPr lang="en-US" sz="1050" dirty="0" err="1"/>
              <a:t>save_table</a:t>
            </a:r>
            <a:r>
              <a:rPr lang="en-US" sz="1050" dirty="0"/>
              <a:t> SAVE_TABLE] [--instrument INSTRUMENT]</a:t>
            </a:r>
          </a:p>
          <a:p>
            <a:r>
              <a:rPr lang="en-US" sz="1050" dirty="0"/>
              <a:t>                 [--name NAME] [--</a:t>
            </a:r>
            <a:r>
              <a:rPr lang="en-US" sz="1050" dirty="0" err="1"/>
              <a:t>start_date</a:t>
            </a:r>
            <a:r>
              <a:rPr lang="en-US" sz="1050" dirty="0"/>
              <a:t> START_DATE] [--</a:t>
            </a:r>
            <a:r>
              <a:rPr lang="en-US" sz="1050" dirty="0" err="1"/>
              <a:t>end_date</a:t>
            </a:r>
            <a:r>
              <a:rPr lang="en-US" sz="1050" dirty="0"/>
              <a:t> END_DATE]</a:t>
            </a:r>
          </a:p>
          <a:p>
            <a:r>
              <a:rPr lang="en-US" sz="1050" dirty="0"/>
              <a:t>                 </a:t>
            </a:r>
            <a:r>
              <a:rPr lang="en-US" sz="1050" dirty="0" err="1"/>
              <a:t>ra</a:t>
            </a:r>
            <a:r>
              <a:rPr lang="en-US" sz="1050" dirty="0"/>
              <a:t> </a:t>
            </a:r>
            <a:r>
              <a:rPr lang="en-US" sz="1050" dirty="0" err="1"/>
              <a:t>dec</a:t>
            </a:r>
            <a:endParaRPr lang="en-US" sz="1050" dirty="0"/>
          </a:p>
          <a:p>
            <a:r>
              <a:rPr lang="en-US" sz="1050" dirty="0"/>
              <a:t/>
            </a:r>
            <a:br>
              <a:rPr lang="en-US" sz="1050" dirty="0"/>
            </a:br>
            <a:endParaRPr lang="en-US" sz="1050" dirty="0"/>
          </a:p>
          <a:p>
            <a:r>
              <a:rPr lang="en-US" sz="1050" dirty="0"/>
              <a:t>positional arguments:</a:t>
            </a:r>
          </a:p>
          <a:p>
            <a:r>
              <a:rPr lang="en-US" sz="1050" dirty="0"/>
              <a:t>  </a:t>
            </a:r>
            <a:r>
              <a:rPr lang="en-US" sz="1050" dirty="0" err="1"/>
              <a:t>ra</a:t>
            </a:r>
            <a:r>
              <a:rPr lang="en-US" sz="1050" dirty="0"/>
              <a:t>                    Right Ascension of target in either </a:t>
            </a:r>
            <a:r>
              <a:rPr lang="en-US" sz="1050" dirty="0" err="1"/>
              <a:t>sexagesimal</a:t>
            </a:r>
            <a:endParaRPr lang="en-US" sz="1050" dirty="0"/>
          </a:p>
          <a:p>
            <a:r>
              <a:rPr lang="en-US" sz="1050" dirty="0"/>
              <a:t>                        (</a:t>
            </a:r>
            <a:r>
              <a:rPr lang="en-US" sz="1050" dirty="0" err="1"/>
              <a:t>hh:mm:ss.s</a:t>
            </a:r>
            <a:r>
              <a:rPr lang="en-US" sz="1050" dirty="0"/>
              <a:t>) or degrees.</a:t>
            </a:r>
          </a:p>
          <a:p>
            <a:r>
              <a:rPr lang="en-US" sz="1050" dirty="0"/>
              <a:t>  </a:t>
            </a:r>
            <a:r>
              <a:rPr lang="en-US" sz="1050" dirty="0" err="1"/>
              <a:t>dec</a:t>
            </a:r>
            <a:r>
              <a:rPr lang="en-US" sz="1050" dirty="0"/>
              <a:t>                   Declination of target in either </a:t>
            </a:r>
            <a:r>
              <a:rPr lang="en-US" sz="1050" dirty="0" err="1"/>
              <a:t>sexagesimal</a:t>
            </a:r>
            <a:endParaRPr lang="en-US" sz="1050" dirty="0"/>
          </a:p>
          <a:p>
            <a:r>
              <a:rPr lang="en-US" sz="1050" dirty="0"/>
              <a:t>                        (</a:t>
            </a:r>
            <a:r>
              <a:rPr lang="en-US" sz="1050" dirty="0" err="1"/>
              <a:t>dd:mm:ss.s</a:t>
            </a:r>
            <a:r>
              <a:rPr lang="en-US" sz="1050" dirty="0"/>
              <a:t>) or degrees.</a:t>
            </a:r>
          </a:p>
          <a:p>
            <a:r>
              <a:rPr lang="en-US" sz="1050" dirty="0"/>
              <a:t/>
            </a:r>
            <a:br>
              <a:rPr lang="en-US" sz="1050" dirty="0"/>
            </a:br>
            <a:endParaRPr lang="en-US" sz="1050" dirty="0"/>
          </a:p>
          <a:p>
            <a:r>
              <a:rPr lang="en-US" sz="1050" dirty="0"/>
              <a:t>optional arguments:</a:t>
            </a:r>
          </a:p>
          <a:p>
            <a:r>
              <a:rPr lang="en-US" sz="1050" dirty="0"/>
              <a:t>  -h, --help            show this help message and exit</a:t>
            </a:r>
          </a:p>
          <a:p>
            <a:r>
              <a:rPr lang="en-US" sz="1050" dirty="0"/>
              <a:t>  --v3pa V3PA           Specify a desired V3 (telescope frame) Position Angle.</a:t>
            </a:r>
          </a:p>
          <a:p>
            <a:r>
              <a:rPr lang="en-US" sz="1050" dirty="0"/>
              <a:t>  --</a:t>
            </a:r>
            <a:r>
              <a:rPr lang="en-US" sz="1050" dirty="0" err="1"/>
              <a:t>save_plot</a:t>
            </a:r>
            <a:r>
              <a:rPr lang="en-US" sz="1050" dirty="0"/>
              <a:t> SAVE_PLOT</a:t>
            </a:r>
          </a:p>
          <a:p>
            <a:r>
              <a:rPr lang="en-US" sz="1050" dirty="0"/>
              <a:t>                        Path of file to save plot output.</a:t>
            </a:r>
          </a:p>
          <a:p>
            <a:r>
              <a:rPr lang="en-US" sz="1050" dirty="0"/>
              <a:t>  --</a:t>
            </a:r>
            <a:r>
              <a:rPr lang="en-US" sz="1050" dirty="0" err="1"/>
              <a:t>save_table</a:t>
            </a:r>
            <a:r>
              <a:rPr lang="en-US" sz="1050" dirty="0"/>
              <a:t> SAVE_TABLE</a:t>
            </a:r>
          </a:p>
          <a:p>
            <a:r>
              <a:rPr lang="en-US" sz="1050" dirty="0"/>
              <a:t>                        Path of file to save table output.</a:t>
            </a:r>
          </a:p>
          <a:p>
            <a:r>
              <a:rPr lang="en-US" sz="1050" dirty="0"/>
              <a:t>  --instrument INSTRUMENT</a:t>
            </a:r>
          </a:p>
          <a:p>
            <a:r>
              <a:rPr lang="en-US" sz="1050" dirty="0"/>
              <a:t>                        If specified plot shows only windows for this</a:t>
            </a:r>
          </a:p>
          <a:p>
            <a:r>
              <a:rPr lang="en-US" sz="1050" dirty="0"/>
              <a:t>                        instrument. Options: </a:t>
            </a:r>
            <a:r>
              <a:rPr lang="en-US" sz="1050" dirty="0" err="1"/>
              <a:t>nircam</a:t>
            </a:r>
            <a:r>
              <a:rPr lang="en-US" sz="1050" dirty="0"/>
              <a:t>, </a:t>
            </a:r>
            <a:r>
              <a:rPr lang="en-US" sz="1050" dirty="0" err="1"/>
              <a:t>nirspec</a:t>
            </a:r>
            <a:r>
              <a:rPr lang="en-US" sz="1050" dirty="0"/>
              <a:t>, </a:t>
            </a:r>
            <a:r>
              <a:rPr lang="en-US" sz="1050" dirty="0" err="1"/>
              <a:t>niriss</a:t>
            </a:r>
            <a:r>
              <a:rPr lang="en-US" sz="1050" dirty="0"/>
              <a:t>, </a:t>
            </a:r>
            <a:r>
              <a:rPr lang="en-US" sz="1050" dirty="0" err="1"/>
              <a:t>miri</a:t>
            </a:r>
            <a:r>
              <a:rPr lang="en-US" sz="1050" dirty="0"/>
              <a:t>,</a:t>
            </a:r>
          </a:p>
          <a:p>
            <a:r>
              <a:rPr lang="en-US" sz="1050" dirty="0"/>
              <a:t>                        </a:t>
            </a:r>
            <a:r>
              <a:rPr lang="en-US" sz="1050" dirty="0" err="1"/>
              <a:t>fgs</a:t>
            </a:r>
            <a:r>
              <a:rPr lang="en-US" sz="1050" dirty="0"/>
              <a:t>, v3 (case insensitive).</a:t>
            </a:r>
          </a:p>
          <a:p>
            <a:r>
              <a:rPr lang="en-US" sz="1050" dirty="0"/>
              <a:t>  --name NAME           Target Name to appear on plots. Names with space</a:t>
            </a:r>
          </a:p>
          <a:p>
            <a:r>
              <a:rPr lang="en-US" sz="1050" dirty="0"/>
              <a:t>                        should use double quotes e.g. "NGC 6240".</a:t>
            </a:r>
          </a:p>
          <a:p>
            <a:r>
              <a:rPr lang="en-US" sz="1050" dirty="0"/>
              <a:t>  --</a:t>
            </a:r>
            <a:r>
              <a:rPr lang="en-US" sz="1050" dirty="0" err="1"/>
              <a:t>start_date</a:t>
            </a:r>
            <a:r>
              <a:rPr lang="en-US" sz="1050" dirty="0"/>
              <a:t> START_DATE</a:t>
            </a:r>
          </a:p>
          <a:p>
            <a:r>
              <a:rPr lang="en-US" sz="1050" dirty="0"/>
              <a:t>                        Start date for visibility search in </a:t>
            </a:r>
            <a:r>
              <a:rPr lang="en-US" sz="1050" dirty="0" err="1"/>
              <a:t>yyyy</a:t>
            </a:r>
            <a:r>
              <a:rPr lang="en-US" sz="1050" dirty="0"/>
              <a:t>-mm-</a:t>
            </a:r>
            <a:r>
              <a:rPr lang="en-US" sz="1050" dirty="0" err="1"/>
              <a:t>dd</a:t>
            </a:r>
            <a:r>
              <a:rPr lang="en-US" sz="1050" dirty="0"/>
              <a:t> format.</a:t>
            </a:r>
          </a:p>
          <a:p>
            <a:r>
              <a:rPr lang="en-US" sz="1050" dirty="0"/>
              <a:t>                        Earliest available is 2018-01-01.</a:t>
            </a:r>
          </a:p>
          <a:p>
            <a:r>
              <a:rPr lang="en-US" sz="1050" dirty="0"/>
              <a:t>  --</a:t>
            </a:r>
            <a:r>
              <a:rPr lang="en-US" sz="1050" dirty="0" err="1"/>
              <a:t>end_date</a:t>
            </a:r>
            <a:r>
              <a:rPr lang="en-US" sz="1050" dirty="0"/>
              <a:t> END_DATE   End date for visibility search in </a:t>
            </a:r>
            <a:r>
              <a:rPr lang="en-US" sz="1050" dirty="0" err="1"/>
              <a:t>yyyy</a:t>
            </a:r>
            <a:r>
              <a:rPr lang="en-US" sz="1050" dirty="0"/>
              <a:t>-mm-</a:t>
            </a:r>
            <a:r>
              <a:rPr lang="en-US" sz="1050" dirty="0" err="1"/>
              <a:t>dd</a:t>
            </a:r>
            <a:r>
              <a:rPr lang="en-US" sz="1050" dirty="0"/>
              <a:t> format.</a:t>
            </a:r>
          </a:p>
          <a:p>
            <a:r>
              <a:rPr lang="en-US" sz="1050" dirty="0"/>
              <a:t>                        Latest available is 2021-12-31</a:t>
            </a:r>
            <a:r>
              <a:rPr lang="en-US" sz="1050" dirty="0" smtClean="0"/>
              <a:t>.</a:t>
            </a:r>
            <a:endParaRPr lang="en-US" sz="2800" dirty="0">
              <a:latin typeface="Abadi MT Condensed Light" charset="0"/>
              <a:ea typeface="Abadi MT Condensed Light" charset="0"/>
              <a:cs typeface="Abadi MT Condensed Ligh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3047" y="3251571"/>
            <a:ext cx="538480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Menlo" charset="0"/>
              </a:rPr>
              <a:t>REMEMBER:</a:t>
            </a:r>
          </a:p>
          <a:p>
            <a:r>
              <a:rPr lang="en-US" dirty="0" smtClean="0">
                <a:latin typeface="Menlo" charset="0"/>
              </a:rPr>
              <a:t>Type </a:t>
            </a:r>
          </a:p>
          <a:p>
            <a:endParaRPr lang="en-US" dirty="0" smtClean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source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activate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astroconda</a:t>
            </a:r>
            <a:endParaRPr lang="en-US" dirty="0" smtClean="0">
              <a:latin typeface="Courier" charset="0"/>
              <a:ea typeface="Courier" charset="0"/>
              <a:cs typeface="Courier" charset="0"/>
            </a:endParaRPr>
          </a:p>
          <a:p>
            <a:endParaRPr lang="en-US" dirty="0" smtClean="0">
              <a:latin typeface="Menlo" charset="0"/>
            </a:endParaRPr>
          </a:p>
          <a:p>
            <a:r>
              <a:rPr lang="en-US" dirty="0" smtClean="0">
                <a:latin typeface="Menlo" charset="0"/>
              </a:rPr>
              <a:t>at the terminal prompt before</a:t>
            </a:r>
          </a:p>
          <a:p>
            <a:r>
              <a:rPr lang="en-US" dirty="0">
                <a:latin typeface="Menlo" charset="0"/>
              </a:rPr>
              <a:t>r</a:t>
            </a:r>
            <a:r>
              <a:rPr lang="en-US" dirty="0" smtClean="0">
                <a:latin typeface="Menlo" charset="0"/>
              </a:rPr>
              <a:t>unning this session </a:t>
            </a:r>
            <a:endParaRPr lang="en-US" dirty="0">
              <a:latin typeface="Menl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50320" y="6215147"/>
            <a:ext cx="6279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Cheat sheet of available command line flags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6877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8761" y="274215"/>
            <a:ext cx="146546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sz="4400">
                <a:solidFill>
                  <a:srgbClr val="7AD6FD"/>
                </a:solidFill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en-US" dirty="0" smtClean="0">
                <a:solidFill>
                  <a:srgbClr val="00B0F0"/>
                </a:solidFill>
              </a:rPr>
              <a:t>Case </a:t>
            </a:r>
            <a:r>
              <a:rPr lang="en-US" dirty="0">
                <a:solidFill>
                  <a:srgbClr val="00B0F0"/>
                </a:solidFill>
              </a:rPr>
              <a:t>1</a:t>
            </a:r>
          </a:p>
        </p:txBody>
      </p:sp>
      <p:pic>
        <p:nvPicPr>
          <p:cNvPr id="3" name="image2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81465" y="0"/>
            <a:ext cx="2103120" cy="104365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603" y="22301"/>
            <a:ext cx="1227379" cy="1227379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Shape 117"/>
          <p:cNvSpPr/>
          <p:nvPr/>
        </p:nvSpPr>
        <p:spPr>
          <a:xfrm>
            <a:off x="760347" y="1004549"/>
            <a:ext cx="10871721" cy="4339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just"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endParaRPr lang="it-IT" sz="4400" b="1" dirty="0" smtClean="0">
              <a:sym typeface="Abadi MT Condensed Light"/>
            </a:endParaRPr>
          </a:p>
          <a:p>
            <a:pPr algn="just"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it-IT" sz="4400" b="1" dirty="0" err="1" smtClean="0">
                <a:sym typeface="Abadi MT Condensed Light"/>
              </a:rPr>
              <a:t>Find</a:t>
            </a:r>
            <a:r>
              <a:rPr lang="it-IT" sz="4400" b="1" dirty="0" smtClean="0">
                <a:sym typeface="Abadi MT Condensed Light"/>
              </a:rPr>
              <a:t> the </a:t>
            </a:r>
            <a:r>
              <a:rPr lang="it-IT" sz="4400" b="1" dirty="0" err="1" smtClean="0">
                <a:sym typeface="Abadi MT Condensed Light"/>
              </a:rPr>
              <a:t>visibility</a:t>
            </a:r>
            <a:r>
              <a:rPr lang="it-IT" sz="4400" b="1" dirty="0" smtClean="0">
                <a:sym typeface="Abadi MT Condensed Light"/>
              </a:rPr>
              <a:t> and </a:t>
            </a:r>
            <a:r>
              <a:rPr lang="it-IT" sz="4400" b="1" dirty="0" err="1" smtClean="0">
                <a:sym typeface="Abadi MT Condensed Light"/>
              </a:rPr>
              <a:t>available</a:t>
            </a:r>
            <a:r>
              <a:rPr lang="it-IT" sz="4400" b="1" dirty="0" smtClean="0">
                <a:sym typeface="Abadi MT Condensed Light"/>
              </a:rPr>
              <a:t> Position </a:t>
            </a:r>
            <a:r>
              <a:rPr lang="it-IT" sz="4400" b="1" dirty="0" err="1" smtClean="0">
                <a:sym typeface="Abadi MT Condensed Light"/>
              </a:rPr>
              <a:t>Angles</a:t>
            </a:r>
            <a:r>
              <a:rPr lang="it-IT" sz="4400" b="1" dirty="0" smtClean="0">
                <a:sym typeface="Abadi MT Condensed Light"/>
              </a:rPr>
              <a:t> for an </a:t>
            </a:r>
            <a:r>
              <a:rPr lang="it-IT" sz="4400" b="1" dirty="0" err="1" smtClean="0">
                <a:sym typeface="Abadi MT Condensed Light"/>
              </a:rPr>
              <a:t>object</a:t>
            </a:r>
            <a:r>
              <a:rPr lang="it-IT" sz="4400" b="1" dirty="0" smtClean="0">
                <a:sym typeface="Abadi MT Condensed Light"/>
              </a:rPr>
              <a:t> in the </a:t>
            </a:r>
            <a:r>
              <a:rPr lang="it-IT" sz="4400" b="1" dirty="0" err="1" smtClean="0">
                <a:sym typeface="Abadi MT Condensed Light"/>
              </a:rPr>
              <a:t>ecliptic</a:t>
            </a:r>
            <a:r>
              <a:rPr lang="it-IT" sz="4400" b="1" dirty="0" smtClean="0">
                <a:sym typeface="Abadi MT Condensed Light"/>
              </a:rPr>
              <a:t> </a:t>
            </a:r>
            <a:r>
              <a:rPr lang="it-IT" sz="4400" b="1" dirty="0" err="1" smtClean="0">
                <a:sym typeface="Abadi MT Condensed Light"/>
              </a:rPr>
              <a:t>plane</a:t>
            </a:r>
            <a:endParaRPr lang="it-IT" sz="4400" b="1" dirty="0" smtClean="0">
              <a:sym typeface="Abadi MT Condensed Light"/>
            </a:endParaRPr>
          </a:p>
          <a:p>
            <a:pPr algn="just"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it-IT" sz="4400" b="1" dirty="0" smtClean="0">
                <a:sym typeface="Abadi MT Condensed Light"/>
              </a:rPr>
              <a:t>  </a:t>
            </a:r>
          </a:p>
          <a:p>
            <a:pPr algn="just"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it-IT" sz="4400" b="1" dirty="0" smtClean="0">
                <a:sym typeface="Abadi MT Condensed Light"/>
              </a:rPr>
              <a:t>NGC4579  </a:t>
            </a:r>
            <a:r>
              <a:rPr lang="it-IT" sz="4400" b="1" dirty="0">
                <a:sym typeface="Abadi MT Condensed Light"/>
              </a:rPr>
              <a:t>:    </a:t>
            </a:r>
            <a:r>
              <a:rPr lang="pt-BR" sz="4400" b="1" dirty="0" smtClean="0">
                <a:sym typeface="Abadi MT Condensed Light"/>
              </a:rPr>
              <a:t>2:37:43.597 </a:t>
            </a:r>
            <a:r>
              <a:rPr lang="pt-BR" sz="4400" b="1" dirty="0">
                <a:sym typeface="Abadi MT Condensed Light"/>
              </a:rPr>
              <a:t>+</a:t>
            </a:r>
            <a:r>
              <a:rPr lang="pt-BR" sz="4400" b="1" dirty="0" smtClean="0">
                <a:sym typeface="Abadi MT Condensed Light"/>
              </a:rPr>
              <a:t>11:49:05.12</a:t>
            </a:r>
            <a:r>
              <a:rPr lang="pt-BR" sz="4400" b="1" dirty="0">
                <a:sym typeface="Abadi MT Condensed Light"/>
              </a:rPr>
              <a:t> </a:t>
            </a:r>
            <a:endParaRPr lang="it-IT" sz="4400" dirty="0">
              <a:sym typeface="Abadi MT Condensed Light"/>
            </a:endParaRPr>
          </a:p>
          <a:p>
            <a:pPr algn="just"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endParaRPr lang="en-US" sz="2800" dirty="0" smtClean="0">
              <a:latin typeface="Abadi MT Condensed Light" charset="0"/>
              <a:ea typeface="Abadi MT Condensed Light" charset="0"/>
              <a:cs typeface="Abadi MT Condensed Light" charset="0"/>
            </a:endParaRPr>
          </a:p>
          <a:p>
            <a:pPr marL="457200" indent="-457200" algn="just">
              <a:buFont typeface="Arial" charset="0"/>
              <a:buChar char="•"/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en-US" sz="28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Just for the period   Oct 1</a:t>
            </a:r>
            <a:r>
              <a:rPr lang="en-US" sz="2800" baseline="300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st</a:t>
            </a:r>
            <a:r>
              <a:rPr lang="en-US" sz="28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 2019 </a:t>
            </a:r>
            <a:r>
              <a:rPr lang="mr-IN" sz="28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–</a:t>
            </a:r>
            <a:r>
              <a:rPr lang="en-US" sz="28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 Oct 1</a:t>
            </a:r>
            <a:r>
              <a:rPr lang="en-US" sz="2800" baseline="300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st</a:t>
            </a:r>
            <a:r>
              <a:rPr lang="en-US" sz="28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 2020</a:t>
            </a:r>
            <a:r>
              <a:rPr lang="mr-IN" sz="2800" b="1" dirty="0">
                <a:latin typeface="Menlo" charset="0"/>
              </a:rPr>
              <a:t> </a:t>
            </a:r>
            <a:endParaRPr lang="en-US" sz="2800" b="1" dirty="0" smtClean="0">
              <a:latin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018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8761" y="274215"/>
            <a:ext cx="146546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sz="4400">
                <a:solidFill>
                  <a:srgbClr val="7AD6FD"/>
                </a:solidFill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en-US" dirty="0" smtClean="0">
                <a:solidFill>
                  <a:srgbClr val="00B0F0"/>
                </a:solidFill>
              </a:rPr>
              <a:t>Case 2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3" name="image2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81465" y="0"/>
            <a:ext cx="2103120" cy="104365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603" y="22301"/>
            <a:ext cx="1227379" cy="1227379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Shape 117"/>
          <p:cNvSpPr/>
          <p:nvPr/>
        </p:nvSpPr>
        <p:spPr>
          <a:xfrm>
            <a:off x="760347" y="1004549"/>
            <a:ext cx="10871721" cy="3662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just"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endParaRPr lang="it-IT" sz="4400" b="1" dirty="0" smtClean="0">
              <a:sym typeface="Abadi MT Condensed Light"/>
            </a:endParaRPr>
          </a:p>
          <a:p>
            <a:pPr algn="just"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it-IT" sz="4400" b="1" dirty="0" err="1" smtClean="0">
                <a:sym typeface="Abadi MT Condensed Light"/>
              </a:rPr>
              <a:t>Find</a:t>
            </a:r>
            <a:r>
              <a:rPr lang="it-IT" sz="4400" b="1" dirty="0" smtClean="0">
                <a:sym typeface="Abadi MT Condensed Light"/>
              </a:rPr>
              <a:t> the </a:t>
            </a:r>
            <a:r>
              <a:rPr lang="it-IT" sz="4400" b="1" dirty="0" err="1" smtClean="0">
                <a:sym typeface="Abadi MT Condensed Light"/>
              </a:rPr>
              <a:t>visibility</a:t>
            </a:r>
            <a:r>
              <a:rPr lang="it-IT" sz="4400" b="1" dirty="0" smtClean="0">
                <a:sym typeface="Abadi MT Condensed Light"/>
              </a:rPr>
              <a:t> and </a:t>
            </a:r>
            <a:r>
              <a:rPr lang="it-IT" sz="4400" b="1" dirty="0" err="1" smtClean="0">
                <a:sym typeface="Abadi MT Condensed Light"/>
              </a:rPr>
              <a:t>available</a:t>
            </a:r>
            <a:r>
              <a:rPr lang="it-IT" sz="4400" b="1" dirty="0" smtClean="0">
                <a:sym typeface="Abadi MT Condensed Light"/>
              </a:rPr>
              <a:t> Position </a:t>
            </a:r>
            <a:r>
              <a:rPr lang="it-IT" sz="4400" b="1" dirty="0" err="1" smtClean="0">
                <a:sym typeface="Abadi MT Condensed Light"/>
              </a:rPr>
              <a:t>Angles</a:t>
            </a:r>
            <a:r>
              <a:rPr lang="it-IT" sz="4400" b="1" dirty="0" smtClean="0">
                <a:sym typeface="Abadi MT Condensed Light"/>
              </a:rPr>
              <a:t>  for  </a:t>
            </a:r>
          </a:p>
          <a:p>
            <a:pPr algn="just"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endParaRPr lang="it-IT" sz="4400" b="1" dirty="0" smtClean="0">
              <a:sym typeface="Abadi MT Condensed Light"/>
            </a:endParaRPr>
          </a:p>
          <a:p>
            <a:pPr algn="just"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it-IT" sz="4400" b="1" dirty="0" smtClean="0">
                <a:sym typeface="Abadi MT Condensed Light"/>
              </a:rPr>
              <a:t>NGC4151  </a:t>
            </a:r>
            <a:r>
              <a:rPr lang="it-IT" sz="4400" b="1" dirty="0">
                <a:sym typeface="Abadi MT Condensed Light"/>
              </a:rPr>
              <a:t>:    </a:t>
            </a:r>
            <a:r>
              <a:rPr lang="it-IT" sz="4400" dirty="0">
                <a:sym typeface="Abadi MT Condensed Light"/>
              </a:rPr>
              <a:t>12:10:32.5834 +39:24:21.031</a:t>
            </a:r>
          </a:p>
          <a:p>
            <a:pPr algn="just"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endParaRPr lang="en-US" sz="2800" dirty="0" smtClean="0">
              <a:latin typeface="Abadi MT Condensed Light" charset="0"/>
              <a:ea typeface="Abadi MT Condensed Light" charset="0"/>
              <a:cs typeface="Abadi MT Condensed Light" charset="0"/>
            </a:endParaRPr>
          </a:p>
          <a:p>
            <a:pPr marL="457200" indent="-457200" algn="just">
              <a:buFont typeface="Arial" charset="0"/>
              <a:buChar char="•"/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en-US" sz="28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Just for for the period   Oct 1</a:t>
            </a:r>
            <a:r>
              <a:rPr lang="en-US" sz="2800" baseline="300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st</a:t>
            </a:r>
            <a:r>
              <a:rPr lang="en-US" sz="28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 2019 </a:t>
            </a:r>
            <a:r>
              <a:rPr lang="mr-IN" sz="28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–</a:t>
            </a:r>
            <a:r>
              <a:rPr lang="en-US" sz="28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 Oct 1</a:t>
            </a:r>
            <a:r>
              <a:rPr lang="en-US" sz="2800" baseline="300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st</a:t>
            </a:r>
            <a:r>
              <a:rPr lang="en-US" sz="28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 2020</a:t>
            </a:r>
            <a:r>
              <a:rPr lang="mr-IN" sz="2800" b="1" dirty="0">
                <a:latin typeface="Menlo" charset="0"/>
              </a:rPr>
              <a:t> </a:t>
            </a:r>
            <a:endParaRPr lang="en-US" sz="2800" b="1" dirty="0" smtClean="0">
              <a:latin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4867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8761" y="274215"/>
            <a:ext cx="146546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sz="4400">
                <a:solidFill>
                  <a:srgbClr val="7AD6FD"/>
                </a:solidFill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en-US" dirty="0" smtClean="0">
                <a:solidFill>
                  <a:srgbClr val="00B0F0"/>
                </a:solidFill>
              </a:rPr>
              <a:t>Case 3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3" name="image2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81465" y="0"/>
            <a:ext cx="2103120" cy="104365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603" y="22301"/>
            <a:ext cx="1227379" cy="1227379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Shape 117"/>
          <p:cNvSpPr/>
          <p:nvPr/>
        </p:nvSpPr>
        <p:spPr>
          <a:xfrm>
            <a:off x="776682" y="1381467"/>
            <a:ext cx="10871721" cy="3847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just"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it-IT" sz="4400" b="1" dirty="0" err="1" smtClean="0">
                <a:sym typeface="Abadi MT Condensed Light"/>
              </a:rPr>
              <a:t>Find</a:t>
            </a:r>
            <a:r>
              <a:rPr lang="it-IT" sz="4400" b="1" dirty="0" smtClean="0">
                <a:sym typeface="Abadi MT Condensed Light"/>
              </a:rPr>
              <a:t> the </a:t>
            </a:r>
            <a:r>
              <a:rPr lang="it-IT" sz="4400" b="1" dirty="0" err="1" smtClean="0">
                <a:sym typeface="Abadi MT Condensed Light"/>
              </a:rPr>
              <a:t>visibility</a:t>
            </a:r>
            <a:r>
              <a:rPr lang="it-IT" sz="4400" b="1" dirty="0" smtClean="0">
                <a:sym typeface="Abadi MT Condensed Light"/>
              </a:rPr>
              <a:t> and </a:t>
            </a:r>
            <a:r>
              <a:rPr lang="it-IT" sz="4400" b="1" dirty="0" err="1" smtClean="0">
                <a:sym typeface="Abadi MT Condensed Light"/>
              </a:rPr>
              <a:t>available</a:t>
            </a:r>
            <a:r>
              <a:rPr lang="it-IT" sz="4400" b="1" dirty="0" smtClean="0">
                <a:sym typeface="Abadi MT Condensed Light"/>
              </a:rPr>
              <a:t> Position </a:t>
            </a:r>
            <a:r>
              <a:rPr lang="it-IT" sz="4400" b="1" dirty="0" err="1" smtClean="0">
                <a:sym typeface="Abadi MT Condensed Light"/>
              </a:rPr>
              <a:t>Angles</a:t>
            </a:r>
            <a:r>
              <a:rPr lang="it-IT" sz="4400" b="1" dirty="0" smtClean="0">
                <a:sym typeface="Abadi MT Condensed Light"/>
              </a:rPr>
              <a:t>  for  </a:t>
            </a:r>
          </a:p>
          <a:p>
            <a:pPr algn="just"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endParaRPr lang="it-IT" sz="4400" b="1" dirty="0" smtClean="0">
              <a:sym typeface="Abadi MT Condensed Light"/>
            </a:endParaRPr>
          </a:p>
          <a:p>
            <a:pPr algn="just"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it-IT" sz="4400" b="1" dirty="0" smtClean="0">
                <a:sym typeface="Abadi MT Condensed Light"/>
              </a:rPr>
              <a:t>NGC 1850 :</a:t>
            </a:r>
            <a:r>
              <a:rPr lang="en-US" sz="3200" dirty="0">
                <a:solidFill>
                  <a:srgbClr val="00B0F0"/>
                </a:solidFill>
                <a:latin typeface="Abadi MT Condensed Light" charset="0"/>
                <a:ea typeface="Abadi MT Condensed Light" charset="0"/>
                <a:cs typeface="Abadi MT Condensed Light" charset="0"/>
              </a:rPr>
              <a:t>	</a:t>
            </a:r>
            <a:r>
              <a:rPr lang="fi-FI" sz="4400" dirty="0" smtClean="0">
                <a:sym typeface="Abadi MT Condensed Light"/>
              </a:rPr>
              <a:t>05:08:45.79 </a:t>
            </a:r>
            <a:r>
              <a:rPr lang="fi-FI" sz="4400" dirty="0">
                <a:sym typeface="Abadi MT Condensed Light"/>
              </a:rPr>
              <a:t>-68:45:38.6</a:t>
            </a:r>
          </a:p>
          <a:p>
            <a:pPr algn="just"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endParaRPr lang="en-US" sz="2800" dirty="0" smtClean="0">
              <a:latin typeface="Abadi MT Condensed Light" charset="0"/>
              <a:ea typeface="Abadi MT Condensed Light" charset="0"/>
              <a:cs typeface="Abadi MT Condensed Light" charset="0"/>
            </a:endParaRPr>
          </a:p>
          <a:p>
            <a:pPr marL="457200" indent="-457200" algn="just">
              <a:buFont typeface="Arial" charset="0"/>
              <a:buChar char="•"/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en-US" sz="28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for the period   Jun 1</a:t>
            </a:r>
            <a:r>
              <a:rPr lang="en-US" sz="2800" baseline="300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st</a:t>
            </a:r>
            <a:r>
              <a:rPr lang="en-US" sz="28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 2019 </a:t>
            </a:r>
            <a:r>
              <a:rPr lang="mr-IN" sz="28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–</a:t>
            </a:r>
            <a:r>
              <a:rPr lang="en-US" sz="28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 Jul 31</a:t>
            </a:r>
            <a:r>
              <a:rPr lang="en-US" sz="2800" baseline="300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st</a:t>
            </a:r>
            <a:r>
              <a:rPr lang="en-US" sz="28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 2020</a:t>
            </a:r>
          </a:p>
          <a:p>
            <a:pPr marL="457200" indent="-457200" algn="just">
              <a:buFont typeface="Arial" charset="0"/>
              <a:buChar char="•"/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en-US" sz="28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For </a:t>
            </a:r>
            <a:r>
              <a:rPr lang="en-US" sz="2800" dirty="0" err="1" smtClean="0">
                <a:latin typeface="Abadi MT Condensed Light" charset="0"/>
                <a:ea typeface="Abadi MT Condensed Light" charset="0"/>
                <a:cs typeface="Abadi MT Condensed Light" charset="0"/>
              </a:rPr>
              <a:t>NIRCam</a:t>
            </a:r>
            <a:r>
              <a:rPr lang="en-US" sz="28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 only</a:t>
            </a:r>
          </a:p>
          <a:p>
            <a:pPr marL="457200" indent="-457200" algn="just">
              <a:buFont typeface="Arial" charset="0"/>
              <a:buChar char="•"/>
              <a:defRPr sz="4400"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en-US" sz="28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Save the plot to a file instead </a:t>
            </a:r>
          </a:p>
        </p:txBody>
      </p:sp>
    </p:spTree>
    <p:extLst>
      <p:ext uri="{BB962C8B-B14F-4D97-AF65-F5344CB8AC3E}">
        <p14:creationId xmlns:p14="http://schemas.microsoft.com/office/powerpoint/2010/main" val="8187325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8761" y="274215"/>
            <a:ext cx="190148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sz="4400">
                <a:solidFill>
                  <a:srgbClr val="7AD6FD"/>
                </a:solidFill>
                <a:latin typeface="Abadi MT Condensed Light"/>
                <a:ea typeface="Abadi MT Condensed Light"/>
                <a:cs typeface="Abadi MT Condensed Light"/>
                <a:sym typeface="Abadi MT Condensed Light"/>
              </a:defRPr>
            </a:pPr>
            <a:r>
              <a:rPr lang="en-US" dirty="0" smtClean="0">
                <a:solidFill>
                  <a:srgbClr val="00B0F0"/>
                </a:solidFill>
              </a:rPr>
              <a:t>Solutions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3" name="image2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81465" y="0"/>
            <a:ext cx="2103120" cy="104365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603" y="22301"/>
            <a:ext cx="1227379" cy="1227379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Rectangle 9"/>
          <p:cNvSpPr/>
          <p:nvPr/>
        </p:nvSpPr>
        <p:spPr>
          <a:xfrm>
            <a:off x="553491" y="4577261"/>
            <a:ext cx="1133921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Menlo Bold"/>
                <a:cs typeface="Menlo Bold"/>
              </a:rPr>
              <a:t>Case 3:</a:t>
            </a:r>
          </a:p>
          <a:p>
            <a:r>
              <a:rPr lang="mr-IN" sz="1600" b="1" dirty="0" smtClean="0">
                <a:latin typeface="Menlo Bold"/>
                <a:cs typeface="Menlo Bold"/>
              </a:rPr>
              <a:t>jwst_gtvt </a:t>
            </a:r>
            <a:r>
              <a:rPr lang="en-US" sz="1600" b="1" dirty="0" smtClean="0">
                <a:latin typeface="Menlo Bold"/>
                <a:cs typeface="Menlo Bold"/>
              </a:rPr>
              <a:t> </a:t>
            </a:r>
            <a:r>
              <a:rPr lang="mr-IN" sz="1600" b="1" dirty="0" smtClean="0">
                <a:latin typeface="Menlo Bold"/>
                <a:cs typeface="Menlo Bold"/>
              </a:rPr>
              <a:t>05:08:45.79 -68:45:38.6 --name "NGC 1850" --instrument NIRCAM --start_date 2019-06-01 --end_date 2020-07-31 --save_plot ./test</a:t>
            </a:r>
            <a:endParaRPr lang="en-US" sz="1600" b="1" dirty="0" smtClean="0">
              <a:latin typeface="Menlo Bold"/>
              <a:cs typeface="Menlo Bold"/>
            </a:endParaRPr>
          </a:p>
          <a:p>
            <a:r>
              <a:rPr lang="en-US" sz="1600" dirty="0" smtClean="0">
                <a:latin typeface="Menlo Bold"/>
                <a:cs typeface="Menlo Bold"/>
              </a:rPr>
              <a:t>NOTES: the plot will not be displayed on screen, just saved on disk as </a:t>
            </a:r>
            <a:r>
              <a:rPr lang="en-US" sz="1600" dirty="0" err="1" smtClean="0">
                <a:latin typeface="Menlo Bold"/>
                <a:cs typeface="Menlo Bold"/>
              </a:rPr>
              <a:t>test.png</a:t>
            </a:r>
            <a:r>
              <a:rPr lang="en-US" sz="1600" dirty="0" smtClean="0">
                <a:latin typeface="Menlo Bold"/>
                <a:cs typeface="Menlo Bold"/>
              </a:rPr>
              <a:t> in the local directory</a:t>
            </a:r>
          </a:p>
          <a:p>
            <a:r>
              <a:rPr lang="en-US" sz="1600" dirty="0" smtClean="0">
                <a:latin typeface="Menlo Bold"/>
                <a:cs typeface="Menlo Bold"/>
              </a:rPr>
              <a:t>Target close to the galactic pole, continuous visibility, all PAs available. </a:t>
            </a:r>
            <a:r>
              <a:rPr lang="en-US" sz="1600" dirty="0">
                <a:latin typeface="Menlo" charset="0"/>
              </a:rPr>
              <a:t>(Ecliptic latitude </a:t>
            </a:r>
            <a:r>
              <a:rPr lang="en-US" sz="1600">
                <a:latin typeface="Menlo" charset="0"/>
              </a:rPr>
              <a:t>is </a:t>
            </a:r>
            <a:r>
              <a:rPr lang="en-US" sz="1600" smtClean="0">
                <a:latin typeface="Menlo" charset="0"/>
              </a:rPr>
              <a:t>-85 </a:t>
            </a:r>
            <a:r>
              <a:rPr lang="en-US" sz="1600" dirty="0">
                <a:latin typeface="Menlo" charset="0"/>
              </a:rPr>
              <a:t>degrees)</a:t>
            </a:r>
            <a:endParaRPr lang="mr-IN" sz="1600" dirty="0">
              <a:latin typeface="Menlo" charset="0"/>
            </a:endParaRPr>
          </a:p>
          <a:p>
            <a:r>
              <a:rPr lang="en-US" sz="1600" dirty="0" smtClean="0">
                <a:latin typeface="Menlo Bold"/>
                <a:cs typeface="Menlo Bold"/>
              </a:rPr>
              <a:t> </a:t>
            </a:r>
            <a:endParaRPr lang="mr-IN" sz="1600" dirty="0">
              <a:latin typeface="Menlo Bold"/>
              <a:cs typeface="Menlo Bold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3491" y="2615430"/>
            <a:ext cx="1133921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Menlo" charset="0"/>
              </a:rPr>
              <a:t>Case </a:t>
            </a:r>
            <a:r>
              <a:rPr lang="en-US" sz="1600" b="1" dirty="0" smtClean="0">
                <a:solidFill>
                  <a:srgbClr val="FF0000"/>
                </a:solidFill>
                <a:latin typeface="Menlo" charset="0"/>
              </a:rPr>
              <a:t>2:</a:t>
            </a:r>
            <a:endParaRPr lang="en-US" sz="1600" b="1" dirty="0">
              <a:solidFill>
                <a:srgbClr val="FF0000"/>
              </a:solidFill>
              <a:latin typeface="Menlo" charset="0"/>
            </a:endParaRPr>
          </a:p>
          <a:p>
            <a:r>
              <a:rPr lang="en-US" sz="1600" b="1" dirty="0" err="1" smtClean="0">
                <a:latin typeface="Menlo" charset="0"/>
              </a:rPr>
              <a:t>jwst_gtvt</a:t>
            </a:r>
            <a:r>
              <a:rPr lang="en-US" sz="1600" b="1" dirty="0" smtClean="0">
                <a:latin typeface="Menlo" charset="0"/>
              </a:rPr>
              <a:t> </a:t>
            </a:r>
            <a:r>
              <a:rPr lang="en-US" sz="1600" b="1" dirty="0">
                <a:latin typeface="Menlo" charset="0"/>
              </a:rPr>
              <a:t>12:10:32.5834 +39:24:21.031 --</a:t>
            </a:r>
            <a:r>
              <a:rPr lang="en-US" sz="1600" b="1" dirty="0" err="1">
                <a:latin typeface="Menlo" charset="0"/>
              </a:rPr>
              <a:t>start_date</a:t>
            </a:r>
            <a:r>
              <a:rPr lang="en-US" sz="1600" b="1" dirty="0">
                <a:latin typeface="Menlo" charset="0"/>
              </a:rPr>
              <a:t> 2019-10-01 --</a:t>
            </a:r>
            <a:r>
              <a:rPr lang="en-US" sz="1600" b="1" dirty="0" err="1">
                <a:latin typeface="Menlo" charset="0"/>
              </a:rPr>
              <a:t>end_date</a:t>
            </a:r>
            <a:r>
              <a:rPr lang="en-US" sz="1600" b="1" dirty="0">
                <a:latin typeface="Menlo" charset="0"/>
              </a:rPr>
              <a:t> 2020-10-01 --name "NGC 4151"</a:t>
            </a:r>
            <a:endParaRPr lang="en-US" sz="1600" b="1" dirty="0" smtClean="0">
              <a:latin typeface="Menlo" charset="0"/>
            </a:endParaRPr>
          </a:p>
          <a:p>
            <a:r>
              <a:rPr lang="en-US" sz="1600" dirty="0" smtClean="0">
                <a:latin typeface="Menlo" charset="0"/>
              </a:rPr>
              <a:t>NOTES: different PAs between NIRCAM and NIRSpec. Overall very limited visibility and limited PAs. </a:t>
            </a:r>
            <a:r>
              <a:rPr lang="en-US" sz="1600" dirty="0" err="1" smtClean="0">
                <a:latin typeface="Menlo" charset="0"/>
              </a:rPr>
              <a:t>NIRCam</a:t>
            </a:r>
            <a:r>
              <a:rPr lang="en-US" sz="1600" dirty="0" smtClean="0">
                <a:latin typeface="Menlo" charset="0"/>
              </a:rPr>
              <a:t> pre-imaging + MOS </a:t>
            </a:r>
            <a:r>
              <a:rPr lang="en-US" sz="1600" dirty="0" smtClean="0">
                <a:latin typeface="Menlo" charset="0"/>
              </a:rPr>
              <a:t>could </a:t>
            </a:r>
            <a:r>
              <a:rPr lang="en-US" sz="1600" dirty="0" smtClean="0">
                <a:latin typeface="Menlo" charset="0"/>
              </a:rPr>
              <a:t>be </a:t>
            </a:r>
            <a:r>
              <a:rPr lang="en-US" sz="1600" dirty="0" smtClean="0">
                <a:latin typeface="Menlo" charset="0"/>
              </a:rPr>
              <a:t>quite difficult to schedule in the same visibility window, but could be done in the cycle (pre-imaging first window, MOS in second window. (Ecliptic latitude is 36 degrees)</a:t>
            </a:r>
            <a:endParaRPr lang="mr-IN" sz="1600" dirty="0">
              <a:latin typeface="Menlo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3491" y="1213658"/>
            <a:ext cx="113392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Menlo Bold"/>
                <a:cs typeface="Menlo Bold"/>
              </a:rPr>
              <a:t>Case 1</a:t>
            </a:r>
            <a:r>
              <a:rPr lang="en-US" sz="1600" b="1" dirty="0" smtClean="0">
                <a:solidFill>
                  <a:srgbClr val="FF0000"/>
                </a:solidFill>
                <a:latin typeface="Menlo Bold"/>
                <a:cs typeface="Menlo Bold"/>
              </a:rPr>
              <a:t>:</a:t>
            </a:r>
            <a:endParaRPr lang="en-US" sz="1600" b="1" dirty="0">
              <a:solidFill>
                <a:srgbClr val="FF0000"/>
              </a:solidFill>
              <a:latin typeface="Menlo Bold"/>
              <a:cs typeface="Menlo Bold"/>
            </a:endParaRPr>
          </a:p>
          <a:p>
            <a:r>
              <a:rPr lang="en-US" sz="1600" b="1" dirty="0" err="1">
                <a:latin typeface="Menlo Bold"/>
                <a:cs typeface="Menlo Bold"/>
              </a:rPr>
              <a:t>jwst_gtvt</a:t>
            </a:r>
            <a:r>
              <a:rPr lang="en-US" sz="1600" b="1" dirty="0">
                <a:latin typeface="Menlo Bold"/>
                <a:cs typeface="Menlo Bold"/>
              </a:rPr>
              <a:t> 12:37:43.597 +11:49:05.12 </a:t>
            </a:r>
            <a:r>
              <a:rPr lang="mr-IN" sz="1600" b="1" dirty="0" smtClean="0">
                <a:latin typeface="Menlo Bold"/>
                <a:cs typeface="Menlo Bold"/>
              </a:rPr>
              <a:t>-</a:t>
            </a:r>
            <a:r>
              <a:rPr lang="mr-IN" sz="1600" b="1" dirty="0">
                <a:latin typeface="Menlo Bold"/>
                <a:cs typeface="Menlo Bold"/>
              </a:rPr>
              <a:t>-start_date 2019-10-01 --end_date 2020-10-01 </a:t>
            </a:r>
            <a:r>
              <a:rPr lang="en-US" sz="1600" b="1" dirty="0" smtClean="0">
                <a:latin typeface="Menlo Bold"/>
                <a:cs typeface="Menlo Bold"/>
              </a:rPr>
              <a:t>-</a:t>
            </a:r>
            <a:r>
              <a:rPr lang="en-US" sz="1600" b="1" dirty="0">
                <a:latin typeface="Menlo Bold"/>
                <a:cs typeface="Menlo Bold"/>
              </a:rPr>
              <a:t>-name 'NGC4579'</a:t>
            </a:r>
          </a:p>
          <a:p>
            <a:r>
              <a:rPr lang="en-US" sz="1600" dirty="0" smtClean="0">
                <a:latin typeface="Menlo Bold"/>
                <a:cs typeface="Menlo Bold"/>
              </a:rPr>
              <a:t>NOTES: Overall very limited visibility and limited PAs separated by ~6mos. </a:t>
            </a:r>
            <a:r>
              <a:rPr lang="en-US" sz="1600" dirty="0">
                <a:latin typeface="Menlo" charset="0"/>
              </a:rPr>
              <a:t>(Ecliptic latitude is </a:t>
            </a:r>
            <a:r>
              <a:rPr lang="en-US" sz="1600" dirty="0" smtClean="0">
                <a:latin typeface="Menlo" charset="0"/>
              </a:rPr>
              <a:t>14.6 </a:t>
            </a:r>
            <a:r>
              <a:rPr lang="en-US" sz="1600" dirty="0">
                <a:latin typeface="Menlo" charset="0"/>
              </a:rPr>
              <a:t>degrees)</a:t>
            </a:r>
            <a:endParaRPr lang="mr-IN" sz="1600" dirty="0">
              <a:latin typeface="Menlo" charset="0"/>
            </a:endParaRPr>
          </a:p>
          <a:p>
            <a:endParaRPr lang="en-US" sz="1600" dirty="0" smtClean="0">
              <a:latin typeface="Menlo Bold"/>
              <a:cs typeface="Menlo Bold"/>
            </a:endParaRPr>
          </a:p>
        </p:txBody>
      </p:sp>
    </p:spTree>
    <p:extLst>
      <p:ext uri="{BB962C8B-B14F-4D97-AF65-F5344CB8AC3E}">
        <p14:creationId xmlns:p14="http://schemas.microsoft.com/office/powerpoint/2010/main" val="4062668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10753</TotalTime>
  <Words>328</Words>
  <Application>Microsoft Macintosh PowerPoint</Application>
  <PresentationFormat>Widescreen</PresentationFormat>
  <Paragraphs>92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Abadi MT Condensed Extra Bold</vt:lpstr>
      <vt:lpstr>Abadi MT Condensed Light</vt:lpstr>
      <vt:lpstr>Calibri</vt:lpstr>
      <vt:lpstr>Calibri Light</vt:lpstr>
      <vt:lpstr>Courier</vt:lpstr>
      <vt:lpstr>Menlo</vt:lpstr>
      <vt:lpstr>Menlo Bold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Marco Sirianni</cp:lastModifiedBy>
  <cp:revision>65</cp:revision>
  <cp:lastPrinted>2017-09-02T22:51:14Z</cp:lastPrinted>
  <dcterms:modified xsi:type="dcterms:W3CDTF">2017-09-28T19:54:39Z</dcterms:modified>
</cp:coreProperties>
</file>