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4" r:id="rId7"/>
    <p:sldId id="265" r:id="rId8"/>
    <p:sldId id="267" r:id="rId9"/>
    <p:sldId id="268" r:id="rId10"/>
    <p:sldId id="262" r:id="rId11"/>
    <p:sldId id="258" r:id="rId12"/>
    <p:sldId id="271" r:id="rId13"/>
    <p:sldId id="273" r:id="rId14"/>
    <p:sldId id="274" r:id="rId15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03/10/17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  Macarena Garcia Marin    ESA </a:t>
            </a:r>
            <a:r>
              <a:rPr lang="en-GB" sz="800" noProof="1" smtClean="0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04/October/201 </a:t>
            </a:r>
            <a:r>
              <a:rPr lang="en-GB" sz="800" noProof="1" smtClean="0">
                <a:solidFill>
                  <a:schemeClr val="bg2"/>
                </a:solidFill>
              </a:rPr>
              <a:t>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microsoft.com/office/2007/relationships/hdphoto" Target="../media/hdphoto12.wdp"/><Relationship Id="rId6" Type="http://schemas.openxmlformats.org/officeDocument/2006/relationships/image" Target="../media/image32.jpeg"/><Relationship Id="rId7" Type="http://schemas.microsoft.com/office/2007/relationships/hdphoto" Target="../media/hdphoto1.wdp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wst.stsci.edu/science-planning/proposal-planning-toolbox/image-and-spectroscopy-simulator" TargetMode="External"/><Relationship Id="rId4" Type="http://schemas.openxmlformats.org/officeDocument/2006/relationships/hyperlink" Target="https://jwst.stsci.edu/science-planning/proposal-planning-toolbox/psf-simulation-tool-webbpsf" TargetMode="External"/><Relationship Id="rId5" Type="http://schemas.openxmlformats.org/officeDocument/2006/relationships/hyperlink" Target="https://jwst-docs.stsci.edu/display/JPP/JWST+Target+Visibility+Tools" TargetMode="External"/><Relationship Id="rId6" Type="http://schemas.openxmlformats.org/officeDocument/2006/relationships/hyperlink" Target="https://jwst.etc.stsci.edu" TargetMode="External"/><Relationship Id="rId7" Type="http://schemas.openxmlformats.org/officeDocument/2006/relationships/hyperlink" Target="http://www.stsci.edu/hst/proposing/apt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cosmos.esa.int/web/jwst/simula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microsoft.com/office/2007/relationships/hdphoto" Target="../media/hdphoto5.wdp"/><Relationship Id="rId13" Type="http://schemas.openxmlformats.org/officeDocument/2006/relationships/image" Target="../media/image37.jpeg"/><Relationship Id="rId14" Type="http://schemas.microsoft.com/office/2007/relationships/hdphoto" Target="../media/hdphoto6.wdp"/><Relationship Id="rId1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microsoft.com/office/2007/relationships/hdphoto" Target="../media/hdphoto1.wdp"/><Relationship Id="rId5" Type="http://schemas.openxmlformats.org/officeDocument/2006/relationships/image" Target="../media/image33.png"/><Relationship Id="rId6" Type="http://schemas.microsoft.com/office/2007/relationships/hdphoto" Target="../media/hdphoto2.wdp"/><Relationship Id="rId7" Type="http://schemas.openxmlformats.org/officeDocument/2006/relationships/image" Target="../media/image34.jpeg"/><Relationship Id="rId8" Type="http://schemas.microsoft.com/office/2007/relationships/hdphoto" Target="../media/hdphoto3.wdp"/><Relationship Id="rId9" Type="http://schemas.openxmlformats.org/officeDocument/2006/relationships/image" Target="../media/image35.jpeg"/><Relationship Id="rId10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microsoft.com/office/2007/relationships/hdphoto" Target="../media/hdphoto1.wdp"/><Relationship Id="rId5" Type="http://schemas.openxmlformats.org/officeDocument/2006/relationships/image" Target="../media/image33.png"/><Relationship Id="rId6" Type="http://schemas.microsoft.com/office/2007/relationships/hdphoto" Target="../media/hdphoto7.wdp"/><Relationship Id="rId7" Type="http://schemas.openxmlformats.org/officeDocument/2006/relationships/image" Target="../media/image34.jpeg"/><Relationship Id="rId8" Type="http://schemas.microsoft.com/office/2007/relationships/hdphoto" Target="../media/hdphoto3.wdp"/><Relationship Id="rId9" Type="http://schemas.openxmlformats.org/officeDocument/2006/relationships/image" Target="../media/image35.jpeg"/><Relationship Id="rId1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33.png"/><Relationship Id="rId5" Type="http://schemas.microsoft.com/office/2007/relationships/hdphoto" Target="../media/hdphoto9.wdp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42.jpeg"/><Relationship Id="rId5" Type="http://schemas.microsoft.com/office/2007/relationships/hdphoto" Target="../media/hdphoto10.wdp"/><Relationship Id="rId6" Type="http://schemas.openxmlformats.org/officeDocument/2006/relationships/image" Target="../media/image32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microsoft.com/office/2007/relationships/hdphoto" Target="../media/hdphoto11.wdp"/><Relationship Id="rId6" Type="http://schemas.openxmlformats.org/officeDocument/2006/relationships/image" Target="../media/image32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microsoft.com/office/2007/relationships/hdphoto" Target="../media/hdphoto12.wdp"/><Relationship Id="rId6" Type="http://schemas.openxmlformats.org/officeDocument/2006/relationships/image" Target="../media/image32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816931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Abadi MT Condensed Extra Bold"/>
                <a:ea typeface="+mj-ea"/>
                <a:cs typeface="Abadi MT Condensed Extra Bold"/>
              </a:rPr>
              <a:t>Proposal Toolbox and Preparation Flow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Abadi MT Condensed Extra Bold"/>
              <a:ea typeface="+mj-ea"/>
              <a:cs typeface="Abadi MT Condensed Extra Bold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793600"/>
            <a:ext cx="3484097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Macarena Garcia Marin (ESA @ </a:t>
            </a:r>
            <a:r>
              <a:rPr lang="en-GB" sz="2000" dirty="0" err="1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STScI</a:t>
            </a:r>
            <a:r>
              <a:rPr lang="en-GB" sz="2000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)</a:t>
            </a:r>
            <a:endParaRPr lang="en-GB" sz="2000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6" y="137282"/>
            <a:ext cx="7174846" cy="430887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A suggested path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10" name="Picture 9" descr="ESASky_and_Talk_info_and_future_events_pptx_and_S1_2_Valenti_operations_pptx_and_ECmtg_feb17_ETC_pptx_and_S9_1_Karakla_ETC_ppt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22" y="783317"/>
            <a:ext cx="1557483" cy="842664"/>
          </a:xfrm>
          <a:prstGeom prst="rect">
            <a:avLst/>
          </a:prstGeom>
        </p:spPr>
      </p:pic>
      <p:pic>
        <p:nvPicPr>
          <p:cNvPr id="11" name="Picture 10" descr="Screen Shot 2017-10-03 at 18.13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67" y="1655548"/>
            <a:ext cx="1020782" cy="1025259"/>
          </a:xfrm>
          <a:prstGeom prst="rect">
            <a:avLst/>
          </a:prstGeom>
        </p:spPr>
      </p:pic>
      <p:pic>
        <p:nvPicPr>
          <p:cNvPr id="12" name="Picture 11" descr="Screen Shot 2017-10-03 at 11.01.59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CD3C5"/>
              </a:clrFrom>
              <a:clrTo>
                <a:srgbClr val="DCD3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4" b="94156" l="2246" r="97156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030" y="2267742"/>
            <a:ext cx="1702435" cy="1180110"/>
          </a:xfrm>
          <a:prstGeom prst="rect">
            <a:avLst/>
          </a:prstGeom>
        </p:spPr>
      </p:pic>
      <p:pic>
        <p:nvPicPr>
          <p:cNvPr id="13" name="Picture 12" descr="Screen Shot 2017-10-03 at 18.13.06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638" y="3138566"/>
            <a:ext cx="1226698" cy="111059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884300" y="1602243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30481" y="2359935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56608" y="3107649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stCxn id="13" idx="0"/>
          </p:cNvCxnSpPr>
          <p:nvPr/>
        </p:nvCxnSpPr>
        <p:spPr>
          <a:xfrm rot="16200000" flipV="1">
            <a:off x="6112138" y="2160716"/>
            <a:ext cx="705529" cy="1250171"/>
          </a:xfrm>
          <a:prstGeom prst="curvedConnector2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H="1">
            <a:off x="5744164" y="3108757"/>
            <a:ext cx="794766" cy="1220661"/>
          </a:xfrm>
          <a:prstGeom prst="curvedConnector2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41893" y="971854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badi MT Condensed Light"/>
                <a:cs typeface="Abadi MT Condensed Light"/>
              </a:rPr>
              <a:t>ESASky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23682" y="1587125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TVT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9290" y="2059978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ETC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5948" y="2900749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APT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pic>
        <p:nvPicPr>
          <p:cNvPr id="16" name="Picture 15" descr="Screen Shot 2017-10-03 at 19.45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3659" y="2941031"/>
            <a:ext cx="2684357" cy="4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Links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695" y="854531"/>
            <a:ext cx="798167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2"/>
              </a:rPr>
              <a:t>NIRSpec and MIRI simulated data: https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2"/>
              </a:rPr>
              <a:t>://www.cosmos.esa.int/web/jwst/</a:t>
            </a:r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2"/>
              </a:rPr>
              <a:t>simulations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Simulated data: https://</a:t>
            </a:r>
            <a:r>
              <a:rPr lang="en-US" sz="1700" dirty="0" err="1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jwst.stsci.edu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/science-planning/proposal-planning-toolbox/simulated-data</a:t>
            </a:r>
          </a:p>
          <a:p>
            <a:r>
              <a:rPr lang="en-US" sz="1700" dirty="0" err="1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Stips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: 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3"/>
              </a:rPr>
              <a:t>https://jwst.stsci.edu/science-</a:t>
            </a:r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3"/>
              </a:rPr>
              <a:t>planning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3"/>
              </a:rPr>
              <a:t>/proposal-planning-toolbox/image-and-spectroscopy-</a:t>
            </a:r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3"/>
              </a:rPr>
              <a:t>simulator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 err="1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MIRISim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: Please see demo by Pamela </a:t>
            </a:r>
            <a:r>
              <a:rPr lang="en-US" sz="1700" dirty="0" err="1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Klaassen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 err="1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WebbPSF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: 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4"/>
              </a:rPr>
              <a:t>https://jwst.stsci.edu/science-planning/proposal-planning-toolbox/psf-simulation-tool-</a:t>
            </a:r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4"/>
              </a:rPr>
              <a:t>webbpsf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 err="1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ESASky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: http://</a:t>
            </a:r>
            <a:r>
              <a:rPr lang="en-US" sz="1700" dirty="0" err="1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sky.esa.int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Target 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visibility tools: 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5"/>
              </a:rPr>
              <a:t>https://jwst-docs.stsci.edu/display/JPP/JWST+Target+Visibility+</a:t>
            </a:r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5"/>
              </a:rPr>
              <a:t>Tools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ETC: 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6"/>
              </a:rPr>
              <a:t>https://</a:t>
            </a:r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6"/>
              </a:rPr>
              <a:t>jwst.etc.stsci.edu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APT: 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7"/>
              </a:rPr>
              <a:t>http://www.stsci.edu/hst/proposing/</a:t>
            </a:r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  <a:hlinkClick r:id="rId7"/>
              </a:rPr>
              <a:t>apt</a:t>
            </a:r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 err="1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Jdocs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: https://</a:t>
            </a:r>
            <a:r>
              <a:rPr lang="en-US" sz="1700" dirty="0" err="1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jwst-docs.stsci.edu</a:t>
            </a:r>
            <a:r>
              <a:rPr lang="en-US" sz="1700" dirty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/display/HOM/</a:t>
            </a:r>
            <a:r>
              <a:rPr lang="en-US" sz="1700" dirty="0" err="1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JWST+User+Documentation+Home</a:t>
            </a:r>
            <a:endParaRPr lang="en-US" sz="1700" dirty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endParaRPr lang="en-US" sz="1700" dirty="0" smtClean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  <a:p>
            <a:r>
              <a:rPr lang="en-US" sz="1700" dirty="0" smtClean="0">
                <a:solidFill>
                  <a:schemeClr val="accent2">
                    <a:lumMod val="10000"/>
                  </a:schemeClr>
                </a:solidFill>
                <a:latin typeface="Abadi MT Condensed Light"/>
                <a:cs typeface="Abadi MT Condensed Light"/>
              </a:rPr>
              <a:t>  </a:t>
            </a:r>
            <a:endParaRPr lang="en-US" sz="1700" dirty="0">
              <a:solidFill>
                <a:schemeClr val="accent2">
                  <a:lumMod val="10000"/>
                </a:schemeClr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017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1456"/>
            <a:ext cx="7174846" cy="446276"/>
          </a:xfrm>
        </p:spPr>
        <p:txBody>
          <a:bodyPr/>
          <a:lstStyle/>
          <a:p>
            <a:r>
              <a:rPr lang="en-US" sz="2300" dirty="0" smtClean="0">
                <a:latin typeface="Abadi MT Condensed Light"/>
                <a:cs typeface="Abadi MT Condensed Light"/>
              </a:rPr>
              <a:t>JWST is getting ready</a:t>
            </a:r>
            <a:endParaRPr lang="en-US" sz="2300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jwst-thermalv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" y="888592"/>
            <a:ext cx="6232859" cy="3439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9823" y="1866644"/>
            <a:ext cx="27366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badi MT Condensed Light"/>
                <a:cs typeface="Abadi MT Condensed Light"/>
              </a:rPr>
              <a:t>Launch planned Spring 2019.</a:t>
            </a:r>
          </a:p>
          <a:p>
            <a:endParaRPr lang="en-US" sz="2000" dirty="0">
              <a:latin typeface="Abadi MT Condensed Light"/>
              <a:cs typeface="Abadi MT Condensed Light"/>
            </a:endParaRPr>
          </a:p>
          <a:p>
            <a:r>
              <a:rPr lang="en-US" sz="2000" dirty="0" smtClean="0">
                <a:latin typeface="Abadi MT Condensed Light"/>
                <a:cs typeface="Abadi MT Condensed Light"/>
              </a:rPr>
              <a:t>Call for proposals will be in </a:t>
            </a:r>
          </a:p>
          <a:p>
            <a:r>
              <a:rPr lang="en-US" sz="2000" dirty="0" smtClean="0">
                <a:latin typeface="Abadi MT Condensed Light"/>
                <a:cs typeface="Abadi MT Condensed Light"/>
              </a:rPr>
              <a:t>November 2017.</a:t>
            </a:r>
          </a:p>
          <a:p>
            <a:endParaRPr lang="en-US" sz="2000" dirty="0">
              <a:latin typeface="Abadi MT Condensed Light"/>
              <a:cs typeface="Abadi MT Condensed Light"/>
            </a:endParaRPr>
          </a:p>
          <a:p>
            <a:r>
              <a:rPr lang="en-US" sz="2000" dirty="0" smtClean="0">
                <a:latin typeface="Abadi MT Condensed Light"/>
                <a:cs typeface="Abadi MT Condensed Light"/>
              </a:rPr>
              <a:t>We have to prepared.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76" y="3975939"/>
            <a:ext cx="16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badi MT Condensed Light"/>
                <a:cs typeface="Abadi MT Condensed Light"/>
              </a:rPr>
              <a:t>Image Credit: NASA</a:t>
            </a:r>
            <a:endParaRPr lang="en-US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09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reen Shot 2017-10-03 at 18.13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49" y="3448517"/>
            <a:ext cx="1103873" cy="1108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71220" y="3644158"/>
            <a:ext cx="1528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latin typeface="Abadi MT Condensed Light"/>
                <a:cs typeface="Abadi MT Condensed Light"/>
              </a:rPr>
              <a:t>Target Visibility Tool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“Toolbox” for proposal preparation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28" name="Picture 27" descr="Screen Shot 2017-10-03 at 18.13.06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133" y="610579"/>
            <a:ext cx="1262307" cy="11428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750138"/>
            <a:ext cx="15286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latin typeface="Abadi MT Condensed Light"/>
                <a:cs typeface="Abadi MT Condensed Light"/>
              </a:rPr>
              <a:t>APT </a:t>
            </a:r>
          </a:p>
          <a:p>
            <a:pPr algn="r"/>
            <a:r>
              <a:rPr lang="en-US" sz="1700" dirty="0" smtClean="0">
                <a:latin typeface="Abadi MT Condensed Light"/>
                <a:cs typeface="Abadi MT Condensed Light"/>
              </a:rPr>
              <a:t>Astronomer’s Proposal Tool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pic>
        <p:nvPicPr>
          <p:cNvPr id="32" name="Picture 31" descr="Screen Shot 2017-10-03 at 11.01.59.p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CD3C5"/>
              </a:clrFrom>
              <a:clrTo>
                <a:srgbClr val="DCD3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4" b="94156" l="2246" r="97156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014" y="3406250"/>
            <a:ext cx="1679157" cy="11639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896325" y="3582001"/>
            <a:ext cx="1271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ETC </a:t>
            </a:r>
          </a:p>
          <a:p>
            <a:r>
              <a:rPr lang="en-US" sz="1700" dirty="0" smtClean="0">
                <a:latin typeface="Abadi MT Condensed Light"/>
                <a:cs typeface="Abadi MT Condensed Light"/>
              </a:rPr>
              <a:t>Exposure Time Calculator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pic>
        <p:nvPicPr>
          <p:cNvPr id="35" name="Picture 34" descr="ESASky_v1.5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469" y="690412"/>
            <a:ext cx="1751706" cy="12657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79623" y="1102408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badi MT Condensed Light"/>
                <a:cs typeface="Abadi MT Condensed Light"/>
              </a:rPr>
              <a:t>ESASky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174069" y="1792132"/>
            <a:ext cx="2403222" cy="1731156"/>
            <a:chOff x="2291928" y="1060172"/>
            <a:chExt cx="4051432" cy="2918441"/>
          </a:xfrm>
        </p:grpSpPr>
        <p:grpSp>
          <p:nvGrpSpPr>
            <p:cNvPr id="38" name="Group 37"/>
            <p:cNvGrpSpPr/>
            <p:nvPr/>
          </p:nvGrpSpPr>
          <p:grpSpPr>
            <a:xfrm>
              <a:off x="2738788" y="1060172"/>
              <a:ext cx="3059042" cy="2341218"/>
              <a:chOff x="3114263" y="1396884"/>
              <a:chExt cx="2793998" cy="2114942"/>
            </a:xfrm>
          </p:grpSpPr>
          <p:pic>
            <p:nvPicPr>
              <p:cNvPr id="40" name="Picture 39" descr="jwst_draw_big_signed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4263" y="1396884"/>
                <a:ext cx="2721531" cy="2076906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5002696" y="3279913"/>
                <a:ext cx="905565" cy="231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91928" y="2992778"/>
              <a:ext cx="4051432" cy="985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Proposals Preparation </a:t>
              </a:r>
            </a:p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Toolbox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Handwriting - Dakota"/>
                <a:cs typeface="Handwriting - Dakota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2304902"/>
            <a:ext cx="17509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badi MT Condensed Light"/>
                <a:cs typeface="Abadi MT Condensed Light"/>
              </a:rPr>
              <a:t>WebbPSF</a:t>
            </a:r>
            <a:endParaRPr lang="en-US" sz="1700" dirty="0" smtClean="0">
              <a:latin typeface="Abadi MT Condensed Light"/>
              <a:cs typeface="Abadi MT Condensed Light"/>
            </a:endParaRPr>
          </a:p>
        </p:txBody>
      </p:sp>
      <p:pic>
        <p:nvPicPr>
          <p:cNvPr id="43" name="Picture 42" descr="Screen Shot 2017-10-03 at 18.35.00.p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1" y="1993373"/>
            <a:ext cx="912275" cy="92814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097956" y="807591"/>
            <a:ext cx="937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badi MT Condensed Light"/>
                <a:cs typeface="Abadi MT Condensed Light"/>
              </a:rPr>
              <a:t>MIRISim</a:t>
            </a:r>
            <a:endParaRPr lang="en-US" sz="1700" dirty="0" smtClean="0">
              <a:latin typeface="Abadi MT Condensed Light"/>
              <a:cs typeface="Abadi MT Condensed Light"/>
            </a:endParaRPr>
          </a:p>
        </p:txBody>
      </p:sp>
      <p:pic>
        <p:nvPicPr>
          <p:cNvPr id="47" name="Picture 46" descr="Screen Shot 2017-10-03 at 18.42.01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83" y="569705"/>
            <a:ext cx="1128308" cy="111951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588756" y="2369535"/>
            <a:ext cx="1577487" cy="615553"/>
          </a:xfrm>
          <a:prstGeom prst="rect">
            <a:avLst/>
          </a:prstGeom>
          <a:gradFill flip="none" rotWithShape="1">
            <a:gsLst>
              <a:gs pos="26000">
                <a:srgbClr val="00549F">
                  <a:alpha val="22000"/>
                </a:srgbClr>
              </a:gs>
              <a:gs pos="100000">
                <a:srgbClr val="FFFFFF">
                  <a:alpha val="22000"/>
                </a:srgbClr>
              </a:gs>
            </a:gsLst>
            <a:lin ang="0" scaled="1"/>
            <a:tileRect/>
          </a:gradFill>
          <a:ln w="38100" cmpd="sng">
            <a:solidFill>
              <a:srgbClr val="00549F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badi MT Condensed Light"/>
                <a:cs typeface="Abadi MT Condensed Light"/>
              </a:rPr>
              <a:t>Simulated Data for all instruments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3568" y="4105136"/>
            <a:ext cx="17509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STIPS </a:t>
            </a:r>
          </a:p>
          <a:p>
            <a:endParaRPr lang="en-US" sz="1700" dirty="0" smtClean="0">
              <a:latin typeface="Abadi MT Condensed Light"/>
              <a:cs typeface="Abadi MT Condensed Light"/>
            </a:endParaRPr>
          </a:p>
        </p:txBody>
      </p:sp>
      <p:pic>
        <p:nvPicPr>
          <p:cNvPr id="50" name="Picture 49" descr="Screen Shot 2017-10-03 at 18.38.3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6" y="3867532"/>
            <a:ext cx="1293087" cy="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2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reen Shot 2017-10-03 at 18.13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49" y="3448517"/>
            <a:ext cx="1103873" cy="1108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71220" y="3644158"/>
            <a:ext cx="1528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latin typeface="Abadi MT Condensed Light"/>
                <a:cs typeface="Abadi MT Condensed Light"/>
              </a:rPr>
              <a:t>Target Visibility Tool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“Toolbox” for proposal preparation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28" name="Picture 27" descr="Screen Shot 2017-10-03 at 18.13.06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133" y="610579"/>
            <a:ext cx="1262307" cy="11428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750138"/>
            <a:ext cx="15286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>
                <a:latin typeface="Abadi MT Condensed Light"/>
                <a:cs typeface="Abadi MT Condensed Light"/>
              </a:rPr>
              <a:t>APT </a:t>
            </a:r>
          </a:p>
          <a:p>
            <a:pPr algn="r"/>
            <a:r>
              <a:rPr lang="en-US" sz="1700" dirty="0" smtClean="0">
                <a:latin typeface="Abadi MT Condensed Light"/>
                <a:cs typeface="Abadi MT Condensed Light"/>
              </a:rPr>
              <a:t>Astronomer’s Proposal Tool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pic>
        <p:nvPicPr>
          <p:cNvPr id="32" name="Picture 31" descr="Screen Shot 2017-10-03 at 11.01.59.pn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DCD3C5"/>
              </a:clrFrom>
              <a:clrTo>
                <a:srgbClr val="DCD3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4" b="94156" l="2246" r="97156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014" y="3406250"/>
            <a:ext cx="1679157" cy="11639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896325" y="3582001"/>
            <a:ext cx="12714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ETC </a:t>
            </a:r>
          </a:p>
          <a:p>
            <a:r>
              <a:rPr lang="en-US" sz="1700" dirty="0" smtClean="0">
                <a:latin typeface="Abadi MT Condensed Light"/>
                <a:cs typeface="Abadi MT Condensed Light"/>
              </a:rPr>
              <a:t>Exposure Time Calculator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pic>
        <p:nvPicPr>
          <p:cNvPr id="35" name="Picture 34" descr="ESASky_v1.5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469" y="690412"/>
            <a:ext cx="1751706" cy="12657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79623" y="1102408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badi MT Condensed Light"/>
                <a:cs typeface="Abadi MT Condensed Light"/>
              </a:rPr>
              <a:t>ESASky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174069" y="1792132"/>
            <a:ext cx="2403222" cy="1731156"/>
            <a:chOff x="2291928" y="1060172"/>
            <a:chExt cx="4051432" cy="2918441"/>
          </a:xfrm>
        </p:grpSpPr>
        <p:grpSp>
          <p:nvGrpSpPr>
            <p:cNvPr id="38" name="Group 37"/>
            <p:cNvGrpSpPr/>
            <p:nvPr/>
          </p:nvGrpSpPr>
          <p:grpSpPr>
            <a:xfrm>
              <a:off x="2738788" y="1060172"/>
              <a:ext cx="3059042" cy="2341218"/>
              <a:chOff x="3114263" y="1396884"/>
              <a:chExt cx="2793998" cy="2114942"/>
            </a:xfrm>
          </p:grpSpPr>
          <p:pic>
            <p:nvPicPr>
              <p:cNvPr id="40" name="Picture 39" descr="jwst_draw_big_signed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4263" y="1396884"/>
                <a:ext cx="2721531" cy="2076906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5002696" y="3279913"/>
                <a:ext cx="905565" cy="231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91928" y="2992778"/>
              <a:ext cx="4051432" cy="985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Proposals Preparation </a:t>
              </a:r>
            </a:p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Toolbox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Handwriting - Dakota"/>
                <a:cs typeface="Handwriting - Dakot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“Toolbox” for proposal preparation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469" y="3054361"/>
            <a:ext cx="4017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Two standalone target visibility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tool: General TVT and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Coronagraphy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 VT. Can be used to obtain insight about the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visibility of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targets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and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their allowed position angles on the sky, for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JWST observations.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19" name="Picture 18" descr="Screen Shot 2017-10-03 at 18.13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07" y="2972948"/>
            <a:ext cx="1473765" cy="1480229"/>
          </a:xfrm>
          <a:prstGeom prst="rect">
            <a:avLst/>
          </a:prstGeom>
        </p:spPr>
      </p:pic>
      <p:pic>
        <p:nvPicPr>
          <p:cNvPr id="10" name="Picture 9" descr="ESASky_and_Talk_info_and_future_events_pptx_and_S1_2_Valenti_operations_pptx_and_ECmtg_feb17_ETC_pptx_and_S9_1_Karakla_ETC_ppt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5" y="747710"/>
            <a:ext cx="3797805" cy="20547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8045" y="1117903"/>
            <a:ext cx="467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ESASky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: </a:t>
            </a:r>
            <a:r>
              <a:rPr lang="en-US" sz="2000" dirty="0">
                <a:latin typeface="Abadi MT Condensed Light"/>
                <a:cs typeface="Abadi MT Condensed Light"/>
              </a:rPr>
              <a:t>is a science driven discovery portal providing full access to the entire sky as observed with </a:t>
            </a:r>
            <a:r>
              <a:rPr lang="en-US" sz="2000" dirty="0" smtClean="0">
                <a:latin typeface="Abadi MT Condensed Light"/>
                <a:cs typeface="Abadi MT Condensed Light"/>
              </a:rPr>
              <a:t>ESA missions.</a:t>
            </a:r>
            <a:r>
              <a:rPr lang="en-US" sz="2000" dirty="0">
                <a:latin typeface="Abadi MT Condensed Light"/>
                <a:cs typeface="Abadi MT Condensed Light"/>
              </a:rPr>
              <a:t> 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 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badi MT Condensed Light"/>
              <a:cs typeface="Abadi MT Condensed Ligh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60293" y="2160062"/>
            <a:ext cx="2459449" cy="2143750"/>
            <a:chOff x="2705664" y="1060172"/>
            <a:chExt cx="3223959" cy="2702047"/>
          </a:xfrm>
        </p:grpSpPr>
        <p:grpSp>
          <p:nvGrpSpPr>
            <p:cNvPr id="18" name="Group 17"/>
            <p:cNvGrpSpPr/>
            <p:nvPr/>
          </p:nvGrpSpPr>
          <p:grpSpPr>
            <a:xfrm>
              <a:off x="2738787" y="1060172"/>
              <a:ext cx="3059043" cy="2341218"/>
              <a:chOff x="3114262" y="1396884"/>
              <a:chExt cx="2793999" cy="2114942"/>
            </a:xfrm>
          </p:grpSpPr>
          <p:pic>
            <p:nvPicPr>
              <p:cNvPr id="21" name="Picture 20" descr="jwst_draw_big_signe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4262" y="1396884"/>
                <a:ext cx="2721533" cy="2076906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002696" y="3279913"/>
                <a:ext cx="905565" cy="231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705664" y="2992778"/>
              <a:ext cx="32239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Proposals Preparation </a:t>
              </a:r>
            </a:p>
            <a:p>
              <a:pPr algn="ctr"/>
              <a:r>
                <a:rPr lang="en-US" sz="22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Toolbox</a:t>
              </a:r>
              <a:endParaRPr lang="en-US" sz="2200" dirty="0">
                <a:solidFill>
                  <a:schemeClr val="bg1">
                    <a:lumMod val="50000"/>
                  </a:schemeClr>
                </a:solidFill>
                <a:latin typeface="Handwriting - Dakota"/>
                <a:cs typeface="Handwriting - Dakot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58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60293" y="2160062"/>
            <a:ext cx="2459449" cy="2143750"/>
            <a:chOff x="2705664" y="1060172"/>
            <a:chExt cx="3223959" cy="2702047"/>
          </a:xfrm>
        </p:grpSpPr>
        <p:grpSp>
          <p:nvGrpSpPr>
            <p:cNvPr id="13" name="Group 12"/>
            <p:cNvGrpSpPr/>
            <p:nvPr/>
          </p:nvGrpSpPr>
          <p:grpSpPr>
            <a:xfrm>
              <a:off x="2738787" y="1060172"/>
              <a:ext cx="3059043" cy="2341218"/>
              <a:chOff x="3114262" y="1396884"/>
              <a:chExt cx="2793999" cy="2114942"/>
            </a:xfrm>
          </p:grpSpPr>
          <p:pic>
            <p:nvPicPr>
              <p:cNvPr id="11" name="Picture 10" descr="jwst_draw_big_signed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4262" y="1396884"/>
                <a:ext cx="2721533" cy="2076906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002696" y="3279913"/>
                <a:ext cx="905565" cy="231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705664" y="2992778"/>
              <a:ext cx="32239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Proposals Preparation </a:t>
              </a:r>
            </a:p>
            <a:p>
              <a:pPr algn="ctr"/>
              <a:r>
                <a:rPr lang="en-US" sz="22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Toolbox</a:t>
              </a:r>
              <a:endParaRPr lang="en-US" sz="2200" dirty="0">
                <a:solidFill>
                  <a:schemeClr val="bg1">
                    <a:lumMod val="50000"/>
                  </a:schemeClr>
                </a:solidFill>
                <a:latin typeface="Handwriting - Dakota"/>
                <a:cs typeface="Handwriting - Dakota"/>
              </a:endParaRPr>
            </a:p>
          </p:txBody>
        </p:sp>
      </p:grpSp>
      <p:pic>
        <p:nvPicPr>
          <p:cNvPr id="10" name="Picture 9" descr="Screen Shot 2017-10-03 at 11.01.59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CD3C5"/>
              </a:clrFrom>
              <a:clrTo>
                <a:srgbClr val="DCD3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4" b="94156" l="2246" r="97156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21" y="712971"/>
            <a:ext cx="1934735" cy="1341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7873" y="866931"/>
            <a:ext cx="6200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ETC: Exposure Time Calculator. </a:t>
            </a:r>
            <a:r>
              <a:rPr lang="en-US" dirty="0">
                <a:latin typeface="Abadi MT Condensed Light"/>
                <a:cs typeface="Abadi MT Condensed Light"/>
              </a:rPr>
              <a:t>calculates the detailed performance of the observatory by modeling astronomical scenes consisting of single or multiple point and extended sources in three dimensions</a:t>
            </a:r>
            <a:r>
              <a:rPr lang="en-US" dirty="0" smtClean="0">
                <a:latin typeface="Abadi MT Condensed Light"/>
                <a:cs typeface="Abadi MT Condensed Light"/>
              </a:rPr>
              <a:t> 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Exposure Time Calculator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ETC_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097091"/>
            <a:ext cx="4633573" cy="22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26" y="149150"/>
            <a:ext cx="7174846" cy="430887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Astronomer’s Proposal Tool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60293" y="2160062"/>
            <a:ext cx="2459449" cy="2143750"/>
            <a:chOff x="2705664" y="1060172"/>
            <a:chExt cx="3223959" cy="2702047"/>
          </a:xfrm>
        </p:grpSpPr>
        <p:grpSp>
          <p:nvGrpSpPr>
            <p:cNvPr id="13" name="Group 12"/>
            <p:cNvGrpSpPr/>
            <p:nvPr/>
          </p:nvGrpSpPr>
          <p:grpSpPr>
            <a:xfrm>
              <a:off x="2738787" y="1060172"/>
              <a:ext cx="3059043" cy="2341218"/>
              <a:chOff x="3114262" y="1396884"/>
              <a:chExt cx="2793999" cy="2114942"/>
            </a:xfrm>
          </p:grpSpPr>
          <p:pic>
            <p:nvPicPr>
              <p:cNvPr id="11" name="Picture 10" descr="jwst_draw_big_signed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4262" y="1396884"/>
                <a:ext cx="2721533" cy="2076906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002696" y="3279913"/>
                <a:ext cx="905565" cy="231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705664" y="2992778"/>
              <a:ext cx="32239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Proposals Preparation </a:t>
              </a:r>
            </a:p>
            <a:p>
              <a:pPr algn="ctr"/>
              <a:r>
                <a:rPr lang="en-US" sz="2200" dirty="0" smtClean="0">
                  <a:solidFill>
                    <a:schemeClr val="bg1">
                      <a:lumMod val="50000"/>
                    </a:schemeClr>
                  </a:solidFill>
                  <a:latin typeface="Handwriting - Dakota"/>
                  <a:cs typeface="Handwriting - Dakota"/>
                </a:rPr>
                <a:t>Toolbox</a:t>
              </a:r>
              <a:endParaRPr lang="en-US" sz="2200" dirty="0">
                <a:solidFill>
                  <a:schemeClr val="bg1">
                    <a:lumMod val="50000"/>
                  </a:schemeClr>
                </a:solidFill>
                <a:latin typeface="Handwriting - Dakota"/>
                <a:cs typeface="Handwriting - Dakot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83433" y="834954"/>
            <a:ext cx="5560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The Astronomer’s Proposal Tool (APT) is developed at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STScI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Light"/>
                <a:cs typeface="Abadi MT Condensed Light"/>
              </a:rPr>
              <a:t>; it is used to write, validate and submit proposals for the HST, and it will be used for JWST as well.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badi MT Condensed Light"/>
              <a:cs typeface="Abadi MT Condensed Light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092" y="2456760"/>
            <a:ext cx="5210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95959"/>
                </a:solidFill>
                <a:latin typeface="Abadi MT Condensed Light"/>
                <a:cs typeface="Abadi MT Condensed Light"/>
              </a:rPr>
              <a:t>APT uses </a:t>
            </a:r>
            <a:r>
              <a:rPr lang="en-US" sz="2000" dirty="0">
                <a:solidFill>
                  <a:srgbClr val="595959"/>
                </a:solidFill>
                <a:latin typeface="Abadi MT Condensed Light"/>
                <a:cs typeface="Abadi MT Condensed Light"/>
              </a:rPr>
              <a:t>a template </a:t>
            </a:r>
            <a:r>
              <a:rPr lang="en-US" sz="2000" dirty="0" smtClean="0">
                <a:solidFill>
                  <a:srgbClr val="595959"/>
                </a:solidFill>
                <a:latin typeface="Abadi MT Condensed Light"/>
                <a:cs typeface="Abadi MT Condensed Light"/>
              </a:rPr>
              <a:t>approach: for </a:t>
            </a:r>
            <a:r>
              <a:rPr lang="en-US" sz="2000" dirty="0">
                <a:solidFill>
                  <a:srgbClr val="595959"/>
                </a:solidFill>
                <a:latin typeface="Abadi MT Condensed Light"/>
                <a:cs typeface="Abadi MT Condensed Light"/>
              </a:rPr>
              <a:t>each instrument/mode gives access to a certain allowed set of parameters. </a:t>
            </a:r>
            <a:endParaRPr lang="en-US" sz="2000" dirty="0">
              <a:solidFill>
                <a:srgbClr val="595959"/>
              </a:solidFill>
              <a:latin typeface="Abadi MT Condensed Light"/>
              <a:cs typeface="Abadi MT Condensed Light"/>
            </a:endParaRPr>
          </a:p>
          <a:p>
            <a:r>
              <a:rPr lang="en-US" sz="2000" dirty="0" smtClean="0">
                <a:solidFill>
                  <a:srgbClr val="595959"/>
                </a:solidFill>
                <a:latin typeface="Abadi MT Condensed Light"/>
                <a:cs typeface="Abadi MT Condensed Light"/>
              </a:rPr>
              <a:t> </a:t>
            </a:r>
            <a:endParaRPr lang="en-US" sz="2000" dirty="0">
              <a:solidFill>
                <a:srgbClr val="595959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6" name="Picture 5" descr="Screen Shot 2017-10-03 at 12.32.45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49" y="3256116"/>
            <a:ext cx="5144398" cy="969061"/>
          </a:xfrm>
          <a:prstGeom prst="rect">
            <a:avLst/>
          </a:prstGeom>
        </p:spPr>
      </p:pic>
      <p:pic>
        <p:nvPicPr>
          <p:cNvPr id="17" name="Picture 16" descr="Screen Shot 2017-10-03 at 18.13.06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82" y="776740"/>
            <a:ext cx="1567269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6" y="137282"/>
            <a:ext cx="7174846" cy="430887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A suggested path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10" name="Picture 9" descr="ESASky_and_Talk_info_and_future_events_pptx_and_S1_2_Valenti_operations_pptx_and_ECmtg_feb17_ETC_pptx_and_S9_1_Karakla_ETC_ppt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22" y="783317"/>
            <a:ext cx="1557483" cy="842664"/>
          </a:xfrm>
          <a:prstGeom prst="rect">
            <a:avLst/>
          </a:prstGeom>
        </p:spPr>
      </p:pic>
      <p:pic>
        <p:nvPicPr>
          <p:cNvPr id="11" name="Picture 10" descr="Screen Shot 2017-10-03 at 18.13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67" y="1655548"/>
            <a:ext cx="1020782" cy="1025259"/>
          </a:xfrm>
          <a:prstGeom prst="rect">
            <a:avLst/>
          </a:prstGeom>
        </p:spPr>
      </p:pic>
      <p:pic>
        <p:nvPicPr>
          <p:cNvPr id="12" name="Picture 11" descr="Screen Shot 2017-10-03 at 11.01.59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CD3C5"/>
              </a:clrFrom>
              <a:clrTo>
                <a:srgbClr val="DCD3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4" b="94156" l="2246" r="97156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030" y="2267742"/>
            <a:ext cx="1702435" cy="1180110"/>
          </a:xfrm>
          <a:prstGeom prst="rect">
            <a:avLst/>
          </a:prstGeom>
        </p:spPr>
      </p:pic>
      <p:pic>
        <p:nvPicPr>
          <p:cNvPr id="13" name="Picture 12" descr="Screen Shot 2017-10-03 at 18.13.06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638" y="3138566"/>
            <a:ext cx="1226698" cy="111059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884300" y="1602243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30481" y="2359935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56608" y="3107649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1893" y="971854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badi MT Condensed Light"/>
                <a:cs typeface="Abadi MT Condensed Light"/>
              </a:rPr>
              <a:t>ESASky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3682" y="1587125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TVT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9290" y="2059978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ETC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948" y="2900749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APT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874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6" y="137282"/>
            <a:ext cx="7174846" cy="430887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A suggested path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10" name="Picture 9" descr="ESASky_and_Talk_info_and_future_events_pptx_and_S1_2_Valenti_operations_pptx_and_ECmtg_feb17_ETC_pptx_and_S9_1_Karakla_ETC_ppt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22" y="783317"/>
            <a:ext cx="1557483" cy="842664"/>
          </a:xfrm>
          <a:prstGeom prst="rect">
            <a:avLst/>
          </a:prstGeom>
        </p:spPr>
      </p:pic>
      <p:pic>
        <p:nvPicPr>
          <p:cNvPr id="11" name="Picture 10" descr="Screen Shot 2017-10-03 at 18.13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67" y="1655548"/>
            <a:ext cx="1020782" cy="1025259"/>
          </a:xfrm>
          <a:prstGeom prst="rect">
            <a:avLst/>
          </a:prstGeom>
        </p:spPr>
      </p:pic>
      <p:pic>
        <p:nvPicPr>
          <p:cNvPr id="12" name="Picture 11" descr="Screen Shot 2017-10-03 at 11.01.59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CD3C5"/>
              </a:clrFrom>
              <a:clrTo>
                <a:srgbClr val="DCD3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4" b="94156" l="2246" r="97156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030" y="2267742"/>
            <a:ext cx="1702435" cy="1180110"/>
          </a:xfrm>
          <a:prstGeom prst="rect">
            <a:avLst/>
          </a:prstGeom>
        </p:spPr>
      </p:pic>
      <p:pic>
        <p:nvPicPr>
          <p:cNvPr id="13" name="Picture 12" descr="Screen Shot 2017-10-03 at 18.13.06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638" y="3138566"/>
            <a:ext cx="1226698" cy="111059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884300" y="1602243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30481" y="2359935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56608" y="3107649"/>
            <a:ext cx="629085" cy="34418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stCxn id="13" idx="0"/>
          </p:cNvCxnSpPr>
          <p:nvPr/>
        </p:nvCxnSpPr>
        <p:spPr>
          <a:xfrm rot="16200000" flipV="1">
            <a:off x="6112138" y="2160716"/>
            <a:ext cx="705529" cy="1250171"/>
          </a:xfrm>
          <a:prstGeom prst="curvedConnector2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H="1">
            <a:off x="5744164" y="3108757"/>
            <a:ext cx="794766" cy="1220661"/>
          </a:xfrm>
          <a:prstGeom prst="curvedConnector2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41893" y="971854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badi MT Condensed Light"/>
                <a:cs typeface="Abadi MT Condensed Light"/>
              </a:rPr>
              <a:t>ESASky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23682" y="1587125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TVT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9290" y="2059978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ETC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5948" y="2900749"/>
            <a:ext cx="1003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badi MT Condensed Light"/>
                <a:cs typeface="Abadi MT Condensed Light"/>
              </a:rPr>
              <a:t>APT</a:t>
            </a:r>
            <a:endParaRPr lang="en-US" sz="17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816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schemas.microsoft.com/office/2006/documentManagement/types"/>
    <ds:schemaRef ds:uri="f2760952-b3bb-408f-ace6-eb1e07642b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1085</TotalTime>
  <Words>437</Words>
  <Application>Microsoft Macintosh PowerPoint</Application>
  <PresentationFormat>On-screen Show (16:9)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ESA Mac Presentation 16-9</vt:lpstr>
      <vt:lpstr>PowerPoint Presentation</vt:lpstr>
      <vt:lpstr>JWST is getting ready</vt:lpstr>
      <vt:lpstr>“Toolbox” for proposal preparation</vt:lpstr>
      <vt:lpstr>“Toolbox” for proposal preparation</vt:lpstr>
      <vt:lpstr>“Toolbox” for proposal preparation</vt:lpstr>
      <vt:lpstr>Exposure Time Calculator</vt:lpstr>
      <vt:lpstr>Astronomer’s Proposal Tool</vt:lpstr>
      <vt:lpstr>A suggested path</vt:lpstr>
      <vt:lpstr>A suggested path</vt:lpstr>
      <vt:lpstr>A suggested path</vt:lpstr>
      <vt:lpstr>Links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ESA/ESTEC/SRE-S</cp:lastModifiedBy>
  <cp:revision>453</cp:revision>
  <cp:lastPrinted>2008-08-26T16:26:23Z</cp:lastPrinted>
  <dcterms:created xsi:type="dcterms:W3CDTF">2009-03-03T09:28:14Z</dcterms:created>
  <dcterms:modified xsi:type="dcterms:W3CDTF">2017-10-04T07:02:55Z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