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8" r:id="rId3"/>
    <p:sldId id="262" r:id="rId4"/>
    <p:sldId id="269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6" r:id="rId14"/>
    <p:sldId id="282" r:id="rId15"/>
    <p:sldId id="259" r:id="rId16"/>
    <p:sldId id="271" r:id="rId17"/>
    <p:sldId id="279" r:id="rId18"/>
    <p:sldId id="265" r:id="rId19"/>
    <p:sldId id="263" r:id="rId20"/>
    <p:sldId id="266" r:id="rId21"/>
    <p:sldId id="278" r:id="rId22"/>
    <p:sldId id="267" r:id="rId23"/>
    <p:sldId id="290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6"/>
    <p:restoredTop sz="94833"/>
  </p:normalViewPr>
  <p:slideViewPr>
    <p:cSldViewPr snapToGrid="0" snapToObjects="1">
      <p:cViewPr>
        <p:scale>
          <a:sx n="77" d="100"/>
          <a:sy n="77" d="100"/>
        </p:scale>
        <p:origin x="5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6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1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>
            <a:spLocks noGrp="1"/>
          </p:cNvSpPr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7" name="Title Text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6" name="Title Text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Body Level One…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5" name="Body Level One…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Title Text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3340"/>
          <a:stretch/>
        </p:blipFill>
        <p:spPr>
          <a:xfrm>
            <a:off x="-27132" y="-13345"/>
            <a:ext cx="13075920" cy="2131949"/>
          </a:xfrm>
          <a:prstGeom prst="rect">
            <a:avLst/>
          </a:prstGeom>
        </p:spPr>
      </p:pic>
      <p:sp>
        <p:nvSpPr>
          <p:cNvPr id="82" name="jwst-docs.stsci.edu"/>
          <p:cNvSpPr/>
          <p:nvPr/>
        </p:nvSpPr>
        <p:spPr>
          <a:xfrm>
            <a:off x="5294510" y="1035703"/>
            <a:ext cx="2415780" cy="457201"/>
          </a:xfrm>
          <a:prstGeom prst="rect">
            <a:avLst/>
          </a:prstGeom>
          <a:gradFill>
            <a:gsLst>
              <a:gs pos="0">
                <a:schemeClr val="accent3">
                  <a:hueOff val="198700"/>
                  <a:satOff val="21248"/>
                  <a:lumOff val="19305"/>
                </a:schemeClr>
              </a:gs>
              <a:gs pos="100000">
                <a:schemeClr val="accent3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u="sng">
                <a:solidFill>
                  <a:srgbClr val="004A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jwst-docs.stsci.edu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sldNum="0"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jwst-docs.stsci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ead authors:…"/>
          <p:cNvSpPr/>
          <p:nvPr/>
        </p:nvSpPr>
        <p:spPr>
          <a:xfrm>
            <a:off x="273050" y="6055572"/>
            <a:ext cx="1245870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/>
            </a:pPr>
            <a:r>
              <a:rPr dirty="0"/>
              <a:t>Lead authors:  </a:t>
            </a:r>
          </a:p>
          <a:p>
            <a:pPr algn="l">
              <a:defRPr sz="2100"/>
            </a:pPr>
            <a:r>
              <a:rPr dirty="0"/>
              <a:t>MIRI – Brendan Hagan, Ori </a:t>
            </a:r>
            <a:r>
              <a:rPr dirty="0" smtClean="0"/>
              <a:t>Fox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Dean </a:t>
            </a:r>
            <a:r>
              <a:rPr dirty="0" smtClean="0"/>
              <a:t>Hines</a:t>
            </a:r>
            <a:r>
              <a:rPr lang="en-US" dirty="0" smtClean="0"/>
              <a:t>, + MIRI Consortium</a:t>
            </a:r>
            <a:endParaRPr dirty="0"/>
          </a:p>
          <a:p>
            <a:pPr algn="l">
              <a:defRPr sz="2100"/>
            </a:pPr>
            <a:r>
              <a:rPr dirty="0"/>
              <a:t>NIRCam – Dan Coe, Bob Brown, Martha Boyer, Matteo </a:t>
            </a:r>
            <a:r>
              <a:rPr dirty="0" smtClean="0"/>
              <a:t>Correnti</a:t>
            </a:r>
            <a:r>
              <a:rPr lang="en-US" dirty="0" smtClean="0"/>
              <a:t>, + ESA Consortium</a:t>
            </a:r>
            <a:endParaRPr dirty="0"/>
          </a:p>
          <a:p>
            <a:pPr algn="l">
              <a:defRPr sz="2100"/>
            </a:pPr>
            <a:r>
              <a:rPr dirty="0"/>
              <a:t>NIRISS – Stephanie LaMassa, Swara Ravindranath, Alex Fullerton</a:t>
            </a:r>
          </a:p>
          <a:p>
            <a:pPr algn="l">
              <a:defRPr sz="2100"/>
            </a:pPr>
            <a:r>
              <a:rPr dirty="0"/>
              <a:t>NIRSpec – Tracy Beck, Leonardo Ubeda, Emily Wislowski, David Soderblom</a:t>
            </a:r>
          </a:p>
          <a:p>
            <a:pPr algn="l">
              <a:defRPr sz="2100"/>
            </a:pPr>
            <a:r>
              <a:rPr dirty="0"/>
              <a:t>FGS – Sherie Holfeltz, Ed Nelan</a:t>
            </a:r>
          </a:p>
          <a:p>
            <a:pPr algn="l">
              <a:defRPr sz="2100"/>
            </a:pPr>
            <a:r>
              <a:rPr dirty="0"/>
              <a:t>ETC – Swara Ravindranath, Klaus Pontoppidan</a:t>
            </a:r>
          </a:p>
          <a:p>
            <a:pPr algn="l">
              <a:defRPr sz="2100"/>
            </a:pPr>
            <a:r>
              <a:rPr dirty="0"/>
              <a:t>APT – Ron Downes, Karla </a:t>
            </a:r>
            <a:r>
              <a:rPr dirty="0" smtClean="0"/>
              <a:t>Peterson</a:t>
            </a:r>
            <a:r>
              <a:rPr lang="en-US" dirty="0" smtClean="0"/>
              <a:t>, Bill Blair</a:t>
            </a:r>
            <a:endParaRPr dirty="0"/>
          </a:p>
          <a:p>
            <a:pPr algn="l">
              <a:defRPr sz="2100"/>
            </a:pPr>
            <a:r>
              <a:rPr dirty="0"/>
              <a:t>JWST – Bill Blair, Harry Ferguson, Jeff </a:t>
            </a:r>
            <a:r>
              <a:rPr dirty="0" smtClean="0"/>
              <a:t>Valenti</a:t>
            </a:r>
            <a:endParaRPr lang="en-US" dirty="0" smtClean="0"/>
          </a:p>
          <a:p>
            <a:pPr algn="l">
              <a:defRPr sz="2100"/>
            </a:pPr>
            <a:r>
              <a:rPr lang="en-US" dirty="0" smtClean="0"/>
              <a:t>High Contrast Imaging </a:t>
            </a:r>
            <a:r>
              <a:rPr lang="mr-IN" dirty="0" smtClean="0"/>
              <a:t>–</a:t>
            </a:r>
            <a:r>
              <a:rPr lang="en-US" dirty="0" smtClean="0"/>
              <a:t> Bob Brown</a:t>
            </a:r>
            <a:endParaRPr dirty="0"/>
          </a:p>
        </p:txBody>
      </p:sp>
      <p:sp>
        <p:nvSpPr>
          <p:cNvPr id="181" name="Ori Fox (STScI) – lead…"/>
          <p:cNvSpPr/>
          <p:nvPr/>
        </p:nvSpPr>
        <p:spPr>
          <a:xfrm>
            <a:off x="1129054" y="4013987"/>
            <a:ext cx="1060867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Ori Fox (</a:t>
            </a:r>
            <a:r>
              <a:rPr lang="en-US" dirty="0" err="1"/>
              <a:t>STScI</a:t>
            </a:r>
            <a:r>
              <a:rPr lang="en-US" dirty="0"/>
              <a:t>) – </a:t>
            </a:r>
            <a:r>
              <a:rPr lang="en-US" dirty="0" smtClean="0"/>
              <a:t>lead</a:t>
            </a:r>
          </a:p>
          <a:p>
            <a:pPr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b="1" dirty="0" smtClean="0"/>
              <a:t>Stephanie </a:t>
            </a:r>
            <a:r>
              <a:rPr lang="en-US" b="1" dirty="0" err="1" smtClean="0"/>
              <a:t>LaMassa</a:t>
            </a:r>
            <a:r>
              <a:rPr lang="en-US" b="1" dirty="0" smtClean="0"/>
              <a:t> (</a:t>
            </a:r>
            <a:r>
              <a:rPr lang="en-US" b="1" dirty="0" err="1" smtClean="0"/>
              <a:t>STScI</a:t>
            </a:r>
            <a:r>
              <a:rPr lang="en-US" b="1" dirty="0"/>
              <a:t>) – </a:t>
            </a:r>
            <a:r>
              <a:rPr lang="en-US" b="1" dirty="0" smtClean="0"/>
              <a:t>deputy</a:t>
            </a:r>
          </a:p>
          <a:p>
            <a:pPr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Shireen Gonzaga</a:t>
            </a:r>
            <a:r>
              <a:rPr lang="en-US" dirty="0" smtClean="0"/>
              <a:t>, Susan Rose</a:t>
            </a:r>
            <a:r>
              <a:rPr dirty="0" smtClean="0"/>
              <a:t> </a:t>
            </a:r>
            <a:r>
              <a:rPr dirty="0"/>
              <a:t>(STScI) – technical </a:t>
            </a:r>
            <a:r>
              <a:rPr dirty="0" smtClean="0"/>
              <a:t>editor</a:t>
            </a:r>
            <a:r>
              <a:rPr lang="en-US" dirty="0" smtClean="0"/>
              <a:t>s</a:t>
            </a:r>
            <a:endParaRPr dirty="0"/>
          </a:p>
        </p:txBody>
      </p:sp>
      <p:sp>
        <p:nvSpPr>
          <p:cNvPr id="182" name="“JDox”: modern, user-friendly documentation system…"/>
          <p:cNvSpPr/>
          <p:nvPr/>
        </p:nvSpPr>
        <p:spPr>
          <a:xfrm>
            <a:off x="110350" y="2378075"/>
            <a:ext cx="127841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“JDox”: modern, user-friendly documentation system</a:t>
            </a:r>
          </a:p>
          <a:p>
            <a:r>
              <a:rPr dirty="0"/>
              <a:t> web-based, agile, searchable, integrated</a:t>
            </a:r>
          </a:p>
        </p:txBody>
      </p:sp>
      <p:sp>
        <p:nvSpPr>
          <p:cNvPr id="183" name="ITSD - Alex Yermolaev, Phil Grant, Paul Mulgrew…"/>
          <p:cNvSpPr/>
          <p:nvPr/>
        </p:nvSpPr>
        <p:spPr>
          <a:xfrm>
            <a:off x="5670216" y="7950436"/>
            <a:ext cx="7405874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5A5F5E"/>
                </a:solidFill>
              </a:defRPr>
            </a:pPr>
            <a:r>
              <a:rPr dirty="0"/>
              <a:t>ITSD - Alex Yermolaev, Phil Grant, Paul Mulgrew</a:t>
            </a:r>
          </a:p>
          <a:p>
            <a:pPr algn="l">
              <a:defRPr sz="2100">
                <a:solidFill>
                  <a:srgbClr val="5A5F5E"/>
                </a:solidFill>
              </a:defRPr>
            </a:pPr>
            <a:r>
              <a:rPr dirty="0"/>
              <a:t>NASA - Jane Rigby, George Sonneborn</a:t>
            </a:r>
          </a:p>
          <a:p>
            <a:pPr algn="l">
              <a:defRPr sz="2100"/>
            </a:pPr>
            <a:r>
              <a:rPr dirty="0"/>
              <a:t>SMO – Amaya Moro-Martin, </a:t>
            </a:r>
            <a:r>
              <a:rPr/>
              <a:t>Lou </a:t>
            </a:r>
            <a:r>
              <a:rPr smtClean="0"/>
              <a:t>Strolger</a:t>
            </a:r>
            <a:r>
              <a:rPr lang="en-US" smtClean="0"/>
              <a:t>, </a:t>
            </a:r>
            <a:r>
              <a:rPr smtClean="0"/>
              <a:t>Neill Reid</a:t>
            </a:r>
            <a:r>
              <a:rPr lang="en-US"/>
              <a:t> , Brian Williams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“JDox”: modern, user-friendly documentation system…"/>
          <p:cNvSpPr/>
          <p:nvPr/>
        </p:nvSpPr>
        <p:spPr>
          <a:xfrm>
            <a:off x="119102" y="2109894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Instrument Handbooks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462"/>
            <a:ext cx="8806275" cy="594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8" y="2889595"/>
            <a:ext cx="5834709" cy="443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25" y="3669296"/>
            <a:ext cx="5834709" cy="5328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97" y="4693337"/>
            <a:ext cx="6013064" cy="3532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58" y="5750222"/>
            <a:ext cx="5959857" cy="3868679"/>
          </a:xfrm>
          <a:prstGeom prst="rect">
            <a:avLst/>
          </a:prstGeom>
        </p:spPr>
      </p:pic>
      <p:sp>
        <p:nvSpPr>
          <p:cNvPr id="10" name="Line"/>
          <p:cNvSpPr/>
          <p:nvPr/>
        </p:nvSpPr>
        <p:spPr>
          <a:xfrm flipH="1">
            <a:off x="2048931" y="6214533"/>
            <a:ext cx="5317068" cy="2563716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828884" y="1559407"/>
            <a:ext cx="1781312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0164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79963" y="1560021"/>
            <a:ext cx="1593274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13937" r="14602" b="6607"/>
          <a:stretch/>
        </p:blipFill>
        <p:spPr>
          <a:xfrm>
            <a:off x="220699" y="3354809"/>
            <a:ext cx="6471943" cy="5222763"/>
          </a:xfrm>
          <a:prstGeom prst="rect">
            <a:avLst/>
          </a:prstGeom>
        </p:spPr>
      </p:pic>
      <p:sp>
        <p:nvSpPr>
          <p:cNvPr id="5" name="“JDox”: modern, user-friendly documentation system…"/>
          <p:cNvSpPr/>
          <p:nvPr/>
        </p:nvSpPr>
        <p:spPr>
          <a:xfrm>
            <a:off x="220700" y="2326645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Planning Handbook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7998" r="12685" b="5848"/>
          <a:stretch/>
        </p:blipFill>
        <p:spPr>
          <a:xfrm>
            <a:off x="6833062" y="3354809"/>
            <a:ext cx="6001788" cy="5222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0" y="5342965"/>
            <a:ext cx="6304292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“JDox”: modern, user-friendly documentation system…"/>
          <p:cNvSpPr/>
          <p:nvPr/>
        </p:nvSpPr>
        <p:spPr>
          <a:xfrm>
            <a:off x="220700" y="2326645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Call for Proposals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0" y="3106346"/>
            <a:ext cx="8415300" cy="633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t="-31847" r="-1608" b="33106"/>
          <a:stretch/>
        </p:blipFill>
        <p:spPr>
          <a:xfrm>
            <a:off x="5193076" y="135467"/>
            <a:ext cx="7811724" cy="93051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56858" y="1576648"/>
            <a:ext cx="2443941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35930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87439" y="1572342"/>
            <a:ext cx="1227515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" name="“JDox”: modern, user-friendly documentation system…"/>
          <p:cNvSpPr/>
          <p:nvPr/>
        </p:nvSpPr>
        <p:spPr>
          <a:xfrm>
            <a:off x="220700" y="2326645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Data Handbook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084"/>
            <a:ext cx="7782560" cy="656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4076"/>
          <a:stretch/>
        </p:blipFill>
        <p:spPr>
          <a:xfrm>
            <a:off x="6612750" y="3184084"/>
            <a:ext cx="6079410" cy="63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8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265" y="241298"/>
            <a:ext cx="12442599" cy="9359901"/>
            <a:chOff x="364065" y="190498"/>
            <a:chExt cx="12442599" cy="9359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65" y="190498"/>
              <a:ext cx="12442599" cy="93599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4065" y="211663"/>
              <a:ext cx="12442599" cy="748923"/>
            </a:xfrm>
            <a:prstGeom prst="rect">
              <a:avLst/>
            </a:prstGeom>
            <a:solidFill>
              <a:srgbClr val="F3F3F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/>
                <a:t>JDox</a:t>
              </a:r>
              <a:r>
                <a:rPr lang="en-US" dirty="0" smtClean="0"/>
                <a:t> Quick Start Instructions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066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28" y="1871"/>
            <a:ext cx="8601921" cy="9753600"/>
          </a:xfrm>
          <a:prstGeom prst="rect">
            <a:avLst/>
          </a:prstGeom>
        </p:spPr>
      </p:pic>
      <p:sp>
        <p:nvSpPr>
          <p:cNvPr id="198" name="Oval"/>
          <p:cNvSpPr/>
          <p:nvPr/>
        </p:nvSpPr>
        <p:spPr>
          <a:xfrm>
            <a:off x="8059193" y="911343"/>
            <a:ext cx="2351515" cy="590819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earch bar"/>
          <p:cNvSpPr/>
          <p:nvPr/>
        </p:nvSpPr>
        <p:spPr>
          <a:xfrm>
            <a:off x="10624941" y="950465"/>
            <a:ext cx="20570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search bar</a:t>
            </a:r>
          </a:p>
        </p:txBody>
      </p:sp>
      <p:sp>
        <p:nvSpPr>
          <p:cNvPr id="200" name="page…"/>
          <p:cNvSpPr/>
          <p:nvPr/>
        </p:nvSpPr>
        <p:spPr>
          <a:xfrm>
            <a:off x="10690349" y="3459952"/>
            <a:ext cx="175043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page </a:t>
            </a:r>
          </a:p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contents</a:t>
            </a:r>
          </a:p>
        </p:txBody>
      </p:sp>
      <p:sp>
        <p:nvSpPr>
          <p:cNvPr id="201" name="links to other pages…"/>
          <p:cNvSpPr/>
          <p:nvPr/>
        </p:nvSpPr>
        <p:spPr>
          <a:xfrm>
            <a:off x="10706974" y="6312329"/>
            <a:ext cx="1560215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links to</a:t>
            </a:r>
            <a:br/>
            <a:r>
              <a:t>other</a:t>
            </a:r>
            <a:br/>
            <a:r>
              <a:t>pages</a:t>
            </a:r>
          </a:p>
          <a:p>
            <a:pPr algn="l">
              <a:defRPr sz="2600">
                <a:solidFill>
                  <a:srgbClr val="FF2600"/>
                </a:solidFill>
              </a:defRPr>
            </a:pPr>
            <a:r>
              <a:rPr dirty="0"/>
              <a:t>(page tree)</a:t>
            </a:r>
          </a:p>
        </p:txBody>
      </p:sp>
      <p:sp>
        <p:nvSpPr>
          <p:cNvPr id="202" name="Rectangle"/>
          <p:cNvSpPr/>
          <p:nvPr/>
        </p:nvSpPr>
        <p:spPr>
          <a:xfrm>
            <a:off x="8070871" y="3629743"/>
            <a:ext cx="2554069" cy="2615039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8070870" y="6401660"/>
            <a:ext cx="2554069" cy="3351940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links to other pages"/>
          <p:cNvSpPr/>
          <p:nvPr/>
        </p:nvSpPr>
        <p:spPr>
          <a:xfrm>
            <a:off x="296454" y="4661510"/>
            <a:ext cx="149794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links to</a:t>
            </a:r>
            <a:br/>
            <a:r>
              <a:t>other</a:t>
            </a:r>
            <a:br/>
            <a:r>
              <a:t>pages</a:t>
            </a:r>
          </a:p>
        </p:txBody>
      </p:sp>
      <p:sp>
        <p:nvSpPr>
          <p:cNvPr id="205" name="Rectangle"/>
          <p:cNvSpPr/>
          <p:nvPr/>
        </p:nvSpPr>
        <p:spPr>
          <a:xfrm>
            <a:off x="2227377" y="4891485"/>
            <a:ext cx="3618523" cy="901701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figures (click to enlarge)"/>
          <p:cNvSpPr/>
          <p:nvPr/>
        </p:nvSpPr>
        <p:spPr>
          <a:xfrm>
            <a:off x="299006" y="6608042"/>
            <a:ext cx="135929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figures</a:t>
            </a:r>
            <a:br/>
            <a:r>
              <a:rPr b="0">
                <a:latin typeface="+mn-lt"/>
                <a:ea typeface="+mn-ea"/>
                <a:cs typeface="+mn-cs"/>
                <a:sym typeface="Gill Sans Light"/>
              </a:rPr>
              <a:t>(click to</a:t>
            </a:r>
            <a:br>
              <a:rPr b="0">
                <a:latin typeface="+mn-lt"/>
                <a:ea typeface="+mn-ea"/>
                <a:cs typeface="+mn-cs"/>
                <a:sym typeface="Gill Sans Light"/>
              </a:rPr>
            </a:br>
            <a:r>
              <a:rPr b="0">
                <a:latin typeface="+mn-lt"/>
                <a:ea typeface="+mn-ea"/>
                <a:cs typeface="+mn-cs"/>
                <a:sym typeface="Gill Sans Light"/>
              </a:rPr>
              <a:t>enlarge)</a:t>
            </a:r>
          </a:p>
        </p:txBody>
      </p:sp>
      <p:sp>
        <p:nvSpPr>
          <p:cNvPr id="207" name="Rectangle"/>
          <p:cNvSpPr/>
          <p:nvPr/>
        </p:nvSpPr>
        <p:spPr>
          <a:xfrm>
            <a:off x="2321776" y="6244782"/>
            <a:ext cx="5455065" cy="3231727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Rectangle"/>
          <p:cNvSpPr/>
          <p:nvPr/>
        </p:nvSpPr>
        <p:spPr>
          <a:xfrm>
            <a:off x="2159107" y="1064029"/>
            <a:ext cx="4740454" cy="325903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JDox site navigation"/>
          <p:cNvSpPr/>
          <p:nvPr/>
        </p:nvSpPr>
        <p:spPr>
          <a:xfrm>
            <a:off x="57609" y="911343"/>
            <a:ext cx="206478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JDox site</a:t>
            </a:r>
            <a:br/>
            <a:r>
              <a:t>navigation</a:t>
            </a:r>
          </a:p>
        </p:txBody>
      </p:sp>
      <p:sp>
        <p:nvSpPr>
          <p:cNvPr id="210" name="Rectangle"/>
          <p:cNvSpPr/>
          <p:nvPr/>
        </p:nvSpPr>
        <p:spPr>
          <a:xfrm>
            <a:off x="2146228" y="2452090"/>
            <a:ext cx="5767488" cy="656524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ummary (appears in  Google)"/>
          <p:cNvSpPr/>
          <p:nvPr/>
        </p:nvSpPr>
        <p:spPr>
          <a:xfrm>
            <a:off x="158232" y="2391136"/>
            <a:ext cx="186804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summary</a:t>
            </a:r>
            <a:br/>
            <a:r>
              <a:rPr sz="2600" b="0">
                <a:latin typeface="+mn-lt"/>
                <a:ea typeface="+mn-ea"/>
                <a:cs typeface="+mn-cs"/>
                <a:sym typeface="Gill Sans Light"/>
              </a:rPr>
              <a:t>(appears in </a:t>
            </a:r>
            <a:br>
              <a:rPr sz="2600" b="0">
                <a:latin typeface="+mn-lt"/>
                <a:ea typeface="+mn-ea"/>
                <a:cs typeface="+mn-cs"/>
                <a:sym typeface="Gill Sans Light"/>
              </a:rPr>
            </a:br>
            <a:r>
              <a:rPr sz="2600" b="0">
                <a:latin typeface="+mn-lt"/>
                <a:ea typeface="+mn-ea"/>
                <a:cs typeface="+mn-cs"/>
                <a:sym typeface="Gill Sans Light"/>
              </a:rPr>
              <a:t>Google)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3" animBg="1" advAuto="0"/>
      <p:bldP spid="199" grpId="4" animBg="1" advAuto="0"/>
      <p:bldP spid="200" grpId="12" animBg="1" advAuto="0"/>
      <p:bldP spid="201" grpId="14" animBg="1" advAuto="0"/>
      <p:bldP spid="202" grpId="11" animBg="1" advAuto="0"/>
      <p:bldP spid="203" grpId="13" animBg="1" advAuto="0"/>
      <p:bldP spid="204" grpId="8" animBg="1" advAuto="0"/>
      <p:bldP spid="205" grpId="7" animBg="1" advAuto="0"/>
      <p:bldP spid="206" grpId="10" animBg="1" advAuto="0"/>
      <p:bldP spid="207" grpId="9" animBg="1" advAuto="0"/>
      <p:bldP spid="208" grpId="1" animBg="1" advAuto="0"/>
      <p:bldP spid="209" grpId="2" animBg="1" advAuto="0"/>
      <p:bldP spid="210" grpId="5" animBg="1" advAuto="0"/>
      <p:bldP spid="211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JDox”: modern, user-friendly documentation system…"/>
          <p:cNvSpPr/>
          <p:nvPr/>
        </p:nvSpPr>
        <p:spPr>
          <a:xfrm>
            <a:off x="220700" y="2572375"/>
            <a:ext cx="12784100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/>
            <a:r>
              <a:rPr lang="en-US" sz="3600" u="sng" dirty="0" smtClean="0"/>
              <a:t>JWST Observatory and Instrumentation</a:t>
            </a:r>
          </a:p>
          <a:p>
            <a:pPr algn="l"/>
            <a:endParaRPr lang="en-US" sz="2800" u="sng" dirty="0" smtClean="0"/>
          </a:p>
          <a:p>
            <a:pPr algn="l"/>
            <a:r>
              <a:rPr lang="en-US" sz="3200" dirty="0" smtClean="0"/>
              <a:t>background articles on telescope &amp; instrumentation</a:t>
            </a:r>
          </a:p>
          <a:p>
            <a:pPr algn="l"/>
            <a:endParaRPr lang="en-US" sz="3200" u="sng" dirty="0"/>
          </a:p>
          <a:p>
            <a:pPr algn="l"/>
            <a:r>
              <a:rPr lang="en-US" sz="3200" dirty="0"/>
              <a:t>	</a:t>
            </a:r>
            <a:r>
              <a:rPr lang="en-US" sz="3200" u="sng" dirty="0" smtClean="0"/>
              <a:t>MIRI</a:t>
            </a:r>
          </a:p>
          <a:p>
            <a:pPr algn="l"/>
            <a:r>
              <a:rPr lang="en-US" sz="3200" dirty="0" smtClean="0"/>
              <a:t>		- </a:t>
            </a:r>
            <a:r>
              <a:rPr lang="en-US" sz="3200" u="sng" dirty="0" smtClean="0"/>
              <a:t>”Landing Page”</a:t>
            </a:r>
            <a:r>
              <a:rPr lang="en-US" sz="3200" dirty="0" smtClean="0"/>
              <a:t> (hub with little content)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- </a:t>
            </a:r>
            <a:r>
              <a:rPr lang="en-US" sz="3200" u="sng" dirty="0" smtClean="0"/>
              <a:t>Overview</a:t>
            </a:r>
          </a:p>
          <a:p>
            <a:pPr algn="l"/>
            <a:r>
              <a:rPr lang="en-US" sz="3200" dirty="0" smtClean="0"/>
              <a:t>		- </a:t>
            </a:r>
            <a:r>
              <a:rPr lang="en-US" sz="3200" u="sng" dirty="0" smtClean="0"/>
              <a:t>Observing Modes</a:t>
            </a:r>
            <a:r>
              <a:rPr lang="en-US" sz="3200" dirty="0" smtClean="0"/>
              <a:t> (Imaging, </a:t>
            </a:r>
            <a:r>
              <a:rPr lang="en-US" sz="3200" dirty="0" err="1" smtClean="0"/>
              <a:t>Coronagraphy</a:t>
            </a:r>
            <a:r>
              <a:rPr lang="en-US" sz="3200" dirty="0" smtClean="0"/>
              <a:t>, LRS, MRS)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- </a:t>
            </a:r>
            <a:r>
              <a:rPr lang="en-US" sz="3200" u="sng" dirty="0" smtClean="0"/>
              <a:t>Instrumentation/Hardware</a:t>
            </a:r>
            <a:r>
              <a:rPr lang="en-US" sz="3200" dirty="0" smtClean="0"/>
              <a:t> (Optics/Focal Plane, Detectors, Filters,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-</a:t>
            </a:r>
            <a:r>
              <a:rPr lang="en-US" sz="3200" dirty="0"/>
              <a:t> </a:t>
            </a:r>
            <a:r>
              <a:rPr lang="en-US" sz="3200" u="sng" dirty="0" smtClean="0"/>
              <a:t>Operations</a:t>
            </a:r>
            <a:r>
              <a:rPr lang="en-US" sz="3200" dirty="0" smtClean="0"/>
              <a:t> (Dithers, Target </a:t>
            </a:r>
            <a:r>
              <a:rPr lang="en-US" sz="3200" dirty="0" err="1" smtClean="0"/>
              <a:t>Acq</a:t>
            </a:r>
            <a:r>
              <a:rPr lang="en-US" sz="3200" dirty="0" smtClean="0"/>
              <a:t>, Mosaics)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- </a:t>
            </a:r>
            <a:r>
              <a:rPr lang="en-US" sz="3200" u="sng" dirty="0" smtClean="0"/>
              <a:t>Predicted Performance</a:t>
            </a:r>
            <a:r>
              <a:rPr lang="en-US" sz="3200" dirty="0" smtClean="0"/>
              <a:t> (Bright Source Limits, Sensitivity)</a:t>
            </a:r>
          </a:p>
        </p:txBody>
      </p:sp>
    </p:spTree>
    <p:extLst>
      <p:ext uri="{BB962C8B-B14F-4D97-AF65-F5344CB8AC3E}">
        <p14:creationId xmlns:p14="http://schemas.microsoft.com/office/powerpoint/2010/main" val="1356297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JDox”: modern, user-friendly documentation system…"/>
          <p:cNvSpPr/>
          <p:nvPr/>
        </p:nvSpPr>
        <p:spPr>
          <a:xfrm>
            <a:off x="220700" y="2188917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Access </a:t>
            </a:r>
            <a:r>
              <a:rPr lang="en-US" sz="4400" dirty="0" err="1" smtClean="0"/>
              <a:t>JDox</a:t>
            </a:r>
            <a:r>
              <a:rPr lang="en-US" sz="4400" dirty="0" smtClean="0"/>
              <a:t> via </a:t>
            </a:r>
            <a:r>
              <a:rPr lang="en-US" sz="4400" i="1" dirty="0" smtClean="0"/>
              <a:t>Context Sensitive Help</a:t>
            </a:r>
            <a:r>
              <a:rPr lang="en-US" sz="4400" dirty="0" smtClean="0"/>
              <a:t> in APT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3260" r="4875" b="12242"/>
          <a:stretch/>
        </p:blipFill>
        <p:spPr>
          <a:xfrm>
            <a:off x="1289791" y="2968618"/>
            <a:ext cx="10645917" cy="6321639"/>
          </a:xfrm>
          <a:prstGeom prst="rect">
            <a:avLst/>
          </a:prstGeom>
        </p:spPr>
      </p:pic>
      <p:sp>
        <p:nvSpPr>
          <p:cNvPr id="4" name="APT (25.1 and greater) Context Sensitive Links"/>
          <p:cNvSpPr/>
          <p:nvPr/>
        </p:nvSpPr>
        <p:spPr>
          <a:xfrm>
            <a:off x="1489586" y="9281676"/>
            <a:ext cx="1072207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400" dirty="0"/>
              <a:t>APT (25.1 and greater</a:t>
            </a:r>
            <a:r>
              <a:rPr sz="2400" dirty="0" smtClean="0"/>
              <a:t>)</a:t>
            </a:r>
            <a:r>
              <a:rPr lang="en-US" sz="2400" dirty="0" smtClean="0"/>
              <a:t>: blue text represents context sensitive links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47282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creen Shot 2017-05-15 at 12.20.19 PM.png" descr="Screen Shot 2017-05-15 at 12.20.19 PM.png"/>
          <p:cNvPicPr>
            <a:picLocks noChangeAspect="1"/>
          </p:cNvPicPr>
          <p:nvPr/>
        </p:nvPicPr>
        <p:blipFill>
          <a:blip r:embed="rId2">
            <a:extLst/>
          </a:blip>
          <a:srcRect r="4441"/>
          <a:stretch>
            <a:fillRect/>
          </a:stretch>
        </p:blipFill>
        <p:spPr>
          <a:xfrm>
            <a:off x="6349166" y="2424039"/>
            <a:ext cx="6384605" cy="654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Screen Shot 2017-05-15 at 12.20.06 PM.png" descr="Screen Shot 2017-05-15 at 12.20.06 PM.png"/>
          <p:cNvPicPr>
            <a:picLocks noChangeAspect="1"/>
          </p:cNvPicPr>
          <p:nvPr/>
        </p:nvPicPr>
        <p:blipFill>
          <a:blip r:embed="rId3">
            <a:extLst/>
          </a:blip>
          <a:srcRect r="47978"/>
          <a:stretch>
            <a:fillRect/>
          </a:stretch>
        </p:blipFill>
        <p:spPr>
          <a:xfrm>
            <a:off x="284285" y="2424196"/>
            <a:ext cx="6005624" cy="6546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Line"/>
          <p:cNvSpPr/>
          <p:nvPr/>
        </p:nvSpPr>
        <p:spPr>
          <a:xfrm flipH="1">
            <a:off x="3562277" y="2630048"/>
            <a:ext cx="3388067" cy="3388067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JTI-MIRIOverview-040117-1244-68-small.png"/>
          <p:cNvGrpSpPr/>
          <p:nvPr/>
        </p:nvGrpSpPr>
        <p:grpSpPr>
          <a:xfrm>
            <a:off x="589159" y="2729239"/>
            <a:ext cx="5100308" cy="6611787"/>
            <a:chOff x="0" y="0"/>
            <a:chExt cx="5100307" cy="6611786"/>
          </a:xfrm>
        </p:grpSpPr>
        <p:pic>
          <p:nvPicPr>
            <p:cNvPr id="245" name="JTI-MIRIOverview-040117-1244-68-small.png" descr="JTI-MIRIOverview-040117-1244-68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88900" y="50800"/>
              <a:ext cx="4922508" cy="63704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JTI-MIRIOverview-040117-1244-68-small.png" descr="JTI-MIRIOverview-040117-1244-68-small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00308" cy="6611787"/>
            </a:xfrm>
            <a:prstGeom prst="rect">
              <a:avLst/>
            </a:prstGeom>
            <a:effectLst/>
          </p:spPr>
        </p:pic>
      </p:grpSp>
      <p:sp>
        <p:nvSpPr>
          <p:cNvPr id="247" name="PDFs are also available…"/>
          <p:cNvSpPr/>
          <p:nvPr/>
        </p:nvSpPr>
        <p:spPr>
          <a:xfrm>
            <a:off x="5778369" y="2800350"/>
            <a:ext cx="6567856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/>
              <a:t>PDFs </a:t>
            </a:r>
            <a:r>
              <a:rPr lang="en-US" smtClean="0"/>
              <a:t>will </a:t>
            </a:r>
            <a:r>
              <a:rPr smtClean="0"/>
              <a:t>also </a:t>
            </a:r>
            <a:r>
              <a:rPr lang="en-US" smtClean="0"/>
              <a:t>be </a:t>
            </a:r>
            <a:r>
              <a:rPr smtClean="0"/>
              <a:t>available</a:t>
            </a:r>
            <a:endParaRPr dirty="0"/>
          </a:p>
          <a:p>
            <a:pPr algn="l">
              <a:defRPr sz="3200"/>
            </a:pPr>
            <a:endParaRPr dirty="0"/>
          </a:p>
          <a:p>
            <a:pPr algn="l">
              <a:defRPr sz="3200"/>
            </a:pPr>
            <a:r>
              <a:rPr dirty="0"/>
              <a:t>generated </a:t>
            </a:r>
            <a:r>
              <a:rPr dirty="0" smtClean="0"/>
              <a:t>periodically</a:t>
            </a:r>
            <a:r>
              <a:rPr lang="en-US" dirty="0" smtClean="0"/>
              <a:t> for subsets of documentation (“instrument handbook”, “Cycle1 Call for Proposals”)</a:t>
            </a:r>
          </a:p>
          <a:p>
            <a:pPr algn="l">
              <a:defRPr sz="3200"/>
            </a:pPr>
            <a:r>
              <a:rPr dirty="0"/>
              <a:t/>
            </a:r>
            <a:br>
              <a:rPr dirty="0"/>
            </a:br>
            <a:r>
              <a:rPr sz="2800" dirty="0"/>
              <a:t>(may be slightly out of date</a:t>
            </a:r>
            <a:r>
              <a:rPr sz="2800" dirty="0" smtClean="0"/>
              <a:t>)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JDox”: modern, user-friendly documentation system…"/>
          <p:cNvSpPr/>
          <p:nvPr/>
        </p:nvSpPr>
        <p:spPr>
          <a:xfrm>
            <a:off x="220700" y="2267803"/>
            <a:ext cx="12784100" cy="647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dirty="0"/>
              <a:t>“JDox</a:t>
            </a:r>
            <a:r>
              <a:rPr dirty="0" smtClean="0"/>
              <a:t>”</a:t>
            </a:r>
            <a:r>
              <a:rPr lang="en-US" dirty="0" smtClean="0"/>
              <a:t> goals</a:t>
            </a:r>
          </a:p>
          <a:p>
            <a:pPr algn="l"/>
            <a:endParaRPr lang="en-US" sz="2000" dirty="0" smtClean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user-friendly, accurate web-based JWST documentation</a:t>
            </a:r>
          </a:p>
          <a:p>
            <a:pPr marL="571500" indent="-571500" algn="l">
              <a:buFont typeface="Arial" charset="0"/>
              <a:buChar char="•"/>
            </a:pPr>
            <a:endParaRPr lang="en-US" sz="3200" dirty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“agile” process/infrastructure (easy to update)</a:t>
            </a:r>
          </a:p>
          <a:p>
            <a:pPr marL="571500" indent="-571500" algn="l">
              <a:buFont typeface="Arial" charset="0"/>
              <a:buChar char="•"/>
            </a:pPr>
            <a:endParaRPr lang="en-US" sz="3200" dirty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searchable via Google and internally</a:t>
            </a:r>
          </a:p>
          <a:p>
            <a:pPr marL="571500" indent="-571500" algn="l">
              <a:buFont typeface="Arial" charset="0"/>
              <a:buChar char="•"/>
            </a:pPr>
            <a:endParaRPr lang="en-US" sz="3200" dirty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heavily cross-linked across topics</a:t>
            </a:r>
          </a:p>
          <a:p>
            <a:pPr marL="571500" indent="-571500" algn="l">
              <a:buFont typeface="Arial" charset="0"/>
              <a:buChar char="•"/>
            </a:pPr>
            <a:endParaRPr lang="en-US" sz="3200" dirty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integrated with software tools (APT)</a:t>
            </a:r>
          </a:p>
          <a:p>
            <a:pPr marL="571500" indent="-571500" algn="l">
              <a:buFont typeface="Arial" charset="0"/>
              <a:buChar char="•"/>
            </a:pPr>
            <a:endParaRPr lang="en-US" sz="3200" dirty="0"/>
          </a:p>
          <a:p>
            <a:pPr marL="571500" indent="-571500" algn="l">
              <a:buFont typeface="Arial" charset="0"/>
              <a:buChar char="•"/>
            </a:pPr>
            <a:r>
              <a:rPr lang="en-US" sz="3200" dirty="0" smtClean="0"/>
              <a:t>ensure a happy and well-informed JWST community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73624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31603"/>
          <a:stretch/>
        </p:blipFill>
        <p:spPr>
          <a:xfrm>
            <a:off x="1510664" y="427705"/>
            <a:ext cx="9821779" cy="9325895"/>
          </a:xfrm>
          <a:prstGeom prst="rect">
            <a:avLst/>
          </a:prstGeom>
        </p:spPr>
      </p:pic>
      <p:sp>
        <p:nvSpPr>
          <p:cNvPr id="265" name="jwst-docs.stsci.edu is now live!  (232 pages published)"/>
          <p:cNvSpPr/>
          <p:nvPr/>
        </p:nvSpPr>
        <p:spPr>
          <a:xfrm>
            <a:off x="9404846" y="1261475"/>
            <a:ext cx="3558398" cy="636072"/>
          </a:xfrm>
          <a:prstGeom prst="rect">
            <a:avLst/>
          </a:prstGeom>
          <a:solidFill>
            <a:srgbClr val="FFF49B"/>
          </a:solidFill>
          <a:ln w="50800">
            <a:solidFill>
              <a:schemeClr val="accent3">
                <a:satOff val="1837"/>
                <a:lumOff val="-8808"/>
              </a:schemeClr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algn="l" defTabSz="457200">
              <a:defRPr sz="2800">
                <a:solidFill>
                  <a:srgbClr val="143B1C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>
                <a:latin typeface="Gill Sans"/>
                <a:ea typeface="Gill Sans"/>
                <a:cs typeface="Gill Sans"/>
                <a:sym typeface="Gill Sans"/>
              </a:rPr>
              <a:t>&gt; 521</a:t>
            </a:r>
            <a:r>
              <a:rPr dirty="0" smtClean="0"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lang="en-US" dirty="0" smtClean="0">
                <a:latin typeface="+mn-lt"/>
                <a:ea typeface="+mn-ea"/>
                <a:cs typeface="+mn-cs"/>
                <a:sym typeface="Gill Sans Light"/>
              </a:rPr>
              <a:t>articles </a:t>
            </a:r>
            <a:r>
              <a:rPr dirty="0" smtClean="0">
                <a:latin typeface="+mn-lt"/>
                <a:ea typeface="+mn-ea"/>
                <a:cs typeface="+mn-cs"/>
                <a:sym typeface="Gill Sans Light"/>
              </a:rPr>
              <a:t>published</a:t>
            </a:r>
            <a:endParaRPr dirty="0"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" name="jwst-docs.stsci.edu is now live!  (232 pages published)"/>
          <p:cNvSpPr/>
          <p:nvPr/>
        </p:nvSpPr>
        <p:spPr>
          <a:xfrm>
            <a:off x="9562453" y="2197837"/>
            <a:ext cx="3243183" cy="1066959"/>
          </a:xfrm>
          <a:prstGeom prst="rect">
            <a:avLst/>
          </a:prstGeom>
          <a:solidFill>
            <a:srgbClr val="92D050"/>
          </a:solidFill>
          <a:ln w="50800">
            <a:solidFill>
              <a:schemeClr val="accent3">
                <a:satOff val="1837"/>
                <a:lumOff val="-8808"/>
              </a:schemeClr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defTabSz="457200">
              <a:defRPr sz="2800">
                <a:solidFill>
                  <a:srgbClr val="143B1C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/>
              <a:t>more in pipeline for GO </a:t>
            </a:r>
            <a:r>
              <a:rPr lang="en-US" dirty="0" err="1" smtClean="0"/>
              <a:t>CfP</a:t>
            </a:r>
            <a:endParaRPr dirty="0"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JDox”: modern, user-friendly documentation system…"/>
          <p:cNvSpPr/>
          <p:nvPr/>
        </p:nvSpPr>
        <p:spPr>
          <a:xfrm>
            <a:off x="220700" y="2326645"/>
            <a:ext cx="12784100" cy="662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Information planned to be released before GO </a:t>
            </a:r>
            <a:r>
              <a:rPr lang="en-US" sz="4400" dirty="0" err="1" smtClean="0"/>
              <a:t>CfP</a:t>
            </a:r>
            <a:endParaRPr lang="en-US" sz="4400" dirty="0"/>
          </a:p>
          <a:p>
            <a:endParaRPr lang="en-US" sz="4400" dirty="0" smtClean="0"/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Baseline Cycle 1 calibration program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Observing Techniques </a:t>
            </a:r>
            <a:r>
              <a:rPr lang="en-US" sz="3600" dirty="0" smtClean="0"/>
              <a:t>(</a:t>
            </a:r>
            <a:r>
              <a:rPr lang="en-US" sz="3600" dirty="0" err="1" smtClean="0"/>
              <a:t>slitless</a:t>
            </a:r>
            <a:r>
              <a:rPr lang="en-US" sz="3600" dirty="0" smtClean="0"/>
              <a:t> spectroscopy, time series observations, moving targets)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Science Use Cases </a:t>
            </a:r>
            <a:r>
              <a:rPr lang="en-US" sz="3600" dirty="0" smtClean="0"/>
              <a:t>(walk user through instrument specific considerations, ETC simulations, setting up proposal in APT) 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Instrument Best Practices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Additional Video Help </a:t>
            </a:r>
            <a:r>
              <a:rPr lang="en-US" sz="3600" dirty="0" smtClean="0"/>
              <a:t>(ETC, APT/</a:t>
            </a:r>
            <a:r>
              <a:rPr lang="en-US" sz="3600" dirty="0" err="1" smtClean="0"/>
              <a:t>Aladin</a:t>
            </a:r>
            <a:r>
              <a:rPr lang="en-US" sz="3600" dirty="0" smtClean="0"/>
              <a:t>)</a:t>
            </a:r>
          </a:p>
          <a:p>
            <a:pPr marL="742950" lvl="5" indent="-742950" algn="l">
              <a:buFont typeface="Arial" charset="0"/>
              <a:buChar char="•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90175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rogress:  jwst-docs.stsci.edu is now live! (232 pages published)…"/>
          <p:cNvSpPr/>
          <p:nvPr/>
        </p:nvSpPr>
        <p:spPr>
          <a:xfrm>
            <a:off x="557198" y="2077453"/>
            <a:ext cx="12187252" cy="733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400">
                <a:solidFill>
                  <a:srgbClr val="143B1C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Progress: </a:t>
            </a:r>
            <a:r>
              <a:rPr dirty="0">
                <a:solidFill>
                  <a:srgbClr val="143BFF"/>
                </a:solidFill>
              </a:rPr>
              <a:t> </a:t>
            </a:r>
            <a:r>
              <a:rPr u="sng" dirty="0">
                <a:solidFill>
                  <a:srgbClr val="143BFF"/>
                </a:solidFill>
                <a:hlinkClick r:id="rId2"/>
              </a:rPr>
              <a:t>jwst-docs.stsci.edu</a:t>
            </a:r>
            <a:r>
              <a:rPr dirty="0"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dirty="0" smtClean="0">
                <a:latin typeface="+mn-lt"/>
                <a:ea typeface="+mn-ea"/>
                <a:cs typeface="+mn-cs"/>
                <a:sym typeface="Gill Sans Light"/>
              </a:rPr>
              <a:t>(</a:t>
            </a:r>
            <a:r>
              <a:rPr lang="en-US" dirty="0" smtClean="0">
                <a:latin typeface="+mn-lt"/>
                <a:ea typeface="+mn-ea"/>
                <a:cs typeface="+mn-cs"/>
                <a:sym typeface="Gill Sans Light"/>
              </a:rPr>
              <a:t>&gt; </a:t>
            </a:r>
            <a:r>
              <a:rPr lang="en-US" dirty="0" smtClean="0">
                <a:latin typeface="Gill Sans"/>
                <a:ea typeface="Gill Sans"/>
                <a:cs typeface="Gill Sans"/>
                <a:sym typeface="Gill Sans"/>
              </a:rPr>
              <a:t>521</a:t>
            </a:r>
            <a:r>
              <a:rPr dirty="0" smtClean="0"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lang="en-US" dirty="0" smtClean="0">
                <a:latin typeface="+mn-lt"/>
                <a:ea typeface="+mn-ea"/>
                <a:cs typeface="+mn-cs"/>
                <a:sym typeface="Gill Sans Light"/>
              </a:rPr>
              <a:t>articles </a:t>
            </a:r>
            <a:r>
              <a:rPr dirty="0" smtClean="0">
                <a:latin typeface="+mn-lt"/>
                <a:ea typeface="+mn-ea"/>
                <a:cs typeface="+mn-cs"/>
                <a:sym typeface="Gill Sans Light"/>
              </a:rPr>
              <a:t>published</a:t>
            </a:r>
            <a:r>
              <a:rPr dirty="0">
                <a:latin typeface="+mn-lt"/>
                <a:ea typeface="+mn-ea"/>
                <a:cs typeface="+mn-cs"/>
                <a:sym typeface="Gill Sans Light"/>
              </a:rPr>
              <a:t>)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endParaRPr sz="1800" dirty="0">
              <a:latin typeface="+mn-lt"/>
              <a:ea typeface="+mn-ea"/>
              <a:cs typeface="+mn-cs"/>
              <a:sym typeface="Gill Sans Light"/>
            </a:endParaRP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/>
              <a:t>Published: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/>
              <a:t>✓ GTO Call for Proposals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/>
              <a:t>✓ DD-ERS Call for </a:t>
            </a:r>
            <a:r>
              <a:rPr lang="en-US" dirty="0" smtClean="0"/>
              <a:t>Proposals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 smtClean="0"/>
              <a:t>✓ ETC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 smtClean="0"/>
              <a:t>✓ APT 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 smtClean="0"/>
              <a:t>✓ </a:t>
            </a:r>
            <a:r>
              <a:rPr lang="en-US" sz="2700" dirty="0" smtClean="0"/>
              <a:t>Target </a:t>
            </a:r>
            <a:r>
              <a:rPr lang="en-US" sz="2700" dirty="0"/>
              <a:t>Visibility </a:t>
            </a:r>
            <a:r>
              <a:rPr lang="en-US" sz="2700" dirty="0" smtClean="0"/>
              <a:t>Tools</a:t>
            </a:r>
            <a:r>
              <a:rPr lang="en-US" dirty="0"/>
              <a:t> </a:t>
            </a:r>
            <a:endParaRPr lang="en-US" dirty="0" smtClean="0"/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 smtClean="0"/>
              <a:t>✓Context </a:t>
            </a:r>
            <a:r>
              <a:rPr lang="en-US" dirty="0"/>
              <a:t>Sensitive </a:t>
            </a:r>
            <a:r>
              <a:rPr lang="en-US" dirty="0" smtClean="0"/>
              <a:t>Help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sz="2700" dirty="0"/>
              <a:t>✓ Instrument </a:t>
            </a:r>
            <a:r>
              <a:rPr lang="en-US" sz="2700" dirty="0" smtClean="0"/>
              <a:t>Handbooks</a:t>
            </a:r>
            <a:endParaRPr lang="en-US" dirty="0"/>
          </a:p>
          <a:p>
            <a:pPr algn="l" defTabSz="457200">
              <a:defRPr sz="2700">
                <a:solidFill>
                  <a:srgbClr val="143B1C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dirty="0"/>
              <a:t/>
            </a:r>
            <a:br>
              <a:rPr sz="2000" dirty="0"/>
            </a:br>
            <a:r>
              <a:rPr dirty="0">
                <a:latin typeface="+mn-lt"/>
                <a:ea typeface="+mn-ea"/>
                <a:cs typeface="+mn-cs"/>
                <a:sym typeface="Gill Sans Light"/>
              </a:rPr>
              <a:t>Preliminary publications (subject to revisions and additions):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 smtClean="0"/>
              <a:t>✓ Data Handbooks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lang="en-US" dirty="0"/>
              <a:t>✓ </a:t>
            </a:r>
            <a:r>
              <a:rPr lang="en-US" dirty="0" smtClean="0"/>
              <a:t>Observing Techniques</a:t>
            </a:r>
            <a:endParaRPr lang="en-US" dirty="0"/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endParaRPr sz="2000" dirty="0"/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/>
              <a:t>Coming later this year: 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/>
              <a:t>– Science use cases</a:t>
            </a:r>
          </a:p>
          <a:p>
            <a:pPr algn="l" defTabSz="457200">
              <a:defRPr sz="2700">
                <a:solidFill>
                  <a:srgbClr val="143B1C"/>
                </a:solidFill>
              </a:defRPr>
            </a:pPr>
            <a:r>
              <a:rPr dirty="0" smtClean="0"/>
              <a:t>–</a:t>
            </a:r>
            <a:r>
              <a:rPr dirty="0"/>
              <a:t> </a:t>
            </a:r>
            <a:r>
              <a:rPr lang="en-US" dirty="0" smtClean="0"/>
              <a:t>more </a:t>
            </a:r>
            <a:r>
              <a:rPr dirty="0" smtClean="0"/>
              <a:t>APT</a:t>
            </a:r>
            <a:r>
              <a:rPr lang="en-US" dirty="0" smtClean="0"/>
              <a:t> &amp; ETC </a:t>
            </a:r>
            <a:r>
              <a:rPr dirty="0" smtClean="0"/>
              <a:t> </a:t>
            </a:r>
            <a:r>
              <a:rPr dirty="0"/>
              <a:t>instructional videos</a:t>
            </a:r>
          </a:p>
        </p:txBody>
      </p:sp>
      <p:pic>
        <p:nvPicPr>
          <p:cNvPr id="269" name="comments / feedback? JWST help desk user forum: jwsthelp.stsci.edu" descr="comments / feedback? JWST help desk user forum: jwsthelp.stsci.edu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1218" y="6883901"/>
            <a:ext cx="4904353" cy="2019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87327" y="2848021"/>
            <a:ext cx="6065386" cy="3082727"/>
            <a:chOff x="6520083" y="6571123"/>
            <a:chExt cx="6065386" cy="3082727"/>
          </a:xfrm>
        </p:grpSpPr>
        <p:sp>
          <p:nvSpPr>
            <p:cNvPr id="271" name="Timeline Nov 2017:  Cycle 1 GO Call for Proposals  and supporting articles…"/>
            <p:cNvSpPr/>
            <p:nvPr/>
          </p:nvSpPr>
          <p:spPr>
            <a:xfrm>
              <a:off x="6554849" y="6863379"/>
              <a:ext cx="6030620" cy="2687915"/>
            </a:xfrm>
            <a:prstGeom prst="rect">
              <a:avLst/>
            </a:prstGeom>
            <a:solidFill>
              <a:srgbClr val="C8EBC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400">
                  <a:solidFill>
                    <a:srgbClr val="143B1C"/>
                  </a:solidFill>
                </a:defRPr>
              </a:pPr>
              <a:r>
                <a:rPr u="sng" dirty="0" smtClean="0"/>
                <a:t>Timeline</a:t>
              </a:r>
              <a:endParaRPr lang="en-US" u="sng" dirty="0" smtClean="0"/>
            </a:p>
            <a:p>
              <a:pPr algn="l" defTabSz="457200">
                <a:defRPr sz="2400">
                  <a:solidFill>
                    <a:srgbClr val="143B1C"/>
                  </a:solidFill>
                </a:defRPr>
              </a:pPr>
              <a:r>
                <a:rPr lang="en-US" dirty="0" smtClean="0">
                  <a:latin typeface="Gill Sans"/>
                  <a:ea typeface="Gill Sans"/>
                  <a:cs typeface="Gill Sans"/>
                  <a:sym typeface="Gill Sans"/>
                </a:rPr>
                <a:t>Aug 2017</a:t>
              </a:r>
              <a:r>
                <a:rPr lang="en-US" dirty="0">
                  <a:latin typeface="Gill Sans"/>
                  <a:ea typeface="Gill Sans"/>
                  <a:cs typeface="Gill Sans"/>
                  <a:sym typeface="Gill Sans"/>
                </a:rPr>
                <a:t>: </a:t>
              </a:r>
              <a:r>
                <a:rPr lang="en-US" dirty="0"/>
                <a:t> Cycle 1</a:t>
              </a:r>
              <a:r>
                <a:rPr lang="en-US" dirty="0" smtClean="0"/>
                <a:t> DD-ERS proposal deadline</a:t>
              </a:r>
            </a:p>
            <a:p>
              <a:pPr algn="l" defTabSz="457200">
                <a:defRPr sz="2400">
                  <a:solidFill>
                    <a:srgbClr val="143B1C"/>
                  </a:solidFill>
                </a:defRPr>
              </a:pPr>
              <a:r>
                <a:rPr dirty="0" smtClean="0">
                  <a:latin typeface="Gill Sans"/>
                  <a:ea typeface="Gill Sans"/>
                  <a:cs typeface="Gill Sans"/>
                  <a:sym typeface="Gill Sans"/>
                </a:rPr>
                <a:t>Nov </a:t>
              </a:r>
              <a:r>
                <a:rPr dirty="0">
                  <a:latin typeface="Gill Sans"/>
                  <a:ea typeface="Gill Sans"/>
                  <a:cs typeface="Gill Sans"/>
                  <a:sym typeface="Gill Sans"/>
                </a:rPr>
                <a:t>2017: </a:t>
              </a:r>
              <a:r>
                <a:rPr dirty="0"/>
                <a:t> Cycle 1 GO Call for Proposals </a:t>
              </a:r>
              <a:br>
                <a:rPr dirty="0"/>
              </a:br>
              <a:r>
                <a:rPr dirty="0"/>
                <a:t>and supporting articles</a:t>
              </a:r>
            </a:p>
            <a:p>
              <a:pPr algn="l" defTabSz="457200">
                <a:defRPr sz="2400">
                  <a:solidFill>
                    <a:srgbClr val="143B1C"/>
                  </a:solidFill>
                </a:defRPr>
              </a:pPr>
              <a:r>
                <a:rPr dirty="0">
                  <a:latin typeface="Gill Sans"/>
                  <a:ea typeface="Gill Sans"/>
                  <a:cs typeface="Gill Sans"/>
                  <a:sym typeface="Gill Sans"/>
                </a:rPr>
                <a:t>Mar 2018:</a:t>
              </a:r>
              <a:r>
                <a:rPr dirty="0"/>
                <a:t>  Cycle 1 GO proposal deadline</a:t>
              </a:r>
              <a:br>
                <a:rPr dirty="0"/>
              </a:br>
              <a:r>
                <a:rPr dirty="0">
                  <a:latin typeface="Gill Sans"/>
                  <a:ea typeface="Gill Sans"/>
                  <a:cs typeface="Gill Sans"/>
                  <a:sym typeface="Gill Sans"/>
                </a:rPr>
                <a:t>Apr 2018 – :</a:t>
              </a:r>
              <a:r>
                <a:rPr dirty="0"/>
                <a:t> frequent JDox updates through launch / commissioning / Cycle 1</a:t>
              </a:r>
            </a:p>
          </p:txBody>
        </p:sp>
        <p:pic>
          <p:nvPicPr>
            <p:cNvPr id="270" name="Timeline Nov 2017:  Cycle 1 GO Call for Proposals  and supporting articles…" descr="Timeline Nov 2017:  Cycle 1 GO Call for Proposals  and supporting articles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20083" y="6571123"/>
              <a:ext cx="6032136" cy="30827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JDox”: modern, user-friendly documentation system…"/>
          <p:cNvSpPr/>
          <p:nvPr/>
        </p:nvSpPr>
        <p:spPr>
          <a:xfrm>
            <a:off x="220700" y="2326645"/>
            <a:ext cx="12784100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err="1" smtClean="0"/>
              <a:t>JDox</a:t>
            </a:r>
            <a:r>
              <a:rPr lang="en-US" sz="4400" dirty="0" smtClean="0"/>
              <a:t> Scavenger Hunt Instructions </a:t>
            </a:r>
            <a:endParaRPr lang="en-US" sz="4400" dirty="0"/>
          </a:p>
          <a:p>
            <a:endParaRPr lang="en-US" sz="4400" dirty="0" smtClean="0"/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List of questions </a:t>
            </a:r>
            <a:r>
              <a:rPr lang="en-US" sz="3600" dirty="0" smtClean="0"/>
              <a:t>(don’t need to answer everything)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400" dirty="0" smtClean="0"/>
              <a:t>Provide feedback to table facilitators at end</a:t>
            </a:r>
            <a:endParaRPr lang="en-US" sz="4400" dirty="0" smtClean="0"/>
          </a:p>
          <a:p>
            <a:pPr marL="742950" lvl="5" indent="-742950" algn="l">
              <a:buFont typeface="Arial" charset="0"/>
              <a:buChar char="•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76737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“Every Page is Page One” as in Wikipedia…"/>
          <p:cNvSpPr/>
          <p:nvPr/>
        </p:nvSpPr>
        <p:spPr>
          <a:xfrm>
            <a:off x="431030" y="2177234"/>
            <a:ext cx="11590683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en-US" dirty="0" err="1" smtClean="0"/>
              <a:t>JDox</a:t>
            </a:r>
            <a:r>
              <a:rPr lang="en-US" dirty="0" smtClean="0"/>
              <a:t> philosophy: “Every Page is Page One”</a:t>
            </a:r>
          </a:p>
          <a:p>
            <a:pPr algn="l"/>
            <a:r>
              <a:rPr lang="en-US" sz="3600" dirty="0" smtClean="0"/>
              <a:t>similar to public transportation with “hubs” and “lines” but not linear</a:t>
            </a:r>
            <a:endParaRPr sz="3600" dirty="0"/>
          </a:p>
        </p:txBody>
      </p:sp>
      <p:pic>
        <p:nvPicPr>
          <p:cNvPr id="24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7922" y="3854044"/>
            <a:ext cx="8216901" cy="547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31603"/>
          <a:stretch/>
        </p:blipFill>
        <p:spPr>
          <a:xfrm>
            <a:off x="3097161" y="2920179"/>
            <a:ext cx="7025913" cy="6671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3577" y="2171256"/>
            <a:ext cx="402193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JDox</a:t>
            </a: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Organization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423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60" y="0"/>
            <a:ext cx="7771085" cy="9753600"/>
          </a:xfrm>
          <a:prstGeom prst="rect">
            <a:avLst/>
          </a:prstGeom>
        </p:spPr>
      </p:pic>
      <p:sp>
        <p:nvSpPr>
          <p:cNvPr id="8" name="JDox site navigation"/>
          <p:cNvSpPr/>
          <p:nvPr/>
        </p:nvSpPr>
        <p:spPr>
          <a:xfrm>
            <a:off x="160846" y="648912"/>
            <a:ext cx="2809314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/>
              <a:t>summarizes</a:t>
            </a:r>
          </a:p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/>
              <a:t>article in </a:t>
            </a:r>
          </a:p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/>
              <a:t>section</a:t>
            </a:r>
            <a:endParaRPr dirty="0"/>
          </a:p>
        </p:txBody>
      </p:sp>
      <p:sp>
        <p:nvSpPr>
          <p:cNvPr id="9" name="Rectangle"/>
          <p:cNvSpPr/>
          <p:nvPr/>
        </p:nvSpPr>
        <p:spPr>
          <a:xfrm>
            <a:off x="2970159" y="713098"/>
            <a:ext cx="7771085" cy="1631896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JDox site navigation"/>
          <p:cNvSpPr/>
          <p:nvPr/>
        </p:nvSpPr>
        <p:spPr>
          <a:xfrm>
            <a:off x="160846" y="3636225"/>
            <a:ext cx="2809314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smtClean="0"/>
              <a:t>quick links</a:t>
            </a:r>
            <a:endParaRPr dirty="0"/>
          </a:p>
        </p:txBody>
      </p:sp>
      <p:sp>
        <p:nvSpPr>
          <p:cNvPr id="11" name="Rectangle"/>
          <p:cNvSpPr/>
          <p:nvPr/>
        </p:nvSpPr>
        <p:spPr>
          <a:xfrm>
            <a:off x="2970159" y="2593910"/>
            <a:ext cx="1396568" cy="7016620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376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0" animBg="1"/>
      <p:bldP spid="1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8884" y="1559407"/>
            <a:ext cx="1781312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" name="“JDox”: modern, user-friendly documentation system…"/>
          <p:cNvSpPr/>
          <p:nvPr/>
        </p:nvSpPr>
        <p:spPr>
          <a:xfrm>
            <a:off x="119102" y="2109894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Instrument Handbooks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3" y="3092795"/>
            <a:ext cx="8806275" cy="59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3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“JDox”: modern, user-friendly documentation system…"/>
          <p:cNvSpPr/>
          <p:nvPr/>
        </p:nvSpPr>
        <p:spPr>
          <a:xfrm>
            <a:off x="119102" y="2109894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Instrument Handbooks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462"/>
            <a:ext cx="8806275" cy="594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8" y="2889595"/>
            <a:ext cx="5834709" cy="4435622"/>
          </a:xfrm>
          <a:prstGeom prst="rect">
            <a:avLst/>
          </a:prstGeom>
        </p:spPr>
      </p:pic>
      <p:sp>
        <p:nvSpPr>
          <p:cNvPr id="10" name="Line"/>
          <p:cNvSpPr/>
          <p:nvPr/>
        </p:nvSpPr>
        <p:spPr>
          <a:xfrm flipH="1">
            <a:off x="1716155" y="3440083"/>
            <a:ext cx="4633844" cy="4677766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Oval 8"/>
          <p:cNvSpPr/>
          <p:nvPr/>
        </p:nvSpPr>
        <p:spPr>
          <a:xfrm>
            <a:off x="828884" y="1559407"/>
            <a:ext cx="1781312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460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“JDox”: modern, user-friendly documentation system…"/>
          <p:cNvSpPr/>
          <p:nvPr/>
        </p:nvSpPr>
        <p:spPr>
          <a:xfrm>
            <a:off x="119102" y="2109894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Instrument Handbooks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462"/>
            <a:ext cx="8806275" cy="594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8" y="2889595"/>
            <a:ext cx="5834709" cy="443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25" y="3669296"/>
            <a:ext cx="5834709" cy="5328690"/>
          </a:xfrm>
          <a:prstGeom prst="rect">
            <a:avLst/>
          </a:prstGeom>
        </p:spPr>
      </p:pic>
      <p:sp>
        <p:nvSpPr>
          <p:cNvPr id="10" name="Line"/>
          <p:cNvSpPr/>
          <p:nvPr/>
        </p:nvSpPr>
        <p:spPr>
          <a:xfrm flipH="1">
            <a:off x="1716155" y="4318001"/>
            <a:ext cx="5209577" cy="4003048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828884" y="1559407"/>
            <a:ext cx="1781312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9061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“JDox”: modern, user-friendly documentation system…"/>
          <p:cNvSpPr/>
          <p:nvPr/>
        </p:nvSpPr>
        <p:spPr>
          <a:xfrm>
            <a:off x="119102" y="2109894"/>
            <a:ext cx="127841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r>
              <a:rPr lang="en-US" sz="4400" dirty="0" smtClean="0"/>
              <a:t>Instrument Handbooks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462"/>
            <a:ext cx="8806275" cy="594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8" y="2889595"/>
            <a:ext cx="5834709" cy="443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25" y="3669296"/>
            <a:ext cx="5834709" cy="5328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97" y="4693337"/>
            <a:ext cx="6013064" cy="3532805"/>
          </a:xfrm>
          <a:prstGeom prst="rect">
            <a:avLst/>
          </a:prstGeom>
        </p:spPr>
      </p:pic>
      <p:sp>
        <p:nvSpPr>
          <p:cNvPr id="10" name="Line"/>
          <p:cNvSpPr/>
          <p:nvPr/>
        </p:nvSpPr>
        <p:spPr>
          <a:xfrm flipH="1">
            <a:off x="1408696" y="5266267"/>
            <a:ext cx="5601703" cy="3359581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828884" y="1559407"/>
            <a:ext cx="1781312" cy="601286"/>
          </a:xfrm>
          <a:prstGeom prst="ellipse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8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333</Words>
  <Application>Microsoft Macintosh PowerPoint</Application>
  <PresentationFormat>Custom</PresentationFormat>
  <Paragraphs>107</Paragraphs>
  <Slides>23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Gill Sans</vt:lpstr>
      <vt:lpstr>Gill Sans Light</vt:lpstr>
      <vt:lpstr>Helvetica</vt:lpstr>
      <vt:lpstr>Lucida Grande</vt:lpstr>
      <vt:lpstr>Arial</vt:lpstr>
      <vt:lpstr>Showroom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126</cp:revision>
  <dcterms:modified xsi:type="dcterms:W3CDTF">2017-10-04T08:44:35Z</dcterms:modified>
</cp:coreProperties>
</file>