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1" r:id="rId3"/>
    <p:sldId id="262" r:id="rId4"/>
    <p:sldId id="265" r:id="rId5"/>
    <p:sldId id="266" r:id="rId6"/>
    <p:sldId id="270" r:id="rId7"/>
    <p:sldId id="271" r:id="rId8"/>
    <p:sldId id="273" r:id="rId9"/>
    <p:sldId id="274" r:id="rId10"/>
    <p:sldId id="275" r:id="rId11"/>
    <p:sldId id="268" r:id="rId12"/>
    <p:sldId id="263" r:id="rId13"/>
    <p:sldId id="264" r:id="rId14"/>
    <p:sldId id="267" r:id="rId15"/>
    <p:sldId id="269" r:id="rId16"/>
    <p:sldId id="272" r:id="rId17"/>
    <p:sldId id="276" r:id="rId18"/>
    <p:sldId id="277" r:id="rId19"/>
    <p:sldId id="278"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40"/>
    <p:restoredTop sz="94724"/>
  </p:normalViewPr>
  <p:slideViewPr>
    <p:cSldViewPr snapToGrid="0" snapToObjects="1" showGuides="1">
      <p:cViewPr>
        <p:scale>
          <a:sx n="90" d="100"/>
          <a:sy n="90" d="100"/>
        </p:scale>
        <p:origin x="2496" y="140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48675952"/>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8663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2"/>
            <a:ext cx="9144000" cy="2387601"/>
          </a:xfrm>
          <a:prstGeom prst="rect">
            <a:avLst/>
          </a:prstGeom>
        </p:spPr>
        <p:txBody>
          <a:bodyPr anchor="b"/>
          <a:lstStyle>
            <a:lvl1pPr algn="ctr">
              <a:defRPr sz="6000"/>
            </a:lvl1pPr>
          </a:lstStyle>
          <a:p>
            <a:r>
              <a:t>Click to edit Master title style</a:t>
            </a:r>
          </a:p>
        </p:txBody>
      </p:sp>
      <p:sp>
        <p:nvSpPr>
          <p:cNvPr id="12" name="Shape 12"/>
          <p:cNvSpPr>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Click to edit Master title style</a:t>
            </a:r>
          </a:p>
        </p:txBody>
      </p:sp>
      <p:sp>
        <p:nvSpPr>
          <p:cNvPr id="93" name="Shape 93"/>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8724900" y="365125"/>
            <a:ext cx="2628900" cy="5811838"/>
          </a:xfrm>
          <a:prstGeom prst="rect">
            <a:avLst/>
          </a:prstGeom>
        </p:spPr>
        <p:txBody>
          <a:bodyPr/>
          <a:lstStyle/>
          <a:p>
            <a:r>
              <a:t>Click to edit Master title style</a:t>
            </a:r>
          </a:p>
        </p:txBody>
      </p:sp>
      <p:sp>
        <p:nvSpPr>
          <p:cNvPr id="102" name="Shape 102"/>
          <p:cNvSpPr>
            <a:spLocks noGrp="1"/>
          </p:cNvSpPr>
          <p:nvPr>
            <p:ph type="body" idx="1"/>
          </p:nvPr>
        </p:nvSpPr>
        <p:spPr>
          <a:xfrm>
            <a:off x="838200" y="365125"/>
            <a:ext cx="7734300" cy="5811838"/>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Click to edit Master title style</a:t>
            </a:r>
          </a:p>
        </p:txBody>
      </p:sp>
      <p:sp>
        <p:nvSpPr>
          <p:cNvPr id="21" name="Shape 21"/>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831850" y="1709738"/>
            <a:ext cx="10515600" cy="2852737"/>
          </a:xfrm>
          <a:prstGeom prst="rect">
            <a:avLst/>
          </a:prstGeom>
        </p:spPr>
        <p:txBody>
          <a:bodyPr anchor="b"/>
          <a:lstStyle>
            <a:lvl1pPr>
              <a:defRPr sz="6000"/>
            </a:lvl1pPr>
          </a:lstStyle>
          <a:p>
            <a:r>
              <a:t>Click to edit Master title style</a:t>
            </a:r>
          </a:p>
        </p:txBody>
      </p:sp>
      <p:sp>
        <p:nvSpPr>
          <p:cNvPr id="30" name="Shape 30"/>
          <p:cNvSpPr>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stStyle>
          <a:p>
            <a:r>
              <a:t>Click to edit Master text styles</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Click to edit Master title style</a:t>
            </a:r>
          </a:p>
        </p:txBody>
      </p:sp>
      <p:sp>
        <p:nvSpPr>
          <p:cNvPr id="39" name="Shape 39"/>
          <p:cNvSpPr>
            <a:spLocks noGrp="1"/>
          </p:cNvSpPr>
          <p:nvPr>
            <p:ph type="body" sz="half" idx="1"/>
          </p:nvPr>
        </p:nvSpPr>
        <p:spPr>
          <a:xfrm>
            <a:off x="838200" y="1825625"/>
            <a:ext cx="5181600" cy="4351338"/>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xfrm>
            <a:off x="839787" y="365125"/>
            <a:ext cx="10515601" cy="1325563"/>
          </a:xfrm>
          <a:prstGeom prst="rect">
            <a:avLst/>
          </a:prstGeom>
        </p:spPr>
        <p:txBody>
          <a:bodyPr/>
          <a:lstStyle/>
          <a:p>
            <a:r>
              <a:t>Click to edit Master title style</a:t>
            </a:r>
          </a:p>
        </p:txBody>
      </p:sp>
      <p:sp>
        <p:nvSpPr>
          <p:cNvPr id="48" name="Shape 48"/>
          <p:cNvSpPr>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stStyle>
          <a:p>
            <a:r>
              <a:t>Click to edit Master text styles</a:t>
            </a:r>
          </a:p>
        </p:txBody>
      </p:sp>
      <p:sp>
        <p:nvSpPr>
          <p:cNvPr id="49" name="Shape 49"/>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Click to edit Master title style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839787" y="457200"/>
            <a:ext cx="3932239" cy="1600200"/>
          </a:xfrm>
          <a:prstGeom prst="rect">
            <a:avLst/>
          </a:prstGeom>
        </p:spPr>
        <p:txBody>
          <a:bodyPr anchor="b"/>
          <a:lstStyle>
            <a:lvl1pPr>
              <a:defRPr sz="3200"/>
            </a:lvl1pPr>
          </a:lstStyle>
          <a:p>
            <a:r>
              <a:t>Click to edit Master title style</a:t>
            </a:r>
          </a:p>
        </p:txBody>
      </p:sp>
      <p:sp>
        <p:nvSpPr>
          <p:cNvPr id="73" name="Shape 73"/>
          <p:cNvSpPr>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Click to edit Master text styles</a:t>
            </a:r>
          </a:p>
          <a:p>
            <a:pPr lvl="1"/>
            <a:r>
              <a:t>Second level</a:t>
            </a:r>
          </a:p>
          <a:p>
            <a:pPr lvl="2"/>
            <a:r>
              <a:t>Third level</a:t>
            </a:r>
          </a:p>
          <a:p>
            <a:pPr lvl="3"/>
            <a:r>
              <a:t>Fourth level</a:t>
            </a:r>
          </a:p>
          <a:p>
            <a:pPr lvl="4"/>
            <a:r>
              <a:t>Fifth level</a:t>
            </a:r>
          </a:p>
        </p:txBody>
      </p:sp>
      <p:sp>
        <p:nvSpPr>
          <p:cNvPr id="74" name="Shape 74"/>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839787" y="457200"/>
            <a:ext cx="3932239" cy="1600200"/>
          </a:xfrm>
          <a:prstGeom prst="rect">
            <a:avLst/>
          </a:prstGeom>
        </p:spPr>
        <p:txBody>
          <a:bodyPr anchor="b"/>
          <a:lstStyle>
            <a:lvl1pPr>
              <a:defRPr sz="3200"/>
            </a:lvl1pPr>
          </a:lstStyle>
          <a:p>
            <a:r>
              <a:t>Click to edit Master title style</a:t>
            </a:r>
          </a:p>
        </p:txBody>
      </p:sp>
      <p:sp>
        <p:nvSpPr>
          <p:cNvPr id="83" name="Shape 83"/>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stStyle>
          <a:p>
            <a:r>
              <a:t>Click to edit Master text styles</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Click to edit Master title style</a:t>
            </a:r>
          </a:p>
        </p:txBody>
      </p:sp>
      <p:sp>
        <p:nvSpPr>
          <p:cNvPr id="3" name="Shape 3"/>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Click to edit Master text styles</a:t>
            </a:r>
          </a:p>
          <a:p>
            <a:pPr lvl="1"/>
            <a:r>
              <a:t>Second level</a:t>
            </a:r>
          </a:p>
          <a:p>
            <a:pPr lvl="2"/>
            <a:r>
              <a:t>Third level</a:t>
            </a:r>
          </a:p>
          <a:p>
            <a:pPr lvl="3"/>
            <a:r>
              <a:t>Fourth level</a:t>
            </a:r>
          </a:p>
          <a:p>
            <a:pPr lvl="4"/>
            <a:r>
              <a:t>Fifth level</a:t>
            </a:r>
          </a:p>
        </p:txBody>
      </p:sp>
      <p:sp>
        <p:nvSpPr>
          <p:cNvPr id="4" name="Shape 4"/>
          <p:cNvSpPr>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jwst-docs.stsci.edu/display/JPP/JWST+High-Contrast+Imaging+Overview" TargetMode="External"/><Relationship Id="rId4" Type="http://schemas.openxmlformats.org/officeDocument/2006/relationships/hyperlink" Target="https://jwst-docs.stsci.edu/display/JTI/NIRCam+Coronagraphic+Imaging" TargetMode="External"/><Relationship Id="rId5" Type="http://schemas.openxmlformats.org/officeDocument/2006/relationships/hyperlink" Target="https://jwst-docs.stsci.edu/display/JTI/MIRI+Coronagraphic+Imaging" TargetMode="External"/><Relationship Id="rId6" Type="http://schemas.openxmlformats.org/officeDocument/2006/relationships/hyperlink" Target="https://jwst-docs.stsci.edu/display/JTI/NIRISS+Aperture+Masking+Interferometry" TargetMode="External"/><Relationship Id="rId1" Type="http://schemas.openxmlformats.org/officeDocument/2006/relationships/slideLayout" Target="../slideLayouts/slideLayout7.xml"/><Relationship Id="rId2" Type="http://schemas.openxmlformats.org/officeDocument/2006/relationships/hyperlink" Target="https://jwst-docs.stsci.edu/display/JSP/JWST+Cycle+1+Proposal+Opportuniti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jwst-docs-stage.stsci.edu/display/JPP/JWST+Parallel+Observations" TargetMode="External"/><Relationship Id="rId4" Type="http://schemas.openxmlformats.org/officeDocument/2006/relationships/hyperlink" Target="https://jwst-docs.stsci.edu/display/JTI/NIRCam+Detectors" TargetMode="External"/><Relationship Id="rId5" Type="http://schemas.openxmlformats.org/officeDocument/2006/relationships/hyperlink" Target="https://jwst-docs.stsci.edu/display/JTI/NIRCam+Field+of+View" TargetMode="External"/><Relationship Id="rId6" Type="http://schemas.openxmlformats.org/officeDocument/2006/relationships/hyperlink" Target="https://jwst-docs.stsci.edu/display/JPP/JWST+Integral+Field+Spectroscopy" TargetMode="External"/><Relationship Id="rId7" Type="http://schemas.openxmlformats.org/officeDocument/2006/relationships/hyperlink" Target="https://jwst-docs.stsci.edu/display/JTI/NIRSpec+IFU+Spectroscopy" TargetMode="External"/><Relationship Id="rId1" Type="http://schemas.openxmlformats.org/officeDocument/2006/relationships/slideLayout" Target="../slideLayouts/slideLayout7.xml"/><Relationship Id="rId2" Type="http://schemas.openxmlformats.org/officeDocument/2006/relationships/hyperlink" Target="https://jwst-docs.stsci.edu/display/JTI/NIRSpec+Multi-Object+Spectroscop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jwst-docs.stsci.edu/display/JTI/NIRCam+Wide+Field+Slitless+Spectroscopy" TargetMode="External"/><Relationship Id="rId4" Type="http://schemas.openxmlformats.org/officeDocument/2006/relationships/hyperlink" Target="https://jwst-docs.stsci.edu/display/JTI/NIRISS+Single+Object+Slitless+Spectroscopy" TargetMode="External"/><Relationship Id="rId5" Type="http://schemas.openxmlformats.org/officeDocument/2006/relationships/hyperlink" Target="https://jwst-docs.stsci.edu/display/JTI/MIRI+Low-Resolution+Spectroscopy" TargetMode="External"/><Relationship Id="rId6" Type="http://schemas.openxmlformats.org/officeDocument/2006/relationships/hyperlink" Target="https://jwst-docs.stsci.edu/display/JTI/NIRCam+Grism+Time+Series" TargetMode="External"/><Relationship Id="rId7" Type="http://schemas.openxmlformats.org/officeDocument/2006/relationships/hyperlink" Target="https://jwst-docs.stsci.edu/display/JTI/NIRSpec+Bright+Object+Time-Series+Spectroscopy" TargetMode="External"/><Relationship Id="rId8" Type="http://schemas.openxmlformats.org/officeDocument/2006/relationships/hyperlink" Target="https://jwst-docs.stsci.edu/display/JPP/JWST+APT+Special+Requirements" TargetMode="External"/><Relationship Id="rId1" Type="http://schemas.openxmlformats.org/officeDocument/2006/relationships/slideLayout" Target="../slideLayouts/slideLayout7.xml"/><Relationship Id="rId2" Type="http://schemas.openxmlformats.org/officeDocument/2006/relationships/hyperlink" Target="https://jwst-docs.stsci.edu/display/JTI/NIRISS+Wide+Field+Slitless+Spectroscop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jwst-docs.stsci.edu/display/JPP/JWST+ETC+Batch+Expansions" TargetMode="External"/><Relationship Id="rId3" Type="http://schemas.openxmlformats.org/officeDocument/2006/relationships/hyperlink" Target="https://jwst-docs.stsci.edu/display/JPP/JWST+APT+Targets#JWSTAPTTargets-Targ_GroupsTheSpecialCaseofTargetGroup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jwst-docs.stsci.edu/display/JTI/MIRI+MRS+Dedicated+Sky+Observations" TargetMode="External"/><Relationship Id="rId4" Type="http://schemas.openxmlformats.org/officeDocument/2006/relationships/hyperlink" Target="https://jwst-docs.stsci.edu/display/JTI/MIRI+Coronagraphic+Imaging+Target+Acquisition" TargetMode="External"/><Relationship Id="rId5" Type="http://schemas.openxmlformats.org/officeDocument/2006/relationships/hyperlink" Target="https://jwst-docs.stsci.edu/display/JTI/MIRI+LRS+Slit+Target+Acquisition" TargetMode="External"/><Relationship Id="rId6" Type="http://schemas.openxmlformats.org/officeDocument/2006/relationships/hyperlink" Target="https://jwst-docs.stsci.edu/display/JTI/MIRI+MRS+Target+Acquisition" TargetMode="External"/><Relationship Id="rId7" Type="http://schemas.openxmlformats.org/officeDocument/2006/relationships/hyperlink" Target="https://jwst-docs.stsci.edu/display/JTI/MIRI+Bright+Source+Imaging+Target+Acquisition" TargetMode="External"/><Relationship Id="rId8" Type="http://schemas.openxmlformats.org/officeDocument/2006/relationships/hyperlink" Target="https://jwst-docs.stsci.edu/display/JTI/MIRI+Detector+Subarrays" TargetMode="External"/><Relationship Id="rId1" Type="http://schemas.openxmlformats.org/officeDocument/2006/relationships/slideLayout" Target="../slideLayouts/slideLayout7.xml"/><Relationship Id="rId2" Type="http://schemas.openxmlformats.org/officeDocument/2006/relationships/hyperlink" Target="https://jwst-docs.stsci.edu/display/JTI/MIRI+Medium-Resolution+Spectroscop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jwst-docs.stsci.edu/display/JTI/NIRSpec+Detector+Readout+Modes+and+Patterns" TargetMode="External"/><Relationship Id="rId4" Type="http://schemas.openxmlformats.org/officeDocument/2006/relationships/hyperlink" Target="https://jwst-docs.stsci.edu/display/JTI/NIRSpec+IFU+Leakage+Correction" TargetMode="External"/><Relationship Id="rId5" Type="http://schemas.openxmlformats.org/officeDocument/2006/relationships/hyperlink" Target="https://jwst-docs.stsci.edu/display/JPP/NIRSpec+Multi-Object+Spectroscopy+Template+APT+Guide" TargetMode="External"/><Relationship Id="rId6" Type="http://schemas.openxmlformats.org/officeDocument/2006/relationships/hyperlink" Target="https://jwst-docs.stsci.edu/display/JPP/NIRSpec+MPT:+Catalogs" TargetMode="External"/><Relationship Id="rId1" Type="http://schemas.openxmlformats.org/officeDocument/2006/relationships/slideLayout" Target="../slideLayouts/slideLayout7.xml"/><Relationship Id="rId2" Type="http://schemas.openxmlformats.org/officeDocument/2006/relationships/hyperlink" Target="https://jwst-docs.stsci.edu/display/JTI/NIRSpec+Dispersers+and+Filter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jwst-docs.stsci.edu/display/JTI/NIRISS+GR700XD+Grism" TargetMode="External"/><Relationship Id="rId4" Type="http://schemas.openxmlformats.org/officeDocument/2006/relationships/hyperlink" Target="https://jwst-docs.stsci.edu/display/JTI/NIRISS+Imaging" TargetMode="External"/><Relationship Id="rId5" Type="http://schemas.openxmlformats.org/officeDocument/2006/relationships/hyperlink" Target="https://jwst-docs.stsci.edu/display/JTI/NIRISS+Aperture+Masking+Interferometry" TargetMode="External"/><Relationship Id="rId1" Type="http://schemas.openxmlformats.org/officeDocument/2006/relationships/slideLayout" Target="../slideLayouts/slideLayout7.xml"/><Relationship Id="rId2" Type="http://schemas.openxmlformats.org/officeDocument/2006/relationships/hyperlink" Target="https://jwst-docs.stsci.edu/display/JTI/NIRISS+Instrumentatio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jwst-docs.stsci.edu/display/JTI/NIRCam+Primary+Dithers" TargetMode="External"/><Relationship Id="rId4" Type="http://schemas.openxmlformats.org/officeDocument/2006/relationships/hyperlink" Target="https://jwst-docs.stsci.edu/display/JTI/NIRCam+Detectors" TargetMode="External"/><Relationship Id="rId5" Type="http://schemas.openxmlformats.org/officeDocument/2006/relationships/hyperlink" Target="https://jwst-docs.stsci.edu/display/JPP/NIRCam+Imaging+Template+APT+Guide#NIRCamImagingTemplateAPTGuide-Filters" TargetMode="External"/><Relationship Id="rId1" Type="http://schemas.openxmlformats.org/officeDocument/2006/relationships/slideLayout" Target="../slideLayouts/slideLayout7.xml"/><Relationship Id="rId2" Type="http://schemas.openxmlformats.org/officeDocument/2006/relationships/hyperlink" Target="https://jwst-docs.stsci.edu/display/JTI/NIRCam+Imag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tiff"/><Relationship Id="rId6" Type="http://schemas.openxmlformats.org/officeDocument/2006/relationships/hyperlink" Target="https://jwst-docs.stsci.edu/"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2.pdf"/>
          <p:cNvPicPr>
            <a:picLocks noChangeAspect="1"/>
          </p:cNvPicPr>
          <p:nvPr/>
        </p:nvPicPr>
        <p:blipFill>
          <a:blip r:embed="rId2">
            <a:extLst/>
          </a:blip>
          <a:stretch>
            <a:fillRect/>
          </a:stretch>
        </p:blipFill>
        <p:spPr>
          <a:xfrm>
            <a:off x="9426146" y="0"/>
            <a:ext cx="2765855" cy="1372530"/>
          </a:xfrm>
          <a:prstGeom prst="rect">
            <a:avLst/>
          </a:prstGeom>
          <a:ln w="12700">
            <a:miter lim="400000"/>
          </a:ln>
        </p:spPr>
      </p:pic>
      <p:sp>
        <p:nvSpPr>
          <p:cNvPr id="113" name="Shape 113"/>
          <p:cNvSpPr/>
          <p:nvPr/>
        </p:nvSpPr>
        <p:spPr>
          <a:xfrm>
            <a:off x="486111" y="1444805"/>
            <a:ext cx="10650730" cy="1996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400">
                <a:latin typeface="Abadi MT Condensed Light"/>
                <a:ea typeface="Abadi MT Condensed Light"/>
                <a:cs typeface="Abadi MT Condensed Light"/>
                <a:sym typeface="Abadi MT Condensed Light"/>
              </a:defRPr>
            </a:pPr>
            <a:endParaRPr dirty="0"/>
          </a:p>
          <a:p>
            <a:pPr>
              <a:defRPr sz="4400">
                <a:latin typeface="Abadi MT Condensed Extra Bold"/>
                <a:ea typeface="Abadi MT Condensed Extra Bold"/>
                <a:cs typeface="Abadi MT Condensed Extra Bold"/>
                <a:sym typeface="Abadi MT Condensed Extra Bold"/>
              </a:defRPr>
            </a:pPr>
            <a:r>
              <a:rPr dirty="0"/>
              <a:t>ESAC 2017 JWST Workshop</a:t>
            </a:r>
          </a:p>
        </p:txBody>
      </p:sp>
      <p:pic>
        <p:nvPicPr>
          <p:cNvPr id="116" name="image3.png"/>
          <p:cNvPicPr>
            <a:picLocks noChangeAspect="1"/>
          </p:cNvPicPr>
          <p:nvPr/>
        </p:nvPicPr>
        <p:blipFill>
          <a:blip r:embed="rId3">
            <a:extLst/>
          </a:blip>
          <a:stretch>
            <a:fillRect/>
          </a:stretch>
        </p:blipFill>
        <p:spPr>
          <a:xfrm>
            <a:off x="44603" y="22301"/>
            <a:ext cx="1494263" cy="1494263"/>
          </a:xfrm>
          <a:prstGeom prst="rect">
            <a:avLst/>
          </a:prstGeom>
          <a:ln w="12700">
            <a:miter lim="400000"/>
          </a:ln>
        </p:spPr>
      </p:pic>
      <p:sp>
        <p:nvSpPr>
          <p:cNvPr id="117" name="Shape 117"/>
          <p:cNvSpPr/>
          <p:nvPr/>
        </p:nvSpPr>
        <p:spPr>
          <a:xfrm>
            <a:off x="3457911" y="3252439"/>
            <a:ext cx="7420234" cy="323165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400">
                <a:latin typeface="Abadi MT Condensed Light"/>
                <a:ea typeface="Abadi MT Condensed Light"/>
                <a:cs typeface="Abadi MT Condensed Light"/>
                <a:sym typeface="Abadi MT Condensed Light"/>
              </a:defRPr>
            </a:pPr>
            <a:r>
              <a:rPr lang="en-US" sz="4000" dirty="0" smtClean="0"/>
              <a:t>JWST User Documentation</a:t>
            </a:r>
          </a:p>
          <a:p>
            <a:pPr>
              <a:defRPr sz="4400">
                <a:latin typeface="Abadi MT Condensed Light"/>
                <a:ea typeface="Abadi MT Condensed Light"/>
                <a:cs typeface="Abadi MT Condensed Light"/>
                <a:sym typeface="Abadi MT Condensed Light"/>
              </a:defRPr>
            </a:pPr>
            <a:r>
              <a:rPr lang="en-US" sz="4000" dirty="0" smtClean="0"/>
              <a:t>Hands on experience</a:t>
            </a:r>
          </a:p>
          <a:p>
            <a:pPr>
              <a:defRPr sz="4400">
                <a:latin typeface="Abadi MT Condensed Light"/>
                <a:ea typeface="Abadi MT Condensed Light"/>
                <a:cs typeface="Abadi MT Condensed Light"/>
                <a:sym typeface="Abadi MT Condensed Light"/>
              </a:defRPr>
            </a:pPr>
            <a:endParaRPr lang="en-US" sz="4000" dirty="0"/>
          </a:p>
          <a:p>
            <a:pPr>
              <a:defRPr sz="4400">
                <a:latin typeface="Abadi MT Condensed Light"/>
                <a:ea typeface="Abadi MT Condensed Light"/>
                <a:cs typeface="Abadi MT Condensed Light"/>
                <a:sym typeface="Abadi MT Condensed Light"/>
              </a:defRPr>
            </a:pPr>
            <a:r>
              <a:rPr lang="en-US" sz="4000" dirty="0" smtClean="0"/>
              <a:t>With Answers</a:t>
            </a:r>
            <a:endParaRPr sz="4000" dirty="0"/>
          </a:p>
          <a:p>
            <a:pPr>
              <a:defRPr sz="4400">
                <a:latin typeface="Abadi MT Condensed Light"/>
                <a:ea typeface="Abadi MT Condensed Light"/>
                <a:cs typeface="Abadi MT Condensed Light"/>
                <a:sym typeface="Abadi MT Condensed Light"/>
              </a:defRPr>
            </a:pPr>
            <a:endParaRPr dirty="0"/>
          </a:p>
        </p:txBody>
      </p:sp>
      <p:sp>
        <p:nvSpPr>
          <p:cNvPr id="118" name="Shape 118"/>
          <p:cNvSpPr/>
          <p:nvPr/>
        </p:nvSpPr>
        <p:spPr>
          <a:xfrm>
            <a:off x="6582111" y="2545053"/>
            <a:ext cx="5577840" cy="1"/>
          </a:xfrm>
          <a:prstGeom prst="line">
            <a:avLst/>
          </a:prstGeom>
          <a:ln w="38100">
            <a:solidFill>
              <a:srgbClr val="7AD6FD"/>
            </a:solidFill>
            <a:miter/>
          </a:ln>
        </p:spPr>
        <p:txBody>
          <a:bodyPr lIns="45719" rIns="45719"/>
          <a:lstStyle/>
          <a:p>
            <a:endParaRPr/>
          </a:p>
        </p:txBody>
      </p:sp>
      <p:pic>
        <p:nvPicPr>
          <p:cNvPr id="3" name="Picture 2"/>
          <p:cNvPicPr>
            <a:picLocks noChangeAspect="1"/>
          </p:cNvPicPr>
          <p:nvPr/>
        </p:nvPicPr>
        <p:blipFill>
          <a:blip r:embed="rId4"/>
          <a:stretch>
            <a:fillRect/>
          </a:stretch>
        </p:blipFill>
        <p:spPr>
          <a:xfrm>
            <a:off x="8101985" y="3870823"/>
            <a:ext cx="3568700" cy="2273300"/>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761" y="274215"/>
            <a:ext cx="3523722" cy="769441"/>
          </a:xfrm>
          <a:prstGeom prst="rect">
            <a:avLst/>
          </a:prstGeom>
        </p:spPr>
        <p:txBody>
          <a:bodyPr wrap="none">
            <a:spAutoFit/>
          </a:bodyPr>
          <a:lstStyle/>
          <a:p>
            <a:pPr>
              <a:defRPr sz="4400">
                <a:solidFill>
                  <a:srgbClr val="7AD6FD"/>
                </a:solidFill>
                <a:latin typeface="Abadi MT Condensed Light"/>
                <a:ea typeface="Abadi MT Condensed Light"/>
                <a:cs typeface="Abadi MT Condensed Light"/>
                <a:sym typeface="Abadi MT Condensed Light"/>
              </a:defRPr>
            </a:pPr>
            <a:r>
              <a:rPr lang="en-US" dirty="0" smtClean="0">
                <a:solidFill>
                  <a:srgbClr val="00B0F0"/>
                </a:solidFill>
              </a:rPr>
              <a:t>Part -7 - NIRCAM </a:t>
            </a:r>
            <a:endParaRPr lang="en-US" dirty="0">
              <a:solidFill>
                <a:srgbClr val="00B0F0"/>
              </a:solidFill>
            </a:endParaRPr>
          </a:p>
        </p:txBody>
      </p:sp>
      <p:pic>
        <p:nvPicPr>
          <p:cNvPr id="3" name="image2.pdf"/>
          <p:cNvPicPr>
            <a:picLocks noChangeAspect="1"/>
          </p:cNvPicPr>
          <p:nvPr/>
        </p:nvPicPr>
        <p:blipFill>
          <a:blip r:embed="rId2">
            <a:extLst/>
          </a:blip>
          <a:stretch>
            <a:fillRect/>
          </a:stretch>
        </p:blipFill>
        <p:spPr>
          <a:xfrm>
            <a:off x="10081465" y="0"/>
            <a:ext cx="2103120" cy="1043656"/>
          </a:xfrm>
          <a:prstGeom prst="rect">
            <a:avLst/>
          </a:prstGeom>
          <a:ln w="12700">
            <a:miter lim="400000"/>
          </a:ln>
        </p:spPr>
      </p:pic>
      <p:pic>
        <p:nvPicPr>
          <p:cNvPr id="4" name="image3.png"/>
          <p:cNvPicPr>
            <a:picLocks noChangeAspect="1"/>
          </p:cNvPicPr>
          <p:nvPr/>
        </p:nvPicPr>
        <p:blipFill>
          <a:blip r:embed="rId3">
            <a:extLst/>
          </a:blip>
          <a:stretch>
            <a:fillRect/>
          </a:stretch>
        </p:blipFill>
        <p:spPr>
          <a:xfrm>
            <a:off x="44603" y="22301"/>
            <a:ext cx="1227379" cy="1227379"/>
          </a:xfrm>
          <a:prstGeom prst="rect">
            <a:avLst/>
          </a:prstGeom>
          <a:ln w="12700">
            <a:miter lim="400000"/>
          </a:ln>
        </p:spPr>
      </p:pic>
      <p:graphicFrame>
        <p:nvGraphicFramePr>
          <p:cNvPr id="5" name="Table 4"/>
          <p:cNvGraphicFramePr>
            <a:graphicFrameLocks noGrp="1"/>
          </p:cNvGraphicFramePr>
          <p:nvPr>
            <p:extLst>
              <p:ext uri="{D42A27DB-BD31-4B8C-83A1-F6EECF244321}">
                <p14:modId xmlns:p14="http://schemas.microsoft.com/office/powerpoint/2010/main" val="337708392"/>
              </p:ext>
            </p:extLst>
          </p:nvPr>
        </p:nvGraphicFramePr>
        <p:xfrm>
          <a:off x="658292" y="1043656"/>
          <a:ext cx="10671696" cy="4814219"/>
        </p:xfrm>
        <a:graphic>
          <a:graphicData uri="http://schemas.openxmlformats.org/drawingml/2006/table">
            <a:tbl>
              <a:tblPr firstRow="1" bandRow="1">
                <a:tableStyleId>{5940675A-B579-460E-94D1-54222C63F5DA}</a:tableStyleId>
              </a:tblPr>
              <a:tblGrid>
                <a:gridCol w="917783"/>
                <a:gridCol w="5910575"/>
                <a:gridCol w="3843338"/>
              </a:tblGrid>
              <a:tr h="409047">
                <a:tc>
                  <a:txBody>
                    <a:bodyPr/>
                    <a:lstStyle/>
                    <a:p>
                      <a:r>
                        <a:rPr lang="en-US" sz="1400" b="1" dirty="0" smtClean="0"/>
                        <a:t>N.</a:t>
                      </a:r>
                      <a:endParaRPr lang="en-US" sz="1400" b="1" dirty="0"/>
                    </a:p>
                  </a:txBody>
                  <a:tcPr>
                    <a:solidFill>
                      <a:schemeClr val="accent2">
                        <a:lumMod val="20000"/>
                        <a:lumOff val="80000"/>
                      </a:schemeClr>
                    </a:solidFill>
                  </a:tcPr>
                </a:tc>
                <a:tc>
                  <a:txBody>
                    <a:bodyPr/>
                    <a:lstStyle/>
                    <a:p>
                      <a:r>
                        <a:rPr lang="en-US" sz="1400" b="1" dirty="0" smtClean="0"/>
                        <a:t>Question</a:t>
                      </a:r>
                      <a:endParaRPr lang="en-US" sz="1400" b="1" dirty="0"/>
                    </a:p>
                  </a:txBody>
                  <a:tcPr>
                    <a:solidFill>
                      <a:schemeClr val="accent2">
                        <a:lumMod val="20000"/>
                        <a:lumOff val="80000"/>
                      </a:schemeClr>
                    </a:solidFill>
                  </a:tcPr>
                </a:tc>
                <a:tc>
                  <a:txBody>
                    <a:bodyPr/>
                    <a:lstStyle/>
                    <a:p>
                      <a:r>
                        <a:rPr lang="en-US" sz="1400" b="1" dirty="0" smtClean="0"/>
                        <a:t>Your answer</a:t>
                      </a:r>
                      <a:endParaRPr lang="en-US" sz="1400" b="1" dirty="0"/>
                    </a:p>
                  </a:txBody>
                  <a:tcPr>
                    <a:solidFill>
                      <a:schemeClr val="accent2">
                        <a:lumMod val="20000"/>
                        <a:lumOff val="80000"/>
                      </a:schemeClr>
                    </a:solidFill>
                  </a:tcPr>
                </a:tc>
              </a:tr>
              <a:tr h="947597">
                <a:tc>
                  <a:txBody>
                    <a:bodyPr/>
                    <a:lstStyle/>
                    <a:p>
                      <a:pPr algn="l"/>
                      <a:r>
                        <a:rPr lang="en-US" sz="1600" dirty="0" smtClean="0"/>
                        <a:t>NIR-1</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What is </a:t>
                      </a:r>
                      <a:r>
                        <a:rPr lang="en-US" sz="1600" b="0" i="0" u="none" strike="noStrike" cap="none" spc="0" baseline="0" dirty="0" err="1" smtClean="0">
                          <a:ln>
                            <a:noFill/>
                          </a:ln>
                          <a:solidFill>
                            <a:schemeClr val="tx1"/>
                          </a:solidFill>
                          <a:effectLst/>
                          <a:uFillTx/>
                          <a:latin typeface="+mn-lt"/>
                          <a:ea typeface="+mn-ea"/>
                          <a:cs typeface="+mn-cs"/>
                          <a:sym typeface="Calibri"/>
                        </a:rPr>
                        <a:t>NIRCam</a:t>
                      </a:r>
                      <a:r>
                        <a:rPr lang="en-US" sz="1600" b="0" i="0" u="none" strike="noStrike" cap="none" spc="0" baseline="0" dirty="0" smtClean="0">
                          <a:ln>
                            <a:noFill/>
                          </a:ln>
                          <a:solidFill>
                            <a:schemeClr val="tx1"/>
                          </a:solidFill>
                          <a:effectLst/>
                          <a:uFillTx/>
                          <a:latin typeface="+mn-lt"/>
                          <a:ea typeface="+mn-ea"/>
                          <a:cs typeface="+mn-cs"/>
                          <a:sym typeface="Calibri"/>
                        </a:rPr>
                        <a:t> FOV?</a:t>
                      </a:r>
                    </a:p>
                  </a:txBody>
                  <a:tcPr anchor="ctr"/>
                </a:tc>
                <a:tc>
                  <a:txBody>
                    <a:bodyPr/>
                    <a:lstStyle/>
                    <a:p>
                      <a:pPr algn="l"/>
                      <a:endParaRPr lang="en-US" dirty="0"/>
                    </a:p>
                  </a:txBody>
                  <a:tcPr anchor="ctr"/>
                </a:tc>
              </a:tr>
              <a:tr h="828675">
                <a:tc>
                  <a:txBody>
                    <a:bodyPr/>
                    <a:lstStyle/>
                    <a:p>
                      <a:pPr algn="l"/>
                      <a:r>
                        <a:rPr lang="en-US" sz="1600" dirty="0" smtClean="0"/>
                        <a:t>NIR-2</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What dither pattern do I use to cover the </a:t>
                      </a:r>
                      <a:r>
                        <a:rPr lang="en-US" sz="1600" b="0" i="0" u="none" strike="noStrike" cap="none" spc="0" baseline="0" dirty="0" err="1" smtClean="0">
                          <a:ln>
                            <a:noFill/>
                          </a:ln>
                          <a:solidFill>
                            <a:schemeClr val="tx1"/>
                          </a:solidFill>
                          <a:effectLst/>
                          <a:uFillTx/>
                          <a:latin typeface="+mn-lt"/>
                          <a:ea typeface="+mn-ea"/>
                          <a:cs typeface="+mn-cs"/>
                          <a:sym typeface="Calibri"/>
                        </a:rPr>
                        <a:t>NIRCam</a:t>
                      </a:r>
                      <a:r>
                        <a:rPr lang="en-US" sz="1600" b="0" i="0" u="none" strike="noStrike" cap="none" spc="0" baseline="0" dirty="0" smtClean="0">
                          <a:ln>
                            <a:noFill/>
                          </a:ln>
                          <a:solidFill>
                            <a:schemeClr val="tx1"/>
                          </a:solidFill>
                          <a:effectLst/>
                          <a:uFillTx/>
                          <a:latin typeface="+mn-lt"/>
                          <a:ea typeface="+mn-ea"/>
                          <a:cs typeface="+mn-cs"/>
                          <a:sym typeface="Calibri"/>
                        </a:rPr>
                        <a:t> imager module gap?</a:t>
                      </a:r>
                    </a:p>
                  </a:txBody>
                  <a:tcPr anchor="ctr"/>
                </a:tc>
                <a:tc>
                  <a:txBody>
                    <a:bodyPr/>
                    <a:lstStyle/>
                    <a:p>
                      <a:pPr algn="l"/>
                      <a:endParaRPr lang="en-US" dirty="0"/>
                    </a:p>
                  </a:txBody>
                  <a:tcPr anchor="ctr"/>
                </a:tc>
              </a:tr>
              <a:tr h="1228725">
                <a:tc>
                  <a:txBody>
                    <a:bodyPr/>
                    <a:lstStyle/>
                    <a:p>
                      <a:pPr algn="l"/>
                      <a:r>
                        <a:rPr lang="en-US" sz="1600" dirty="0" smtClean="0"/>
                        <a:t>NIR-3</a:t>
                      </a:r>
                      <a:endParaRPr lang="en-US" sz="1600" dirty="0"/>
                    </a:p>
                  </a:txBody>
                  <a:tcPr anchor="ctr"/>
                </a:tc>
                <a:tc>
                  <a:txBody>
                    <a:bodyPr/>
                    <a:lstStyle/>
                    <a:p>
                      <a:pPr lvl="1" algn="l"/>
                      <a:r>
                        <a:rPr lang="en-US" sz="1600" b="0" i="0" u="none" strike="noStrike" cap="none" spc="0" baseline="0" dirty="0" smtClean="0">
                          <a:ln>
                            <a:noFill/>
                          </a:ln>
                          <a:solidFill>
                            <a:schemeClr val="tx1"/>
                          </a:solidFill>
                          <a:effectLst/>
                          <a:uFillTx/>
                          <a:latin typeface="+mn-lt"/>
                          <a:ea typeface="+mn-ea"/>
                          <a:cs typeface="+mn-cs"/>
                          <a:sym typeface="Calibri"/>
                        </a:rPr>
                        <a:t> </a:t>
                      </a:r>
                    </a:p>
                    <a:p>
                      <a:pPr lvl="0" algn="l"/>
                      <a:r>
                        <a:rPr lang="en-US" sz="1600" b="0" i="0" u="none" strike="noStrike" cap="none" spc="0" baseline="0" dirty="0" smtClean="0">
                          <a:ln>
                            <a:noFill/>
                          </a:ln>
                          <a:solidFill>
                            <a:schemeClr val="tx1"/>
                          </a:solidFill>
                          <a:effectLst/>
                          <a:uFillTx/>
                          <a:latin typeface="+mn-lt"/>
                          <a:ea typeface="+mn-ea"/>
                          <a:cs typeface="+mn-cs"/>
                          <a:sym typeface="Calibri"/>
                        </a:rPr>
                        <a:t>What is the </a:t>
                      </a:r>
                      <a:r>
                        <a:rPr lang="en-US" sz="1600" b="0" i="0" u="none" strike="noStrike" cap="none" spc="0" baseline="0" dirty="0" err="1" smtClean="0">
                          <a:ln>
                            <a:noFill/>
                          </a:ln>
                          <a:solidFill>
                            <a:schemeClr val="tx1"/>
                          </a:solidFill>
                          <a:effectLst/>
                          <a:uFillTx/>
                          <a:latin typeface="+mn-lt"/>
                          <a:ea typeface="+mn-ea"/>
                          <a:cs typeface="+mn-cs"/>
                          <a:sym typeface="Calibri"/>
                        </a:rPr>
                        <a:t>NIRCam</a:t>
                      </a:r>
                      <a:r>
                        <a:rPr lang="en-US" sz="1600" b="0" i="0" u="none" strike="noStrike" cap="none" spc="0" baseline="0" dirty="0" smtClean="0">
                          <a:ln>
                            <a:noFill/>
                          </a:ln>
                          <a:solidFill>
                            <a:schemeClr val="tx1"/>
                          </a:solidFill>
                          <a:effectLst/>
                          <a:uFillTx/>
                          <a:latin typeface="+mn-lt"/>
                          <a:ea typeface="+mn-ea"/>
                          <a:cs typeface="+mn-cs"/>
                          <a:sym typeface="Calibri"/>
                        </a:rPr>
                        <a:t> pixel scale in the short wavelength (SW) channel and the long wavelength (LW) channel?  What’s the wavelength coverage of these channels?</a:t>
                      </a:r>
                    </a:p>
                  </a:txBody>
                  <a:tcPr anchor="ctr"/>
                </a:tc>
                <a:tc>
                  <a:txBody>
                    <a:bodyPr/>
                    <a:lstStyle/>
                    <a:p>
                      <a:pPr algn="l"/>
                      <a:endParaRPr lang="en-US" dirty="0"/>
                    </a:p>
                  </a:txBody>
                  <a:tcPr anchor="ctr"/>
                </a:tc>
              </a:tr>
              <a:tr h="1400175">
                <a:tc>
                  <a:txBody>
                    <a:bodyPr/>
                    <a:lstStyle/>
                    <a:p>
                      <a:pPr algn="l"/>
                      <a:r>
                        <a:rPr lang="en-US" sz="1600" dirty="0" smtClean="0"/>
                        <a:t>NIR-4</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For a </a:t>
                      </a:r>
                      <a:r>
                        <a:rPr lang="en-US" sz="1600" b="0" i="0" u="none" strike="noStrike" cap="none" spc="0" baseline="0" dirty="0" err="1" smtClean="0">
                          <a:ln>
                            <a:noFill/>
                          </a:ln>
                          <a:solidFill>
                            <a:schemeClr val="tx1"/>
                          </a:solidFill>
                          <a:effectLst/>
                          <a:uFillTx/>
                          <a:latin typeface="+mn-lt"/>
                          <a:ea typeface="+mn-ea"/>
                          <a:cs typeface="+mn-cs"/>
                          <a:sym typeface="Calibri"/>
                        </a:rPr>
                        <a:t>NIRCam</a:t>
                      </a:r>
                      <a:r>
                        <a:rPr lang="en-US" sz="1600" b="0" i="0" u="none" strike="noStrike" cap="none" spc="0" baseline="0" dirty="0" smtClean="0">
                          <a:ln>
                            <a:noFill/>
                          </a:ln>
                          <a:solidFill>
                            <a:schemeClr val="tx1"/>
                          </a:solidFill>
                          <a:effectLst/>
                          <a:uFillTx/>
                          <a:latin typeface="+mn-lt"/>
                          <a:ea typeface="+mn-ea"/>
                          <a:cs typeface="+mn-cs"/>
                          <a:sym typeface="Calibri"/>
                        </a:rPr>
                        <a:t> integration in APT or ETC, I see a number of variables necessary to specify my observation.  My source is faint.  Is it better to obtain a single exposure with multiple integrations, or multiple exposures with one integration?</a:t>
                      </a:r>
                    </a:p>
                  </a:txBody>
                  <a:tcPr anchor="ctr"/>
                </a:tc>
                <a:tc>
                  <a:txBody>
                    <a:bodyPr/>
                    <a:lstStyle/>
                    <a:p>
                      <a:pPr algn="l"/>
                      <a:endParaRPr lang="en-US" dirty="0"/>
                    </a:p>
                  </a:txBody>
                  <a:tcPr anchor="ctr"/>
                </a:tc>
              </a:tr>
            </a:tbl>
          </a:graphicData>
        </a:graphic>
      </p:graphicFrame>
    </p:spTree>
    <p:extLst>
      <p:ext uri="{BB962C8B-B14F-4D97-AF65-F5344CB8AC3E}">
        <p14:creationId xmlns:p14="http://schemas.microsoft.com/office/powerpoint/2010/main" val="64654716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1925" y="2257425"/>
            <a:ext cx="3937935"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7200" b="1" i="0" u="none" strike="noStrike" cap="none" spc="0" normalizeH="0" baseline="0" dirty="0" smtClean="0">
                <a:ln>
                  <a:noFill/>
                </a:ln>
                <a:solidFill>
                  <a:srgbClr val="000000"/>
                </a:solidFill>
                <a:effectLst/>
                <a:uFillTx/>
                <a:latin typeface="+mj-lt"/>
                <a:ea typeface="+mj-ea"/>
                <a:cs typeface="+mj-cs"/>
                <a:sym typeface="Calibri"/>
              </a:rPr>
              <a:t>ANSWERS</a:t>
            </a:r>
            <a:endParaRPr kumimoji="0" lang="en-US" sz="7200" b="1"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47758254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52380551"/>
              </p:ext>
            </p:extLst>
          </p:nvPr>
        </p:nvGraphicFramePr>
        <p:xfrm>
          <a:off x="514744" y="739237"/>
          <a:ext cx="10729519" cy="5947310"/>
        </p:xfrm>
        <a:graphic>
          <a:graphicData uri="http://schemas.openxmlformats.org/drawingml/2006/table">
            <a:tbl>
              <a:tblPr firstRow="1" bandRow="1">
                <a:tableStyleId>{5940675A-B579-460E-94D1-54222C63F5DA}</a:tableStyleId>
              </a:tblPr>
              <a:tblGrid>
                <a:gridCol w="798173"/>
                <a:gridCol w="5389099"/>
                <a:gridCol w="4542247"/>
              </a:tblGrid>
              <a:tr h="568730">
                <a:tc>
                  <a:txBody>
                    <a:bodyPr/>
                    <a:lstStyle/>
                    <a:p>
                      <a:r>
                        <a:rPr lang="en-US" sz="1400" b="1" dirty="0" smtClean="0"/>
                        <a:t>N.</a:t>
                      </a:r>
                      <a:endParaRPr lang="en-US" sz="1400" b="1" dirty="0"/>
                    </a:p>
                  </a:txBody>
                  <a:tcPr>
                    <a:solidFill>
                      <a:schemeClr val="accent2">
                        <a:lumMod val="20000"/>
                        <a:lumOff val="80000"/>
                      </a:schemeClr>
                    </a:solidFill>
                  </a:tcPr>
                </a:tc>
                <a:tc>
                  <a:txBody>
                    <a:bodyPr/>
                    <a:lstStyle/>
                    <a:p>
                      <a:r>
                        <a:rPr lang="en-US" sz="1400" b="1" dirty="0" smtClean="0"/>
                        <a:t>Question</a:t>
                      </a:r>
                      <a:endParaRPr lang="en-US" sz="1400" b="1" dirty="0"/>
                    </a:p>
                  </a:txBody>
                  <a:tcPr>
                    <a:solidFill>
                      <a:schemeClr val="accent2">
                        <a:lumMod val="20000"/>
                        <a:lumOff val="80000"/>
                      </a:schemeClr>
                    </a:solidFill>
                  </a:tcPr>
                </a:tc>
                <a:tc>
                  <a:txBody>
                    <a:bodyPr/>
                    <a:lstStyle/>
                    <a:p>
                      <a:r>
                        <a:rPr lang="en-US" sz="1400" b="1" dirty="0" smtClean="0"/>
                        <a:t>Answer</a:t>
                      </a:r>
                      <a:endParaRPr lang="en-US" sz="1400" b="1" dirty="0"/>
                    </a:p>
                  </a:txBody>
                  <a:tcPr>
                    <a:solidFill>
                      <a:schemeClr val="accent2">
                        <a:lumMod val="20000"/>
                        <a:lumOff val="80000"/>
                      </a:schemeClr>
                    </a:solidFill>
                  </a:tcPr>
                </a:tc>
              </a:tr>
              <a:tr h="715140">
                <a:tc>
                  <a:txBody>
                    <a:bodyPr/>
                    <a:lstStyle/>
                    <a:p>
                      <a:r>
                        <a:rPr lang="en-US" dirty="0" smtClean="0"/>
                        <a:t>1</a:t>
                      </a:r>
                      <a:endParaRPr lang="en-US" dirty="0"/>
                    </a:p>
                  </a:txBody>
                  <a:tcPr/>
                </a:tc>
                <a:tc>
                  <a:txBody>
                    <a:bodyPr/>
                    <a:lstStyle/>
                    <a:p>
                      <a:pPr algn="l"/>
                      <a:r>
                        <a:rPr lang="en-US" dirty="0" smtClean="0"/>
                        <a:t>When  are cycle 1 GO proposal due ?</a:t>
                      </a:r>
                      <a:endParaRPr lang="en-US" dirty="0"/>
                    </a:p>
                  </a:txBody>
                  <a:tcPr/>
                </a:tc>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en-US" sz="1200" b="0" i="0" u="sng" strike="noStrike" cap="none" spc="0" baseline="0" dirty="0" smtClean="0">
                          <a:ln>
                            <a:noFill/>
                          </a:ln>
                          <a:solidFill>
                            <a:schemeClr val="tx1"/>
                          </a:solidFill>
                          <a:effectLst/>
                          <a:uFillTx/>
                          <a:latin typeface="+mn-lt"/>
                          <a:ea typeface="+mn-ea"/>
                          <a:cs typeface="+mn-cs"/>
                          <a:sym typeface="Calibri"/>
                          <a:hlinkClick r:id="rId2"/>
                        </a:rPr>
                        <a:t>March 2, 2018</a:t>
                      </a:r>
                      <a:endParaRPr lang="en-US" sz="1200" b="0" i="0" u="none" strike="noStrike" cap="none" spc="0" baseline="0" dirty="0" smtClean="0">
                        <a:ln>
                          <a:noFill/>
                        </a:ln>
                        <a:solidFill>
                          <a:schemeClr val="tx1"/>
                        </a:solidFill>
                        <a:effectLst/>
                        <a:uFillTx/>
                        <a:latin typeface="+mn-lt"/>
                        <a:ea typeface="+mn-ea"/>
                        <a:cs typeface="+mn-cs"/>
                        <a:sym typeface="Calibri"/>
                      </a:endParaRPr>
                    </a:p>
                    <a:p>
                      <a:endParaRPr lang="en-US" dirty="0"/>
                    </a:p>
                  </a:txBody>
                  <a:tcPr/>
                </a:tc>
              </a:tr>
              <a:tr h="2182701">
                <a:tc>
                  <a:txBody>
                    <a:bodyPr/>
                    <a:lstStyle/>
                    <a:p>
                      <a:r>
                        <a:rPr lang="en-US" dirty="0" smtClean="0"/>
                        <a:t>2</a:t>
                      </a:r>
                      <a:endParaRPr lang="en-US" dirty="0"/>
                    </a:p>
                  </a:txBody>
                  <a:tcPr/>
                </a:tc>
                <a:tc>
                  <a:txBody>
                    <a:bodyPr/>
                    <a:lstStyle/>
                    <a:p>
                      <a:pPr algn="l"/>
                      <a:r>
                        <a:rPr lang="en-US" sz="1200" b="0" i="0" u="none" strike="noStrike" cap="none" spc="0" baseline="0" dirty="0" smtClean="0">
                          <a:ln>
                            <a:noFill/>
                          </a:ln>
                          <a:solidFill>
                            <a:schemeClr val="tx1"/>
                          </a:solidFill>
                          <a:effectLst/>
                          <a:uFillTx/>
                          <a:latin typeface="+mn-lt"/>
                          <a:ea typeface="+mn-ea"/>
                          <a:cs typeface="+mn-cs"/>
                          <a:sym typeface="Calibri"/>
                        </a:rPr>
                        <a:t>I want to use JWST to image a faint object near a bright object, specifically an exoplanet near its host star. What JWST instruments and observing modes are available to me? </a:t>
                      </a:r>
                    </a:p>
                    <a:p>
                      <a:pPr algn="l"/>
                      <a:endParaRPr lang="en-US" sz="1200" b="0" i="0" u="none" strike="noStrike" cap="none" spc="0" baseline="0" dirty="0" smtClean="0">
                        <a:ln>
                          <a:noFill/>
                        </a:ln>
                        <a:solidFill>
                          <a:schemeClr val="tx1"/>
                        </a:solidFill>
                        <a:effectLst/>
                        <a:uFillTx/>
                        <a:latin typeface="+mn-lt"/>
                        <a:ea typeface="+mn-ea"/>
                        <a:cs typeface="+mn-cs"/>
                        <a:sym typeface="Calibri"/>
                      </a:endParaRPr>
                    </a:p>
                    <a:p>
                      <a:pPr algn="l"/>
                      <a:endParaRPr lang="en-US" sz="1200" b="0" i="0" u="none" strike="noStrike" cap="none" spc="0" baseline="0" dirty="0" smtClean="0">
                        <a:ln>
                          <a:noFill/>
                        </a:ln>
                        <a:solidFill>
                          <a:schemeClr val="tx1"/>
                        </a:solidFill>
                        <a:effectLst/>
                        <a:uFillTx/>
                        <a:latin typeface="+mn-lt"/>
                        <a:ea typeface="+mn-ea"/>
                        <a:cs typeface="+mn-cs"/>
                        <a:sym typeface="Calibri"/>
                      </a:endParaRPr>
                    </a:p>
                    <a:p>
                      <a:pPr algn="l"/>
                      <a:endParaRPr lang="en-US" sz="1200" b="0" i="0" u="none" strike="noStrike" cap="none" spc="0" baseline="0" dirty="0" smtClean="0">
                        <a:ln>
                          <a:noFill/>
                        </a:ln>
                        <a:solidFill>
                          <a:schemeClr val="tx1"/>
                        </a:solidFill>
                        <a:effectLst/>
                        <a:uFillTx/>
                        <a:latin typeface="+mn-lt"/>
                        <a:ea typeface="+mn-ea"/>
                        <a:cs typeface="+mn-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What wavelength ranges do they operate in?</a:t>
                      </a:r>
                    </a:p>
                  </a:txBody>
                  <a:tcPr/>
                </a:tc>
                <a:tc>
                  <a:txBody>
                    <a:bodyPr/>
                    <a:lstStyle/>
                    <a:p>
                      <a:r>
                        <a:rPr lang="en-US" dirty="0" smtClean="0">
                          <a:hlinkClick r:id="rId3"/>
                        </a:rPr>
                        <a:t>MIRI (coronagraph)</a:t>
                      </a:r>
                    </a:p>
                    <a:p>
                      <a:r>
                        <a:rPr lang="en-US" dirty="0" smtClean="0">
                          <a:hlinkClick r:id="rId3"/>
                        </a:rPr>
                        <a:t>NIRCAM (</a:t>
                      </a:r>
                      <a:r>
                        <a:rPr lang="en-US" dirty="0" err="1" smtClean="0">
                          <a:hlinkClick r:id="rId3"/>
                        </a:rPr>
                        <a:t>Coronograph</a:t>
                      </a:r>
                      <a:r>
                        <a:rPr lang="en-US" dirty="0" smtClean="0">
                          <a:hlinkClick r:id="rId3"/>
                        </a:rPr>
                        <a:t>)</a:t>
                      </a:r>
                    </a:p>
                    <a:p>
                      <a:r>
                        <a:rPr lang="en-US" dirty="0" smtClean="0">
                          <a:hlinkClick r:id="rId3"/>
                        </a:rPr>
                        <a:t>NIRISS (AMI)</a:t>
                      </a:r>
                      <a:endParaRPr lang="en-US" dirty="0" smtClean="0"/>
                    </a:p>
                    <a:p>
                      <a:endParaRPr lang="en-US" dirty="0" smtClean="0"/>
                    </a:p>
                    <a:p>
                      <a:endParaRPr lang="en-US" dirty="0" smtClean="0"/>
                    </a:p>
                    <a:p>
                      <a:pPr lvl="0"/>
                      <a:r>
                        <a:rPr lang="en-US" sz="1200" b="0" i="0" u="sng" strike="noStrike" cap="none" spc="0" baseline="0" dirty="0" smtClean="0">
                          <a:ln>
                            <a:noFill/>
                          </a:ln>
                          <a:solidFill>
                            <a:schemeClr val="tx1"/>
                          </a:solidFill>
                          <a:effectLst/>
                          <a:uFillTx/>
                          <a:latin typeface="+mn-lt"/>
                          <a:ea typeface="+mn-ea"/>
                          <a:cs typeface="+mn-cs"/>
                          <a:sym typeface="Calibri"/>
                          <a:hlinkClick r:id="rId4"/>
                        </a:rPr>
                        <a:t>NIRCam coronagraphy</a:t>
                      </a:r>
                      <a:r>
                        <a:rPr lang="en-US" sz="1200" b="0" i="0" u="none" strike="noStrike" cap="none" spc="0" baseline="0" dirty="0" smtClean="0">
                          <a:ln>
                            <a:noFill/>
                          </a:ln>
                          <a:solidFill>
                            <a:schemeClr val="tx1"/>
                          </a:solidFill>
                          <a:effectLst/>
                          <a:uFillTx/>
                          <a:latin typeface="+mn-lt"/>
                          <a:ea typeface="+mn-ea"/>
                          <a:cs typeface="+mn-cs"/>
                          <a:sym typeface="Calibri"/>
                        </a:rPr>
                        <a:t>; wavelengths depend on mask. Available ranges: </a:t>
                      </a:r>
                    </a:p>
                    <a:p>
                      <a:pPr lvl="1"/>
                      <a:r>
                        <a:rPr lang="en-US" sz="1200" b="0" i="0" u="none" strike="noStrike" cap="none" spc="0" baseline="0" dirty="0" smtClean="0">
                          <a:ln>
                            <a:noFill/>
                          </a:ln>
                          <a:solidFill>
                            <a:schemeClr val="tx1"/>
                          </a:solidFill>
                          <a:effectLst/>
                          <a:uFillTx/>
                          <a:latin typeface="+mn-lt"/>
                          <a:ea typeface="+mn-ea"/>
                          <a:cs typeface="+mn-cs"/>
                          <a:sym typeface="Calibri"/>
                        </a:rPr>
                        <a:t>1.8 - 2.12 µm</a:t>
                      </a:r>
                    </a:p>
                    <a:p>
                      <a:pPr lvl="1"/>
                      <a:r>
                        <a:rPr lang="en-US" sz="1200" b="0" i="0" u="none" strike="noStrike" cap="none" spc="0" baseline="0" dirty="0" smtClean="0">
                          <a:ln>
                            <a:noFill/>
                          </a:ln>
                          <a:solidFill>
                            <a:schemeClr val="tx1"/>
                          </a:solidFill>
                          <a:effectLst/>
                          <a:uFillTx/>
                          <a:latin typeface="+mn-lt"/>
                          <a:ea typeface="+mn-ea"/>
                          <a:cs typeface="+mn-cs"/>
                          <a:sym typeface="Calibri"/>
                        </a:rPr>
                        <a:t>3.0 - 3.56 µm</a:t>
                      </a:r>
                    </a:p>
                    <a:p>
                      <a:pPr lvl="1"/>
                      <a:r>
                        <a:rPr lang="en-US" sz="1200" b="0" i="0" u="none" strike="noStrike" cap="none" spc="0" baseline="0" dirty="0" smtClean="0">
                          <a:ln>
                            <a:noFill/>
                          </a:ln>
                          <a:solidFill>
                            <a:schemeClr val="tx1"/>
                          </a:solidFill>
                          <a:effectLst/>
                          <a:uFillTx/>
                          <a:latin typeface="+mn-lt"/>
                          <a:ea typeface="+mn-ea"/>
                          <a:cs typeface="+mn-cs"/>
                          <a:sym typeface="Calibri"/>
                        </a:rPr>
                        <a:t>4.10 - 4.60 µm</a:t>
                      </a:r>
                    </a:p>
                    <a:p>
                      <a:pPr lvl="1"/>
                      <a:r>
                        <a:rPr lang="en-US" sz="1200" b="0" i="0" u="none" strike="noStrike" cap="none" spc="0" baseline="0" dirty="0" smtClean="0">
                          <a:ln>
                            <a:noFill/>
                          </a:ln>
                          <a:solidFill>
                            <a:schemeClr val="tx1"/>
                          </a:solidFill>
                          <a:effectLst/>
                          <a:uFillTx/>
                          <a:latin typeface="+mn-lt"/>
                          <a:ea typeface="+mn-ea"/>
                          <a:cs typeface="+mn-cs"/>
                          <a:sym typeface="Calibri"/>
                        </a:rPr>
                        <a:t>1.7 - 2.2 µm</a:t>
                      </a:r>
                    </a:p>
                    <a:p>
                      <a:pPr lvl="1"/>
                      <a:r>
                        <a:rPr lang="en-US" sz="1200" b="0" i="0" u="none" strike="noStrike" cap="none" spc="0" baseline="0" dirty="0" smtClean="0">
                          <a:ln>
                            <a:noFill/>
                          </a:ln>
                          <a:solidFill>
                            <a:schemeClr val="tx1"/>
                          </a:solidFill>
                          <a:effectLst/>
                          <a:uFillTx/>
                          <a:latin typeface="+mn-lt"/>
                          <a:ea typeface="+mn-ea"/>
                          <a:cs typeface="+mn-cs"/>
                          <a:sym typeface="Calibri"/>
                        </a:rPr>
                        <a:t>2.4 - 5.0 µm</a:t>
                      </a:r>
                    </a:p>
                    <a:p>
                      <a:pPr lvl="1"/>
                      <a:endParaRPr lang="en-US" sz="1200" b="0" i="0" u="none" strike="noStrike" cap="none" spc="0" baseline="0" dirty="0" smtClean="0">
                        <a:ln>
                          <a:noFill/>
                        </a:ln>
                        <a:solidFill>
                          <a:schemeClr val="tx1"/>
                        </a:solidFill>
                        <a:effectLst/>
                        <a:uFillTx/>
                        <a:latin typeface="+mn-lt"/>
                        <a:ea typeface="+mn-ea"/>
                        <a:cs typeface="+mn-cs"/>
                        <a:sym typeface="Calibri"/>
                      </a:endParaRPr>
                    </a:p>
                    <a:p>
                      <a:pPr lvl="0"/>
                      <a:r>
                        <a:rPr lang="en-US" sz="1200" b="0" i="0" u="sng" strike="noStrike" cap="none" spc="0" baseline="0" dirty="0" smtClean="0">
                          <a:ln>
                            <a:noFill/>
                          </a:ln>
                          <a:solidFill>
                            <a:schemeClr val="tx1"/>
                          </a:solidFill>
                          <a:effectLst/>
                          <a:uFillTx/>
                          <a:latin typeface="+mn-lt"/>
                          <a:ea typeface="+mn-ea"/>
                          <a:cs typeface="+mn-cs"/>
                          <a:sym typeface="Calibri"/>
                          <a:hlinkClick r:id="rId5"/>
                        </a:rPr>
                        <a:t>MIRI coronagraphy</a:t>
                      </a:r>
                      <a:r>
                        <a:rPr lang="en-US" sz="1200" b="0" i="0" u="none" strike="noStrike" cap="none" spc="0" baseline="0" dirty="0" smtClean="0">
                          <a:ln>
                            <a:noFill/>
                          </a:ln>
                          <a:solidFill>
                            <a:schemeClr val="tx1"/>
                          </a:solidFill>
                          <a:effectLst/>
                          <a:uFillTx/>
                          <a:latin typeface="+mn-lt"/>
                          <a:ea typeface="+mn-ea"/>
                          <a:cs typeface="+mn-cs"/>
                          <a:sym typeface="Calibri"/>
                        </a:rPr>
                        <a:t>; central wavelengths of available filters</a:t>
                      </a:r>
                    </a:p>
                    <a:p>
                      <a:pPr lvl="1"/>
                      <a:r>
                        <a:rPr lang="en-US" sz="1200" b="0" i="0" u="none" strike="noStrike" cap="none" spc="0" baseline="0" dirty="0" smtClean="0">
                          <a:ln>
                            <a:noFill/>
                          </a:ln>
                          <a:solidFill>
                            <a:schemeClr val="tx1"/>
                          </a:solidFill>
                          <a:effectLst/>
                          <a:uFillTx/>
                          <a:latin typeface="+mn-lt"/>
                          <a:ea typeface="+mn-ea"/>
                          <a:cs typeface="+mn-cs"/>
                          <a:sym typeface="Calibri"/>
                        </a:rPr>
                        <a:t>10.575 µm</a:t>
                      </a:r>
                    </a:p>
                    <a:p>
                      <a:pPr lvl="1"/>
                      <a:r>
                        <a:rPr lang="en-US" sz="1200" b="0" i="0" u="none" strike="noStrike" cap="none" spc="0" baseline="0" dirty="0" smtClean="0">
                          <a:ln>
                            <a:noFill/>
                          </a:ln>
                          <a:solidFill>
                            <a:schemeClr val="tx1"/>
                          </a:solidFill>
                          <a:effectLst/>
                          <a:uFillTx/>
                          <a:latin typeface="+mn-lt"/>
                          <a:ea typeface="+mn-ea"/>
                          <a:cs typeface="+mn-cs"/>
                          <a:sym typeface="Calibri"/>
                        </a:rPr>
                        <a:t>11.40 µm</a:t>
                      </a:r>
                    </a:p>
                    <a:p>
                      <a:pPr lvl="1"/>
                      <a:r>
                        <a:rPr lang="en-US" sz="1200" b="0" i="0" u="none" strike="noStrike" cap="none" spc="0" baseline="0" dirty="0" smtClean="0">
                          <a:ln>
                            <a:noFill/>
                          </a:ln>
                          <a:solidFill>
                            <a:schemeClr val="tx1"/>
                          </a:solidFill>
                          <a:effectLst/>
                          <a:uFillTx/>
                          <a:latin typeface="+mn-lt"/>
                          <a:ea typeface="+mn-ea"/>
                          <a:cs typeface="+mn-cs"/>
                          <a:sym typeface="Calibri"/>
                        </a:rPr>
                        <a:t>15.5 µm</a:t>
                      </a:r>
                    </a:p>
                    <a:p>
                      <a:pPr lvl="1"/>
                      <a:r>
                        <a:rPr lang="en-US" sz="1200" b="0" i="0" u="none" strike="noStrike" cap="none" spc="0" baseline="0" dirty="0" smtClean="0">
                          <a:ln>
                            <a:noFill/>
                          </a:ln>
                          <a:solidFill>
                            <a:schemeClr val="tx1"/>
                          </a:solidFill>
                          <a:effectLst/>
                          <a:uFillTx/>
                          <a:latin typeface="+mn-lt"/>
                          <a:ea typeface="+mn-ea"/>
                          <a:cs typeface="+mn-cs"/>
                          <a:sym typeface="Calibri"/>
                        </a:rPr>
                        <a:t>22.75 µm</a:t>
                      </a:r>
                    </a:p>
                    <a:p>
                      <a:pPr lvl="0"/>
                      <a:r>
                        <a:rPr lang="en-US" sz="1200" b="0" i="0" u="sng" strike="noStrike" cap="none" spc="0" baseline="0" dirty="0" smtClean="0">
                          <a:ln>
                            <a:noFill/>
                          </a:ln>
                          <a:solidFill>
                            <a:schemeClr val="tx1"/>
                          </a:solidFill>
                          <a:effectLst/>
                          <a:uFillTx/>
                          <a:latin typeface="+mn-lt"/>
                          <a:ea typeface="+mn-ea"/>
                          <a:cs typeface="+mn-cs"/>
                          <a:sym typeface="Calibri"/>
                          <a:hlinkClick r:id="rId6"/>
                        </a:rPr>
                        <a:t>NIRISS aperture masking interferometry</a:t>
                      </a:r>
                      <a:r>
                        <a:rPr lang="en-US" sz="1200" b="0" i="0" u="none" strike="noStrike" cap="none" spc="0" baseline="0" dirty="0" smtClean="0">
                          <a:ln>
                            <a:noFill/>
                          </a:ln>
                          <a:solidFill>
                            <a:schemeClr val="tx1"/>
                          </a:solidFill>
                          <a:effectLst/>
                          <a:uFillTx/>
                          <a:latin typeface="+mn-lt"/>
                          <a:ea typeface="+mn-ea"/>
                          <a:cs typeface="+mn-cs"/>
                          <a:sym typeface="Calibri"/>
                        </a:rPr>
                        <a:t>; central wavelengths of available filters</a:t>
                      </a:r>
                    </a:p>
                    <a:p>
                      <a:pPr lvl="1"/>
                      <a:r>
                        <a:rPr lang="en-US" sz="1200" b="0" i="0" u="none" strike="noStrike" cap="none" spc="0" baseline="0" dirty="0" smtClean="0">
                          <a:ln>
                            <a:noFill/>
                          </a:ln>
                          <a:solidFill>
                            <a:schemeClr val="tx1"/>
                          </a:solidFill>
                          <a:effectLst/>
                          <a:uFillTx/>
                          <a:latin typeface="+mn-lt"/>
                          <a:ea typeface="+mn-ea"/>
                          <a:cs typeface="+mn-cs"/>
                          <a:sym typeface="Calibri"/>
                        </a:rPr>
                        <a:t>3.8 µm</a:t>
                      </a:r>
                    </a:p>
                    <a:p>
                      <a:pPr lvl="1"/>
                      <a:r>
                        <a:rPr lang="en-US" sz="1200" b="0" i="0" u="none" strike="noStrike" cap="none" spc="0" baseline="0" dirty="0" smtClean="0">
                          <a:ln>
                            <a:noFill/>
                          </a:ln>
                          <a:solidFill>
                            <a:schemeClr val="tx1"/>
                          </a:solidFill>
                          <a:effectLst/>
                          <a:uFillTx/>
                          <a:latin typeface="+mn-lt"/>
                          <a:ea typeface="+mn-ea"/>
                          <a:cs typeface="+mn-cs"/>
                          <a:sym typeface="Calibri"/>
                        </a:rPr>
                        <a:t>4.3 µm</a:t>
                      </a:r>
                    </a:p>
                    <a:p>
                      <a:pPr lvl="1"/>
                      <a:r>
                        <a:rPr lang="en-US" sz="1200" b="0" i="0" u="none" strike="noStrike" cap="none" spc="0" baseline="0" dirty="0" smtClean="0">
                          <a:ln>
                            <a:noFill/>
                          </a:ln>
                          <a:solidFill>
                            <a:schemeClr val="tx1"/>
                          </a:solidFill>
                          <a:effectLst/>
                          <a:uFillTx/>
                          <a:latin typeface="+mn-lt"/>
                          <a:ea typeface="+mn-ea"/>
                          <a:cs typeface="+mn-cs"/>
                          <a:sym typeface="Calibri"/>
                        </a:rPr>
                        <a:t>4.8 µm</a:t>
                      </a:r>
                    </a:p>
                    <a:p>
                      <a:pPr lvl="1"/>
                      <a:endParaRPr lang="en-US" sz="1200" b="0" i="0" u="none" strike="noStrike" cap="none" spc="0" baseline="0" dirty="0" smtClean="0">
                        <a:ln>
                          <a:noFill/>
                        </a:ln>
                        <a:solidFill>
                          <a:schemeClr val="tx1"/>
                        </a:solidFill>
                        <a:effectLst/>
                        <a:uFillTx/>
                        <a:latin typeface="+mn-lt"/>
                        <a:ea typeface="+mn-ea"/>
                        <a:cs typeface="+mn-cs"/>
                        <a:sym typeface="Calibri"/>
                      </a:endParaRPr>
                    </a:p>
                    <a:p>
                      <a:endParaRPr lang="en-US" dirty="0"/>
                    </a:p>
                  </a:txBody>
                  <a:tcPr/>
                </a:tc>
              </a:tr>
            </a:tbl>
          </a:graphicData>
        </a:graphic>
      </p:graphicFrame>
      <p:sp>
        <p:nvSpPr>
          <p:cNvPr id="3" name="TextBox 2"/>
          <p:cNvSpPr txBox="1"/>
          <p:nvPr/>
        </p:nvSpPr>
        <p:spPr>
          <a:xfrm>
            <a:off x="514744" y="314325"/>
            <a:ext cx="435792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j-lt"/>
                <a:ea typeface="+mj-ea"/>
                <a:cs typeface="+mj-cs"/>
                <a:sym typeface="Calibri"/>
              </a:rPr>
              <a:t>NOTEs: links only </a:t>
            </a:r>
            <a:r>
              <a:rPr kumimoji="0" lang="en-US" sz="1800" b="0" i="0" u="none" strike="noStrike" cap="none" spc="0" normalizeH="0" baseline="0" smtClean="0">
                <a:ln>
                  <a:noFill/>
                </a:ln>
                <a:solidFill>
                  <a:srgbClr val="000000"/>
                </a:solidFill>
                <a:effectLst/>
                <a:uFillTx/>
                <a:latin typeface="+mj-lt"/>
                <a:ea typeface="+mj-ea"/>
                <a:cs typeface="+mj-cs"/>
                <a:sym typeface="Calibri"/>
              </a:rPr>
              <a:t>work in presentation mode </a:t>
            </a: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15892229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01631543"/>
              </p:ext>
            </p:extLst>
          </p:nvPr>
        </p:nvGraphicFramePr>
        <p:xfrm>
          <a:off x="514744" y="1053562"/>
          <a:ext cx="10729519" cy="4325022"/>
        </p:xfrm>
        <a:graphic>
          <a:graphicData uri="http://schemas.openxmlformats.org/drawingml/2006/table">
            <a:tbl>
              <a:tblPr firstRow="1" bandRow="1">
                <a:tableStyleId>{5940675A-B579-460E-94D1-54222C63F5DA}</a:tableStyleId>
              </a:tblPr>
              <a:tblGrid>
                <a:gridCol w="798173"/>
                <a:gridCol w="5389099"/>
                <a:gridCol w="4542247"/>
              </a:tblGrid>
              <a:tr h="568730">
                <a:tc>
                  <a:txBody>
                    <a:bodyPr/>
                    <a:lstStyle/>
                    <a:p>
                      <a:r>
                        <a:rPr lang="en-US" sz="1400" b="1" dirty="0" smtClean="0"/>
                        <a:t>N.</a:t>
                      </a:r>
                      <a:endParaRPr lang="en-US" sz="1400" b="1" dirty="0"/>
                    </a:p>
                  </a:txBody>
                  <a:tcPr>
                    <a:solidFill>
                      <a:schemeClr val="accent2">
                        <a:lumMod val="20000"/>
                        <a:lumOff val="80000"/>
                      </a:schemeClr>
                    </a:solidFill>
                  </a:tcPr>
                </a:tc>
                <a:tc>
                  <a:txBody>
                    <a:bodyPr/>
                    <a:lstStyle/>
                    <a:p>
                      <a:r>
                        <a:rPr lang="en-US" sz="1400" b="1" dirty="0" smtClean="0"/>
                        <a:t>Question</a:t>
                      </a:r>
                      <a:endParaRPr lang="en-US" sz="1400" b="1" dirty="0"/>
                    </a:p>
                  </a:txBody>
                  <a:tcPr>
                    <a:solidFill>
                      <a:schemeClr val="accent2">
                        <a:lumMod val="20000"/>
                        <a:lumOff val="80000"/>
                      </a:schemeClr>
                    </a:solidFill>
                  </a:tcPr>
                </a:tc>
                <a:tc>
                  <a:txBody>
                    <a:bodyPr/>
                    <a:lstStyle/>
                    <a:p>
                      <a:r>
                        <a:rPr lang="en-US" sz="1400" b="1" dirty="0" smtClean="0"/>
                        <a:t>Answer</a:t>
                      </a:r>
                      <a:endParaRPr lang="en-US" sz="1400" b="1" dirty="0"/>
                    </a:p>
                  </a:txBody>
                  <a:tcPr>
                    <a:solidFill>
                      <a:schemeClr val="accent2">
                        <a:lumMod val="20000"/>
                        <a:lumOff val="80000"/>
                      </a:schemeClr>
                    </a:solidFill>
                  </a:tcPr>
                </a:tc>
              </a:tr>
              <a:tr h="715140">
                <a:tc>
                  <a:txBody>
                    <a:bodyPr/>
                    <a:lstStyle/>
                    <a:p>
                      <a:r>
                        <a:rPr lang="en-US" dirty="0" smtClean="0"/>
                        <a:t>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I would like to take multi-object spectroscopy (MOS) of known galaxies within a JWST field-of-view. What instrument should I use to achieve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spc="0" baseline="0" dirty="0" smtClean="0">
                        <a:ln>
                          <a:noFill/>
                        </a:ln>
                        <a:solidFill>
                          <a:schemeClr val="tx1"/>
                        </a:solidFill>
                        <a:effectLst/>
                        <a:uFillTx/>
                        <a:latin typeface="+mn-lt"/>
                        <a:ea typeface="+mn-ea"/>
                        <a:cs typeface="+mn-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Can I observe with another instrument in parallel to obtain images of an adjacent area of the sky?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spc="0" baseline="0" dirty="0" smtClean="0">
                        <a:ln>
                          <a:noFill/>
                        </a:ln>
                        <a:solidFill>
                          <a:schemeClr val="tx1"/>
                        </a:solidFill>
                        <a:effectLst/>
                        <a:uFillTx/>
                        <a:latin typeface="+mn-lt"/>
                        <a:ea typeface="+mn-ea"/>
                        <a:cs typeface="+mn-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 How about </a:t>
                      </a:r>
                      <a:r>
                        <a:rPr lang="en-US" sz="1200" b="0" i="0" u="none" strike="noStrike" cap="none" spc="0" baseline="0" dirty="0" err="1" smtClean="0">
                          <a:ln>
                            <a:noFill/>
                          </a:ln>
                          <a:solidFill>
                            <a:schemeClr val="tx1"/>
                          </a:solidFill>
                          <a:effectLst/>
                          <a:uFillTx/>
                          <a:latin typeface="+mn-lt"/>
                          <a:ea typeface="+mn-ea"/>
                          <a:cs typeface="+mn-cs"/>
                          <a:sym typeface="Calibri"/>
                        </a:rPr>
                        <a:t>grism</a:t>
                      </a:r>
                      <a:r>
                        <a:rPr lang="en-US" sz="1200" b="0" i="0" u="none" strike="noStrike" cap="none" spc="0" baseline="0" dirty="0" smtClean="0">
                          <a:ln>
                            <a:noFill/>
                          </a:ln>
                          <a:solidFill>
                            <a:schemeClr val="tx1"/>
                          </a:solidFill>
                          <a:effectLst/>
                          <a:uFillTx/>
                          <a:latin typeface="+mn-lt"/>
                          <a:ea typeface="+mn-ea"/>
                          <a:cs typeface="+mn-cs"/>
                          <a:sym typeface="Calibri"/>
                        </a:rPr>
                        <a:t> spectroscopy?</a:t>
                      </a:r>
                    </a:p>
                  </a:txBody>
                  <a:tcPr/>
                </a:tc>
                <a:tc>
                  <a:txBody>
                    <a:bodyPr/>
                    <a:lstStyle/>
                    <a:p>
                      <a:pPr lvl="1"/>
                      <a:r>
                        <a:rPr lang="en-US" sz="1200" b="0" i="0" u="sng" strike="noStrike" cap="none" spc="0" baseline="0" dirty="0" smtClean="0">
                          <a:ln>
                            <a:noFill/>
                          </a:ln>
                          <a:solidFill>
                            <a:schemeClr val="tx1"/>
                          </a:solidFill>
                          <a:effectLst/>
                          <a:uFillTx/>
                          <a:latin typeface="+mn-lt"/>
                          <a:ea typeface="+mn-ea"/>
                          <a:cs typeface="+mn-cs"/>
                          <a:sym typeface="Calibri"/>
                          <a:hlinkClick r:id="rId2"/>
                        </a:rPr>
                        <a:t>NIRSpec</a:t>
                      </a:r>
                      <a:endParaRPr lang="en-US" sz="1200" b="0" i="0" u="none" strike="noStrike" cap="none" spc="0" baseline="0" dirty="0" smtClean="0">
                        <a:ln>
                          <a:noFill/>
                        </a:ln>
                        <a:solidFill>
                          <a:schemeClr val="tx1"/>
                        </a:solidFill>
                        <a:effectLst/>
                        <a:uFillTx/>
                        <a:latin typeface="+mn-lt"/>
                        <a:ea typeface="+mn-ea"/>
                        <a:cs typeface="+mn-cs"/>
                        <a:sym typeface="Calibri"/>
                      </a:endParaRPr>
                    </a:p>
                    <a:p>
                      <a:pPr lvl="1"/>
                      <a:endParaRPr lang="en-US" sz="1200" b="0" i="0" u="none" strike="noStrike" cap="none" spc="0" baseline="0" dirty="0" smtClean="0">
                        <a:ln>
                          <a:noFill/>
                        </a:ln>
                        <a:solidFill>
                          <a:schemeClr val="tx1"/>
                        </a:solidFill>
                        <a:effectLst/>
                        <a:uFillTx/>
                        <a:latin typeface="+mn-lt"/>
                        <a:ea typeface="+mn-ea"/>
                        <a:cs typeface="+mn-cs"/>
                        <a:sym typeface="Calibri"/>
                      </a:endParaRPr>
                    </a:p>
                    <a:p>
                      <a:pPr lvl="1"/>
                      <a:endParaRPr lang="en-US" sz="1200" b="0" i="0" u="none" strike="noStrike" cap="none" spc="0" baseline="0" dirty="0" smtClean="0">
                        <a:ln>
                          <a:noFill/>
                        </a:ln>
                        <a:solidFill>
                          <a:schemeClr val="tx1"/>
                        </a:solidFill>
                        <a:effectLst/>
                        <a:uFillTx/>
                        <a:latin typeface="+mn-lt"/>
                        <a:ea typeface="+mn-ea"/>
                        <a:cs typeface="+mn-cs"/>
                        <a:sym typeface="Calibri"/>
                      </a:endParaRPr>
                    </a:p>
                    <a:p>
                      <a:pPr lvl="1"/>
                      <a:endParaRPr lang="en-US" sz="1200" b="0" i="0" u="none" strike="noStrike" cap="none" spc="0" baseline="0" dirty="0" smtClean="0">
                        <a:ln>
                          <a:noFill/>
                        </a:ln>
                        <a:solidFill>
                          <a:schemeClr val="tx1"/>
                        </a:solidFill>
                        <a:effectLst/>
                        <a:uFillTx/>
                        <a:latin typeface="+mn-lt"/>
                        <a:ea typeface="+mn-ea"/>
                        <a:cs typeface="+mn-cs"/>
                        <a:sym typeface="Calibri"/>
                      </a:endParaRPr>
                    </a:p>
                    <a:p>
                      <a:pPr lvl="1"/>
                      <a:r>
                        <a:rPr lang="en-US" sz="1200" b="0" i="0" u="none" strike="noStrike" cap="none" spc="0" baseline="0" dirty="0" smtClean="0">
                          <a:ln>
                            <a:noFill/>
                          </a:ln>
                          <a:solidFill>
                            <a:schemeClr val="tx1"/>
                          </a:solidFill>
                          <a:effectLst/>
                          <a:uFillTx/>
                          <a:latin typeface="+mn-lt"/>
                          <a:ea typeface="+mn-ea"/>
                          <a:cs typeface="+mn-cs"/>
                          <a:sym typeface="Calibri"/>
                        </a:rPr>
                        <a:t>In Cycle 1, </a:t>
                      </a:r>
                      <a:r>
                        <a:rPr lang="en-US" sz="1200" b="0" i="0" u="none" strike="noStrike" cap="none" spc="0" baseline="0" dirty="0" err="1" smtClean="0">
                          <a:ln>
                            <a:noFill/>
                          </a:ln>
                          <a:solidFill>
                            <a:schemeClr val="tx1"/>
                          </a:solidFill>
                          <a:effectLst/>
                          <a:uFillTx/>
                          <a:latin typeface="+mn-lt"/>
                          <a:ea typeface="+mn-ea"/>
                          <a:cs typeface="+mn-cs"/>
                          <a:sym typeface="Calibri"/>
                        </a:rPr>
                        <a:t>NIRCam</a:t>
                      </a:r>
                      <a:r>
                        <a:rPr lang="en-US" sz="1200" b="0" i="0" u="none" strike="noStrike" cap="none" spc="0" baseline="0" dirty="0" smtClean="0">
                          <a:ln>
                            <a:noFill/>
                          </a:ln>
                          <a:solidFill>
                            <a:schemeClr val="tx1"/>
                          </a:solidFill>
                          <a:effectLst/>
                          <a:uFillTx/>
                          <a:latin typeface="+mn-lt"/>
                          <a:ea typeface="+mn-ea"/>
                          <a:cs typeface="+mn-cs"/>
                          <a:sym typeface="Calibri"/>
                        </a:rPr>
                        <a:t> imaging can be </a:t>
                      </a:r>
                      <a:r>
                        <a:rPr lang="en-US" sz="1200" b="0" i="0" u="sng" strike="noStrike" cap="none" spc="0" baseline="0" dirty="0" smtClean="0">
                          <a:ln>
                            <a:noFill/>
                          </a:ln>
                          <a:solidFill>
                            <a:schemeClr val="tx1"/>
                          </a:solidFill>
                          <a:effectLst/>
                          <a:uFillTx/>
                          <a:latin typeface="+mn-lt"/>
                          <a:ea typeface="+mn-ea"/>
                          <a:cs typeface="+mn-cs"/>
                          <a:sym typeface="Calibri"/>
                          <a:hlinkClick r:id="rId3"/>
                        </a:rPr>
                        <a:t>performed in parallel</a:t>
                      </a:r>
                      <a:r>
                        <a:rPr lang="en-US" sz="1200" b="0" i="0" u="none" strike="noStrike" cap="none" spc="0" baseline="0" dirty="0" smtClean="0">
                          <a:ln>
                            <a:noFill/>
                          </a:ln>
                          <a:solidFill>
                            <a:schemeClr val="tx1"/>
                          </a:solidFill>
                          <a:effectLst/>
                          <a:uFillTx/>
                          <a:latin typeface="+mn-lt"/>
                          <a:ea typeface="+mn-ea"/>
                          <a:cs typeface="+mn-cs"/>
                          <a:sym typeface="Calibri"/>
                        </a:rPr>
                        <a:t> to NIRSpec MOS, but </a:t>
                      </a:r>
                      <a:r>
                        <a:rPr lang="en-US" sz="1200" b="0" i="0" u="none" strike="noStrike" cap="none" spc="0" baseline="0" dirty="0" err="1" smtClean="0">
                          <a:ln>
                            <a:noFill/>
                          </a:ln>
                          <a:solidFill>
                            <a:schemeClr val="tx1"/>
                          </a:solidFill>
                          <a:effectLst/>
                          <a:uFillTx/>
                          <a:latin typeface="+mn-lt"/>
                          <a:ea typeface="+mn-ea"/>
                          <a:cs typeface="+mn-cs"/>
                          <a:sym typeface="Calibri"/>
                        </a:rPr>
                        <a:t>grism</a:t>
                      </a:r>
                      <a:r>
                        <a:rPr lang="en-US" sz="1200" b="0" i="0" u="none" strike="noStrike" cap="none" spc="0" baseline="0" dirty="0" smtClean="0">
                          <a:ln>
                            <a:noFill/>
                          </a:ln>
                          <a:solidFill>
                            <a:schemeClr val="tx1"/>
                          </a:solidFill>
                          <a:effectLst/>
                          <a:uFillTx/>
                          <a:latin typeface="+mn-lt"/>
                          <a:ea typeface="+mn-ea"/>
                          <a:cs typeface="+mn-cs"/>
                          <a:sym typeface="Calibri"/>
                        </a:rPr>
                        <a:t> spectroscopy is not allowed.</a:t>
                      </a:r>
                    </a:p>
                    <a:p>
                      <a:endParaRPr lang="en-US" dirty="0"/>
                    </a:p>
                  </a:txBody>
                  <a:tcPr/>
                </a:tc>
              </a:tr>
              <a:tr h="1192346">
                <a:tc>
                  <a:txBody>
                    <a:bodyPr/>
                    <a:lstStyle/>
                    <a:p>
                      <a:r>
                        <a:rPr lang="en-US" dirty="0" smtClean="0"/>
                        <a:t>4</a:t>
                      </a:r>
                      <a:endParaRPr lang="en-US" dirty="0"/>
                    </a:p>
                  </a:txBody>
                  <a:tcPr/>
                </a:tc>
                <a:tc>
                  <a:txBody>
                    <a:bodyPr/>
                    <a:lstStyle/>
                    <a:p>
                      <a:pPr algn="l"/>
                      <a:r>
                        <a:rPr lang="en-US" sz="1200" b="0" i="0" u="none" strike="noStrike" cap="none" spc="0" baseline="0" dirty="0" smtClean="0">
                          <a:ln>
                            <a:noFill/>
                          </a:ln>
                          <a:solidFill>
                            <a:schemeClr val="tx1"/>
                          </a:solidFill>
                          <a:effectLst/>
                          <a:uFillTx/>
                          <a:latin typeface="+mn-lt"/>
                          <a:ea typeface="+mn-ea"/>
                          <a:cs typeface="+mn-cs"/>
                          <a:sym typeface="Calibri"/>
                        </a:rPr>
                        <a:t>What is   spatial resolution for the NIRCAM short and long wavelength channels?</a:t>
                      </a:r>
                    </a:p>
                    <a:p>
                      <a:pPr algn="l"/>
                      <a:endParaRPr lang="en-US" sz="1200" b="0" i="0" u="none" strike="noStrike" cap="none" spc="0" baseline="0" dirty="0" smtClean="0">
                        <a:ln>
                          <a:noFill/>
                        </a:ln>
                        <a:solidFill>
                          <a:schemeClr val="tx1"/>
                        </a:solidFill>
                        <a:effectLst/>
                        <a:uFillTx/>
                        <a:latin typeface="+mn-lt"/>
                        <a:ea typeface="+mn-ea"/>
                        <a:cs typeface="+mn-cs"/>
                        <a:sym typeface="Calibri"/>
                      </a:endParaRPr>
                    </a:p>
                    <a:p>
                      <a:pPr algn="l"/>
                      <a:r>
                        <a:rPr lang="en-US" sz="1200" b="0" i="0" u="none" strike="noStrike" cap="none" spc="0" baseline="0" dirty="0" smtClean="0">
                          <a:ln>
                            <a:noFill/>
                          </a:ln>
                          <a:solidFill>
                            <a:schemeClr val="tx1"/>
                          </a:solidFill>
                          <a:effectLst/>
                          <a:uFillTx/>
                          <a:latin typeface="+mn-lt"/>
                          <a:ea typeface="+mn-ea"/>
                          <a:cs typeface="+mn-cs"/>
                          <a:sym typeface="Calibri"/>
                        </a:rPr>
                        <a:t>What is the approximate gap in </a:t>
                      </a:r>
                      <a:r>
                        <a:rPr lang="en-US" sz="1200" b="0" i="0" u="none" strike="noStrike" cap="none" spc="0" baseline="0" dirty="0" err="1" smtClean="0">
                          <a:ln>
                            <a:noFill/>
                          </a:ln>
                          <a:solidFill>
                            <a:schemeClr val="tx1"/>
                          </a:solidFill>
                          <a:effectLst/>
                          <a:uFillTx/>
                          <a:latin typeface="+mn-lt"/>
                          <a:ea typeface="+mn-ea"/>
                          <a:cs typeface="+mn-cs"/>
                          <a:sym typeface="Calibri"/>
                        </a:rPr>
                        <a:t>arcseconds</a:t>
                      </a:r>
                      <a:r>
                        <a:rPr lang="en-US" sz="1200" b="0" i="0" u="none" strike="noStrike" cap="none" spc="0" baseline="0" dirty="0" smtClean="0">
                          <a:ln>
                            <a:noFill/>
                          </a:ln>
                          <a:solidFill>
                            <a:schemeClr val="tx1"/>
                          </a:solidFill>
                          <a:effectLst/>
                          <a:uFillTx/>
                          <a:latin typeface="+mn-lt"/>
                          <a:ea typeface="+mn-ea"/>
                          <a:cs typeface="+mn-cs"/>
                          <a:sym typeface="Calibri"/>
                        </a:rPr>
                        <a:t>  of the field of view of the two NIRCAM modules ?</a:t>
                      </a:r>
                    </a:p>
                  </a:txBody>
                  <a:tcPr/>
                </a:tc>
                <a:tc>
                  <a:txBody>
                    <a:bodyPr/>
                    <a:lstStyle/>
                    <a:p>
                      <a:pPr lvl="1"/>
                      <a:r>
                        <a:rPr lang="en-US" sz="1200" b="0" i="0" u="none" strike="noStrike" cap="none" spc="0" baseline="0" dirty="0" smtClean="0">
                          <a:ln>
                            <a:noFill/>
                          </a:ln>
                          <a:solidFill>
                            <a:schemeClr val="tx1"/>
                          </a:solidFill>
                          <a:effectLst/>
                          <a:uFillTx/>
                          <a:latin typeface="+mn-lt"/>
                          <a:ea typeface="+mn-ea"/>
                          <a:cs typeface="+mn-cs"/>
                          <a:sym typeface="Calibri"/>
                          <a:hlinkClick r:id="rId4"/>
                        </a:rPr>
                        <a:t>0.031”/pixel and 0.063”/pixel respectively</a:t>
                      </a:r>
                    </a:p>
                    <a:p>
                      <a:pPr lvl="1"/>
                      <a:endParaRPr lang="en-US" sz="1200" b="0" i="0" u="none" strike="noStrike" cap="none" spc="0" baseline="0" dirty="0" smtClean="0">
                        <a:ln>
                          <a:noFill/>
                        </a:ln>
                        <a:solidFill>
                          <a:schemeClr val="tx1"/>
                        </a:solidFill>
                        <a:effectLst/>
                        <a:uFillTx/>
                        <a:latin typeface="+mn-lt"/>
                        <a:ea typeface="+mn-ea"/>
                        <a:cs typeface="+mn-cs"/>
                        <a:sym typeface="Calibri"/>
                        <a:hlinkClick r:id="rId4"/>
                      </a:endParaRPr>
                    </a:p>
                    <a:p>
                      <a:pPr lvl="1"/>
                      <a:endParaRPr lang="en-US" sz="1200" b="0" i="0" u="none" strike="noStrike" cap="none" spc="0" baseline="0" dirty="0" smtClean="0">
                        <a:ln>
                          <a:noFill/>
                        </a:ln>
                        <a:solidFill>
                          <a:schemeClr val="tx1"/>
                        </a:solidFill>
                        <a:effectLst/>
                        <a:uFillTx/>
                        <a:latin typeface="+mn-lt"/>
                        <a:ea typeface="+mn-ea"/>
                        <a:cs typeface="+mn-cs"/>
                        <a:sym typeface="Calibri"/>
                        <a:hlinkClick r:id="rId4"/>
                      </a:endParaRPr>
                    </a:p>
                    <a:p>
                      <a:pPr lvl="1"/>
                      <a:r>
                        <a:rPr lang="en-US" sz="1200" b="0" i="0" u="none" strike="noStrike" cap="none" spc="0" baseline="0" dirty="0" smtClean="0">
                          <a:ln>
                            <a:noFill/>
                          </a:ln>
                          <a:solidFill>
                            <a:schemeClr val="tx1"/>
                          </a:solidFill>
                          <a:effectLst/>
                          <a:uFillTx/>
                          <a:latin typeface="+mn-lt"/>
                          <a:ea typeface="+mn-ea"/>
                          <a:cs typeface="+mn-cs"/>
                          <a:sym typeface="Calibri"/>
                          <a:hlinkClick r:id="rId5"/>
                        </a:rPr>
                        <a:t>~45”</a:t>
                      </a:r>
                      <a:endParaRPr lang="en-US" sz="1200" b="0" i="0" u="none" strike="noStrike" cap="none" spc="0" baseline="0" dirty="0" smtClean="0">
                        <a:ln>
                          <a:noFill/>
                        </a:ln>
                        <a:solidFill>
                          <a:schemeClr val="tx1"/>
                        </a:solidFill>
                        <a:effectLst/>
                        <a:uFillTx/>
                        <a:latin typeface="+mn-lt"/>
                        <a:ea typeface="+mn-ea"/>
                        <a:cs typeface="+mn-cs"/>
                        <a:sym typeface="Calibri"/>
                      </a:endParaRPr>
                    </a:p>
                    <a:p>
                      <a:endParaRPr lang="en-US" dirty="0"/>
                    </a:p>
                  </a:txBody>
                  <a:tcPr/>
                </a:tc>
              </a:tr>
              <a:tr h="1192346">
                <a:tc>
                  <a:txBody>
                    <a:bodyPr/>
                    <a:lstStyle/>
                    <a:p>
                      <a:r>
                        <a:rPr lang="en-US" dirty="0" smtClean="0"/>
                        <a:t>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Which JWST instruments offer integral field unit (IFU) observations?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spc="0" baseline="0" dirty="0" smtClean="0">
                        <a:ln>
                          <a:noFill/>
                        </a:ln>
                        <a:solidFill>
                          <a:schemeClr val="tx1"/>
                        </a:solidFill>
                        <a:effectLst/>
                        <a:uFillTx/>
                        <a:latin typeface="+mn-lt"/>
                        <a:ea typeface="+mn-ea"/>
                        <a:cs typeface="+mn-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What wavelengths are covered by these instrument modes?</a:t>
                      </a:r>
                    </a:p>
                    <a:p>
                      <a:pPr algn="l"/>
                      <a:endParaRPr lang="en-US" sz="1200" b="0" i="0" u="none" strike="noStrike" cap="none" spc="0" baseline="0" dirty="0" smtClean="0">
                        <a:ln>
                          <a:noFill/>
                        </a:ln>
                        <a:solidFill>
                          <a:schemeClr val="tx1"/>
                        </a:solidFill>
                        <a:effectLst/>
                        <a:uFillTx/>
                        <a:latin typeface="+mn-lt"/>
                        <a:ea typeface="+mn-ea"/>
                        <a:cs typeface="+mn-cs"/>
                        <a:sym typeface="Calibri"/>
                      </a:endParaRPr>
                    </a:p>
                  </a:txBody>
                  <a:tcPr/>
                </a:tc>
                <a:tc>
                  <a:txBody>
                    <a:bodyPr/>
                    <a:lstStyle/>
                    <a:p>
                      <a:pPr lvl="1"/>
                      <a:r>
                        <a:rPr lang="en-US" sz="1200" b="0" i="0" u="sng" strike="noStrike" cap="none" spc="0" baseline="0" dirty="0" smtClean="0">
                          <a:ln>
                            <a:noFill/>
                          </a:ln>
                          <a:solidFill>
                            <a:schemeClr val="tx1"/>
                          </a:solidFill>
                          <a:effectLst/>
                          <a:uFillTx/>
                          <a:latin typeface="+mn-lt"/>
                          <a:ea typeface="+mn-ea"/>
                          <a:cs typeface="+mn-cs"/>
                          <a:sym typeface="Calibri"/>
                          <a:hlinkClick r:id="rId6"/>
                        </a:rPr>
                        <a:t>MIRI medium resolution spectroscopy (MRS)</a:t>
                      </a:r>
                      <a:r>
                        <a:rPr lang="en-US" sz="1200" b="0" i="0" u="none" strike="noStrike" cap="none" spc="0" baseline="0" dirty="0" smtClean="0">
                          <a:ln>
                            <a:noFill/>
                          </a:ln>
                          <a:solidFill>
                            <a:schemeClr val="tx1"/>
                          </a:solidFill>
                          <a:effectLst/>
                          <a:uFillTx/>
                          <a:latin typeface="+mn-lt"/>
                          <a:ea typeface="+mn-ea"/>
                          <a:cs typeface="+mn-cs"/>
                          <a:sym typeface="Calibri"/>
                        </a:rPr>
                        <a:t>; 4.9 – 28.8</a:t>
                      </a:r>
                    </a:p>
                    <a:p>
                      <a:pPr lvl="1"/>
                      <a:r>
                        <a:rPr lang="en-US" sz="1200" b="0" i="0" u="none" strike="noStrike" cap="none" spc="0" baseline="0" dirty="0" smtClean="0">
                          <a:ln>
                            <a:noFill/>
                          </a:ln>
                          <a:solidFill>
                            <a:schemeClr val="tx1"/>
                          </a:solidFill>
                          <a:effectLst/>
                          <a:uFillTx/>
                          <a:latin typeface="+mn-lt"/>
                          <a:ea typeface="+mn-ea"/>
                          <a:cs typeface="+mn-cs"/>
                          <a:sym typeface="Calibri"/>
                        </a:rPr>
                        <a:t>µm</a:t>
                      </a:r>
                    </a:p>
                    <a:p>
                      <a:pPr lvl="1"/>
                      <a:endParaRPr lang="en-US" sz="1200" b="0" i="0" u="none" strike="noStrike" cap="none" spc="0" baseline="0" dirty="0" smtClean="0">
                        <a:ln>
                          <a:noFill/>
                        </a:ln>
                        <a:solidFill>
                          <a:schemeClr val="tx1"/>
                        </a:solidFill>
                        <a:effectLst/>
                        <a:uFillTx/>
                        <a:latin typeface="+mn-lt"/>
                        <a:ea typeface="+mn-ea"/>
                        <a:cs typeface="+mn-cs"/>
                        <a:sym typeface="Calibri"/>
                      </a:endParaRPr>
                    </a:p>
                    <a:p>
                      <a:pPr lvl="1"/>
                      <a:r>
                        <a:rPr lang="en-US" sz="1200" b="0" i="0" u="none" strike="noStrike" cap="none" spc="0" baseline="0" dirty="0" smtClean="0">
                          <a:ln>
                            <a:noFill/>
                          </a:ln>
                          <a:solidFill>
                            <a:schemeClr val="tx1"/>
                          </a:solidFill>
                          <a:effectLst/>
                          <a:uFillTx/>
                          <a:latin typeface="+mn-lt"/>
                          <a:ea typeface="+mn-ea"/>
                          <a:cs typeface="+mn-cs"/>
                          <a:sym typeface="Calibri"/>
                          <a:hlinkClick r:id="rId7"/>
                        </a:rPr>
                        <a:t>NIRSpec</a:t>
                      </a:r>
                      <a:r>
                        <a:rPr lang="en-US" sz="1200" b="0" i="0" u="none" strike="noStrike" cap="none" spc="0" baseline="0" dirty="0" smtClean="0">
                          <a:ln>
                            <a:noFill/>
                          </a:ln>
                          <a:solidFill>
                            <a:schemeClr val="tx1"/>
                          </a:solidFill>
                          <a:effectLst/>
                          <a:uFillTx/>
                          <a:latin typeface="+mn-lt"/>
                          <a:ea typeface="+mn-ea"/>
                          <a:cs typeface="+mn-cs"/>
                          <a:sym typeface="Calibri"/>
                        </a:rPr>
                        <a:t>; 0.6 – 5.3 µm</a:t>
                      </a:r>
                    </a:p>
                    <a:p>
                      <a:endParaRPr lang="en-US" dirty="0"/>
                    </a:p>
                  </a:txBody>
                  <a:tcPr/>
                </a:tc>
              </a:tr>
            </a:tbl>
          </a:graphicData>
        </a:graphic>
      </p:graphicFrame>
      <p:sp>
        <p:nvSpPr>
          <p:cNvPr id="3" name="TextBox 2"/>
          <p:cNvSpPr txBox="1"/>
          <p:nvPr/>
        </p:nvSpPr>
        <p:spPr>
          <a:xfrm>
            <a:off x="514744" y="314325"/>
            <a:ext cx="435792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j-lt"/>
                <a:ea typeface="+mj-ea"/>
                <a:cs typeface="+mj-cs"/>
                <a:sym typeface="Calibri"/>
              </a:rPr>
              <a:t>NOTEs: links only </a:t>
            </a:r>
            <a:r>
              <a:rPr kumimoji="0" lang="en-US" sz="1800" b="0" i="0" u="none" strike="noStrike" cap="none" spc="0" normalizeH="0" baseline="0" smtClean="0">
                <a:ln>
                  <a:noFill/>
                </a:ln>
                <a:solidFill>
                  <a:srgbClr val="000000"/>
                </a:solidFill>
                <a:effectLst/>
                <a:uFillTx/>
                <a:latin typeface="+mj-lt"/>
                <a:ea typeface="+mj-ea"/>
                <a:cs typeface="+mj-cs"/>
                <a:sym typeface="Calibri"/>
              </a:rPr>
              <a:t>work in presentation mode </a:t>
            </a: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53472532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2454639"/>
              </p:ext>
            </p:extLst>
          </p:nvPr>
        </p:nvGraphicFramePr>
        <p:xfrm>
          <a:off x="671906" y="853537"/>
          <a:ext cx="10729519" cy="5061488"/>
        </p:xfrm>
        <a:graphic>
          <a:graphicData uri="http://schemas.openxmlformats.org/drawingml/2006/table">
            <a:tbl>
              <a:tblPr firstRow="1" bandRow="1">
                <a:tableStyleId>{5940675A-B579-460E-94D1-54222C63F5DA}</a:tableStyleId>
              </a:tblPr>
              <a:tblGrid>
                <a:gridCol w="798173"/>
                <a:gridCol w="5389099"/>
                <a:gridCol w="4542247"/>
              </a:tblGrid>
              <a:tr h="568730">
                <a:tc>
                  <a:txBody>
                    <a:bodyPr/>
                    <a:lstStyle/>
                    <a:p>
                      <a:r>
                        <a:rPr lang="en-US" sz="1400" b="1" dirty="0" smtClean="0"/>
                        <a:t>N.</a:t>
                      </a:r>
                      <a:endParaRPr lang="en-US" sz="1400" b="1" dirty="0"/>
                    </a:p>
                  </a:txBody>
                  <a:tcPr>
                    <a:solidFill>
                      <a:schemeClr val="accent2">
                        <a:lumMod val="20000"/>
                        <a:lumOff val="80000"/>
                      </a:schemeClr>
                    </a:solidFill>
                  </a:tcPr>
                </a:tc>
                <a:tc>
                  <a:txBody>
                    <a:bodyPr/>
                    <a:lstStyle/>
                    <a:p>
                      <a:r>
                        <a:rPr lang="en-US" sz="1400" b="1" dirty="0" smtClean="0"/>
                        <a:t>Question</a:t>
                      </a:r>
                      <a:endParaRPr lang="en-US" sz="1400" b="1" dirty="0"/>
                    </a:p>
                  </a:txBody>
                  <a:tcPr>
                    <a:solidFill>
                      <a:schemeClr val="accent2">
                        <a:lumMod val="20000"/>
                        <a:lumOff val="80000"/>
                      </a:schemeClr>
                    </a:solidFill>
                  </a:tcPr>
                </a:tc>
                <a:tc>
                  <a:txBody>
                    <a:bodyPr/>
                    <a:lstStyle/>
                    <a:p>
                      <a:r>
                        <a:rPr lang="en-US" sz="1400" b="1" dirty="0" smtClean="0"/>
                        <a:t>Answer</a:t>
                      </a:r>
                      <a:endParaRPr lang="en-US" sz="1400" b="1" dirty="0"/>
                    </a:p>
                  </a:txBody>
                  <a:tcPr>
                    <a:solidFill>
                      <a:schemeClr val="accent2">
                        <a:lumMod val="20000"/>
                        <a:lumOff val="80000"/>
                      </a:schemeClr>
                    </a:solidFill>
                  </a:tcPr>
                </a:tc>
              </a:tr>
              <a:tr h="715140">
                <a:tc>
                  <a:txBody>
                    <a:bodyPr/>
                    <a:lstStyle/>
                    <a:p>
                      <a:r>
                        <a:rPr lang="en-US" dirty="0" smtClean="0"/>
                        <a:t>6</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I want to use </a:t>
                      </a:r>
                      <a:r>
                        <a:rPr lang="en-US" sz="1200" b="0" i="0" u="none" strike="noStrike" cap="none" spc="0" baseline="0" dirty="0" err="1" smtClean="0">
                          <a:ln>
                            <a:noFill/>
                          </a:ln>
                          <a:solidFill>
                            <a:schemeClr val="tx1"/>
                          </a:solidFill>
                          <a:effectLst/>
                          <a:uFillTx/>
                          <a:latin typeface="+mn-lt"/>
                          <a:ea typeface="+mn-ea"/>
                          <a:cs typeface="+mn-cs"/>
                          <a:sym typeface="Calibri"/>
                        </a:rPr>
                        <a:t>slitless</a:t>
                      </a:r>
                      <a:r>
                        <a:rPr lang="en-US" sz="1200" b="0" i="0" u="none" strike="noStrike" cap="none" spc="0" baseline="0" dirty="0" smtClean="0">
                          <a:ln>
                            <a:noFill/>
                          </a:ln>
                          <a:solidFill>
                            <a:schemeClr val="tx1"/>
                          </a:solidFill>
                          <a:effectLst/>
                          <a:uFillTx/>
                          <a:latin typeface="+mn-lt"/>
                          <a:ea typeface="+mn-ea"/>
                          <a:cs typeface="+mn-cs"/>
                          <a:sym typeface="Calibri"/>
                        </a:rPr>
                        <a:t> spectroscopy to obtain spectra of every object within a JWST field-of-view in the wavelength range between 0.8 – 2.2 µm. What instrument and observing mode should I use?</a:t>
                      </a:r>
                    </a:p>
                    <a:p>
                      <a:pPr algn="l"/>
                      <a:endParaRPr lang="en-US" sz="1200" b="0" i="0" u="none" strike="noStrike" cap="none" spc="0" baseline="0" dirty="0" smtClean="0">
                        <a:ln>
                          <a:noFill/>
                        </a:ln>
                        <a:solidFill>
                          <a:schemeClr val="tx1"/>
                        </a:solidFill>
                        <a:effectLst/>
                        <a:uFillTx/>
                        <a:latin typeface="+mn-lt"/>
                        <a:ea typeface="+mn-ea"/>
                        <a:cs typeface="+mn-cs"/>
                        <a:sym typeface="Calibri"/>
                      </a:endParaRPr>
                    </a:p>
                    <a:p>
                      <a:pPr algn="l"/>
                      <a:r>
                        <a:rPr lang="en-US" sz="1200" b="0" i="0" u="none" strike="noStrike" cap="none" spc="0" baseline="0" dirty="0" smtClean="0">
                          <a:ln>
                            <a:noFill/>
                          </a:ln>
                          <a:solidFill>
                            <a:schemeClr val="tx1"/>
                          </a:solidFill>
                          <a:effectLst/>
                          <a:uFillTx/>
                          <a:latin typeface="+mn-lt"/>
                          <a:ea typeface="+mn-ea"/>
                          <a:cs typeface="+mn-cs"/>
                          <a:sym typeface="Calibri"/>
                        </a:rPr>
                        <a:t>What about in the wavelength range between 2.4 – 5.0 µm. ?</a:t>
                      </a:r>
                    </a:p>
                    <a:p>
                      <a:pPr algn="l"/>
                      <a:endParaRPr lang="en-US" sz="1200" b="0" i="0" u="none" strike="noStrike" cap="none" spc="0" baseline="0" dirty="0" smtClean="0">
                        <a:ln>
                          <a:noFill/>
                        </a:ln>
                        <a:solidFill>
                          <a:schemeClr val="tx1"/>
                        </a:solidFill>
                        <a:effectLst/>
                        <a:uFillTx/>
                        <a:latin typeface="+mn-lt"/>
                        <a:ea typeface="+mn-ea"/>
                        <a:cs typeface="+mn-cs"/>
                        <a:sym typeface="Calibri"/>
                      </a:endParaRPr>
                    </a:p>
                    <a:p>
                      <a:endParaRPr lang="en-US" dirty="0"/>
                    </a:p>
                  </a:txBody>
                  <a:tcPr/>
                </a:tc>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en-US" sz="1200" b="0" i="0" u="sng" strike="noStrike" cap="none" spc="0" baseline="0" dirty="0" smtClean="0">
                          <a:ln>
                            <a:noFill/>
                          </a:ln>
                          <a:solidFill>
                            <a:schemeClr val="tx1"/>
                          </a:solidFill>
                          <a:effectLst/>
                          <a:uFillTx/>
                          <a:latin typeface="+mn-lt"/>
                          <a:ea typeface="+mn-ea"/>
                          <a:cs typeface="+mn-cs"/>
                          <a:sym typeface="Calibri"/>
                          <a:hlinkClick r:id="rId2"/>
                        </a:rPr>
                        <a:t>NIRISS wide field slitless spectroscopy (WFSS)</a:t>
                      </a:r>
                      <a:endParaRPr lang="en-US" sz="1200" b="0" i="0" u="none" strike="noStrike" cap="none" spc="0" baseline="0" dirty="0" smtClean="0">
                        <a:ln>
                          <a:noFill/>
                        </a:ln>
                        <a:solidFill>
                          <a:schemeClr val="tx1"/>
                        </a:solidFill>
                        <a:effectLst/>
                        <a:uFillTx/>
                        <a:latin typeface="+mn-lt"/>
                        <a:ea typeface="+mn-ea"/>
                        <a:cs typeface="+mn-cs"/>
                        <a:sym typeface="Calibri"/>
                      </a:endParaRPr>
                    </a:p>
                    <a:p>
                      <a:endParaRPr lang="en-US" dirty="0" smtClean="0"/>
                    </a:p>
                    <a:p>
                      <a:endParaRPr lang="en-US" dirty="0" smtClean="0"/>
                    </a:p>
                    <a:p>
                      <a:pPr marL="0" marR="0" lvl="1" indent="0" algn="r" defTabSz="914400" rtl="0" eaLnBrk="1" fontAlgn="auto" latinLnBrk="0" hangingPunct="1">
                        <a:lnSpc>
                          <a:spcPct val="100000"/>
                        </a:lnSpc>
                        <a:spcBef>
                          <a:spcPts val="0"/>
                        </a:spcBef>
                        <a:spcAft>
                          <a:spcPts val="0"/>
                        </a:spcAft>
                        <a:buClrTx/>
                        <a:buSzTx/>
                        <a:buFontTx/>
                        <a:buNone/>
                        <a:tabLst/>
                        <a:defRPr/>
                      </a:pPr>
                      <a:r>
                        <a:rPr lang="en-US" sz="1200" b="0" i="0" u="sng" strike="noStrike" cap="none" spc="0" baseline="0" dirty="0" smtClean="0">
                          <a:ln>
                            <a:noFill/>
                          </a:ln>
                          <a:solidFill>
                            <a:schemeClr val="tx1"/>
                          </a:solidFill>
                          <a:effectLst/>
                          <a:uFillTx/>
                          <a:latin typeface="+mn-lt"/>
                          <a:ea typeface="+mn-ea"/>
                          <a:cs typeface="+mn-cs"/>
                          <a:sym typeface="Calibri"/>
                          <a:hlinkClick r:id="rId3"/>
                        </a:rPr>
                        <a:t>NIRCam wide field slitless spectroscopy (WFSS)</a:t>
                      </a:r>
                      <a:endParaRPr lang="en-US" sz="1200" b="0" i="0" u="none" strike="noStrike" cap="none" spc="0" baseline="0" dirty="0" smtClean="0">
                        <a:ln>
                          <a:noFill/>
                        </a:ln>
                        <a:solidFill>
                          <a:schemeClr val="tx1"/>
                        </a:solidFill>
                        <a:effectLst/>
                        <a:uFillTx/>
                        <a:latin typeface="+mn-lt"/>
                        <a:ea typeface="+mn-ea"/>
                        <a:cs typeface="+mn-cs"/>
                        <a:sym typeface="Calibri"/>
                      </a:endParaRPr>
                    </a:p>
                    <a:p>
                      <a:endParaRPr lang="en-US" dirty="0"/>
                    </a:p>
                  </a:txBody>
                  <a:tcPr/>
                </a:tc>
              </a:tr>
              <a:tr h="1192346">
                <a:tc>
                  <a:txBody>
                    <a:bodyPr/>
                    <a:lstStyle/>
                    <a:p>
                      <a:r>
                        <a:rPr lang="en-US" dirty="0" smtClean="0"/>
                        <a:t>7</a:t>
                      </a:r>
                      <a:endParaRPr lang="en-US"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What is the resolution and wavelength coverage of the various time series observation (TSO) spectroscopic modes offered on JWST?</a:t>
                      </a:r>
                    </a:p>
                    <a:p>
                      <a:endParaRPr lang="en-US" dirty="0"/>
                    </a:p>
                  </a:txBody>
                  <a:tcPr/>
                </a:tc>
                <a:tc>
                  <a:txBody>
                    <a:bodyPr/>
                    <a:lstStyle/>
                    <a:p>
                      <a:pPr lvl="1"/>
                      <a:r>
                        <a:rPr lang="en-US" sz="1200" b="0" i="0" u="sng" strike="noStrike" cap="none" spc="0" baseline="0" dirty="0" smtClean="0">
                          <a:ln>
                            <a:noFill/>
                          </a:ln>
                          <a:solidFill>
                            <a:schemeClr val="tx1"/>
                          </a:solidFill>
                          <a:effectLst/>
                          <a:uFillTx/>
                          <a:latin typeface="+mn-lt"/>
                          <a:ea typeface="+mn-ea"/>
                          <a:cs typeface="+mn-cs"/>
                          <a:sym typeface="Calibri"/>
                          <a:hlinkClick r:id="rId4"/>
                        </a:rPr>
                        <a:t>NIRISS single object slitless spectroscopy (SOSS</a:t>
                      </a:r>
                      <a:r>
                        <a:rPr lang="en-US" sz="1200" b="0" i="0" u="none" strike="noStrike" cap="none" spc="0" baseline="0" dirty="0" smtClean="0">
                          <a:ln>
                            <a:noFill/>
                          </a:ln>
                          <a:solidFill>
                            <a:schemeClr val="tx1"/>
                          </a:solidFill>
                          <a:effectLst/>
                          <a:uFillTx/>
                          <a:latin typeface="+mn-lt"/>
                          <a:ea typeface="+mn-ea"/>
                          <a:cs typeface="+mn-cs"/>
                          <a:sym typeface="Calibri"/>
                        </a:rPr>
                        <a:t>): R ~ 700, 0.9 – 2.8 µm</a:t>
                      </a:r>
                    </a:p>
                    <a:p>
                      <a:pPr lvl="1"/>
                      <a:r>
                        <a:rPr lang="en-US" sz="1200" b="0" i="0" u="sng" strike="noStrike" cap="none" spc="0" baseline="0" dirty="0" smtClean="0">
                          <a:ln>
                            <a:noFill/>
                          </a:ln>
                          <a:solidFill>
                            <a:schemeClr val="tx1"/>
                          </a:solidFill>
                          <a:effectLst/>
                          <a:uFillTx/>
                          <a:latin typeface="+mn-lt"/>
                          <a:ea typeface="+mn-ea"/>
                          <a:cs typeface="+mn-cs"/>
                          <a:sym typeface="Calibri"/>
                          <a:hlinkClick r:id="rId5"/>
                        </a:rPr>
                        <a:t>MIRI Low Resolution Spectroscopy (LRS)</a:t>
                      </a:r>
                      <a:r>
                        <a:rPr lang="en-US" sz="1200" b="0" i="0" u="none" strike="noStrike" cap="none" spc="0" baseline="0" dirty="0" smtClean="0">
                          <a:ln>
                            <a:noFill/>
                          </a:ln>
                          <a:solidFill>
                            <a:schemeClr val="tx1"/>
                          </a:solidFill>
                          <a:effectLst/>
                          <a:uFillTx/>
                          <a:latin typeface="+mn-lt"/>
                          <a:ea typeface="+mn-ea"/>
                          <a:cs typeface="+mn-cs"/>
                          <a:sym typeface="Calibri"/>
                        </a:rPr>
                        <a:t>: R~40 at 5 µm, 160 at 10 µm</a:t>
                      </a:r>
                    </a:p>
                    <a:p>
                      <a:pPr lvl="1"/>
                      <a:r>
                        <a:rPr lang="en-US" sz="1200" b="0" i="0" u="sng" strike="noStrike" cap="none" spc="0" baseline="0" dirty="0" smtClean="0">
                          <a:ln>
                            <a:noFill/>
                          </a:ln>
                          <a:solidFill>
                            <a:schemeClr val="tx1"/>
                          </a:solidFill>
                          <a:effectLst/>
                          <a:uFillTx/>
                          <a:latin typeface="+mn-lt"/>
                          <a:ea typeface="+mn-ea"/>
                          <a:cs typeface="+mn-cs"/>
                          <a:sym typeface="Calibri"/>
                          <a:hlinkClick r:id="rId6"/>
                        </a:rPr>
                        <a:t>NIRCam grism time series</a:t>
                      </a:r>
                      <a:r>
                        <a:rPr lang="en-US" sz="1200" b="0" i="0" u="none" strike="noStrike" cap="none" spc="0" baseline="0" dirty="0" smtClean="0">
                          <a:ln>
                            <a:noFill/>
                          </a:ln>
                          <a:solidFill>
                            <a:schemeClr val="tx1"/>
                          </a:solidFill>
                          <a:effectLst/>
                          <a:uFillTx/>
                          <a:latin typeface="+mn-lt"/>
                          <a:ea typeface="+mn-ea"/>
                          <a:cs typeface="+mn-cs"/>
                          <a:sym typeface="Calibri"/>
                        </a:rPr>
                        <a:t>: R ~ 1500, 2.4 – 5.0 µm</a:t>
                      </a:r>
                    </a:p>
                    <a:p>
                      <a:pPr lvl="1"/>
                      <a:r>
                        <a:rPr lang="en-US" sz="1200" b="0" i="0" u="sng" strike="noStrike" cap="none" spc="0" baseline="0" dirty="0" smtClean="0">
                          <a:ln>
                            <a:noFill/>
                          </a:ln>
                          <a:solidFill>
                            <a:schemeClr val="tx1"/>
                          </a:solidFill>
                          <a:effectLst/>
                          <a:uFillTx/>
                          <a:latin typeface="+mn-lt"/>
                          <a:ea typeface="+mn-ea"/>
                          <a:cs typeface="+mn-cs"/>
                          <a:sym typeface="Calibri"/>
                          <a:hlinkClick r:id="rId7"/>
                        </a:rPr>
                        <a:t>NIRSpec Bright Object Time series</a:t>
                      </a:r>
                      <a:r>
                        <a:rPr lang="en-US" sz="1200" b="0" i="0" u="none" strike="noStrike" cap="none" spc="0" baseline="0" dirty="0" smtClean="0">
                          <a:ln>
                            <a:noFill/>
                          </a:ln>
                          <a:solidFill>
                            <a:schemeClr val="tx1"/>
                          </a:solidFill>
                          <a:effectLst/>
                          <a:uFillTx/>
                          <a:latin typeface="+mn-lt"/>
                          <a:ea typeface="+mn-ea"/>
                          <a:cs typeface="+mn-cs"/>
                          <a:sym typeface="Calibri"/>
                        </a:rPr>
                        <a:t>: R ~ 100, 0.6 – 5.3 µm; R ~ 1000 or 2700 (depending on disperser) for wavelength ranges </a:t>
                      </a:r>
                    </a:p>
                    <a:p>
                      <a:pPr lvl="2"/>
                      <a:r>
                        <a:rPr lang="en-US" sz="1200" b="0" i="0" u="none" strike="noStrike" cap="none" spc="0" baseline="0" dirty="0" smtClean="0">
                          <a:ln>
                            <a:noFill/>
                          </a:ln>
                          <a:solidFill>
                            <a:schemeClr val="tx1"/>
                          </a:solidFill>
                          <a:effectLst/>
                          <a:uFillTx/>
                          <a:latin typeface="+mn-lt"/>
                          <a:ea typeface="+mn-ea"/>
                          <a:cs typeface="+mn-cs"/>
                          <a:sym typeface="Calibri"/>
                        </a:rPr>
                        <a:t>0.7 – 1.27 µm</a:t>
                      </a:r>
                    </a:p>
                    <a:p>
                      <a:pPr lvl="2"/>
                      <a:r>
                        <a:rPr lang="en-US" sz="1200" b="0" i="0" u="none" strike="noStrike" cap="none" spc="0" baseline="0" dirty="0" smtClean="0">
                          <a:ln>
                            <a:noFill/>
                          </a:ln>
                          <a:solidFill>
                            <a:schemeClr val="tx1"/>
                          </a:solidFill>
                          <a:effectLst/>
                          <a:uFillTx/>
                          <a:latin typeface="+mn-lt"/>
                          <a:ea typeface="+mn-ea"/>
                          <a:cs typeface="+mn-cs"/>
                          <a:sym typeface="Calibri"/>
                        </a:rPr>
                        <a:t>0.97 – 1.89 µm</a:t>
                      </a:r>
                    </a:p>
                    <a:p>
                      <a:pPr lvl="2"/>
                      <a:r>
                        <a:rPr lang="en-US" sz="1200" b="0" i="0" u="none" strike="noStrike" cap="none" spc="0" baseline="0" dirty="0" smtClean="0">
                          <a:ln>
                            <a:noFill/>
                          </a:ln>
                          <a:solidFill>
                            <a:schemeClr val="tx1"/>
                          </a:solidFill>
                          <a:effectLst/>
                          <a:uFillTx/>
                          <a:latin typeface="+mn-lt"/>
                          <a:ea typeface="+mn-ea"/>
                          <a:cs typeface="+mn-cs"/>
                          <a:sym typeface="Calibri"/>
                        </a:rPr>
                        <a:t>1.66 – 3.17 µm</a:t>
                      </a:r>
                    </a:p>
                    <a:p>
                      <a:pPr lvl="2"/>
                      <a:r>
                        <a:rPr lang="en-US" sz="1200" b="0" i="0" u="none" strike="noStrike" cap="none" spc="0" baseline="0" dirty="0" smtClean="0">
                          <a:ln>
                            <a:noFill/>
                          </a:ln>
                          <a:solidFill>
                            <a:schemeClr val="tx1"/>
                          </a:solidFill>
                          <a:effectLst/>
                          <a:uFillTx/>
                          <a:latin typeface="+mn-lt"/>
                          <a:ea typeface="+mn-ea"/>
                          <a:cs typeface="+mn-cs"/>
                          <a:sym typeface="Calibri"/>
                        </a:rPr>
                        <a:t>2.87 – 5.27 µm</a:t>
                      </a:r>
                    </a:p>
                    <a:p>
                      <a:endParaRPr lang="en-US" dirty="0"/>
                    </a:p>
                  </a:txBody>
                  <a:tcPr/>
                </a:tc>
              </a:tr>
              <a:tr h="652278">
                <a:tc>
                  <a:txBody>
                    <a:bodyPr/>
                    <a:lstStyle/>
                    <a:p>
                      <a:r>
                        <a:rPr lang="en-US" dirty="0" smtClean="0"/>
                        <a:t>8</a:t>
                      </a:r>
                      <a:endParaRPr lang="en-US"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I see Special Requirements in APT, but not sure what my options are.  What are the four general categories for special requirements?</a:t>
                      </a:r>
                    </a:p>
                    <a:p>
                      <a:endParaRPr lang="en-US" dirty="0"/>
                    </a:p>
                  </a:txBody>
                  <a:tcPr/>
                </a:tc>
                <a:tc>
                  <a:txBody>
                    <a:bodyPr/>
                    <a:lstStyle/>
                    <a:p>
                      <a:r>
                        <a:rPr lang="en-US" sz="1200" b="0" i="0" u="sng" strike="noStrike" cap="none" spc="0" baseline="0" dirty="0" smtClean="0">
                          <a:ln>
                            <a:noFill/>
                          </a:ln>
                          <a:solidFill>
                            <a:schemeClr val="tx1"/>
                          </a:solidFill>
                          <a:effectLst/>
                          <a:uFillTx/>
                          <a:latin typeface="+mn-lt"/>
                          <a:ea typeface="+mn-ea"/>
                          <a:cs typeface="+mn-cs"/>
                          <a:sym typeface="Calibri"/>
                          <a:hlinkClick r:id="rId8"/>
                        </a:rPr>
                        <a:t>Timing, Position Angle, Moving Targets, Miscellaneous</a:t>
                      </a:r>
                      <a:r>
                        <a:rPr lang="en-US" sz="1200" b="0" i="0" u="none" strike="noStrike" cap="none" spc="0" baseline="0" dirty="0" smtClean="0">
                          <a:ln>
                            <a:noFill/>
                          </a:ln>
                          <a:solidFill>
                            <a:schemeClr val="tx1"/>
                          </a:solidFill>
                          <a:effectLst/>
                          <a:uFillTx/>
                          <a:latin typeface="+mn-lt"/>
                          <a:ea typeface="+mn-ea"/>
                          <a:cs typeface="+mn-cs"/>
                          <a:sym typeface="Calibri"/>
                        </a:rPr>
                        <a:t> </a:t>
                      </a:r>
                      <a:endParaRPr lang="en-US" dirty="0"/>
                    </a:p>
                  </a:txBody>
                  <a:tcPr/>
                </a:tc>
              </a:tr>
            </a:tbl>
          </a:graphicData>
        </a:graphic>
      </p:graphicFrame>
      <p:sp>
        <p:nvSpPr>
          <p:cNvPr id="3" name="TextBox 2"/>
          <p:cNvSpPr txBox="1"/>
          <p:nvPr/>
        </p:nvSpPr>
        <p:spPr>
          <a:xfrm>
            <a:off x="514744" y="314325"/>
            <a:ext cx="435792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j-lt"/>
                <a:ea typeface="+mj-ea"/>
                <a:cs typeface="+mj-cs"/>
                <a:sym typeface="Calibri"/>
              </a:rPr>
              <a:t>NOTEs: links only </a:t>
            </a:r>
            <a:r>
              <a:rPr kumimoji="0" lang="en-US" sz="1800" b="0" i="0" u="none" strike="noStrike" cap="none" spc="0" normalizeH="0" baseline="0" smtClean="0">
                <a:ln>
                  <a:noFill/>
                </a:ln>
                <a:solidFill>
                  <a:srgbClr val="000000"/>
                </a:solidFill>
                <a:effectLst/>
                <a:uFillTx/>
                <a:latin typeface="+mj-lt"/>
                <a:ea typeface="+mj-ea"/>
                <a:cs typeface="+mj-cs"/>
                <a:sym typeface="Calibri"/>
              </a:rPr>
              <a:t>work in presentation mode </a:t>
            </a: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76967725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5529931"/>
              </p:ext>
            </p:extLst>
          </p:nvPr>
        </p:nvGraphicFramePr>
        <p:xfrm>
          <a:off x="671906" y="1696500"/>
          <a:ext cx="10729519" cy="2476216"/>
        </p:xfrm>
        <a:graphic>
          <a:graphicData uri="http://schemas.openxmlformats.org/drawingml/2006/table">
            <a:tbl>
              <a:tblPr firstRow="1" bandRow="1">
                <a:tableStyleId>{5940675A-B579-460E-94D1-54222C63F5DA}</a:tableStyleId>
              </a:tblPr>
              <a:tblGrid>
                <a:gridCol w="798173"/>
                <a:gridCol w="5389099"/>
                <a:gridCol w="4542247"/>
              </a:tblGrid>
              <a:tr h="568730">
                <a:tc>
                  <a:txBody>
                    <a:bodyPr/>
                    <a:lstStyle/>
                    <a:p>
                      <a:r>
                        <a:rPr lang="en-US" sz="1400" b="1" dirty="0" smtClean="0"/>
                        <a:t>N.</a:t>
                      </a:r>
                      <a:endParaRPr lang="en-US" sz="1400" b="1" dirty="0"/>
                    </a:p>
                  </a:txBody>
                  <a:tcPr>
                    <a:solidFill>
                      <a:schemeClr val="accent2">
                        <a:lumMod val="20000"/>
                        <a:lumOff val="80000"/>
                      </a:schemeClr>
                    </a:solidFill>
                  </a:tcPr>
                </a:tc>
                <a:tc>
                  <a:txBody>
                    <a:bodyPr/>
                    <a:lstStyle/>
                    <a:p>
                      <a:r>
                        <a:rPr lang="en-US" sz="1400" b="1" dirty="0" smtClean="0"/>
                        <a:t>Question</a:t>
                      </a:r>
                      <a:endParaRPr lang="en-US" sz="1400" b="1" dirty="0"/>
                    </a:p>
                  </a:txBody>
                  <a:tcPr>
                    <a:solidFill>
                      <a:schemeClr val="accent2">
                        <a:lumMod val="20000"/>
                        <a:lumOff val="80000"/>
                      </a:schemeClr>
                    </a:solidFill>
                  </a:tcPr>
                </a:tc>
                <a:tc>
                  <a:txBody>
                    <a:bodyPr/>
                    <a:lstStyle/>
                    <a:p>
                      <a:r>
                        <a:rPr lang="en-US" sz="1400" b="1" dirty="0" smtClean="0"/>
                        <a:t>Answer</a:t>
                      </a:r>
                      <a:endParaRPr lang="en-US" sz="1400" b="1" dirty="0"/>
                    </a:p>
                  </a:txBody>
                  <a:tcPr>
                    <a:solidFill>
                      <a:schemeClr val="accent2">
                        <a:lumMod val="20000"/>
                        <a:lumOff val="80000"/>
                      </a:schemeClr>
                    </a:solidFill>
                  </a:tcPr>
                </a:tc>
              </a:tr>
              <a:tr h="715140">
                <a:tc>
                  <a:txBody>
                    <a:bodyPr/>
                    <a:lstStyle/>
                    <a:p>
                      <a:r>
                        <a:rPr lang="en-US" dirty="0" smtClean="0"/>
                        <a:t>9</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How do I perform multiple calculations in ETC  to explore a parameter space (filters, or exposure parameters) for a given scene ?</a:t>
                      </a:r>
                    </a:p>
                  </a:txBody>
                  <a:tcPr/>
                </a:tc>
                <a:tc>
                  <a:txBody>
                    <a:bodyPr/>
                    <a:lstStyle/>
                    <a:p>
                      <a:r>
                        <a:rPr lang="en-US" sz="1200" b="0" i="0" u="sng" strike="noStrike" cap="none" spc="0" baseline="0" dirty="0" smtClean="0">
                          <a:ln>
                            <a:noFill/>
                          </a:ln>
                          <a:solidFill>
                            <a:schemeClr val="tx1"/>
                          </a:solidFill>
                          <a:effectLst/>
                          <a:uFillTx/>
                          <a:latin typeface="+mn-lt"/>
                          <a:ea typeface="+mn-ea"/>
                          <a:cs typeface="+mn-cs"/>
                          <a:sym typeface="Calibri"/>
                          <a:hlinkClick r:id="rId2"/>
                        </a:rPr>
                        <a:t>Use Batch Expansion</a:t>
                      </a:r>
                      <a:r>
                        <a:rPr lang="en-US" sz="1200" b="0" i="0" u="none" strike="noStrike" cap="none" spc="0" baseline="0" dirty="0" smtClean="0">
                          <a:ln>
                            <a:noFill/>
                          </a:ln>
                          <a:solidFill>
                            <a:schemeClr val="tx1"/>
                          </a:solidFill>
                          <a:effectLst/>
                          <a:uFillTx/>
                          <a:latin typeface="+mn-lt"/>
                          <a:ea typeface="+mn-ea"/>
                          <a:cs typeface="+mn-cs"/>
                          <a:sym typeface="Calibri"/>
                        </a:rPr>
                        <a:t>. </a:t>
                      </a:r>
                      <a:endParaRPr lang="en-US" dirty="0"/>
                    </a:p>
                  </a:txBody>
                  <a:tcPr/>
                </a:tc>
              </a:tr>
              <a:tr h="1192346">
                <a:tc>
                  <a:txBody>
                    <a:bodyPr/>
                    <a:lstStyle/>
                    <a:p>
                      <a:r>
                        <a:rPr lang="en-US" dirty="0" smtClean="0"/>
                        <a:t>10</a:t>
                      </a:r>
                      <a:endParaRPr lang="en-US"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What are “Target Groups” in APT and is this option supported for all modes?</a:t>
                      </a:r>
                    </a:p>
                    <a:p>
                      <a:endParaRPr lang="en-US" dirty="0"/>
                    </a:p>
                  </a:txBody>
                  <a:tcPr/>
                </a:tc>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en-US" sz="1200" b="0" i="0" u="sng" strike="noStrike" cap="none" spc="0" baseline="0" dirty="0" smtClean="0">
                          <a:ln>
                            <a:noFill/>
                          </a:ln>
                          <a:solidFill>
                            <a:schemeClr val="tx1"/>
                          </a:solidFill>
                          <a:effectLst/>
                          <a:uFillTx/>
                          <a:latin typeface="+mn-lt"/>
                          <a:ea typeface="+mn-ea"/>
                          <a:cs typeface="+mn-cs"/>
                          <a:sym typeface="Calibri"/>
                          <a:hlinkClick r:id="rId3"/>
                        </a:rPr>
                        <a:t>Closely-spaced fixed targets</a:t>
                      </a:r>
                      <a:r>
                        <a:rPr lang="en-US" sz="1200" b="0" i="0" u="none" strike="noStrike" cap="none" spc="0" baseline="0" dirty="0" smtClean="0">
                          <a:ln>
                            <a:noFill/>
                          </a:ln>
                          <a:solidFill>
                            <a:schemeClr val="tx1"/>
                          </a:solidFill>
                          <a:effectLst/>
                          <a:uFillTx/>
                          <a:latin typeface="+mn-lt"/>
                          <a:ea typeface="+mn-ea"/>
                          <a:cs typeface="+mn-cs"/>
                          <a:sym typeface="Calibri"/>
                        </a:rPr>
                        <a:t> that should be observed together and have the same exposure and observation specifications. This option is only supported for the MIRI LRS, MIRI MRS, NIRSpec Fixed Slit and NIRSpec IFU modes. </a:t>
                      </a:r>
                    </a:p>
                    <a:p>
                      <a:endParaRPr lang="en-US" dirty="0"/>
                    </a:p>
                  </a:txBody>
                  <a:tcPr/>
                </a:tc>
              </a:tr>
            </a:tbl>
          </a:graphicData>
        </a:graphic>
      </p:graphicFrame>
      <p:sp>
        <p:nvSpPr>
          <p:cNvPr id="3" name="TextBox 2"/>
          <p:cNvSpPr txBox="1"/>
          <p:nvPr/>
        </p:nvSpPr>
        <p:spPr>
          <a:xfrm>
            <a:off x="514744" y="314325"/>
            <a:ext cx="435792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j-lt"/>
                <a:ea typeface="+mj-ea"/>
                <a:cs typeface="+mj-cs"/>
                <a:sym typeface="Calibri"/>
              </a:rPr>
              <a:t>NOTEs: links only </a:t>
            </a:r>
            <a:r>
              <a:rPr kumimoji="0" lang="en-US" sz="1800" b="0" i="0" u="none" strike="noStrike" cap="none" spc="0" normalizeH="0" baseline="0" smtClean="0">
                <a:ln>
                  <a:noFill/>
                </a:ln>
                <a:solidFill>
                  <a:srgbClr val="000000"/>
                </a:solidFill>
                <a:effectLst/>
                <a:uFillTx/>
                <a:latin typeface="+mj-lt"/>
                <a:ea typeface="+mj-ea"/>
                <a:cs typeface="+mj-cs"/>
                <a:sym typeface="Calibri"/>
              </a:rPr>
              <a:t>work in presentation mode </a:t>
            </a: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62011110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37030730"/>
              </p:ext>
            </p:extLst>
          </p:nvPr>
        </p:nvGraphicFramePr>
        <p:xfrm>
          <a:off x="671906" y="853537"/>
          <a:ext cx="10729519" cy="5696622"/>
        </p:xfrm>
        <a:graphic>
          <a:graphicData uri="http://schemas.openxmlformats.org/drawingml/2006/table">
            <a:tbl>
              <a:tblPr firstRow="1" bandRow="1">
                <a:tableStyleId>{5940675A-B579-460E-94D1-54222C63F5DA}</a:tableStyleId>
              </a:tblPr>
              <a:tblGrid>
                <a:gridCol w="798173"/>
                <a:gridCol w="5389099"/>
                <a:gridCol w="4542247"/>
              </a:tblGrid>
              <a:tr h="568730">
                <a:tc>
                  <a:txBody>
                    <a:bodyPr/>
                    <a:lstStyle/>
                    <a:p>
                      <a:r>
                        <a:rPr lang="en-US" sz="1400" b="1" dirty="0" smtClean="0"/>
                        <a:t>N.</a:t>
                      </a:r>
                      <a:endParaRPr lang="en-US" sz="1400" b="1" dirty="0"/>
                    </a:p>
                  </a:txBody>
                  <a:tcPr>
                    <a:solidFill>
                      <a:schemeClr val="accent2">
                        <a:lumMod val="20000"/>
                        <a:lumOff val="80000"/>
                      </a:schemeClr>
                    </a:solidFill>
                  </a:tcPr>
                </a:tc>
                <a:tc>
                  <a:txBody>
                    <a:bodyPr/>
                    <a:lstStyle/>
                    <a:p>
                      <a:r>
                        <a:rPr lang="en-US" sz="1400" b="1" dirty="0" smtClean="0"/>
                        <a:t>Question</a:t>
                      </a:r>
                      <a:endParaRPr lang="en-US" sz="1400" b="1" dirty="0"/>
                    </a:p>
                  </a:txBody>
                  <a:tcPr>
                    <a:solidFill>
                      <a:schemeClr val="accent2">
                        <a:lumMod val="20000"/>
                        <a:lumOff val="80000"/>
                      </a:schemeClr>
                    </a:solidFill>
                  </a:tcPr>
                </a:tc>
                <a:tc>
                  <a:txBody>
                    <a:bodyPr/>
                    <a:lstStyle/>
                    <a:p>
                      <a:r>
                        <a:rPr lang="en-US" sz="1400" b="1" dirty="0" smtClean="0"/>
                        <a:t>Answer</a:t>
                      </a:r>
                      <a:endParaRPr lang="en-US" sz="1400" b="1" dirty="0"/>
                    </a:p>
                  </a:txBody>
                  <a:tcPr>
                    <a:solidFill>
                      <a:schemeClr val="accent2">
                        <a:lumMod val="20000"/>
                        <a:lumOff val="80000"/>
                      </a:schemeClr>
                    </a:solidFill>
                  </a:tcPr>
                </a:tc>
              </a:tr>
              <a:tr h="715140">
                <a:tc>
                  <a:txBody>
                    <a:bodyPr/>
                    <a:lstStyle/>
                    <a:p>
                      <a:r>
                        <a:rPr lang="en-US" dirty="0" smtClean="0"/>
                        <a:t>MIR-1</a:t>
                      </a:r>
                      <a:endParaRPr lang="en-US" dirty="0"/>
                    </a:p>
                  </a:txBody>
                  <a:tcPr/>
                </a:tc>
                <a:tc>
                  <a:txBody>
                    <a:bodyPr/>
                    <a:lstStyle/>
                    <a:p>
                      <a:pPr lvl="0" algn="l"/>
                      <a:r>
                        <a:rPr lang="en-US" sz="1200" b="0" i="0" u="none" strike="noStrike" cap="none" spc="0" baseline="0" dirty="0" smtClean="0">
                          <a:ln>
                            <a:noFill/>
                          </a:ln>
                          <a:solidFill>
                            <a:schemeClr val="tx1"/>
                          </a:solidFill>
                          <a:effectLst/>
                          <a:uFillTx/>
                          <a:latin typeface="+mn-lt"/>
                          <a:ea typeface="+mn-ea"/>
                          <a:cs typeface="+mn-cs"/>
                          <a:sym typeface="Calibri"/>
                        </a:rPr>
                        <a:t>I want to obtain a mid-infrared spectrum that has complete coverage from 4.9 – 28.45 µm at a resolution R &gt; 1500. Can I do this in one observation? If now, how many separate observations do I need?</a:t>
                      </a:r>
                    </a:p>
                  </a:txBody>
                  <a:tcPr/>
                </a:tc>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3: there are </a:t>
                      </a:r>
                      <a:r>
                        <a:rPr lang="en-US" sz="1200" b="0" i="0" u="sng" strike="noStrike" cap="none" spc="0" baseline="0" dirty="0" smtClean="0">
                          <a:ln>
                            <a:noFill/>
                          </a:ln>
                          <a:solidFill>
                            <a:schemeClr val="tx1"/>
                          </a:solidFill>
                          <a:effectLst/>
                          <a:uFillTx/>
                          <a:latin typeface="+mn-lt"/>
                          <a:ea typeface="+mn-ea"/>
                          <a:cs typeface="+mn-cs"/>
                          <a:sym typeface="Calibri"/>
                          <a:hlinkClick r:id="rId2"/>
                        </a:rPr>
                        <a:t>4 MRS channels</a:t>
                      </a:r>
                      <a:r>
                        <a:rPr lang="en-US" sz="1200" b="0" i="0" u="none" strike="noStrike" cap="none" spc="0" baseline="0" dirty="0" smtClean="0">
                          <a:ln>
                            <a:noFill/>
                          </a:ln>
                          <a:solidFill>
                            <a:schemeClr val="tx1"/>
                          </a:solidFill>
                          <a:effectLst/>
                          <a:uFillTx/>
                          <a:latin typeface="+mn-lt"/>
                          <a:ea typeface="+mn-ea"/>
                          <a:cs typeface="+mn-cs"/>
                          <a:sym typeface="Calibri"/>
                        </a:rPr>
                        <a:t> that cover the full MIRI range, and these 4 channels can be observed simultaneously. However, each channel can only cover 1/3 of the available wavelength range, so there are 3 separate spectral setting ( (A) SHORT, (B) MEDIUM, (C) LONG) per channel.</a:t>
                      </a:r>
                    </a:p>
                    <a:p>
                      <a:pPr algn="r"/>
                      <a:r>
                        <a:rPr lang="en-US" sz="1200" b="0" i="0" u="none" strike="noStrike" cap="none" spc="0" baseline="0" dirty="0" smtClean="0">
                          <a:ln>
                            <a:noFill/>
                          </a:ln>
                          <a:solidFill>
                            <a:schemeClr val="tx1"/>
                          </a:solidFill>
                          <a:effectLst/>
                          <a:uFillTx/>
                          <a:latin typeface="+mn-lt"/>
                          <a:ea typeface="+mn-ea"/>
                          <a:cs typeface="+mn-cs"/>
                          <a:sym typeface="Calibri"/>
                        </a:rPr>
                        <a:t>. </a:t>
                      </a:r>
                      <a:endParaRPr lang="en-US" dirty="0"/>
                    </a:p>
                  </a:txBody>
                  <a:tcPr/>
                </a:tc>
              </a:tr>
              <a:tr h="1192346">
                <a:tc>
                  <a:txBody>
                    <a:bodyPr/>
                    <a:lstStyle/>
                    <a:p>
                      <a:r>
                        <a:rPr lang="en-US" dirty="0" smtClean="0"/>
                        <a:t>MIR-2</a:t>
                      </a:r>
                      <a:endParaRPr lang="en-US" dirty="0"/>
                    </a:p>
                  </a:txBody>
                  <a:tcPr/>
                </a:tc>
                <a:tc>
                  <a:txBody>
                    <a:bodyPr/>
                    <a:lstStyle/>
                    <a:p>
                      <a:pPr lvl="0" algn="l"/>
                      <a:r>
                        <a:rPr lang="en-US" sz="1200" b="0" i="0" u="none" strike="noStrike" cap="none" spc="0" baseline="0" dirty="0" smtClean="0">
                          <a:ln>
                            <a:noFill/>
                          </a:ln>
                          <a:solidFill>
                            <a:schemeClr val="tx1"/>
                          </a:solidFill>
                          <a:effectLst/>
                          <a:uFillTx/>
                          <a:latin typeface="+mn-lt"/>
                          <a:ea typeface="+mn-ea"/>
                          <a:cs typeface="+mn-cs"/>
                          <a:sym typeface="Calibri"/>
                        </a:rPr>
                        <a:t>When should I obtain a MIRI MRIS background exposure?</a:t>
                      </a:r>
                    </a:p>
                    <a:p>
                      <a:pPr algn="l"/>
                      <a:endParaRPr lang="en-US" dirty="0"/>
                    </a:p>
                  </a:txBody>
                  <a:tcPr/>
                </a:tc>
                <a:tc>
                  <a:txBody>
                    <a:bodyPr/>
                    <a:lstStyle/>
                    <a:p>
                      <a:pPr lvl="1" algn="r"/>
                      <a:r>
                        <a:rPr lang="en-US" sz="1200" b="0" i="0" u="none" strike="noStrike" cap="none" spc="0" baseline="0" dirty="0" smtClean="0">
                          <a:ln>
                            <a:noFill/>
                          </a:ln>
                          <a:solidFill>
                            <a:schemeClr val="tx1"/>
                          </a:solidFill>
                          <a:effectLst/>
                          <a:uFillTx/>
                          <a:latin typeface="+mn-lt"/>
                          <a:ea typeface="+mn-ea"/>
                          <a:cs typeface="+mn-cs"/>
                          <a:sym typeface="Calibri"/>
                        </a:rPr>
                        <a:t>If the target is extended such that it fills the </a:t>
                      </a:r>
                      <a:r>
                        <a:rPr lang="en-US" sz="1200" b="0" i="0" u="sng" strike="noStrike" cap="none" spc="0" baseline="0" dirty="0" smtClean="0">
                          <a:ln>
                            <a:noFill/>
                          </a:ln>
                          <a:solidFill>
                            <a:schemeClr val="tx1"/>
                          </a:solidFill>
                          <a:effectLst/>
                          <a:uFillTx/>
                          <a:latin typeface="+mn-lt"/>
                          <a:ea typeface="+mn-ea"/>
                          <a:cs typeface="+mn-cs"/>
                          <a:sym typeface="Calibri"/>
                          <a:hlinkClick r:id="rId3"/>
                        </a:rPr>
                        <a:t>MRS FoV</a:t>
                      </a:r>
                      <a:r>
                        <a:rPr lang="en-US" sz="1200" b="0" i="0" u="none" strike="noStrike" cap="none" spc="0" baseline="0" dirty="0" smtClean="0">
                          <a:ln>
                            <a:noFill/>
                          </a:ln>
                          <a:solidFill>
                            <a:schemeClr val="tx1"/>
                          </a:solidFill>
                          <a:effectLst/>
                          <a:uFillTx/>
                          <a:latin typeface="+mn-lt"/>
                          <a:ea typeface="+mn-ea"/>
                          <a:cs typeface="+mn-cs"/>
                          <a:sym typeface="Calibri"/>
                        </a:rPr>
                        <a:t> and background can not be measured. Or if an extended source dither pattern was used.</a:t>
                      </a:r>
                      <a:endParaRPr lang="en-US" sz="1200" b="0" i="0" u="none" strike="noStrike" cap="none" spc="0" baseline="0" dirty="0">
                        <a:ln>
                          <a:noFill/>
                        </a:ln>
                        <a:solidFill>
                          <a:schemeClr val="tx1"/>
                        </a:solidFill>
                        <a:effectLst/>
                        <a:uFillTx/>
                        <a:latin typeface="+mn-lt"/>
                        <a:ea typeface="+mn-ea"/>
                        <a:cs typeface="+mn-cs"/>
                        <a:sym typeface="Calibri"/>
                      </a:endParaRPr>
                    </a:p>
                  </a:txBody>
                  <a:tcPr/>
                </a:tc>
              </a:tr>
              <a:tr h="1192346">
                <a:tc>
                  <a:txBody>
                    <a:bodyPr/>
                    <a:lstStyle/>
                    <a:p>
                      <a:r>
                        <a:rPr lang="en-US" dirty="0" smtClean="0"/>
                        <a:t>MIR-3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Which MIRI observing modes require target acquisition (TA)? Are there modes where I do not need to perform a TA?</a:t>
                      </a:r>
                    </a:p>
                    <a:p>
                      <a:pPr algn="l"/>
                      <a:endParaRPr lang="en-US" dirty="0"/>
                    </a:p>
                  </a:txBody>
                  <a:tcPr/>
                </a:tc>
                <a:tc>
                  <a:txBody>
                    <a:bodyPr/>
                    <a:lstStyle/>
                    <a:p>
                      <a:pPr lvl="1" algn="r"/>
                      <a:r>
                        <a:rPr lang="en-US" sz="1200" b="0" i="0" u="sng" strike="noStrike" cap="none" spc="0" baseline="0" dirty="0" smtClean="0">
                          <a:ln>
                            <a:noFill/>
                          </a:ln>
                          <a:solidFill>
                            <a:schemeClr val="tx1"/>
                          </a:solidFill>
                          <a:effectLst/>
                          <a:uFillTx/>
                          <a:latin typeface="+mn-lt"/>
                          <a:ea typeface="+mn-ea"/>
                          <a:cs typeface="+mn-cs"/>
                          <a:sym typeface="Calibri"/>
                          <a:hlinkClick r:id="rId4"/>
                        </a:rPr>
                        <a:t>Coronagraphic imaging</a:t>
                      </a:r>
                      <a:endParaRPr lang="en-US" sz="1200" b="0" i="0" u="none" strike="noStrike" cap="none" spc="0" baseline="0" dirty="0" smtClean="0">
                        <a:ln>
                          <a:noFill/>
                        </a:ln>
                        <a:solidFill>
                          <a:schemeClr val="tx1"/>
                        </a:solidFill>
                        <a:effectLst/>
                        <a:uFillTx/>
                        <a:latin typeface="+mn-lt"/>
                        <a:ea typeface="+mn-ea"/>
                        <a:cs typeface="+mn-cs"/>
                        <a:sym typeface="Calibri"/>
                      </a:endParaRPr>
                    </a:p>
                    <a:p>
                      <a:pPr lvl="1" algn="r"/>
                      <a:r>
                        <a:rPr lang="en-US" sz="1200" b="0" i="0" u="sng" strike="noStrike" cap="none" spc="0" baseline="0" dirty="0" smtClean="0">
                          <a:ln>
                            <a:noFill/>
                          </a:ln>
                          <a:solidFill>
                            <a:schemeClr val="tx1"/>
                          </a:solidFill>
                          <a:effectLst/>
                          <a:uFillTx/>
                          <a:latin typeface="+mn-lt"/>
                          <a:ea typeface="+mn-ea"/>
                          <a:cs typeface="+mn-cs"/>
                          <a:sym typeface="Calibri"/>
                          <a:hlinkClick r:id="rId5"/>
                        </a:rPr>
                        <a:t>low resolution spectrometer (LRS)</a:t>
                      </a:r>
                      <a:r>
                        <a:rPr lang="en-US" sz="1200" b="0" i="0" u="none" strike="noStrike" cap="none" spc="0" baseline="0" dirty="0" smtClean="0">
                          <a:ln>
                            <a:noFill/>
                          </a:ln>
                          <a:solidFill>
                            <a:schemeClr val="tx1"/>
                          </a:solidFill>
                          <a:effectLst/>
                          <a:uFillTx/>
                          <a:latin typeface="+mn-lt"/>
                          <a:ea typeface="+mn-ea"/>
                          <a:cs typeface="+mn-cs"/>
                          <a:sym typeface="Calibri"/>
                        </a:rPr>
                        <a:t> observations of point sources; not required for diffuse regions</a:t>
                      </a:r>
                    </a:p>
                    <a:p>
                      <a:pPr lvl="1" algn="r"/>
                      <a:r>
                        <a:rPr lang="en-US" sz="1200" b="0" i="0" u="sng" strike="noStrike" cap="none" spc="0" baseline="0" dirty="0" smtClean="0">
                          <a:ln>
                            <a:noFill/>
                          </a:ln>
                          <a:solidFill>
                            <a:schemeClr val="tx1"/>
                          </a:solidFill>
                          <a:effectLst/>
                          <a:uFillTx/>
                          <a:latin typeface="+mn-lt"/>
                          <a:ea typeface="+mn-ea"/>
                          <a:cs typeface="+mn-cs"/>
                          <a:sym typeface="Calibri"/>
                          <a:hlinkClick r:id="rId6"/>
                        </a:rPr>
                        <a:t>medium-resolution spectrometer (MRS)</a:t>
                      </a:r>
                      <a:r>
                        <a:rPr lang="en-US" sz="1200" b="0" i="0" u="none" strike="noStrike" cap="none" spc="0" baseline="0" dirty="0" smtClean="0">
                          <a:ln>
                            <a:noFill/>
                          </a:ln>
                          <a:solidFill>
                            <a:schemeClr val="tx1"/>
                          </a:solidFill>
                          <a:effectLst/>
                          <a:uFillTx/>
                          <a:latin typeface="+mn-lt"/>
                          <a:ea typeface="+mn-ea"/>
                          <a:cs typeface="+mn-cs"/>
                          <a:sym typeface="Calibri"/>
                        </a:rPr>
                        <a:t> observations of point sources; will not be required for diffuse sources in new later versions of APT</a:t>
                      </a:r>
                    </a:p>
                    <a:p>
                      <a:pPr lvl="1" algn="r"/>
                      <a:r>
                        <a:rPr lang="en-US" sz="1200" b="0" i="0" u="sng" strike="noStrike" cap="none" spc="0" baseline="0" dirty="0" smtClean="0">
                          <a:ln>
                            <a:noFill/>
                          </a:ln>
                          <a:solidFill>
                            <a:schemeClr val="tx1"/>
                          </a:solidFill>
                          <a:effectLst/>
                          <a:uFillTx/>
                          <a:latin typeface="+mn-lt"/>
                          <a:ea typeface="+mn-ea"/>
                          <a:cs typeface="+mn-cs"/>
                          <a:sym typeface="Calibri"/>
                          <a:hlinkClick r:id="rId7"/>
                        </a:rPr>
                        <a:t>bright source imaging for time series observations</a:t>
                      </a:r>
                      <a:endParaRPr lang="en-US" sz="1200" b="0" i="0" u="none" strike="noStrike" cap="none" spc="0" baseline="0" dirty="0" smtClean="0">
                        <a:ln>
                          <a:noFill/>
                        </a:ln>
                        <a:solidFill>
                          <a:schemeClr val="tx1"/>
                        </a:solidFill>
                        <a:effectLst/>
                        <a:uFillTx/>
                        <a:latin typeface="+mn-lt"/>
                        <a:ea typeface="+mn-ea"/>
                        <a:cs typeface="+mn-cs"/>
                        <a:sym typeface="Calibri"/>
                      </a:endParaRPr>
                    </a:p>
                    <a:p>
                      <a:pPr algn="r"/>
                      <a:endParaRPr lang="en-US" dirty="0"/>
                    </a:p>
                  </a:txBody>
                  <a:tcPr/>
                </a:tc>
              </a:tr>
              <a:tr h="1192346">
                <a:tc>
                  <a:txBody>
                    <a:bodyPr/>
                    <a:lstStyle/>
                    <a:p>
                      <a:r>
                        <a:rPr lang="en-US" dirty="0" smtClean="0"/>
                        <a:t>MIR-4</a:t>
                      </a:r>
                      <a:endParaRPr lang="en-US" dirty="0"/>
                    </a:p>
                  </a:txBody>
                  <a:tcPr/>
                </a:tc>
                <a:tc>
                  <a:txBody>
                    <a:bodyPr/>
                    <a:lstStyle/>
                    <a:p>
                      <a:pPr algn="l"/>
                      <a:r>
                        <a:rPr lang="en-US" sz="1200" b="0" i="0" u="none" strike="noStrike" cap="none" spc="0" baseline="0" dirty="0" smtClean="0">
                          <a:ln>
                            <a:noFill/>
                          </a:ln>
                          <a:solidFill>
                            <a:schemeClr val="tx1"/>
                          </a:solidFill>
                          <a:effectLst/>
                          <a:uFillTx/>
                          <a:latin typeface="+mn-lt"/>
                          <a:ea typeface="+mn-ea"/>
                          <a:cs typeface="+mn-cs"/>
                          <a:sym typeface="Calibri"/>
                        </a:rPr>
                        <a:t>I want to take a MIR image of a source that has a flux density of 80 </a:t>
                      </a:r>
                      <a:r>
                        <a:rPr lang="en-US" sz="1200" b="0" i="0" u="none" strike="noStrike" cap="none" spc="0" baseline="0" dirty="0" err="1" smtClean="0">
                          <a:ln>
                            <a:noFill/>
                          </a:ln>
                          <a:solidFill>
                            <a:schemeClr val="tx1"/>
                          </a:solidFill>
                          <a:effectLst/>
                          <a:uFillTx/>
                          <a:latin typeface="+mn-lt"/>
                          <a:ea typeface="+mn-ea"/>
                          <a:cs typeface="+mn-cs"/>
                          <a:sym typeface="Calibri"/>
                        </a:rPr>
                        <a:t>mJy</a:t>
                      </a:r>
                      <a:r>
                        <a:rPr lang="en-US" sz="1200" b="0" i="0" u="none" strike="noStrike" cap="none" spc="0" baseline="0" dirty="0" smtClean="0">
                          <a:ln>
                            <a:noFill/>
                          </a:ln>
                          <a:solidFill>
                            <a:schemeClr val="tx1"/>
                          </a:solidFill>
                          <a:effectLst/>
                          <a:uFillTx/>
                          <a:latin typeface="+mn-lt"/>
                          <a:ea typeface="+mn-ea"/>
                          <a:cs typeface="+mn-cs"/>
                          <a:sym typeface="Calibri"/>
                        </a:rPr>
                        <a:t> at 5.6 µm. Should I use a subarray to not saturate the detector, and if so, which one? What detector readout pattern should I use?</a:t>
                      </a:r>
                      <a:r>
                        <a:rPr lang="en-US" dirty="0" smtClean="0">
                          <a:effectLst/>
                        </a:rPr>
                        <a:t> </a:t>
                      </a:r>
                      <a:endParaRPr lang="en-US" dirty="0"/>
                    </a:p>
                  </a:txBody>
                  <a:tcPr/>
                </a:tc>
                <a:tc>
                  <a:txBody>
                    <a:bodyPr/>
                    <a:lstStyle/>
                    <a:p>
                      <a:pPr algn="r"/>
                      <a:r>
                        <a:rPr lang="en-US" sz="1200" b="0" i="0" u="sng" strike="noStrike" cap="none" spc="0" baseline="0" dirty="0" smtClean="0">
                          <a:ln>
                            <a:noFill/>
                          </a:ln>
                          <a:solidFill>
                            <a:schemeClr val="tx1"/>
                          </a:solidFill>
                          <a:effectLst/>
                          <a:uFillTx/>
                          <a:latin typeface="+mn-lt"/>
                          <a:ea typeface="+mn-ea"/>
                          <a:cs typeface="+mn-cs"/>
                          <a:sym typeface="Calibri"/>
                          <a:hlinkClick r:id="rId8"/>
                        </a:rPr>
                        <a:t>SUB256</a:t>
                      </a:r>
                      <a:r>
                        <a:rPr lang="en-US" sz="1200" b="0" i="0" u="none" strike="noStrike" cap="none" spc="0" baseline="0" dirty="0" smtClean="0">
                          <a:ln>
                            <a:noFill/>
                          </a:ln>
                          <a:solidFill>
                            <a:schemeClr val="tx1"/>
                          </a:solidFill>
                          <a:effectLst/>
                          <a:uFillTx/>
                          <a:latin typeface="+mn-lt"/>
                          <a:ea typeface="+mn-ea"/>
                          <a:cs typeface="+mn-cs"/>
                          <a:sym typeface="Calibri"/>
                        </a:rPr>
                        <a:t>; Fast mode</a:t>
                      </a:r>
                      <a:r>
                        <a:rPr lang="en-US" dirty="0" smtClean="0">
                          <a:effectLst/>
                        </a:rPr>
                        <a:t> </a:t>
                      </a:r>
                      <a:endParaRPr lang="en-US" dirty="0"/>
                    </a:p>
                  </a:txBody>
                  <a:tcPr/>
                </a:tc>
              </a:tr>
            </a:tbl>
          </a:graphicData>
        </a:graphic>
      </p:graphicFrame>
      <p:sp>
        <p:nvSpPr>
          <p:cNvPr id="3" name="TextBox 2"/>
          <p:cNvSpPr txBox="1"/>
          <p:nvPr/>
        </p:nvSpPr>
        <p:spPr>
          <a:xfrm>
            <a:off x="514744" y="314325"/>
            <a:ext cx="435792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j-lt"/>
                <a:ea typeface="+mj-ea"/>
                <a:cs typeface="+mj-cs"/>
                <a:sym typeface="Calibri"/>
              </a:rPr>
              <a:t>NOTEs: links only </a:t>
            </a:r>
            <a:r>
              <a:rPr kumimoji="0" lang="en-US" sz="1800" b="0" i="0" u="none" strike="noStrike" cap="none" spc="0" normalizeH="0" baseline="0" smtClean="0">
                <a:ln>
                  <a:noFill/>
                </a:ln>
                <a:solidFill>
                  <a:srgbClr val="000000"/>
                </a:solidFill>
                <a:effectLst/>
                <a:uFillTx/>
                <a:latin typeface="+mj-lt"/>
                <a:ea typeface="+mj-ea"/>
                <a:cs typeface="+mj-cs"/>
                <a:sym typeface="Calibri"/>
              </a:rPr>
              <a:t>work in presentation mode </a:t>
            </a: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20167971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46611704"/>
              </p:ext>
            </p:extLst>
          </p:nvPr>
        </p:nvGraphicFramePr>
        <p:xfrm>
          <a:off x="671906" y="853537"/>
          <a:ext cx="10729519" cy="5147982"/>
        </p:xfrm>
        <a:graphic>
          <a:graphicData uri="http://schemas.openxmlformats.org/drawingml/2006/table">
            <a:tbl>
              <a:tblPr firstRow="1" bandRow="1">
                <a:tableStyleId>{5940675A-B579-460E-94D1-54222C63F5DA}</a:tableStyleId>
              </a:tblPr>
              <a:tblGrid>
                <a:gridCol w="798173"/>
                <a:gridCol w="5389099"/>
                <a:gridCol w="4542247"/>
              </a:tblGrid>
              <a:tr h="568730">
                <a:tc>
                  <a:txBody>
                    <a:bodyPr/>
                    <a:lstStyle/>
                    <a:p>
                      <a:r>
                        <a:rPr lang="en-US" sz="1400" b="1" dirty="0" smtClean="0"/>
                        <a:t>N.</a:t>
                      </a:r>
                      <a:endParaRPr lang="en-US" sz="1400" b="1" dirty="0"/>
                    </a:p>
                  </a:txBody>
                  <a:tcPr>
                    <a:solidFill>
                      <a:schemeClr val="accent2">
                        <a:lumMod val="20000"/>
                        <a:lumOff val="80000"/>
                      </a:schemeClr>
                    </a:solidFill>
                  </a:tcPr>
                </a:tc>
                <a:tc>
                  <a:txBody>
                    <a:bodyPr/>
                    <a:lstStyle/>
                    <a:p>
                      <a:r>
                        <a:rPr lang="en-US" sz="1400" b="1" dirty="0" smtClean="0"/>
                        <a:t>Question</a:t>
                      </a:r>
                      <a:endParaRPr lang="en-US" sz="1400" b="1" dirty="0"/>
                    </a:p>
                  </a:txBody>
                  <a:tcPr>
                    <a:solidFill>
                      <a:schemeClr val="accent2">
                        <a:lumMod val="20000"/>
                        <a:lumOff val="80000"/>
                      </a:schemeClr>
                    </a:solidFill>
                  </a:tcPr>
                </a:tc>
                <a:tc>
                  <a:txBody>
                    <a:bodyPr/>
                    <a:lstStyle/>
                    <a:p>
                      <a:r>
                        <a:rPr lang="en-US" sz="1400" b="1" dirty="0" smtClean="0"/>
                        <a:t>Answer</a:t>
                      </a:r>
                      <a:endParaRPr lang="en-US" sz="1400" b="1" dirty="0"/>
                    </a:p>
                  </a:txBody>
                  <a:tcPr>
                    <a:solidFill>
                      <a:schemeClr val="accent2">
                        <a:lumMod val="20000"/>
                        <a:lumOff val="80000"/>
                      </a:schemeClr>
                    </a:solidFill>
                  </a:tcPr>
                </a:tc>
              </a:tr>
              <a:tr h="715140">
                <a:tc>
                  <a:txBody>
                    <a:bodyPr/>
                    <a:lstStyle/>
                    <a:p>
                      <a:r>
                        <a:rPr lang="en-US" dirty="0" smtClean="0"/>
                        <a:t>NRS-1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I want to observe emission features in NIRSpec from 1.5 to 5micron range at the highest spectral resolution possible.  Which instrument settings should I use?  Can I do this in one setting?</a:t>
                      </a:r>
                    </a:p>
                  </a:txBody>
                  <a:tcPr anchor="ctr"/>
                </a:tc>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Need to use </a:t>
                      </a:r>
                      <a:r>
                        <a:rPr lang="en-US" sz="1200" b="0" i="0" u="sng" strike="noStrike" cap="none" spc="0" baseline="0" dirty="0" smtClean="0">
                          <a:ln>
                            <a:noFill/>
                          </a:ln>
                          <a:solidFill>
                            <a:schemeClr val="tx1"/>
                          </a:solidFill>
                          <a:effectLst/>
                          <a:uFillTx/>
                          <a:latin typeface="+mn-lt"/>
                          <a:ea typeface="+mn-ea"/>
                          <a:cs typeface="+mn-cs"/>
                          <a:sym typeface="Calibri"/>
                          <a:hlinkClick r:id="rId2"/>
                        </a:rPr>
                        <a:t>high resolution dispersers in grating wheel assembly</a:t>
                      </a:r>
                      <a:r>
                        <a:rPr lang="en-US" sz="1200" b="0" i="0" u="none" strike="noStrike" cap="none" spc="0" baseline="0" dirty="0" smtClean="0">
                          <a:ln>
                            <a:noFill/>
                          </a:ln>
                          <a:solidFill>
                            <a:schemeClr val="tx1"/>
                          </a:solidFill>
                          <a:effectLst/>
                          <a:uFillTx/>
                          <a:latin typeface="+mn-lt"/>
                          <a:ea typeface="+mn-ea"/>
                          <a:cs typeface="+mn-cs"/>
                          <a:sym typeface="Calibri"/>
                        </a:rPr>
                        <a:t>. To cover this wavelength range, need 3 separate disperser/filter combination - can’t use just one. </a:t>
                      </a:r>
                    </a:p>
                    <a:p>
                      <a:pPr marL="0" marR="0" lvl="1" indent="0" algn="r" defTabSz="914400" rtl="0" eaLnBrk="1" fontAlgn="auto" latinLnBrk="0" hangingPunct="1">
                        <a:lnSpc>
                          <a:spcPct val="100000"/>
                        </a:lnSpc>
                        <a:spcBef>
                          <a:spcPts val="0"/>
                        </a:spcBef>
                        <a:spcAft>
                          <a:spcPts val="0"/>
                        </a:spcAft>
                        <a:buClrTx/>
                        <a:buSzTx/>
                        <a:buFontTx/>
                        <a:buNone/>
                        <a:tabLst/>
                        <a:defRPr/>
                      </a:pPr>
                      <a:endParaRPr lang="en-US" dirty="0"/>
                    </a:p>
                  </a:txBody>
                  <a:tcPr/>
                </a:tc>
              </a:tr>
              <a:tr h="1192346">
                <a:tc>
                  <a:txBody>
                    <a:bodyPr/>
                    <a:lstStyle/>
                    <a:p>
                      <a:r>
                        <a:rPr lang="en-US" dirty="0" smtClean="0"/>
                        <a:t>NRS-2</a:t>
                      </a:r>
                      <a:endParaRPr lang="en-US"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Which NIRSpec detector readout has better noise performance? Can I use this mode for subarrays?</a:t>
                      </a:r>
                    </a:p>
                  </a:txBody>
                  <a:tcPr anchor="ctr"/>
                </a:tc>
                <a:tc>
                  <a:txBody>
                    <a:bodyPr/>
                    <a:lstStyle/>
                    <a:p>
                      <a:pPr marL="0" marR="0" lvl="1" indent="457200" algn="r" defTabSz="914400" rtl="0" eaLnBrk="1" fontAlgn="auto" latinLnBrk="0" hangingPunct="1">
                        <a:lnSpc>
                          <a:spcPct val="100000"/>
                        </a:lnSpc>
                        <a:spcBef>
                          <a:spcPts val="0"/>
                        </a:spcBef>
                        <a:spcAft>
                          <a:spcPts val="0"/>
                        </a:spcAft>
                        <a:buClrTx/>
                        <a:buSzTx/>
                        <a:buFontTx/>
                        <a:buNone/>
                        <a:tabLst/>
                        <a:defRPr/>
                      </a:pPr>
                      <a:r>
                        <a:rPr lang="en-US" sz="1200" b="0" i="0" u="sng" strike="noStrike" cap="none" spc="0" baseline="0" dirty="0" smtClean="0">
                          <a:ln>
                            <a:noFill/>
                          </a:ln>
                          <a:solidFill>
                            <a:schemeClr val="tx1"/>
                          </a:solidFill>
                          <a:effectLst/>
                          <a:uFillTx/>
                          <a:latin typeface="+mn-lt"/>
                          <a:ea typeface="+mn-ea"/>
                          <a:cs typeface="+mn-cs"/>
                          <a:sym typeface="Calibri"/>
                          <a:hlinkClick r:id="rId3"/>
                        </a:rPr>
                        <a:t>Improved Reference Sampling and Subtraction</a:t>
                      </a:r>
                      <a:r>
                        <a:rPr lang="en-US" sz="1200" b="0" i="0" u="none" strike="noStrike" cap="none" spc="0" baseline="0" dirty="0" smtClean="0">
                          <a:ln>
                            <a:noFill/>
                          </a:ln>
                          <a:solidFill>
                            <a:schemeClr val="tx1"/>
                          </a:solidFill>
                          <a:effectLst/>
                          <a:uFillTx/>
                          <a:latin typeface="+mn-lt"/>
                          <a:ea typeface="+mn-ea"/>
                          <a:cs typeface="+mn-cs"/>
                          <a:sym typeface="Calibri"/>
                        </a:rPr>
                        <a:t> (IRS</a:t>
                      </a:r>
                      <a:r>
                        <a:rPr lang="en-US" sz="1200" b="0" i="0" u="none" strike="noStrike" cap="none" spc="0" baseline="30000" dirty="0" smtClean="0">
                          <a:ln>
                            <a:noFill/>
                          </a:ln>
                          <a:solidFill>
                            <a:schemeClr val="tx1"/>
                          </a:solidFill>
                          <a:effectLst/>
                          <a:uFillTx/>
                          <a:latin typeface="+mn-lt"/>
                          <a:ea typeface="+mn-ea"/>
                          <a:cs typeface="+mn-cs"/>
                          <a:sym typeface="Calibri"/>
                        </a:rPr>
                        <a:t>2</a:t>
                      </a:r>
                      <a:r>
                        <a:rPr lang="en-US" sz="1200" b="0" i="0" u="none" strike="noStrike" cap="none" spc="0" baseline="0" dirty="0" smtClean="0">
                          <a:ln>
                            <a:noFill/>
                          </a:ln>
                          <a:solidFill>
                            <a:schemeClr val="tx1"/>
                          </a:solidFill>
                          <a:effectLst/>
                          <a:uFillTx/>
                          <a:latin typeface="+mn-lt"/>
                          <a:ea typeface="+mn-ea"/>
                          <a:cs typeface="+mn-cs"/>
                          <a:sym typeface="Calibri"/>
                        </a:rPr>
                        <a:t>); only supported for full frame readout, not for subarrays</a:t>
                      </a:r>
                    </a:p>
                    <a:p>
                      <a:pPr lvl="1" algn="r"/>
                      <a:endParaRPr lang="en-US" sz="1200" b="0" i="0" u="none" strike="noStrike" cap="none" spc="0" baseline="0" dirty="0">
                        <a:ln>
                          <a:noFill/>
                        </a:ln>
                        <a:solidFill>
                          <a:schemeClr val="tx1"/>
                        </a:solidFill>
                        <a:effectLst/>
                        <a:uFillTx/>
                        <a:latin typeface="+mn-lt"/>
                        <a:ea typeface="+mn-ea"/>
                        <a:cs typeface="+mn-cs"/>
                        <a:sym typeface="Calibri"/>
                      </a:endParaRPr>
                    </a:p>
                  </a:txBody>
                  <a:tcPr/>
                </a:tc>
              </a:tr>
              <a:tr h="1192346">
                <a:tc>
                  <a:txBody>
                    <a:bodyPr/>
                    <a:lstStyle/>
                    <a:p>
                      <a:r>
                        <a:rPr lang="en-US" dirty="0" smtClean="0"/>
                        <a:t>NRS-3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When do I need to take a NIRSpec “leakage exposure”? How can I mitigate leakage?</a:t>
                      </a:r>
                      <a:r>
                        <a:rPr lang="en-US" sz="1600" dirty="0" smtClean="0">
                          <a:effectLst/>
                        </a:rPr>
                        <a:t> </a:t>
                      </a:r>
                      <a:endParaRPr lang="en-US" sz="1600" b="0" i="0" u="none" strike="noStrike" cap="none" spc="0" baseline="0" dirty="0" smtClean="0">
                        <a:ln>
                          <a:noFill/>
                        </a:ln>
                        <a:solidFill>
                          <a:schemeClr val="tx1"/>
                        </a:solidFill>
                        <a:effectLst/>
                        <a:uFillTx/>
                        <a:latin typeface="+mn-lt"/>
                        <a:ea typeface="+mn-ea"/>
                        <a:cs typeface="+mn-cs"/>
                        <a:sym typeface="Calibri"/>
                      </a:endParaRPr>
                    </a:p>
                  </a:txBody>
                  <a:tcPr anchor="ctr"/>
                </a:tc>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en-US" sz="1200" b="0" i="0" u="sng" strike="noStrike" cap="none" spc="0" baseline="0" dirty="0" smtClean="0">
                          <a:ln>
                            <a:noFill/>
                          </a:ln>
                          <a:solidFill>
                            <a:schemeClr val="tx1"/>
                          </a:solidFill>
                          <a:effectLst/>
                          <a:uFillTx/>
                          <a:latin typeface="+mn-lt"/>
                          <a:ea typeface="+mn-ea"/>
                          <a:cs typeface="+mn-cs"/>
                          <a:sym typeface="Calibri"/>
                          <a:hlinkClick r:id="rId4"/>
                        </a:rPr>
                        <a:t>Concern for IFU observations</a:t>
                      </a:r>
                      <a:r>
                        <a:rPr lang="en-US" sz="1200" b="0" i="0" u="none" strike="noStrike" cap="none" spc="0" baseline="0" dirty="0" smtClean="0">
                          <a:ln>
                            <a:noFill/>
                          </a:ln>
                          <a:solidFill>
                            <a:schemeClr val="tx1"/>
                          </a:solidFill>
                          <a:effectLst/>
                          <a:uFillTx/>
                          <a:latin typeface="+mn-lt"/>
                          <a:ea typeface="+mn-ea"/>
                          <a:cs typeface="+mn-cs"/>
                          <a:sym typeface="Calibri"/>
                        </a:rPr>
                        <a:t>, from failed open MSA shutters. Correct for this by closing IFU aperture and take MSA-leakage only exposure. Can be same duration as science exposure, shorter than science exposure, at all dither positions or only the first dither position.</a:t>
                      </a:r>
                    </a:p>
                    <a:p>
                      <a:pPr algn="r"/>
                      <a:endParaRPr lang="en-US" dirty="0"/>
                    </a:p>
                  </a:txBody>
                  <a:tcPr/>
                </a:tc>
              </a:tr>
              <a:tr h="1192346">
                <a:tc>
                  <a:txBody>
                    <a:bodyPr/>
                    <a:lstStyle/>
                    <a:p>
                      <a:r>
                        <a:rPr lang="en-US" dirty="0" smtClean="0"/>
                        <a:t>NRS-4</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How do I plan NIRSpec MOS observations? What relative astrometry do I need, and can I observe in this mode if my catalog doesn’t have such precise positions?</a:t>
                      </a:r>
                    </a:p>
                  </a:txBody>
                  <a:tcPr anchor="ctr"/>
                </a:tc>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en-US" sz="1200" b="0" i="0" u="sng" strike="noStrike" cap="none" spc="0" baseline="0" dirty="0" smtClean="0">
                          <a:ln>
                            <a:noFill/>
                          </a:ln>
                          <a:solidFill>
                            <a:schemeClr val="tx1"/>
                          </a:solidFill>
                          <a:effectLst/>
                          <a:uFillTx/>
                          <a:latin typeface="+mn-lt"/>
                          <a:ea typeface="+mn-ea"/>
                          <a:cs typeface="+mn-cs"/>
                          <a:sym typeface="Calibri"/>
                          <a:hlinkClick r:id="rId5"/>
                        </a:rPr>
                        <a:t>Use the micro-shutter assembly (MSA) planning tool (MPT) in APT</a:t>
                      </a:r>
                      <a:r>
                        <a:rPr lang="en-US" sz="1200" b="0" i="0" u="none" strike="noStrike" cap="none" spc="0" baseline="0" dirty="0" smtClean="0">
                          <a:ln>
                            <a:noFill/>
                          </a:ln>
                          <a:solidFill>
                            <a:schemeClr val="tx1"/>
                          </a:solidFill>
                          <a:effectLst/>
                          <a:uFillTx/>
                          <a:latin typeface="+mn-lt"/>
                          <a:ea typeface="+mn-ea"/>
                          <a:cs typeface="+mn-cs"/>
                          <a:sym typeface="Calibri"/>
                        </a:rPr>
                        <a:t> to plan observations</a:t>
                      </a:r>
                    </a:p>
                    <a:p>
                      <a:pPr marL="0" marR="0" lvl="1" indent="0" algn="r" defTabSz="914400" rtl="0" eaLnBrk="1" fontAlgn="auto" latinLnBrk="0" hangingPunct="1">
                        <a:lnSpc>
                          <a:spcPct val="100000"/>
                        </a:lnSpc>
                        <a:spcBef>
                          <a:spcPts val="0"/>
                        </a:spcBef>
                        <a:spcAft>
                          <a:spcPts val="0"/>
                        </a:spcAft>
                        <a:buClrTx/>
                        <a:buSzTx/>
                        <a:buFontTx/>
                        <a:buNone/>
                        <a:tabLst/>
                        <a:defRPr/>
                      </a:pPr>
                      <a:r>
                        <a:rPr lang="en-US" sz="1200" b="0" i="0" u="sng" strike="noStrike" cap="none" spc="0" baseline="0" dirty="0" smtClean="0">
                          <a:ln>
                            <a:noFill/>
                          </a:ln>
                          <a:solidFill>
                            <a:schemeClr val="tx1"/>
                          </a:solidFill>
                          <a:effectLst/>
                          <a:uFillTx/>
                          <a:latin typeface="+mn-lt"/>
                          <a:ea typeface="+mn-ea"/>
                          <a:cs typeface="+mn-cs"/>
                          <a:sym typeface="Calibri"/>
                          <a:hlinkClick r:id="rId6"/>
                        </a:rPr>
                        <a:t>relative positional accuracy</a:t>
                      </a:r>
                      <a:r>
                        <a:rPr lang="en-US" sz="1200" b="0" i="0" u="none" strike="noStrike" cap="none" spc="0" baseline="0" dirty="0" smtClean="0">
                          <a:ln>
                            <a:noFill/>
                          </a:ln>
                          <a:solidFill>
                            <a:schemeClr val="tx1"/>
                          </a:solidFill>
                          <a:effectLst/>
                          <a:uFillTx/>
                          <a:latin typeface="+mn-lt"/>
                          <a:ea typeface="+mn-ea"/>
                          <a:cs typeface="+mn-cs"/>
                          <a:sym typeface="Calibri"/>
                        </a:rPr>
                        <a:t> of 15 </a:t>
                      </a:r>
                      <a:r>
                        <a:rPr lang="en-US" sz="1200" b="0" i="0" u="none" strike="noStrike" cap="none" spc="0" baseline="0" dirty="0" err="1" smtClean="0">
                          <a:ln>
                            <a:noFill/>
                          </a:ln>
                          <a:solidFill>
                            <a:schemeClr val="tx1"/>
                          </a:solidFill>
                          <a:effectLst/>
                          <a:uFillTx/>
                          <a:latin typeface="+mn-lt"/>
                          <a:ea typeface="+mn-ea"/>
                          <a:cs typeface="+mn-cs"/>
                          <a:sym typeface="Calibri"/>
                        </a:rPr>
                        <a:t>milli-arcsec</a:t>
                      </a:r>
                      <a:r>
                        <a:rPr lang="en-US" sz="1200" b="0" i="0" u="none" strike="noStrike" cap="none" spc="0" baseline="0" dirty="0" smtClean="0">
                          <a:ln>
                            <a:noFill/>
                          </a:ln>
                          <a:solidFill>
                            <a:schemeClr val="tx1"/>
                          </a:solidFill>
                          <a:effectLst/>
                          <a:uFillTx/>
                          <a:latin typeface="+mn-lt"/>
                          <a:ea typeface="+mn-ea"/>
                          <a:cs typeface="+mn-cs"/>
                          <a:sym typeface="Calibri"/>
                        </a:rPr>
                        <a:t> or less provide better performance. Can obtain this level of accuracy with </a:t>
                      </a:r>
                      <a:r>
                        <a:rPr lang="en-US" sz="1200" b="0" i="0" u="none" strike="noStrike" cap="none" spc="0" baseline="0" dirty="0" err="1" smtClean="0">
                          <a:ln>
                            <a:noFill/>
                          </a:ln>
                          <a:solidFill>
                            <a:schemeClr val="tx1"/>
                          </a:solidFill>
                          <a:effectLst/>
                          <a:uFillTx/>
                          <a:latin typeface="+mn-lt"/>
                          <a:ea typeface="+mn-ea"/>
                          <a:cs typeface="+mn-cs"/>
                          <a:sym typeface="Calibri"/>
                        </a:rPr>
                        <a:t>NIRCam</a:t>
                      </a:r>
                      <a:r>
                        <a:rPr lang="en-US" sz="1200" b="0" i="0" u="none" strike="noStrike" cap="none" spc="0" baseline="0" dirty="0" smtClean="0">
                          <a:ln>
                            <a:noFill/>
                          </a:ln>
                          <a:solidFill>
                            <a:schemeClr val="tx1"/>
                          </a:solidFill>
                          <a:effectLst/>
                          <a:uFillTx/>
                          <a:latin typeface="+mn-lt"/>
                          <a:ea typeface="+mn-ea"/>
                          <a:cs typeface="+mn-cs"/>
                          <a:sym typeface="Calibri"/>
                        </a:rPr>
                        <a:t> pre-imaging if the available relative astrometry is not at this level.</a:t>
                      </a:r>
                    </a:p>
                    <a:p>
                      <a:pPr algn="r"/>
                      <a:endParaRPr lang="en-US" dirty="0"/>
                    </a:p>
                  </a:txBody>
                  <a:tcPr/>
                </a:tc>
              </a:tr>
            </a:tbl>
          </a:graphicData>
        </a:graphic>
      </p:graphicFrame>
      <p:sp>
        <p:nvSpPr>
          <p:cNvPr id="3" name="TextBox 2"/>
          <p:cNvSpPr txBox="1"/>
          <p:nvPr/>
        </p:nvSpPr>
        <p:spPr>
          <a:xfrm>
            <a:off x="514744" y="314325"/>
            <a:ext cx="435792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j-lt"/>
                <a:ea typeface="+mj-ea"/>
                <a:cs typeface="+mj-cs"/>
                <a:sym typeface="Calibri"/>
              </a:rPr>
              <a:t>NOTEs: links only </a:t>
            </a:r>
            <a:r>
              <a:rPr kumimoji="0" lang="en-US" sz="1800" b="0" i="0" u="none" strike="noStrike" cap="none" spc="0" normalizeH="0" baseline="0" smtClean="0">
                <a:ln>
                  <a:noFill/>
                </a:ln>
                <a:solidFill>
                  <a:srgbClr val="000000"/>
                </a:solidFill>
                <a:effectLst/>
                <a:uFillTx/>
                <a:latin typeface="+mj-lt"/>
                <a:ea typeface="+mj-ea"/>
                <a:cs typeface="+mj-cs"/>
                <a:sym typeface="Calibri"/>
              </a:rPr>
              <a:t>work in presentation mode </a:t>
            </a: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5277250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73827959"/>
              </p:ext>
            </p:extLst>
          </p:nvPr>
        </p:nvGraphicFramePr>
        <p:xfrm>
          <a:off x="671906" y="853537"/>
          <a:ext cx="10729519" cy="5517368"/>
        </p:xfrm>
        <a:graphic>
          <a:graphicData uri="http://schemas.openxmlformats.org/drawingml/2006/table">
            <a:tbl>
              <a:tblPr firstRow="1" bandRow="1">
                <a:tableStyleId>{5940675A-B579-460E-94D1-54222C63F5DA}</a:tableStyleId>
              </a:tblPr>
              <a:tblGrid>
                <a:gridCol w="798173"/>
                <a:gridCol w="5389099"/>
                <a:gridCol w="4542247"/>
              </a:tblGrid>
              <a:tr h="568730">
                <a:tc>
                  <a:txBody>
                    <a:bodyPr/>
                    <a:lstStyle/>
                    <a:p>
                      <a:r>
                        <a:rPr lang="en-US" sz="1400" b="1" dirty="0" smtClean="0"/>
                        <a:t>N.</a:t>
                      </a:r>
                      <a:endParaRPr lang="en-US" sz="1400" b="1" dirty="0"/>
                    </a:p>
                  </a:txBody>
                  <a:tcPr>
                    <a:solidFill>
                      <a:schemeClr val="accent2">
                        <a:lumMod val="20000"/>
                        <a:lumOff val="80000"/>
                      </a:schemeClr>
                    </a:solidFill>
                  </a:tcPr>
                </a:tc>
                <a:tc>
                  <a:txBody>
                    <a:bodyPr/>
                    <a:lstStyle/>
                    <a:p>
                      <a:r>
                        <a:rPr lang="en-US" sz="1400" b="1" dirty="0" smtClean="0"/>
                        <a:t>Question</a:t>
                      </a:r>
                      <a:endParaRPr lang="en-US" sz="1400" b="1" dirty="0"/>
                    </a:p>
                  </a:txBody>
                  <a:tcPr>
                    <a:solidFill>
                      <a:schemeClr val="accent2">
                        <a:lumMod val="20000"/>
                        <a:lumOff val="80000"/>
                      </a:schemeClr>
                    </a:solidFill>
                  </a:tcPr>
                </a:tc>
                <a:tc>
                  <a:txBody>
                    <a:bodyPr/>
                    <a:lstStyle/>
                    <a:p>
                      <a:r>
                        <a:rPr lang="en-US" sz="1400" b="1" dirty="0" smtClean="0"/>
                        <a:t>Answer</a:t>
                      </a:r>
                      <a:endParaRPr lang="en-US" sz="1400" b="1" dirty="0"/>
                    </a:p>
                  </a:txBody>
                  <a:tcPr>
                    <a:solidFill>
                      <a:schemeClr val="accent2">
                        <a:lumMod val="20000"/>
                        <a:lumOff val="80000"/>
                      </a:schemeClr>
                    </a:solidFill>
                  </a:tcPr>
                </a:tc>
              </a:tr>
              <a:tr h="715140">
                <a:tc>
                  <a:txBody>
                    <a:bodyPr/>
                    <a:lstStyle/>
                    <a:p>
                      <a:r>
                        <a:rPr lang="en-US" dirty="0" smtClean="0"/>
                        <a:t>NIS-1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NIRISS has two </a:t>
                      </a:r>
                      <a:r>
                        <a:rPr lang="en-US" sz="1200" b="0" i="0" u="none" strike="noStrike" cap="none" spc="0" baseline="0" dirty="0" err="1" smtClean="0">
                          <a:ln>
                            <a:noFill/>
                          </a:ln>
                          <a:solidFill>
                            <a:schemeClr val="tx1"/>
                          </a:solidFill>
                          <a:effectLst/>
                          <a:uFillTx/>
                          <a:latin typeface="+mn-lt"/>
                          <a:ea typeface="+mn-ea"/>
                          <a:cs typeface="+mn-cs"/>
                          <a:sym typeface="Calibri"/>
                        </a:rPr>
                        <a:t>grisms</a:t>
                      </a:r>
                      <a:r>
                        <a:rPr lang="en-US" sz="1200" b="0" i="0" u="none" strike="noStrike" cap="none" spc="0" baseline="0" dirty="0" smtClean="0">
                          <a:ln>
                            <a:noFill/>
                          </a:ln>
                          <a:solidFill>
                            <a:schemeClr val="tx1"/>
                          </a:solidFill>
                          <a:effectLst/>
                          <a:uFillTx/>
                          <a:latin typeface="+mn-lt"/>
                          <a:ea typeface="+mn-ea"/>
                          <a:cs typeface="+mn-cs"/>
                          <a:sym typeface="Calibri"/>
                        </a:rPr>
                        <a:t> for </a:t>
                      </a:r>
                      <a:r>
                        <a:rPr lang="en-US" sz="1200" b="0" i="0" u="none" strike="noStrike" cap="none" spc="0" baseline="0" dirty="0" err="1" smtClean="0">
                          <a:ln>
                            <a:noFill/>
                          </a:ln>
                          <a:solidFill>
                            <a:schemeClr val="tx1"/>
                          </a:solidFill>
                          <a:effectLst/>
                          <a:uFillTx/>
                          <a:latin typeface="+mn-lt"/>
                          <a:ea typeface="+mn-ea"/>
                          <a:cs typeface="+mn-cs"/>
                          <a:sym typeface="Calibri"/>
                        </a:rPr>
                        <a:t>slitless</a:t>
                      </a:r>
                      <a:r>
                        <a:rPr lang="en-US" sz="1200" b="0" i="0" u="none" strike="noStrike" cap="none" spc="0" baseline="0" dirty="0" smtClean="0">
                          <a:ln>
                            <a:noFill/>
                          </a:ln>
                          <a:solidFill>
                            <a:schemeClr val="tx1"/>
                          </a:solidFill>
                          <a:effectLst/>
                          <a:uFillTx/>
                          <a:latin typeface="+mn-lt"/>
                          <a:ea typeface="+mn-ea"/>
                          <a:cs typeface="+mn-cs"/>
                          <a:sym typeface="Calibri"/>
                        </a:rPr>
                        <a:t> spectroscopy. What are they and what’s the difference?</a:t>
                      </a:r>
                    </a:p>
                    <a:p>
                      <a:pPr lvl="0" algn="l"/>
                      <a:endParaRPr lang="en-US" sz="1200" b="0" i="0" u="none" strike="noStrike" cap="none" spc="0" baseline="0" dirty="0" smtClean="0">
                        <a:ln>
                          <a:noFill/>
                        </a:ln>
                        <a:solidFill>
                          <a:schemeClr val="tx1"/>
                        </a:solidFill>
                        <a:effectLst/>
                        <a:uFillTx/>
                        <a:latin typeface="+mn-lt"/>
                        <a:ea typeface="+mn-ea"/>
                        <a:cs typeface="+mn-cs"/>
                        <a:sym typeface="Calibri"/>
                      </a:endParaRPr>
                    </a:p>
                  </a:txBody>
                  <a:tcPr/>
                </a:tc>
                <a:tc>
                  <a:txBody>
                    <a:bodyPr/>
                    <a:lstStyle/>
                    <a:p>
                      <a:pPr lvl="1" algn="r"/>
                      <a:r>
                        <a:rPr lang="en-US" sz="1200" b="0" i="0" u="sng" strike="noStrike" cap="none" spc="0" baseline="0" dirty="0" smtClean="0">
                          <a:ln>
                            <a:noFill/>
                          </a:ln>
                          <a:solidFill>
                            <a:schemeClr val="tx1"/>
                          </a:solidFill>
                          <a:effectLst/>
                          <a:uFillTx/>
                          <a:latin typeface="+mn-lt"/>
                          <a:ea typeface="+mn-ea"/>
                          <a:cs typeface="+mn-cs"/>
                          <a:sym typeface="Calibri"/>
                          <a:hlinkClick r:id="rId2"/>
                        </a:rPr>
                        <a:t>GR150, GR700XD </a:t>
                      </a:r>
                      <a:r>
                        <a:rPr lang="en-US" sz="1200" b="0" i="0" u="none" strike="noStrike" cap="none" spc="0" baseline="0" dirty="0" smtClean="0">
                          <a:ln>
                            <a:noFill/>
                          </a:ln>
                          <a:solidFill>
                            <a:schemeClr val="tx1"/>
                          </a:solidFill>
                          <a:effectLst/>
                          <a:uFillTx/>
                          <a:latin typeface="+mn-lt"/>
                          <a:ea typeface="+mn-ea"/>
                          <a:cs typeface="+mn-cs"/>
                          <a:sym typeface="Calibri"/>
                        </a:rPr>
                        <a:t> </a:t>
                      </a:r>
                    </a:p>
                    <a:p>
                      <a:pPr lvl="1" algn="r"/>
                      <a:r>
                        <a:rPr lang="en-US" sz="1200" b="0" i="0" u="none" strike="noStrike" cap="none" spc="0" baseline="0" dirty="0" smtClean="0">
                          <a:ln>
                            <a:noFill/>
                          </a:ln>
                          <a:solidFill>
                            <a:schemeClr val="tx1"/>
                          </a:solidFill>
                          <a:effectLst/>
                          <a:uFillTx/>
                          <a:latin typeface="+mn-lt"/>
                          <a:ea typeface="+mn-ea"/>
                          <a:cs typeface="+mn-cs"/>
                          <a:sym typeface="Calibri"/>
                        </a:rPr>
                        <a:t>GR150: for wide field </a:t>
                      </a:r>
                      <a:r>
                        <a:rPr lang="en-US" sz="1200" b="0" i="0" u="none" strike="noStrike" cap="none" spc="0" baseline="0" dirty="0" err="1" smtClean="0">
                          <a:ln>
                            <a:noFill/>
                          </a:ln>
                          <a:solidFill>
                            <a:schemeClr val="tx1"/>
                          </a:solidFill>
                          <a:effectLst/>
                          <a:uFillTx/>
                          <a:latin typeface="+mn-lt"/>
                          <a:ea typeface="+mn-ea"/>
                          <a:cs typeface="+mn-cs"/>
                          <a:sym typeface="Calibri"/>
                        </a:rPr>
                        <a:t>slitless</a:t>
                      </a:r>
                      <a:r>
                        <a:rPr lang="en-US" sz="1200" b="0" i="0" u="none" strike="noStrike" cap="none" spc="0" baseline="0" dirty="0" smtClean="0">
                          <a:ln>
                            <a:noFill/>
                          </a:ln>
                          <a:solidFill>
                            <a:schemeClr val="tx1"/>
                          </a:solidFill>
                          <a:effectLst/>
                          <a:uFillTx/>
                          <a:latin typeface="+mn-lt"/>
                          <a:ea typeface="+mn-ea"/>
                          <a:cs typeface="+mn-cs"/>
                          <a:sym typeface="Calibri"/>
                        </a:rPr>
                        <a:t> spectroscopy (WFSS), gives R ~ 150 and wavelength coverage 0.8 – 2.2 µm</a:t>
                      </a:r>
                    </a:p>
                    <a:p>
                      <a:pPr lvl="1" algn="r"/>
                      <a:r>
                        <a:rPr lang="en-US" sz="1200" b="0" i="0" u="none" strike="noStrike" cap="none" spc="0" baseline="0" dirty="0" smtClean="0">
                          <a:ln>
                            <a:noFill/>
                          </a:ln>
                          <a:solidFill>
                            <a:schemeClr val="tx1"/>
                          </a:solidFill>
                          <a:effectLst/>
                          <a:uFillTx/>
                          <a:latin typeface="+mn-lt"/>
                          <a:ea typeface="+mn-ea"/>
                          <a:cs typeface="+mn-cs"/>
                          <a:sym typeface="Calibri"/>
                        </a:rPr>
                        <a:t>GR700XD: for single object </a:t>
                      </a:r>
                      <a:r>
                        <a:rPr lang="en-US" sz="1200" b="0" i="0" u="none" strike="noStrike" cap="none" spc="0" baseline="0" dirty="0" err="1" smtClean="0">
                          <a:ln>
                            <a:noFill/>
                          </a:ln>
                          <a:solidFill>
                            <a:schemeClr val="tx1"/>
                          </a:solidFill>
                          <a:effectLst/>
                          <a:uFillTx/>
                          <a:latin typeface="+mn-lt"/>
                          <a:ea typeface="+mn-ea"/>
                          <a:cs typeface="+mn-cs"/>
                          <a:sym typeface="Calibri"/>
                        </a:rPr>
                        <a:t>slitless</a:t>
                      </a:r>
                      <a:r>
                        <a:rPr lang="en-US" sz="1200" b="0" i="0" u="none" strike="noStrike" cap="none" spc="0" baseline="0" dirty="0" smtClean="0">
                          <a:ln>
                            <a:noFill/>
                          </a:ln>
                          <a:solidFill>
                            <a:schemeClr val="tx1"/>
                          </a:solidFill>
                          <a:effectLst/>
                          <a:uFillTx/>
                          <a:latin typeface="+mn-lt"/>
                          <a:ea typeface="+mn-ea"/>
                          <a:cs typeface="+mn-cs"/>
                          <a:sym typeface="Calibri"/>
                        </a:rPr>
                        <a:t> spectroscopy (SOSS), R ~ 700 in 1</a:t>
                      </a:r>
                      <a:r>
                        <a:rPr lang="en-US" sz="1200" b="0" i="0" u="none" strike="noStrike" cap="none" spc="0" baseline="30000" dirty="0" smtClean="0">
                          <a:ln>
                            <a:noFill/>
                          </a:ln>
                          <a:solidFill>
                            <a:schemeClr val="tx1"/>
                          </a:solidFill>
                          <a:effectLst/>
                          <a:uFillTx/>
                          <a:latin typeface="+mn-lt"/>
                          <a:ea typeface="+mn-ea"/>
                          <a:cs typeface="+mn-cs"/>
                          <a:sym typeface="Calibri"/>
                        </a:rPr>
                        <a:t>st</a:t>
                      </a:r>
                      <a:r>
                        <a:rPr lang="en-US" sz="1200" b="0" i="0" u="none" strike="noStrike" cap="none" spc="0" baseline="0" dirty="0" smtClean="0">
                          <a:ln>
                            <a:noFill/>
                          </a:ln>
                          <a:solidFill>
                            <a:schemeClr val="tx1"/>
                          </a:solidFill>
                          <a:effectLst/>
                          <a:uFillTx/>
                          <a:latin typeface="+mn-lt"/>
                          <a:ea typeface="+mn-ea"/>
                          <a:cs typeface="+mn-cs"/>
                          <a:sym typeface="Calibri"/>
                        </a:rPr>
                        <a:t> order, wavelength coverage 0.6 – 2.8 µm. for TSO observations (high spectrophotometric precision)</a:t>
                      </a:r>
                    </a:p>
                    <a:p>
                      <a:pPr marL="0" marR="0" lvl="1" indent="0" algn="r" defTabSz="914400" rtl="0" eaLnBrk="1" fontAlgn="auto" latinLnBrk="0" hangingPunct="1">
                        <a:lnSpc>
                          <a:spcPct val="100000"/>
                        </a:lnSpc>
                        <a:spcBef>
                          <a:spcPts val="0"/>
                        </a:spcBef>
                        <a:spcAft>
                          <a:spcPts val="0"/>
                        </a:spcAft>
                        <a:buClrTx/>
                        <a:buSzTx/>
                        <a:buFontTx/>
                        <a:buNone/>
                        <a:tabLst/>
                        <a:defRPr/>
                      </a:pPr>
                      <a:endParaRPr lang="en-US" dirty="0"/>
                    </a:p>
                  </a:txBody>
                  <a:tcPr/>
                </a:tc>
              </a:tr>
              <a:tr h="1192346">
                <a:tc>
                  <a:txBody>
                    <a:bodyPr/>
                    <a:lstStyle/>
                    <a:p>
                      <a:r>
                        <a:rPr lang="en-US" dirty="0" smtClean="0"/>
                        <a:t>NIS-2</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What is the resolution and wavelength coverage of the 2</a:t>
                      </a:r>
                      <a:r>
                        <a:rPr lang="en-US" sz="1200" b="0" i="0" u="none" strike="noStrike" cap="none" spc="0" baseline="30000" dirty="0" smtClean="0">
                          <a:ln>
                            <a:noFill/>
                          </a:ln>
                          <a:solidFill>
                            <a:schemeClr val="tx1"/>
                          </a:solidFill>
                          <a:effectLst/>
                          <a:uFillTx/>
                          <a:latin typeface="+mn-lt"/>
                          <a:ea typeface="+mn-ea"/>
                          <a:cs typeface="+mn-cs"/>
                          <a:sym typeface="Calibri"/>
                        </a:rPr>
                        <a:t>nd</a:t>
                      </a:r>
                      <a:r>
                        <a:rPr lang="en-US" sz="1200" b="0" i="0" u="none" strike="noStrike" cap="none" spc="0" baseline="0" dirty="0" smtClean="0">
                          <a:ln>
                            <a:noFill/>
                          </a:ln>
                          <a:solidFill>
                            <a:schemeClr val="tx1"/>
                          </a:solidFill>
                          <a:effectLst/>
                          <a:uFillTx/>
                          <a:latin typeface="+mn-lt"/>
                          <a:ea typeface="+mn-ea"/>
                          <a:cs typeface="+mn-cs"/>
                          <a:sym typeface="Calibri"/>
                        </a:rPr>
                        <a:t> order for the NIRISS SOSS mode?</a:t>
                      </a:r>
                    </a:p>
                    <a:p>
                      <a:pPr algn="l"/>
                      <a:endParaRPr lang="en-US" dirty="0"/>
                    </a:p>
                  </a:txBody>
                  <a:tcPr/>
                </a:tc>
                <a:tc>
                  <a:txBody>
                    <a:bodyPr/>
                    <a:lstStyle/>
                    <a:p>
                      <a:pPr lvl="1" algn="r"/>
                      <a:r>
                        <a:rPr lang="en-US" sz="1200" b="0" i="0" u="sng" strike="noStrike" cap="none" spc="0" baseline="0" dirty="0" smtClean="0">
                          <a:ln>
                            <a:noFill/>
                          </a:ln>
                          <a:solidFill>
                            <a:schemeClr val="tx1"/>
                          </a:solidFill>
                          <a:effectLst/>
                          <a:uFillTx/>
                          <a:latin typeface="+mn-lt"/>
                          <a:ea typeface="+mn-ea"/>
                          <a:cs typeface="+mn-cs"/>
                          <a:sym typeface="Calibri"/>
                          <a:hlinkClick r:id="rId3"/>
                        </a:rPr>
                        <a:t>R ~ 1400</a:t>
                      </a:r>
                      <a:r>
                        <a:rPr lang="en-US" sz="1200" b="0" i="0" u="none" strike="noStrike" cap="none" spc="0" baseline="0" dirty="0" smtClean="0">
                          <a:ln>
                            <a:noFill/>
                          </a:ln>
                          <a:solidFill>
                            <a:schemeClr val="tx1"/>
                          </a:solidFill>
                          <a:effectLst/>
                          <a:uFillTx/>
                          <a:latin typeface="+mn-lt"/>
                          <a:ea typeface="+mn-ea"/>
                          <a:cs typeface="+mn-cs"/>
                          <a:sym typeface="Calibri"/>
                        </a:rPr>
                        <a:t>, 0.6 – 1.0 µm</a:t>
                      </a:r>
                      <a:r>
                        <a:rPr lang="en-US" dirty="0" smtClean="0">
                          <a:effectLst/>
                        </a:rPr>
                        <a:t> </a:t>
                      </a:r>
                      <a:endParaRPr lang="en-US" sz="1200" b="0" i="0" u="none" strike="noStrike" cap="none" spc="0" baseline="0" dirty="0">
                        <a:ln>
                          <a:noFill/>
                        </a:ln>
                        <a:solidFill>
                          <a:schemeClr val="tx1"/>
                        </a:solidFill>
                        <a:effectLst/>
                        <a:uFillTx/>
                        <a:latin typeface="+mn-lt"/>
                        <a:ea typeface="+mn-ea"/>
                        <a:cs typeface="+mn-cs"/>
                        <a:sym typeface="Calibri"/>
                      </a:endParaRPr>
                    </a:p>
                  </a:txBody>
                  <a:tcPr/>
                </a:tc>
              </a:tr>
              <a:tr h="1192346">
                <a:tc>
                  <a:txBody>
                    <a:bodyPr/>
                    <a:lstStyle/>
                    <a:p>
                      <a:r>
                        <a:rPr lang="en-US" dirty="0" smtClean="0"/>
                        <a:t>NIS-3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When should I propose for NIRISS imaging instead of </a:t>
                      </a:r>
                      <a:r>
                        <a:rPr lang="en-US" sz="1200" b="0" i="0" u="none" strike="noStrike" cap="none" spc="0" baseline="0" dirty="0" err="1" smtClean="0">
                          <a:ln>
                            <a:noFill/>
                          </a:ln>
                          <a:solidFill>
                            <a:schemeClr val="tx1"/>
                          </a:solidFill>
                          <a:effectLst/>
                          <a:uFillTx/>
                          <a:latin typeface="+mn-lt"/>
                          <a:ea typeface="+mn-ea"/>
                          <a:cs typeface="+mn-cs"/>
                          <a:sym typeface="Calibri"/>
                        </a:rPr>
                        <a:t>NIRCam</a:t>
                      </a:r>
                      <a:r>
                        <a:rPr lang="en-US" sz="1200" b="0" i="0" u="none" strike="noStrike" cap="none" spc="0" baseline="0" dirty="0" smtClean="0">
                          <a:ln>
                            <a:noFill/>
                          </a:ln>
                          <a:solidFill>
                            <a:schemeClr val="tx1"/>
                          </a:solidFill>
                          <a:effectLst/>
                          <a:uFillTx/>
                          <a:latin typeface="+mn-lt"/>
                          <a:ea typeface="+mn-ea"/>
                          <a:cs typeface="+mn-cs"/>
                          <a:sym typeface="Calibri"/>
                        </a:rPr>
                        <a:t> imaging?</a:t>
                      </a:r>
                    </a:p>
                    <a:p>
                      <a:pPr algn="l"/>
                      <a:endParaRPr lang="en-US" dirty="0"/>
                    </a:p>
                  </a:txBody>
                  <a:tcPr/>
                </a:tc>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en-US" sz="1200" b="0" i="0" u="sng" strike="noStrike" cap="none" spc="0" baseline="0" dirty="0" smtClean="0">
                          <a:ln>
                            <a:noFill/>
                          </a:ln>
                          <a:solidFill>
                            <a:schemeClr val="tx1"/>
                          </a:solidFill>
                          <a:effectLst/>
                          <a:uFillTx/>
                          <a:latin typeface="+mn-lt"/>
                          <a:ea typeface="+mn-ea"/>
                          <a:cs typeface="+mn-cs"/>
                          <a:sym typeface="Calibri"/>
                          <a:hlinkClick r:id="rId4"/>
                        </a:rPr>
                        <a:t>NIRISS imaging</a:t>
                      </a:r>
                      <a:r>
                        <a:rPr lang="en-US" sz="1200" b="0" i="0" u="none" strike="noStrike" cap="none" spc="0" baseline="0" dirty="0" smtClean="0">
                          <a:ln>
                            <a:noFill/>
                          </a:ln>
                          <a:solidFill>
                            <a:schemeClr val="tx1"/>
                          </a:solidFill>
                          <a:effectLst/>
                          <a:uFillTx/>
                          <a:latin typeface="+mn-lt"/>
                          <a:ea typeface="+mn-ea"/>
                          <a:cs typeface="+mn-cs"/>
                          <a:sym typeface="Calibri"/>
                        </a:rPr>
                        <a:t> can only be used in parallel with </a:t>
                      </a:r>
                      <a:r>
                        <a:rPr lang="en-US" sz="1200" b="0" i="0" u="none" strike="noStrike" cap="none" spc="0" baseline="0" dirty="0" err="1" smtClean="0">
                          <a:ln>
                            <a:noFill/>
                          </a:ln>
                          <a:solidFill>
                            <a:schemeClr val="tx1"/>
                          </a:solidFill>
                          <a:effectLst/>
                          <a:uFillTx/>
                          <a:latin typeface="+mn-lt"/>
                          <a:ea typeface="+mn-ea"/>
                          <a:cs typeface="+mn-cs"/>
                          <a:sym typeface="Calibri"/>
                        </a:rPr>
                        <a:t>NIRCam</a:t>
                      </a:r>
                      <a:r>
                        <a:rPr lang="en-US" sz="1200" b="0" i="0" u="none" strike="noStrike" cap="none" spc="0" baseline="0" dirty="0" smtClean="0">
                          <a:ln>
                            <a:noFill/>
                          </a:ln>
                          <a:solidFill>
                            <a:schemeClr val="tx1"/>
                          </a:solidFill>
                          <a:effectLst/>
                          <a:uFillTx/>
                          <a:latin typeface="+mn-lt"/>
                          <a:ea typeface="+mn-ea"/>
                          <a:cs typeface="+mn-cs"/>
                          <a:sym typeface="Calibri"/>
                        </a:rPr>
                        <a:t> imaging.</a:t>
                      </a:r>
                    </a:p>
                    <a:p>
                      <a:pPr algn="r"/>
                      <a:endParaRPr lang="en-US" dirty="0"/>
                    </a:p>
                  </a:txBody>
                  <a:tcPr/>
                </a:tc>
              </a:tr>
              <a:tr h="1192346">
                <a:tc>
                  <a:txBody>
                    <a:bodyPr/>
                    <a:lstStyle/>
                    <a:p>
                      <a:r>
                        <a:rPr lang="en-US" dirty="0" smtClean="0"/>
                        <a:t>NIS-4</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What separation can achieve between bright host and faint companion for the NIRISS Aperture Masking Interferometry (AMI) mode?</a:t>
                      </a:r>
                    </a:p>
                    <a:p>
                      <a:pPr algn="l"/>
                      <a:endParaRPr lang="en-US" dirty="0"/>
                    </a:p>
                  </a:txBody>
                  <a:tcPr/>
                </a:tc>
                <a:tc>
                  <a:txBody>
                    <a:bodyPr/>
                    <a:lstStyle/>
                    <a:p>
                      <a:pPr lvl="1" algn="r"/>
                      <a:r>
                        <a:rPr lang="en-US" sz="1200" b="0" i="0" u="sng" strike="noStrike" cap="none" spc="0" baseline="0" dirty="0" smtClean="0">
                          <a:ln>
                            <a:noFill/>
                          </a:ln>
                          <a:solidFill>
                            <a:schemeClr val="tx1"/>
                          </a:solidFill>
                          <a:effectLst/>
                          <a:uFillTx/>
                          <a:latin typeface="+mn-lt"/>
                          <a:ea typeface="+mn-ea"/>
                          <a:cs typeface="+mn-cs"/>
                          <a:sym typeface="Calibri"/>
                          <a:hlinkClick r:id="rId5"/>
                        </a:rPr>
                        <a:t>70 – 400 mas</a:t>
                      </a:r>
                      <a:r>
                        <a:rPr lang="en-US" sz="1200" b="0" i="0" u="none" strike="noStrike" cap="none" spc="0" baseline="0" dirty="0" smtClean="0">
                          <a:ln>
                            <a:noFill/>
                          </a:ln>
                          <a:solidFill>
                            <a:schemeClr val="tx1"/>
                          </a:solidFill>
                          <a:effectLst/>
                          <a:uFillTx/>
                          <a:latin typeface="+mn-lt"/>
                          <a:ea typeface="+mn-ea"/>
                          <a:cs typeface="+mn-cs"/>
                          <a:sym typeface="Calibri"/>
                        </a:rPr>
                        <a:t/>
                      </a:r>
                      <a:br>
                        <a:rPr lang="en-US" sz="1200" b="0" i="0" u="none" strike="noStrike" cap="none" spc="0" baseline="0" dirty="0" smtClean="0">
                          <a:ln>
                            <a:noFill/>
                          </a:ln>
                          <a:solidFill>
                            <a:schemeClr val="tx1"/>
                          </a:solidFill>
                          <a:effectLst/>
                          <a:uFillTx/>
                          <a:latin typeface="+mn-lt"/>
                          <a:ea typeface="+mn-ea"/>
                          <a:cs typeface="+mn-cs"/>
                          <a:sym typeface="Calibri"/>
                        </a:rPr>
                      </a:br>
                      <a:endParaRPr lang="en-US" sz="1200" b="0" i="0" u="none" strike="noStrike" cap="none" spc="0" baseline="0" dirty="0">
                        <a:ln>
                          <a:noFill/>
                        </a:ln>
                        <a:solidFill>
                          <a:schemeClr val="tx1"/>
                        </a:solidFill>
                        <a:effectLst/>
                        <a:uFillTx/>
                        <a:latin typeface="+mn-lt"/>
                        <a:ea typeface="+mn-ea"/>
                        <a:cs typeface="+mn-cs"/>
                        <a:sym typeface="Calibri"/>
                      </a:endParaRPr>
                    </a:p>
                  </a:txBody>
                  <a:tcPr/>
                </a:tc>
              </a:tr>
            </a:tbl>
          </a:graphicData>
        </a:graphic>
      </p:graphicFrame>
      <p:sp>
        <p:nvSpPr>
          <p:cNvPr id="3" name="TextBox 2"/>
          <p:cNvSpPr txBox="1"/>
          <p:nvPr/>
        </p:nvSpPr>
        <p:spPr>
          <a:xfrm>
            <a:off x="514744" y="314325"/>
            <a:ext cx="435792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j-lt"/>
                <a:ea typeface="+mj-ea"/>
                <a:cs typeface="+mj-cs"/>
                <a:sym typeface="Calibri"/>
              </a:rPr>
              <a:t>NOTEs: links only </a:t>
            </a:r>
            <a:r>
              <a:rPr kumimoji="0" lang="en-US" sz="1800" b="0" i="0" u="none" strike="noStrike" cap="none" spc="0" normalizeH="0" baseline="0" smtClean="0">
                <a:ln>
                  <a:noFill/>
                </a:ln>
                <a:solidFill>
                  <a:srgbClr val="000000"/>
                </a:solidFill>
                <a:effectLst/>
                <a:uFillTx/>
                <a:latin typeface="+mj-lt"/>
                <a:ea typeface="+mj-ea"/>
                <a:cs typeface="+mj-cs"/>
                <a:sym typeface="Calibri"/>
              </a:rPr>
              <a:t>work in presentation mode </a:t>
            </a: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7060918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90463681"/>
              </p:ext>
            </p:extLst>
          </p:nvPr>
        </p:nvGraphicFramePr>
        <p:xfrm>
          <a:off x="671906" y="853537"/>
          <a:ext cx="10729519" cy="4860908"/>
        </p:xfrm>
        <a:graphic>
          <a:graphicData uri="http://schemas.openxmlformats.org/drawingml/2006/table">
            <a:tbl>
              <a:tblPr firstRow="1" bandRow="1">
                <a:tableStyleId>{5940675A-B579-460E-94D1-54222C63F5DA}</a:tableStyleId>
              </a:tblPr>
              <a:tblGrid>
                <a:gridCol w="798173"/>
                <a:gridCol w="5389099"/>
                <a:gridCol w="4542247"/>
              </a:tblGrid>
              <a:tr h="568730">
                <a:tc>
                  <a:txBody>
                    <a:bodyPr/>
                    <a:lstStyle/>
                    <a:p>
                      <a:r>
                        <a:rPr lang="en-US" sz="1400" b="1" dirty="0" smtClean="0"/>
                        <a:t>N.</a:t>
                      </a:r>
                      <a:endParaRPr lang="en-US" sz="1400" b="1" dirty="0"/>
                    </a:p>
                  </a:txBody>
                  <a:tcPr>
                    <a:solidFill>
                      <a:schemeClr val="accent2">
                        <a:lumMod val="20000"/>
                        <a:lumOff val="80000"/>
                      </a:schemeClr>
                    </a:solidFill>
                  </a:tcPr>
                </a:tc>
                <a:tc>
                  <a:txBody>
                    <a:bodyPr/>
                    <a:lstStyle/>
                    <a:p>
                      <a:r>
                        <a:rPr lang="en-US" sz="1400" b="1" dirty="0" smtClean="0"/>
                        <a:t>Question</a:t>
                      </a:r>
                      <a:endParaRPr lang="en-US" sz="1400" b="1" dirty="0"/>
                    </a:p>
                  </a:txBody>
                  <a:tcPr>
                    <a:solidFill>
                      <a:schemeClr val="accent2">
                        <a:lumMod val="20000"/>
                        <a:lumOff val="80000"/>
                      </a:schemeClr>
                    </a:solidFill>
                  </a:tcPr>
                </a:tc>
                <a:tc>
                  <a:txBody>
                    <a:bodyPr/>
                    <a:lstStyle/>
                    <a:p>
                      <a:r>
                        <a:rPr lang="en-US" sz="1400" b="1" dirty="0" smtClean="0"/>
                        <a:t>Answer</a:t>
                      </a:r>
                      <a:endParaRPr lang="en-US" sz="1400" b="1" dirty="0"/>
                    </a:p>
                  </a:txBody>
                  <a:tcPr>
                    <a:solidFill>
                      <a:schemeClr val="accent2">
                        <a:lumMod val="20000"/>
                        <a:lumOff val="80000"/>
                      </a:schemeClr>
                    </a:solidFill>
                  </a:tcPr>
                </a:tc>
              </a:tr>
              <a:tr h="715140">
                <a:tc>
                  <a:txBody>
                    <a:bodyPr/>
                    <a:lstStyle/>
                    <a:p>
                      <a:r>
                        <a:rPr lang="en-US" dirty="0" smtClean="0"/>
                        <a:t>NIR-1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What is </a:t>
                      </a:r>
                      <a:r>
                        <a:rPr lang="en-US" sz="1200" b="0" i="0" u="none" strike="noStrike" cap="none" spc="0" baseline="0" dirty="0" err="1" smtClean="0">
                          <a:ln>
                            <a:noFill/>
                          </a:ln>
                          <a:solidFill>
                            <a:schemeClr val="tx1"/>
                          </a:solidFill>
                          <a:effectLst/>
                          <a:uFillTx/>
                          <a:latin typeface="+mn-lt"/>
                          <a:ea typeface="+mn-ea"/>
                          <a:cs typeface="+mn-cs"/>
                          <a:sym typeface="Calibri"/>
                        </a:rPr>
                        <a:t>NIRCam</a:t>
                      </a:r>
                      <a:r>
                        <a:rPr lang="en-US" sz="1200" b="0" i="0" u="none" strike="noStrike" cap="none" spc="0" baseline="0" dirty="0" smtClean="0">
                          <a:ln>
                            <a:noFill/>
                          </a:ln>
                          <a:solidFill>
                            <a:schemeClr val="tx1"/>
                          </a:solidFill>
                          <a:effectLst/>
                          <a:uFillTx/>
                          <a:latin typeface="+mn-lt"/>
                          <a:ea typeface="+mn-ea"/>
                          <a:cs typeface="+mn-cs"/>
                          <a:sym typeface="Calibri"/>
                        </a:rPr>
                        <a:t> FOV?</a:t>
                      </a:r>
                    </a:p>
                    <a:p>
                      <a:pPr lvl="0" algn="l"/>
                      <a:endParaRPr lang="en-US" sz="1200" b="0" i="0" u="none" strike="noStrike" cap="none" spc="0" baseline="0" dirty="0" smtClean="0">
                        <a:ln>
                          <a:noFill/>
                        </a:ln>
                        <a:solidFill>
                          <a:schemeClr val="tx1"/>
                        </a:solidFill>
                        <a:effectLst/>
                        <a:uFillTx/>
                        <a:latin typeface="+mn-lt"/>
                        <a:ea typeface="+mn-ea"/>
                        <a:cs typeface="+mn-cs"/>
                        <a:sym typeface="Calibri"/>
                      </a:endParaRPr>
                    </a:p>
                  </a:txBody>
                  <a:tcPr/>
                </a:tc>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en-US" sz="1200" b="0" i="0" u="sng" strike="noStrike" cap="none" spc="0" baseline="0" dirty="0" smtClean="0">
                          <a:ln>
                            <a:noFill/>
                          </a:ln>
                          <a:solidFill>
                            <a:schemeClr val="tx1"/>
                          </a:solidFill>
                          <a:effectLst/>
                          <a:uFillTx/>
                          <a:latin typeface="+mn-lt"/>
                          <a:ea typeface="+mn-ea"/>
                          <a:cs typeface="+mn-cs"/>
                          <a:sym typeface="Calibri"/>
                          <a:hlinkClick r:id="rId2"/>
                        </a:rPr>
                        <a:t>9.7 arcmin</a:t>
                      </a:r>
                      <a:r>
                        <a:rPr lang="en-US" sz="1200" b="0" i="0" u="sng" strike="noStrike" cap="none" spc="0" baseline="30000" dirty="0" smtClean="0">
                          <a:ln>
                            <a:noFill/>
                          </a:ln>
                          <a:solidFill>
                            <a:schemeClr val="tx1"/>
                          </a:solidFill>
                          <a:effectLst/>
                          <a:uFillTx/>
                          <a:latin typeface="+mn-lt"/>
                          <a:ea typeface="+mn-ea"/>
                          <a:cs typeface="+mn-cs"/>
                          <a:sym typeface="Calibri"/>
                          <a:hlinkClick r:id="rId2"/>
                        </a:rPr>
                        <a:t>2</a:t>
                      </a:r>
                      <a:r>
                        <a:rPr lang="en-US" dirty="0" smtClean="0">
                          <a:effectLst/>
                        </a:rPr>
                        <a:t> </a:t>
                      </a:r>
                      <a:endParaRPr lang="en-US" dirty="0"/>
                    </a:p>
                  </a:txBody>
                  <a:tcPr/>
                </a:tc>
              </a:tr>
              <a:tr h="1192346">
                <a:tc>
                  <a:txBody>
                    <a:bodyPr/>
                    <a:lstStyle/>
                    <a:p>
                      <a:r>
                        <a:rPr lang="en-US" dirty="0" smtClean="0"/>
                        <a:t>NIR-2</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What dither pattern do I use to cover the </a:t>
                      </a:r>
                      <a:r>
                        <a:rPr lang="en-US" sz="1200" b="0" i="0" u="none" strike="noStrike" cap="none" spc="0" baseline="0" dirty="0" err="1" smtClean="0">
                          <a:ln>
                            <a:noFill/>
                          </a:ln>
                          <a:solidFill>
                            <a:schemeClr val="tx1"/>
                          </a:solidFill>
                          <a:effectLst/>
                          <a:uFillTx/>
                          <a:latin typeface="+mn-lt"/>
                          <a:ea typeface="+mn-ea"/>
                          <a:cs typeface="+mn-cs"/>
                          <a:sym typeface="Calibri"/>
                        </a:rPr>
                        <a:t>NIRCam</a:t>
                      </a:r>
                      <a:r>
                        <a:rPr lang="en-US" sz="1200" b="0" i="0" u="none" strike="noStrike" cap="none" spc="0" baseline="0" dirty="0" smtClean="0">
                          <a:ln>
                            <a:noFill/>
                          </a:ln>
                          <a:solidFill>
                            <a:schemeClr val="tx1"/>
                          </a:solidFill>
                          <a:effectLst/>
                          <a:uFillTx/>
                          <a:latin typeface="+mn-lt"/>
                          <a:ea typeface="+mn-ea"/>
                          <a:cs typeface="+mn-cs"/>
                          <a:sym typeface="Calibri"/>
                        </a:rPr>
                        <a:t> imager module gap?</a:t>
                      </a:r>
                    </a:p>
                    <a:p>
                      <a:pPr algn="l"/>
                      <a:endParaRPr lang="en-US" dirty="0"/>
                    </a:p>
                  </a:txBody>
                  <a:tcPr/>
                </a:tc>
                <a:tc>
                  <a:txBody>
                    <a:bodyPr/>
                    <a:lstStyle/>
                    <a:p>
                      <a:pPr lvl="1" algn="r"/>
                      <a:r>
                        <a:rPr lang="en-US" sz="1200" b="0" i="0" u="sng" strike="noStrike" cap="none" spc="0" baseline="0" dirty="0" smtClean="0">
                          <a:ln>
                            <a:noFill/>
                          </a:ln>
                          <a:solidFill>
                            <a:schemeClr val="tx1"/>
                          </a:solidFill>
                          <a:effectLst/>
                          <a:uFillTx/>
                          <a:latin typeface="+mn-lt"/>
                          <a:ea typeface="+mn-ea"/>
                          <a:cs typeface="+mn-cs"/>
                          <a:sym typeface="Calibri"/>
                          <a:hlinkClick r:id="rId3"/>
                        </a:rPr>
                        <a:t>FULL primary dither</a:t>
                      </a:r>
                      <a:r>
                        <a:rPr lang="en-US" dirty="0" smtClean="0">
                          <a:effectLst/>
                        </a:rPr>
                        <a:t> </a:t>
                      </a:r>
                      <a:endParaRPr lang="en-US" sz="1200" b="0" i="0" u="none" strike="noStrike" cap="none" spc="0" baseline="0" dirty="0">
                        <a:ln>
                          <a:noFill/>
                        </a:ln>
                        <a:solidFill>
                          <a:schemeClr val="tx1"/>
                        </a:solidFill>
                        <a:effectLst/>
                        <a:uFillTx/>
                        <a:latin typeface="+mn-lt"/>
                        <a:ea typeface="+mn-ea"/>
                        <a:cs typeface="+mn-cs"/>
                        <a:sym typeface="Calibri"/>
                      </a:endParaRPr>
                    </a:p>
                  </a:txBody>
                  <a:tcPr/>
                </a:tc>
              </a:tr>
              <a:tr h="1192346">
                <a:tc>
                  <a:txBody>
                    <a:bodyPr/>
                    <a:lstStyle/>
                    <a:p>
                      <a:r>
                        <a:rPr lang="en-US" dirty="0" smtClean="0"/>
                        <a:t>NIR-3</a:t>
                      </a:r>
                      <a:endParaRPr lang="en-US" dirty="0"/>
                    </a:p>
                  </a:txBody>
                  <a:tcPr/>
                </a:tc>
                <a:tc>
                  <a:txBody>
                    <a:bodyPr/>
                    <a:lstStyle/>
                    <a:p>
                      <a:pPr lvl="1" algn="l"/>
                      <a:r>
                        <a:rPr lang="en-US" sz="1200" b="0" i="0" u="none" strike="noStrike" cap="none" spc="0" baseline="0" dirty="0" smtClean="0">
                          <a:ln>
                            <a:noFill/>
                          </a:ln>
                          <a:solidFill>
                            <a:schemeClr val="tx1"/>
                          </a:solidFill>
                          <a:effectLst/>
                          <a:uFillTx/>
                          <a:latin typeface="+mn-lt"/>
                          <a:ea typeface="+mn-ea"/>
                          <a:cs typeface="+mn-cs"/>
                          <a:sym typeface="Calibri"/>
                        </a:rPr>
                        <a:t> </a:t>
                      </a:r>
                    </a:p>
                    <a:p>
                      <a:pPr lvl="0" algn="l"/>
                      <a:r>
                        <a:rPr lang="en-US" sz="1200" b="0" i="0" u="none" strike="noStrike" cap="none" spc="0" baseline="0" dirty="0" smtClean="0">
                          <a:ln>
                            <a:noFill/>
                          </a:ln>
                          <a:solidFill>
                            <a:schemeClr val="tx1"/>
                          </a:solidFill>
                          <a:effectLst/>
                          <a:uFillTx/>
                          <a:latin typeface="+mn-lt"/>
                          <a:ea typeface="+mn-ea"/>
                          <a:cs typeface="+mn-cs"/>
                          <a:sym typeface="Calibri"/>
                        </a:rPr>
                        <a:t>What is the </a:t>
                      </a:r>
                      <a:r>
                        <a:rPr lang="en-US" sz="1200" b="0" i="0" u="none" strike="noStrike" cap="none" spc="0" baseline="0" dirty="0" err="1" smtClean="0">
                          <a:ln>
                            <a:noFill/>
                          </a:ln>
                          <a:solidFill>
                            <a:schemeClr val="tx1"/>
                          </a:solidFill>
                          <a:effectLst/>
                          <a:uFillTx/>
                          <a:latin typeface="+mn-lt"/>
                          <a:ea typeface="+mn-ea"/>
                          <a:cs typeface="+mn-cs"/>
                          <a:sym typeface="Calibri"/>
                        </a:rPr>
                        <a:t>NIRCam</a:t>
                      </a:r>
                      <a:r>
                        <a:rPr lang="en-US" sz="1200" b="0" i="0" u="none" strike="noStrike" cap="none" spc="0" baseline="0" dirty="0" smtClean="0">
                          <a:ln>
                            <a:noFill/>
                          </a:ln>
                          <a:solidFill>
                            <a:schemeClr val="tx1"/>
                          </a:solidFill>
                          <a:effectLst/>
                          <a:uFillTx/>
                          <a:latin typeface="+mn-lt"/>
                          <a:ea typeface="+mn-ea"/>
                          <a:cs typeface="+mn-cs"/>
                          <a:sym typeface="Calibri"/>
                        </a:rPr>
                        <a:t> pixel scale in the short wavelength (SW) channel and the long wavelength (LW) channel?  What’s the wavelength coverage of these channels?</a:t>
                      </a:r>
                    </a:p>
                    <a:p>
                      <a:pPr algn="l"/>
                      <a:endParaRPr lang="en-US" dirty="0"/>
                    </a:p>
                  </a:txBody>
                  <a:tcPr/>
                </a:tc>
                <a:tc>
                  <a:txBody>
                    <a:bodyPr/>
                    <a:lstStyle/>
                    <a:p>
                      <a:pPr lvl="1" algn="r"/>
                      <a:r>
                        <a:rPr lang="en-US" sz="1200" b="0" i="0" u="sng" strike="noStrike" cap="none" spc="0" baseline="0" dirty="0" smtClean="0">
                          <a:ln>
                            <a:noFill/>
                          </a:ln>
                          <a:solidFill>
                            <a:schemeClr val="tx1"/>
                          </a:solidFill>
                          <a:effectLst/>
                          <a:uFillTx/>
                          <a:latin typeface="+mn-lt"/>
                          <a:ea typeface="+mn-ea"/>
                          <a:cs typeface="+mn-cs"/>
                          <a:sym typeface="Calibri"/>
                          <a:hlinkClick r:id="rId4"/>
                        </a:rPr>
                        <a:t>SW: 0.031”/pixel</a:t>
                      </a:r>
                      <a:r>
                        <a:rPr lang="en-US" sz="1200" b="0" i="0" u="none" strike="noStrike" cap="none" spc="0" baseline="0" dirty="0" smtClean="0">
                          <a:ln>
                            <a:noFill/>
                          </a:ln>
                          <a:solidFill>
                            <a:schemeClr val="tx1"/>
                          </a:solidFill>
                          <a:effectLst/>
                          <a:uFillTx/>
                          <a:latin typeface="+mn-lt"/>
                          <a:ea typeface="+mn-ea"/>
                          <a:cs typeface="+mn-cs"/>
                          <a:sym typeface="Calibri"/>
                        </a:rPr>
                        <a:t>; 0.6 -2 .3 µm</a:t>
                      </a:r>
                    </a:p>
                    <a:p>
                      <a:pPr algn="r"/>
                      <a:r>
                        <a:rPr lang="en-US" sz="1200" b="0" i="0" u="none" strike="noStrike" cap="none" spc="0" baseline="0" dirty="0" smtClean="0">
                          <a:ln>
                            <a:noFill/>
                          </a:ln>
                          <a:solidFill>
                            <a:schemeClr val="tx1"/>
                          </a:solidFill>
                          <a:effectLst/>
                          <a:uFillTx/>
                          <a:latin typeface="+mn-lt"/>
                          <a:ea typeface="+mn-ea"/>
                          <a:cs typeface="+mn-cs"/>
                          <a:sym typeface="Calibri"/>
                        </a:rPr>
                        <a:t>LW: 0.063”/pixel; 2.4 – 5.0 µm</a:t>
                      </a:r>
                      <a:r>
                        <a:rPr lang="en-US" dirty="0" smtClean="0">
                          <a:effectLst/>
                        </a:rPr>
                        <a:t> </a:t>
                      </a:r>
                      <a:endParaRPr lang="en-US" dirty="0"/>
                    </a:p>
                  </a:txBody>
                  <a:tcPr/>
                </a:tc>
              </a:tr>
              <a:tr h="1192346">
                <a:tc>
                  <a:txBody>
                    <a:bodyPr/>
                    <a:lstStyle/>
                    <a:p>
                      <a:r>
                        <a:rPr lang="en-US" dirty="0" smtClean="0"/>
                        <a:t>NIR-4</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smtClean="0">
                          <a:ln>
                            <a:noFill/>
                          </a:ln>
                          <a:solidFill>
                            <a:schemeClr val="tx1"/>
                          </a:solidFill>
                          <a:effectLst/>
                          <a:uFillTx/>
                          <a:latin typeface="+mn-lt"/>
                          <a:ea typeface="+mn-ea"/>
                          <a:cs typeface="+mn-cs"/>
                          <a:sym typeface="Calibri"/>
                        </a:rPr>
                        <a:t>For a </a:t>
                      </a:r>
                      <a:r>
                        <a:rPr lang="en-US" sz="1200" b="0" i="0" u="none" strike="noStrike" cap="none" spc="0" baseline="0" dirty="0" err="1" smtClean="0">
                          <a:ln>
                            <a:noFill/>
                          </a:ln>
                          <a:solidFill>
                            <a:schemeClr val="tx1"/>
                          </a:solidFill>
                          <a:effectLst/>
                          <a:uFillTx/>
                          <a:latin typeface="+mn-lt"/>
                          <a:ea typeface="+mn-ea"/>
                          <a:cs typeface="+mn-cs"/>
                          <a:sym typeface="Calibri"/>
                        </a:rPr>
                        <a:t>NIRCam</a:t>
                      </a:r>
                      <a:r>
                        <a:rPr lang="en-US" sz="1200" b="0" i="0" u="none" strike="noStrike" cap="none" spc="0" baseline="0" dirty="0" smtClean="0">
                          <a:ln>
                            <a:noFill/>
                          </a:ln>
                          <a:solidFill>
                            <a:schemeClr val="tx1"/>
                          </a:solidFill>
                          <a:effectLst/>
                          <a:uFillTx/>
                          <a:latin typeface="+mn-lt"/>
                          <a:ea typeface="+mn-ea"/>
                          <a:cs typeface="+mn-cs"/>
                          <a:sym typeface="Calibri"/>
                        </a:rPr>
                        <a:t> integration in APT or ETC, I see a number of variables necessary to specify my observation.  My source is faint.  Is it better to obtain a single exposure with multiple integrations, or multiple exposures with one integration?</a:t>
                      </a:r>
                    </a:p>
                    <a:p>
                      <a:pPr algn="l"/>
                      <a:endParaRPr lang="en-US" dirty="0"/>
                    </a:p>
                  </a:txBody>
                  <a:tcPr/>
                </a:tc>
                <a:tc>
                  <a:txBody>
                    <a:bodyPr/>
                    <a:lstStyle/>
                    <a:p>
                      <a:pPr algn="r"/>
                      <a:r>
                        <a:rPr lang="en-US" sz="1200" b="0" i="0" u="sng" strike="noStrike" cap="none" spc="0" baseline="0" dirty="0" smtClean="0">
                          <a:ln>
                            <a:noFill/>
                          </a:ln>
                          <a:solidFill>
                            <a:schemeClr val="tx1"/>
                          </a:solidFill>
                          <a:effectLst/>
                          <a:uFillTx/>
                          <a:latin typeface="+mn-lt"/>
                          <a:ea typeface="+mn-ea"/>
                          <a:cs typeface="+mn-cs"/>
                          <a:sym typeface="Calibri"/>
                          <a:hlinkClick r:id="rId5"/>
                        </a:rPr>
                        <a:t>Multiple exposures with one integration</a:t>
                      </a:r>
                      <a:r>
                        <a:rPr lang="en-US" dirty="0" smtClean="0">
                          <a:effectLst/>
                        </a:rPr>
                        <a:t> </a:t>
                      </a:r>
                      <a:endParaRPr lang="en-US" dirty="0"/>
                    </a:p>
                  </a:txBody>
                  <a:tcPr/>
                </a:tc>
              </a:tr>
            </a:tbl>
          </a:graphicData>
        </a:graphic>
      </p:graphicFrame>
      <p:sp>
        <p:nvSpPr>
          <p:cNvPr id="3" name="TextBox 2"/>
          <p:cNvSpPr txBox="1"/>
          <p:nvPr/>
        </p:nvSpPr>
        <p:spPr>
          <a:xfrm>
            <a:off x="514744" y="314325"/>
            <a:ext cx="435792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j-lt"/>
                <a:ea typeface="+mj-ea"/>
                <a:cs typeface="+mj-cs"/>
                <a:sym typeface="Calibri"/>
              </a:rPr>
              <a:t>NOTEs: links only </a:t>
            </a:r>
            <a:r>
              <a:rPr kumimoji="0" lang="en-US" sz="1800" b="0" i="0" u="none" strike="noStrike" cap="none" spc="0" normalizeH="0" baseline="0" smtClean="0">
                <a:ln>
                  <a:noFill/>
                </a:ln>
                <a:solidFill>
                  <a:srgbClr val="000000"/>
                </a:solidFill>
                <a:effectLst/>
                <a:uFillTx/>
                <a:latin typeface="+mj-lt"/>
                <a:ea typeface="+mj-ea"/>
                <a:cs typeface="+mj-cs"/>
                <a:sym typeface="Calibri"/>
              </a:rPr>
              <a:t>work in presentation mode </a:t>
            </a: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0484215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761" y="274215"/>
            <a:ext cx="2448106" cy="769441"/>
          </a:xfrm>
          <a:prstGeom prst="rect">
            <a:avLst/>
          </a:prstGeom>
        </p:spPr>
        <p:txBody>
          <a:bodyPr wrap="none">
            <a:spAutoFit/>
          </a:bodyPr>
          <a:lstStyle/>
          <a:p>
            <a:pPr>
              <a:defRPr sz="4400">
                <a:solidFill>
                  <a:srgbClr val="7AD6FD"/>
                </a:solidFill>
                <a:latin typeface="Abadi MT Condensed Light"/>
                <a:ea typeface="Abadi MT Condensed Light"/>
                <a:cs typeface="Abadi MT Condensed Light"/>
                <a:sym typeface="Abadi MT Condensed Light"/>
              </a:defRPr>
            </a:pPr>
            <a:r>
              <a:rPr lang="en-US" dirty="0" smtClean="0">
                <a:solidFill>
                  <a:srgbClr val="00B0F0"/>
                </a:solidFill>
              </a:rPr>
              <a:t>Introduction</a:t>
            </a:r>
            <a:endParaRPr lang="en-US" dirty="0">
              <a:solidFill>
                <a:srgbClr val="00B0F0"/>
              </a:solidFill>
            </a:endParaRPr>
          </a:p>
        </p:txBody>
      </p:sp>
      <p:pic>
        <p:nvPicPr>
          <p:cNvPr id="3" name="image2.pdf"/>
          <p:cNvPicPr>
            <a:picLocks noChangeAspect="1"/>
          </p:cNvPicPr>
          <p:nvPr/>
        </p:nvPicPr>
        <p:blipFill>
          <a:blip r:embed="rId3">
            <a:extLst/>
          </a:blip>
          <a:stretch>
            <a:fillRect/>
          </a:stretch>
        </p:blipFill>
        <p:spPr>
          <a:xfrm>
            <a:off x="10081465" y="0"/>
            <a:ext cx="2103120" cy="1043656"/>
          </a:xfrm>
          <a:prstGeom prst="rect">
            <a:avLst/>
          </a:prstGeom>
          <a:ln w="12700">
            <a:miter lim="400000"/>
          </a:ln>
        </p:spPr>
      </p:pic>
      <p:pic>
        <p:nvPicPr>
          <p:cNvPr id="4" name="image3.png"/>
          <p:cNvPicPr>
            <a:picLocks noChangeAspect="1"/>
          </p:cNvPicPr>
          <p:nvPr/>
        </p:nvPicPr>
        <p:blipFill>
          <a:blip r:embed="rId4">
            <a:extLst/>
          </a:blip>
          <a:stretch>
            <a:fillRect/>
          </a:stretch>
        </p:blipFill>
        <p:spPr>
          <a:xfrm>
            <a:off x="44603" y="22301"/>
            <a:ext cx="1227379" cy="1227379"/>
          </a:xfrm>
          <a:prstGeom prst="rect">
            <a:avLst/>
          </a:prstGeom>
          <a:ln w="12700">
            <a:miter lim="400000"/>
          </a:ln>
        </p:spPr>
      </p:pic>
      <p:sp>
        <p:nvSpPr>
          <p:cNvPr id="11" name="Shape 117"/>
          <p:cNvSpPr/>
          <p:nvPr/>
        </p:nvSpPr>
        <p:spPr>
          <a:xfrm>
            <a:off x="658292" y="1141424"/>
            <a:ext cx="11198428" cy="1446550"/>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lgn="just">
              <a:defRPr sz="4400">
                <a:latin typeface="Abadi MT Condensed Light"/>
                <a:ea typeface="Abadi MT Condensed Light"/>
                <a:cs typeface="Abadi MT Condensed Light"/>
                <a:sym typeface="Abadi MT Condensed Light"/>
              </a:defRPr>
            </a:pPr>
            <a:endParaRPr lang="en-US" sz="2800" dirty="0" smtClean="0">
              <a:latin typeface="Abadi MT Condensed Light" charset="0"/>
              <a:ea typeface="Abadi MT Condensed Light" charset="0"/>
              <a:cs typeface="Abadi MT Condensed Light" charset="0"/>
            </a:endParaRPr>
          </a:p>
          <a:p>
            <a:pPr marL="457200" indent="-457200" algn="just">
              <a:buFont typeface="Arial" charset="0"/>
              <a:buChar char="•"/>
              <a:defRPr sz="4400">
                <a:latin typeface="Abadi MT Condensed Light"/>
                <a:ea typeface="Abadi MT Condensed Light"/>
                <a:cs typeface="Abadi MT Condensed Light"/>
                <a:sym typeface="Abadi MT Condensed Light"/>
              </a:defRPr>
            </a:pPr>
            <a:endParaRPr lang="en-US" sz="2800" dirty="0">
              <a:latin typeface="Abadi MT Condensed Light" charset="0"/>
              <a:ea typeface="Abadi MT Condensed Light" charset="0"/>
              <a:cs typeface="Abadi MT Condensed Light" charset="0"/>
            </a:endParaRPr>
          </a:p>
          <a:p>
            <a:pPr algn="just">
              <a:defRPr sz="4400">
                <a:latin typeface="Abadi MT Condensed Light"/>
                <a:ea typeface="Abadi MT Condensed Light"/>
                <a:cs typeface="Abadi MT Condensed Light"/>
                <a:sym typeface="Abadi MT Condensed Light"/>
              </a:defRPr>
            </a:pPr>
            <a:r>
              <a:rPr lang="en-US" sz="3200" dirty="0">
                <a:solidFill>
                  <a:srgbClr val="00B0F0"/>
                </a:solidFill>
                <a:latin typeface="Abadi MT Condensed Light" charset="0"/>
                <a:ea typeface="Abadi MT Condensed Light" charset="0"/>
                <a:cs typeface="Abadi MT Condensed Light" charset="0"/>
              </a:rPr>
              <a:t>	</a:t>
            </a:r>
            <a:r>
              <a:rPr lang="en-US" sz="2800" dirty="0" smtClean="0">
                <a:latin typeface="Abadi MT Condensed Light" charset="0"/>
                <a:ea typeface="Abadi MT Condensed Light" charset="0"/>
                <a:cs typeface="Abadi MT Condensed Light" charset="0"/>
              </a:rPr>
              <a:t>	</a:t>
            </a:r>
          </a:p>
        </p:txBody>
      </p:sp>
      <p:pic>
        <p:nvPicPr>
          <p:cNvPr id="5" name="Picture 4"/>
          <p:cNvPicPr>
            <a:picLocks noChangeAspect="1"/>
          </p:cNvPicPr>
          <p:nvPr/>
        </p:nvPicPr>
        <p:blipFill>
          <a:blip r:embed="rId5"/>
          <a:stretch>
            <a:fillRect/>
          </a:stretch>
        </p:blipFill>
        <p:spPr>
          <a:xfrm>
            <a:off x="0" y="1249680"/>
            <a:ext cx="12192000" cy="1566026"/>
          </a:xfrm>
          <a:prstGeom prst="rect">
            <a:avLst/>
          </a:prstGeom>
        </p:spPr>
      </p:pic>
      <p:sp>
        <p:nvSpPr>
          <p:cNvPr id="6" name="Rectangle 5"/>
          <p:cNvSpPr/>
          <p:nvPr/>
        </p:nvSpPr>
        <p:spPr>
          <a:xfrm>
            <a:off x="44603" y="3827858"/>
            <a:ext cx="4081567" cy="523220"/>
          </a:xfrm>
          <a:prstGeom prst="rect">
            <a:avLst/>
          </a:prstGeom>
        </p:spPr>
        <p:txBody>
          <a:bodyPr wrap="none">
            <a:spAutoFit/>
          </a:bodyPr>
          <a:lstStyle/>
          <a:p>
            <a:r>
              <a:rPr lang="en-US" sz="2800" dirty="0">
                <a:hlinkClick r:id="rId6"/>
              </a:rPr>
              <a:t>https://</a:t>
            </a:r>
            <a:r>
              <a:rPr lang="en-US" sz="2800" dirty="0" err="1">
                <a:hlinkClick r:id="rId6"/>
              </a:rPr>
              <a:t>jwst-docs.stsci.edu</a:t>
            </a:r>
            <a:endParaRPr lang="en-US" sz="2800" dirty="0"/>
          </a:p>
        </p:txBody>
      </p:sp>
      <p:sp>
        <p:nvSpPr>
          <p:cNvPr id="7" name="TextBox 6"/>
          <p:cNvSpPr txBox="1"/>
          <p:nvPr/>
        </p:nvSpPr>
        <p:spPr>
          <a:xfrm>
            <a:off x="300037" y="5886450"/>
            <a:ext cx="1094626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j-lt"/>
                <a:ea typeface="+mj-ea"/>
                <a:cs typeface="+mj-cs"/>
                <a:sym typeface="Calibri"/>
              </a:rPr>
              <a:t>Disclaimer: the JWST User documentation is under</a:t>
            </a:r>
            <a:r>
              <a:rPr kumimoji="0" lang="en-US" sz="1800" b="0" i="0" u="none" strike="noStrike" cap="none" spc="0" normalizeH="0" dirty="0" smtClean="0">
                <a:ln>
                  <a:noFill/>
                </a:ln>
                <a:solidFill>
                  <a:srgbClr val="000000"/>
                </a:solidFill>
                <a:effectLst/>
                <a:uFillTx/>
                <a:latin typeface="+mj-lt"/>
                <a:ea typeface="+mj-ea"/>
                <a:cs typeface="+mj-cs"/>
                <a:sym typeface="Calibri"/>
              </a:rPr>
              <a:t> revision; current versions are preliminary and subject to revision.</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64451200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761" y="274215"/>
            <a:ext cx="1648208" cy="769441"/>
          </a:xfrm>
          <a:prstGeom prst="rect">
            <a:avLst/>
          </a:prstGeom>
        </p:spPr>
        <p:txBody>
          <a:bodyPr wrap="none">
            <a:spAutoFit/>
          </a:bodyPr>
          <a:lstStyle/>
          <a:p>
            <a:pPr>
              <a:defRPr sz="4400">
                <a:solidFill>
                  <a:srgbClr val="7AD6FD"/>
                </a:solidFill>
                <a:latin typeface="Abadi MT Condensed Light"/>
                <a:ea typeface="Abadi MT Condensed Light"/>
                <a:cs typeface="Abadi MT Condensed Light"/>
                <a:sym typeface="Abadi MT Condensed Light"/>
              </a:defRPr>
            </a:pPr>
            <a:r>
              <a:rPr lang="en-US" dirty="0" smtClean="0">
                <a:solidFill>
                  <a:srgbClr val="00B0F0"/>
                </a:solidFill>
              </a:rPr>
              <a:t>Part -1 </a:t>
            </a:r>
            <a:endParaRPr lang="en-US" dirty="0">
              <a:solidFill>
                <a:srgbClr val="00B0F0"/>
              </a:solidFill>
            </a:endParaRPr>
          </a:p>
        </p:txBody>
      </p:sp>
      <p:pic>
        <p:nvPicPr>
          <p:cNvPr id="3" name="image2.pdf"/>
          <p:cNvPicPr>
            <a:picLocks noChangeAspect="1"/>
          </p:cNvPicPr>
          <p:nvPr/>
        </p:nvPicPr>
        <p:blipFill>
          <a:blip r:embed="rId2">
            <a:extLst/>
          </a:blip>
          <a:stretch>
            <a:fillRect/>
          </a:stretch>
        </p:blipFill>
        <p:spPr>
          <a:xfrm>
            <a:off x="10081465" y="0"/>
            <a:ext cx="2103120" cy="1043656"/>
          </a:xfrm>
          <a:prstGeom prst="rect">
            <a:avLst/>
          </a:prstGeom>
          <a:ln w="12700">
            <a:miter lim="400000"/>
          </a:ln>
        </p:spPr>
      </p:pic>
      <p:pic>
        <p:nvPicPr>
          <p:cNvPr id="4" name="image3.png"/>
          <p:cNvPicPr>
            <a:picLocks noChangeAspect="1"/>
          </p:cNvPicPr>
          <p:nvPr/>
        </p:nvPicPr>
        <p:blipFill>
          <a:blip r:embed="rId3">
            <a:extLst/>
          </a:blip>
          <a:stretch>
            <a:fillRect/>
          </a:stretch>
        </p:blipFill>
        <p:spPr>
          <a:xfrm>
            <a:off x="44603" y="22301"/>
            <a:ext cx="1227379" cy="1227379"/>
          </a:xfrm>
          <a:prstGeom prst="rect">
            <a:avLst/>
          </a:prstGeom>
          <a:ln w="12700">
            <a:miter lim="400000"/>
          </a:ln>
        </p:spPr>
      </p:pic>
      <p:graphicFrame>
        <p:nvGraphicFramePr>
          <p:cNvPr id="5" name="Table 4"/>
          <p:cNvGraphicFramePr>
            <a:graphicFrameLocks noGrp="1"/>
          </p:cNvGraphicFramePr>
          <p:nvPr>
            <p:extLst>
              <p:ext uri="{D42A27DB-BD31-4B8C-83A1-F6EECF244321}">
                <p14:modId xmlns:p14="http://schemas.microsoft.com/office/powerpoint/2010/main" val="540662482"/>
              </p:ext>
            </p:extLst>
          </p:nvPr>
        </p:nvGraphicFramePr>
        <p:xfrm>
          <a:off x="658292" y="1043656"/>
          <a:ext cx="10671696" cy="5594033"/>
        </p:xfrm>
        <a:graphic>
          <a:graphicData uri="http://schemas.openxmlformats.org/drawingml/2006/table">
            <a:tbl>
              <a:tblPr firstRow="1" bandRow="1">
                <a:tableStyleId>{5940675A-B579-460E-94D1-54222C63F5DA}</a:tableStyleId>
              </a:tblPr>
              <a:tblGrid>
                <a:gridCol w="917783"/>
                <a:gridCol w="5910575"/>
                <a:gridCol w="3843338"/>
              </a:tblGrid>
              <a:tr h="409047">
                <a:tc>
                  <a:txBody>
                    <a:bodyPr/>
                    <a:lstStyle/>
                    <a:p>
                      <a:r>
                        <a:rPr lang="en-US" sz="1400" b="1" dirty="0" smtClean="0"/>
                        <a:t>N.</a:t>
                      </a:r>
                      <a:endParaRPr lang="en-US" sz="1400" b="1" dirty="0"/>
                    </a:p>
                  </a:txBody>
                  <a:tcPr>
                    <a:solidFill>
                      <a:schemeClr val="accent2">
                        <a:lumMod val="20000"/>
                        <a:lumOff val="80000"/>
                      </a:schemeClr>
                    </a:solidFill>
                  </a:tcPr>
                </a:tc>
                <a:tc>
                  <a:txBody>
                    <a:bodyPr/>
                    <a:lstStyle/>
                    <a:p>
                      <a:r>
                        <a:rPr lang="en-US" sz="1400" b="1" dirty="0" smtClean="0"/>
                        <a:t>Question</a:t>
                      </a:r>
                      <a:endParaRPr lang="en-US" sz="1400" b="1" dirty="0"/>
                    </a:p>
                  </a:txBody>
                  <a:tcPr>
                    <a:solidFill>
                      <a:schemeClr val="accent2">
                        <a:lumMod val="20000"/>
                        <a:lumOff val="80000"/>
                      </a:schemeClr>
                    </a:solidFill>
                  </a:tcPr>
                </a:tc>
                <a:tc>
                  <a:txBody>
                    <a:bodyPr/>
                    <a:lstStyle/>
                    <a:p>
                      <a:r>
                        <a:rPr lang="en-US" sz="1400" b="1" dirty="0" smtClean="0"/>
                        <a:t>Your answer</a:t>
                      </a:r>
                      <a:endParaRPr lang="en-US" sz="1400" b="1" dirty="0"/>
                    </a:p>
                  </a:txBody>
                  <a:tcPr>
                    <a:solidFill>
                      <a:schemeClr val="accent2">
                        <a:lumMod val="20000"/>
                        <a:lumOff val="80000"/>
                      </a:schemeClr>
                    </a:solidFill>
                  </a:tcPr>
                </a:tc>
              </a:tr>
              <a:tr h="827298">
                <a:tc>
                  <a:txBody>
                    <a:bodyPr/>
                    <a:lstStyle/>
                    <a:p>
                      <a:pPr algn="l"/>
                      <a:r>
                        <a:rPr lang="en-US" sz="1600" dirty="0" smtClean="0"/>
                        <a:t>1</a:t>
                      </a:r>
                      <a:endParaRPr lang="en-US" sz="1600" dirty="0"/>
                    </a:p>
                  </a:txBody>
                  <a:tcPr anchor="ctr"/>
                </a:tc>
                <a:tc>
                  <a:txBody>
                    <a:bodyPr/>
                    <a:lstStyle/>
                    <a:p>
                      <a:pPr algn="l"/>
                      <a:r>
                        <a:rPr lang="en-US" sz="1600" dirty="0" smtClean="0"/>
                        <a:t>When  are cycle 1 GO proposal due ?</a:t>
                      </a:r>
                      <a:endParaRPr lang="en-US" sz="1600" dirty="0"/>
                    </a:p>
                  </a:txBody>
                  <a:tcPr anchor="ctr"/>
                </a:tc>
                <a:tc>
                  <a:txBody>
                    <a:bodyPr/>
                    <a:lstStyle/>
                    <a:p>
                      <a:pPr algn="l"/>
                      <a:endParaRPr lang="en-US" dirty="0"/>
                    </a:p>
                  </a:txBody>
                  <a:tcPr anchor="ctr"/>
                </a:tc>
              </a:tr>
              <a:tr h="2071688">
                <a:tc>
                  <a:txBody>
                    <a:bodyPr/>
                    <a:lstStyle/>
                    <a:p>
                      <a:pPr algn="l"/>
                      <a:r>
                        <a:rPr lang="en-US" sz="1600" dirty="0" smtClean="0"/>
                        <a:t>2</a:t>
                      </a:r>
                      <a:endParaRPr lang="en-US" sz="1600" dirty="0"/>
                    </a:p>
                  </a:txBody>
                  <a:tcPr anchor="ctr"/>
                </a:tc>
                <a:tc>
                  <a:txBody>
                    <a:bodyPr/>
                    <a:lstStyle/>
                    <a:p>
                      <a:pPr algn="l"/>
                      <a:r>
                        <a:rPr lang="en-US" sz="1600" b="0" i="0" u="none" strike="noStrike" cap="none" spc="0" baseline="0" dirty="0" smtClean="0">
                          <a:ln>
                            <a:noFill/>
                          </a:ln>
                          <a:solidFill>
                            <a:schemeClr val="tx1"/>
                          </a:solidFill>
                          <a:effectLst/>
                          <a:uFillTx/>
                          <a:latin typeface="+mn-lt"/>
                          <a:ea typeface="+mn-ea"/>
                          <a:cs typeface="+mn-cs"/>
                          <a:sym typeface="Calibri"/>
                        </a:rPr>
                        <a:t>I want to use JWST to image a faint object near a bright object, specifically an exoplanet near its host star. What JWST instruments and observing modes are available to me? </a:t>
                      </a:r>
                    </a:p>
                    <a:p>
                      <a:pPr algn="l"/>
                      <a:endParaRPr lang="en-US" sz="1600" b="0" i="0" u="none" strike="noStrike" cap="none" spc="0" baseline="0" dirty="0" smtClean="0">
                        <a:ln>
                          <a:noFill/>
                        </a:ln>
                        <a:solidFill>
                          <a:schemeClr val="tx1"/>
                        </a:solidFill>
                        <a:effectLst/>
                        <a:uFillTx/>
                        <a:latin typeface="+mn-lt"/>
                        <a:ea typeface="+mn-ea"/>
                        <a:cs typeface="+mn-cs"/>
                        <a:sym typeface="Calibri"/>
                      </a:endParaRPr>
                    </a:p>
                    <a:p>
                      <a:pPr algn="l"/>
                      <a:endParaRPr lang="en-US" sz="1600" b="0" i="0" u="none" strike="noStrike" cap="none" spc="0" baseline="0" dirty="0" smtClean="0">
                        <a:ln>
                          <a:noFill/>
                        </a:ln>
                        <a:solidFill>
                          <a:schemeClr val="tx1"/>
                        </a:solidFill>
                        <a:effectLst/>
                        <a:uFillTx/>
                        <a:latin typeface="+mn-lt"/>
                        <a:ea typeface="+mn-ea"/>
                        <a:cs typeface="+mn-cs"/>
                        <a:sym typeface="Calibri"/>
                      </a:endParaRPr>
                    </a:p>
                    <a:p>
                      <a:pPr algn="l"/>
                      <a:endParaRPr lang="en-US" sz="1600" b="0" i="0" u="none" strike="noStrike" cap="none" spc="0" baseline="0" dirty="0" smtClean="0">
                        <a:ln>
                          <a:noFill/>
                        </a:ln>
                        <a:solidFill>
                          <a:schemeClr val="tx1"/>
                        </a:solidFill>
                        <a:effectLst/>
                        <a:uFillTx/>
                        <a:latin typeface="+mn-lt"/>
                        <a:ea typeface="+mn-ea"/>
                        <a:cs typeface="+mn-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What wavelength ranges do they operate in?</a:t>
                      </a:r>
                    </a:p>
                  </a:txBody>
                  <a:tcPr anchor="ctr"/>
                </a:tc>
                <a:tc>
                  <a:txBody>
                    <a:bodyPr/>
                    <a:lstStyle/>
                    <a:p>
                      <a:pPr algn="l"/>
                      <a:endParaRPr lang="en-US" dirty="0"/>
                    </a:p>
                  </a:txBody>
                  <a:tcPr anchor="ctr"/>
                </a:tc>
              </a:tr>
              <a:tr h="1569861">
                <a:tc>
                  <a:txBody>
                    <a:bodyPr/>
                    <a:lstStyle/>
                    <a:p>
                      <a:pPr algn="l"/>
                      <a:r>
                        <a:rPr lang="en-US" sz="1600" dirty="0" smtClean="0"/>
                        <a:t>3</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I would like to take multi-object spectroscopy (MOS) of known galaxies within a JWST field-of-view. What instrument should I use to achieve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cap="none" spc="0" baseline="0" dirty="0" smtClean="0">
                        <a:ln>
                          <a:noFill/>
                        </a:ln>
                        <a:solidFill>
                          <a:schemeClr val="tx1"/>
                        </a:solidFill>
                        <a:effectLst/>
                        <a:uFillTx/>
                        <a:latin typeface="+mn-lt"/>
                        <a:ea typeface="+mn-ea"/>
                        <a:cs typeface="+mn-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Can I observe with another instrument in parallel to obtain images of an adjacent area of the sky?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cap="none" spc="0" baseline="0" dirty="0" smtClean="0">
                        <a:ln>
                          <a:noFill/>
                        </a:ln>
                        <a:solidFill>
                          <a:schemeClr val="tx1"/>
                        </a:solidFill>
                        <a:effectLst/>
                        <a:uFillTx/>
                        <a:latin typeface="+mn-lt"/>
                        <a:ea typeface="+mn-ea"/>
                        <a:cs typeface="+mn-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 How about </a:t>
                      </a:r>
                      <a:r>
                        <a:rPr lang="en-US" sz="1600" b="0" i="0" u="none" strike="noStrike" cap="none" spc="0" baseline="0" dirty="0" err="1" smtClean="0">
                          <a:ln>
                            <a:noFill/>
                          </a:ln>
                          <a:solidFill>
                            <a:schemeClr val="tx1"/>
                          </a:solidFill>
                          <a:effectLst/>
                          <a:uFillTx/>
                          <a:latin typeface="+mn-lt"/>
                          <a:ea typeface="+mn-ea"/>
                          <a:cs typeface="+mn-cs"/>
                          <a:sym typeface="Calibri"/>
                        </a:rPr>
                        <a:t>grism</a:t>
                      </a:r>
                      <a:r>
                        <a:rPr lang="en-US" sz="1600" b="0" i="0" u="none" strike="noStrike" cap="none" spc="0" baseline="0" dirty="0" smtClean="0">
                          <a:ln>
                            <a:noFill/>
                          </a:ln>
                          <a:solidFill>
                            <a:schemeClr val="tx1"/>
                          </a:solidFill>
                          <a:effectLst/>
                          <a:uFillTx/>
                          <a:latin typeface="+mn-lt"/>
                          <a:ea typeface="+mn-ea"/>
                          <a:cs typeface="+mn-cs"/>
                          <a:sym typeface="Calibri"/>
                        </a:rPr>
                        <a:t> spectroscopy?</a:t>
                      </a:r>
                    </a:p>
                    <a:p>
                      <a:pPr algn="l"/>
                      <a:endParaRPr lang="en-US" sz="1600" dirty="0"/>
                    </a:p>
                  </a:txBody>
                  <a:tcPr anchor="ctr"/>
                </a:tc>
                <a:tc>
                  <a:txBody>
                    <a:bodyPr/>
                    <a:lstStyle/>
                    <a:p>
                      <a:pPr algn="l"/>
                      <a:endParaRPr lang="en-US" dirty="0"/>
                    </a:p>
                  </a:txBody>
                  <a:tcPr anchor="ctr"/>
                </a:tc>
              </a:tr>
            </a:tbl>
          </a:graphicData>
        </a:graphic>
      </p:graphicFrame>
    </p:spTree>
    <p:extLst>
      <p:ext uri="{BB962C8B-B14F-4D97-AF65-F5344CB8AC3E}">
        <p14:creationId xmlns:p14="http://schemas.microsoft.com/office/powerpoint/2010/main" val="53862132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761" y="274215"/>
            <a:ext cx="1648208" cy="769441"/>
          </a:xfrm>
          <a:prstGeom prst="rect">
            <a:avLst/>
          </a:prstGeom>
        </p:spPr>
        <p:txBody>
          <a:bodyPr wrap="none">
            <a:spAutoFit/>
          </a:bodyPr>
          <a:lstStyle/>
          <a:p>
            <a:pPr>
              <a:defRPr sz="4400">
                <a:solidFill>
                  <a:srgbClr val="7AD6FD"/>
                </a:solidFill>
                <a:latin typeface="Abadi MT Condensed Light"/>
                <a:ea typeface="Abadi MT Condensed Light"/>
                <a:cs typeface="Abadi MT Condensed Light"/>
                <a:sym typeface="Abadi MT Condensed Light"/>
              </a:defRPr>
            </a:pPr>
            <a:r>
              <a:rPr lang="en-US" dirty="0" smtClean="0">
                <a:solidFill>
                  <a:srgbClr val="00B0F0"/>
                </a:solidFill>
              </a:rPr>
              <a:t>Part -2 </a:t>
            </a:r>
            <a:endParaRPr lang="en-US" dirty="0">
              <a:solidFill>
                <a:srgbClr val="00B0F0"/>
              </a:solidFill>
            </a:endParaRPr>
          </a:p>
        </p:txBody>
      </p:sp>
      <p:pic>
        <p:nvPicPr>
          <p:cNvPr id="3" name="image2.pdf"/>
          <p:cNvPicPr>
            <a:picLocks noChangeAspect="1"/>
          </p:cNvPicPr>
          <p:nvPr/>
        </p:nvPicPr>
        <p:blipFill>
          <a:blip r:embed="rId2">
            <a:extLst/>
          </a:blip>
          <a:stretch>
            <a:fillRect/>
          </a:stretch>
        </p:blipFill>
        <p:spPr>
          <a:xfrm>
            <a:off x="10081465" y="0"/>
            <a:ext cx="2103120" cy="1043656"/>
          </a:xfrm>
          <a:prstGeom prst="rect">
            <a:avLst/>
          </a:prstGeom>
          <a:ln w="12700">
            <a:miter lim="400000"/>
          </a:ln>
        </p:spPr>
      </p:pic>
      <p:pic>
        <p:nvPicPr>
          <p:cNvPr id="4" name="image3.png"/>
          <p:cNvPicPr>
            <a:picLocks noChangeAspect="1"/>
          </p:cNvPicPr>
          <p:nvPr/>
        </p:nvPicPr>
        <p:blipFill>
          <a:blip r:embed="rId3">
            <a:extLst/>
          </a:blip>
          <a:stretch>
            <a:fillRect/>
          </a:stretch>
        </p:blipFill>
        <p:spPr>
          <a:xfrm>
            <a:off x="44603" y="22301"/>
            <a:ext cx="1227379" cy="1227379"/>
          </a:xfrm>
          <a:prstGeom prst="rect">
            <a:avLst/>
          </a:prstGeom>
          <a:ln w="12700">
            <a:miter lim="400000"/>
          </a:ln>
        </p:spPr>
      </p:pic>
      <p:graphicFrame>
        <p:nvGraphicFramePr>
          <p:cNvPr id="5" name="Table 4"/>
          <p:cNvGraphicFramePr>
            <a:graphicFrameLocks noGrp="1"/>
          </p:cNvGraphicFramePr>
          <p:nvPr>
            <p:extLst>
              <p:ext uri="{D42A27DB-BD31-4B8C-83A1-F6EECF244321}">
                <p14:modId xmlns:p14="http://schemas.microsoft.com/office/powerpoint/2010/main" val="1510251616"/>
              </p:ext>
            </p:extLst>
          </p:nvPr>
        </p:nvGraphicFramePr>
        <p:xfrm>
          <a:off x="658292" y="1043656"/>
          <a:ext cx="10671696" cy="5521752"/>
        </p:xfrm>
        <a:graphic>
          <a:graphicData uri="http://schemas.openxmlformats.org/drawingml/2006/table">
            <a:tbl>
              <a:tblPr firstRow="1" bandRow="1">
                <a:tableStyleId>{5940675A-B579-460E-94D1-54222C63F5DA}</a:tableStyleId>
              </a:tblPr>
              <a:tblGrid>
                <a:gridCol w="917783"/>
                <a:gridCol w="5910575"/>
                <a:gridCol w="3843338"/>
              </a:tblGrid>
              <a:tr h="348831">
                <a:tc>
                  <a:txBody>
                    <a:bodyPr/>
                    <a:lstStyle/>
                    <a:p>
                      <a:r>
                        <a:rPr lang="en-US" sz="1400" b="1" dirty="0" smtClean="0"/>
                        <a:t>N.</a:t>
                      </a:r>
                      <a:endParaRPr lang="en-US" sz="1400" b="1" dirty="0"/>
                    </a:p>
                  </a:txBody>
                  <a:tcPr>
                    <a:solidFill>
                      <a:schemeClr val="accent2">
                        <a:lumMod val="20000"/>
                        <a:lumOff val="80000"/>
                      </a:schemeClr>
                    </a:solidFill>
                  </a:tcPr>
                </a:tc>
                <a:tc>
                  <a:txBody>
                    <a:bodyPr/>
                    <a:lstStyle/>
                    <a:p>
                      <a:r>
                        <a:rPr lang="en-US" sz="1400" b="1" dirty="0" smtClean="0"/>
                        <a:t>Question</a:t>
                      </a:r>
                      <a:endParaRPr lang="en-US" sz="1400" b="1" dirty="0"/>
                    </a:p>
                  </a:txBody>
                  <a:tcPr>
                    <a:solidFill>
                      <a:schemeClr val="accent2">
                        <a:lumMod val="20000"/>
                        <a:lumOff val="80000"/>
                      </a:schemeClr>
                    </a:solidFill>
                  </a:tcPr>
                </a:tc>
                <a:tc>
                  <a:txBody>
                    <a:bodyPr/>
                    <a:lstStyle/>
                    <a:p>
                      <a:r>
                        <a:rPr lang="en-US" sz="1400" b="1" dirty="0" smtClean="0"/>
                        <a:t>Your answer</a:t>
                      </a:r>
                      <a:endParaRPr lang="en-US" sz="1400" b="1" dirty="0"/>
                    </a:p>
                  </a:txBody>
                  <a:tcPr>
                    <a:solidFill>
                      <a:schemeClr val="accent2">
                        <a:lumMod val="20000"/>
                        <a:lumOff val="80000"/>
                      </a:schemeClr>
                    </a:solidFill>
                  </a:tcPr>
                </a:tc>
              </a:tr>
              <a:tr h="1607888">
                <a:tc>
                  <a:txBody>
                    <a:bodyPr/>
                    <a:lstStyle/>
                    <a:p>
                      <a:pPr algn="l"/>
                      <a:r>
                        <a:rPr lang="en-US" sz="1600" dirty="0" smtClean="0"/>
                        <a:t>4</a:t>
                      </a:r>
                      <a:endParaRPr lang="en-US" sz="1600" dirty="0"/>
                    </a:p>
                  </a:txBody>
                  <a:tcPr anchor="ctr"/>
                </a:tc>
                <a:tc>
                  <a:txBody>
                    <a:bodyPr/>
                    <a:lstStyle/>
                    <a:p>
                      <a:pPr algn="l"/>
                      <a:r>
                        <a:rPr lang="en-US" sz="1600" b="0" i="0" u="none" strike="noStrike" cap="none" spc="0" baseline="0" dirty="0" smtClean="0">
                          <a:ln>
                            <a:noFill/>
                          </a:ln>
                          <a:solidFill>
                            <a:schemeClr val="tx1"/>
                          </a:solidFill>
                          <a:effectLst/>
                          <a:uFillTx/>
                          <a:latin typeface="+mn-lt"/>
                          <a:ea typeface="+mn-ea"/>
                          <a:cs typeface="+mn-cs"/>
                          <a:sym typeface="Calibri"/>
                        </a:rPr>
                        <a:t>What is   spatial resolution for the NIRCAM short and long wavelength channels?</a:t>
                      </a:r>
                    </a:p>
                    <a:p>
                      <a:pPr algn="l"/>
                      <a:endParaRPr lang="en-US" sz="1600" b="0" i="0" u="none" strike="noStrike" cap="none" spc="0" baseline="0" dirty="0" smtClean="0">
                        <a:ln>
                          <a:noFill/>
                        </a:ln>
                        <a:solidFill>
                          <a:schemeClr val="tx1"/>
                        </a:solidFill>
                        <a:effectLst/>
                        <a:uFillTx/>
                        <a:latin typeface="+mn-lt"/>
                        <a:ea typeface="+mn-ea"/>
                        <a:cs typeface="+mn-cs"/>
                        <a:sym typeface="Calibri"/>
                      </a:endParaRPr>
                    </a:p>
                    <a:p>
                      <a:pPr algn="l"/>
                      <a:r>
                        <a:rPr lang="en-US" sz="1600" b="0" i="0" u="none" strike="noStrike" cap="none" spc="0" baseline="0" dirty="0" smtClean="0">
                          <a:ln>
                            <a:noFill/>
                          </a:ln>
                          <a:solidFill>
                            <a:schemeClr val="tx1"/>
                          </a:solidFill>
                          <a:effectLst/>
                          <a:uFillTx/>
                          <a:latin typeface="+mn-lt"/>
                          <a:ea typeface="+mn-ea"/>
                          <a:cs typeface="+mn-cs"/>
                          <a:sym typeface="Calibri"/>
                        </a:rPr>
                        <a:t>What is the approximate gap in </a:t>
                      </a:r>
                      <a:r>
                        <a:rPr lang="en-US" sz="1600" b="0" i="0" u="none" strike="noStrike" cap="none" spc="0" baseline="0" dirty="0" err="1" smtClean="0">
                          <a:ln>
                            <a:noFill/>
                          </a:ln>
                          <a:solidFill>
                            <a:schemeClr val="tx1"/>
                          </a:solidFill>
                          <a:effectLst/>
                          <a:uFillTx/>
                          <a:latin typeface="+mn-lt"/>
                          <a:ea typeface="+mn-ea"/>
                          <a:cs typeface="+mn-cs"/>
                          <a:sym typeface="Calibri"/>
                        </a:rPr>
                        <a:t>arcseconds</a:t>
                      </a:r>
                      <a:r>
                        <a:rPr lang="en-US" sz="1600" b="0" i="0" u="none" strike="noStrike" cap="none" spc="0" baseline="0" dirty="0" smtClean="0">
                          <a:ln>
                            <a:noFill/>
                          </a:ln>
                          <a:solidFill>
                            <a:schemeClr val="tx1"/>
                          </a:solidFill>
                          <a:effectLst/>
                          <a:uFillTx/>
                          <a:latin typeface="+mn-lt"/>
                          <a:ea typeface="+mn-ea"/>
                          <a:cs typeface="+mn-cs"/>
                          <a:sym typeface="Calibri"/>
                        </a:rPr>
                        <a:t>  of the field of view of the two NIRCAM modules ?</a:t>
                      </a:r>
                    </a:p>
                  </a:txBody>
                  <a:tcPr anchor="ctr"/>
                </a:tc>
                <a:tc>
                  <a:txBody>
                    <a:bodyPr/>
                    <a:lstStyle/>
                    <a:p>
                      <a:pPr algn="l"/>
                      <a:endParaRPr lang="en-US" dirty="0"/>
                    </a:p>
                  </a:txBody>
                  <a:tcPr anchor="ctr"/>
                </a:tc>
              </a:tr>
              <a:tr h="1766713">
                <a:tc>
                  <a:txBody>
                    <a:bodyPr/>
                    <a:lstStyle/>
                    <a:p>
                      <a:pPr algn="l"/>
                      <a:r>
                        <a:rPr lang="en-US" sz="1600" dirty="0" smtClean="0"/>
                        <a:t>5</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Which JWST instruments offer integral field unit (IFU) observations?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cap="none" spc="0" baseline="0" dirty="0" smtClean="0">
                        <a:ln>
                          <a:noFill/>
                        </a:ln>
                        <a:solidFill>
                          <a:schemeClr val="tx1"/>
                        </a:solidFill>
                        <a:effectLst/>
                        <a:uFillTx/>
                        <a:latin typeface="+mn-lt"/>
                        <a:ea typeface="+mn-ea"/>
                        <a:cs typeface="+mn-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What wavelengths are covered by these instrument modes?</a:t>
                      </a:r>
                    </a:p>
                  </a:txBody>
                  <a:tcPr anchor="ctr"/>
                </a:tc>
                <a:tc>
                  <a:txBody>
                    <a:bodyPr/>
                    <a:lstStyle/>
                    <a:p>
                      <a:pPr algn="l"/>
                      <a:endParaRPr lang="en-US" dirty="0"/>
                    </a:p>
                  </a:txBody>
                  <a:tcPr anchor="ctr"/>
                </a:tc>
              </a:tr>
              <a:tr h="1766713">
                <a:tc>
                  <a:txBody>
                    <a:bodyPr/>
                    <a:lstStyle/>
                    <a:p>
                      <a:pPr algn="l"/>
                      <a:r>
                        <a:rPr lang="en-US" sz="1600" b="0" i="0" u="none" strike="noStrike" cap="none" spc="0" baseline="0" dirty="0" smtClean="0">
                          <a:ln>
                            <a:noFill/>
                          </a:ln>
                          <a:solidFill>
                            <a:schemeClr val="tx1"/>
                          </a:solidFill>
                          <a:effectLst/>
                          <a:uFillTx/>
                          <a:latin typeface="+mn-lt"/>
                          <a:ea typeface="+mn-ea"/>
                          <a:cs typeface="+mn-cs"/>
                          <a:sym typeface="Calibri"/>
                        </a:rPr>
                        <a:t>6</a:t>
                      </a:r>
                      <a:endParaRPr lang="en-US" sz="1600" b="0" i="0" u="none" strike="noStrike" cap="none" spc="0" baseline="0" dirty="0">
                        <a:ln>
                          <a:noFill/>
                        </a:ln>
                        <a:solidFill>
                          <a:schemeClr val="tx1"/>
                        </a:solidFill>
                        <a:effectLst/>
                        <a:uFillTx/>
                        <a:latin typeface="+mn-lt"/>
                        <a:ea typeface="+mn-ea"/>
                        <a:cs typeface="+mn-cs"/>
                        <a:sym typeface="Calibri"/>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I want to use </a:t>
                      </a:r>
                      <a:r>
                        <a:rPr lang="en-US" sz="1600" b="0" i="0" u="none" strike="noStrike" cap="none" spc="0" baseline="0" dirty="0" err="1" smtClean="0">
                          <a:ln>
                            <a:noFill/>
                          </a:ln>
                          <a:solidFill>
                            <a:schemeClr val="tx1"/>
                          </a:solidFill>
                          <a:effectLst/>
                          <a:uFillTx/>
                          <a:latin typeface="+mn-lt"/>
                          <a:ea typeface="+mn-ea"/>
                          <a:cs typeface="+mn-cs"/>
                          <a:sym typeface="Calibri"/>
                        </a:rPr>
                        <a:t>slitless</a:t>
                      </a:r>
                      <a:r>
                        <a:rPr lang="en-US" sz="1600" b="0" i="0" u="none" strike="noStrike" cap="none" spc="0" baseline="0" dirty="0" smtClean="0">
                          <a:ln>
                            <a:noFill/>
                          </a:ln>
                          <a:solidFill>
                            <a:schemeClr val="tx1"/>
                          </a:solidFill>
                          <a:effectLst/>
                          <a:uFillTx/>
                          <a:latin typeface="+mn-lt"/>
                          <a:ea typeface="+mn-ea"/>
                          <a:cs typeface="+mn-cs"/>
                          <a:sym typeface="Calibri"/>
                        </a:rPr>
                        <a:t> spectroscopy to obtain spectra of every object within a JWST field-of-view in the wavelength range between 0.8 – 2.2 µm. What instrument and observing mode should I use?</a:t>
                      </a:r>
                    </a:p>
                    <a:p>
                      <a:pPr algn="l"/>
                      <a:endParaRPr lang="en-US" sz="1600" b="0" i="0" u="none" strike="noStrike" cap="none" spc="0" baseline="0" dirty="0" smtClean="0">
                        <a:ln>
                          <a:noFill/>
                        </a:ln>
                        <a:solidFill>
                          <a:schemeClr val="tx1"/>
                        </a:solidFill>
                        <a:effectLst/>
                        <a:uFillTx/>
                        <a:latin typeface="+mn-lt"/>
                        <a:ea typeface="+mn-ea"/>
                        <a:cs typeface="+mn-cs"/>
                        <a:sym typeface="Calibri"/>
                      </a:endParaRPr>
                    </a:p>
                    <a:p>
                      <a:pPr algn="l"/>
                      <a:r>
                        <a:rPr lang="en-US" sz="1600" b="0" i="0" u="none" strike="noStrike" cap="none" spc="0" baseline="0" dirty="0" smtClean="0">
                          <a:ln>
                            <a:noFill/>
                          </a:ln>
                          <a:solidFill>
                            <a:schemeClr val="tx1"/>
                          </a:solidFill>
                          <a:effectLst/>
                          <a:uFillTx/>
                          <a:latin typeface="+mn-lt"/>
                          <a:ea typeface="+mn-ea"/>
                          <a:cs typeface="+mn-cs"/>
                          <a:sym typeface="Calibri"/>
                        </a:rPr>
                        <a:t>What about in the wavelength range between 2.4 – 5.0 µm. ?</a:t>
                      </a:r>
                    </a:p>
                    <a:p>
                      <a:pPr algn="l"/>
                      <a:endParaRPr lang="en-US" sz="1600" b="0" i="0" u="none" strike="noStrike" cap="none" spc="0" baseline="0" dirty="0" smtClean="0">
                        <a:ln>
                          <a:noFill/>
                        </a:ln>
                        <a:solidFill>
                          <a:schemeClr val="tx1"/>
                        </a:solidFill>
                        <a:effectLst/>
                        <a:uFillTx/>
                        <a:latin typeface="+mn-lt"/>
                        <a:ea typeface="+mn-ea"/>
                        <a:cs typeface="+mn-cs"/>
                        <a:sym typeface="Calibri"/>
                      </a:endParaRPr>
                    </a:p>
                  </a:txBody>
                  <a:tcPr anchor="ctr"/>
                </a:tc>
                <a:tc>
                  <a:txBody>
                    <a:bodyPr/>
                    <a:lstStyle/>
                    <a:p>
                      <a:pPr algn="l"/>
                      <a:endParaRPr lang="en-US" dirty="0"/>
                    </a:p>
                  </a:txBody>
                  <a:tcPr anchor="ctr"/>
                </a:tc>
              </a:tr>
            </a:tbl>
          </a:graphicData>
        </a:graphic>
      </p:graphicFrame>
    </p:spTree>
    <p:extLst>
      <p:ext uri="{BB962C8B-B14F-4D97-AF65-F5344CB8AC3E}">
        <p14:creationId xmlns:p14="http://schemas.microsoft.com/office/powerpoint/2010/main" val="83391023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761" y="274215"/>
            <a:ext cx="1648208" cy="769441"/>
          </a:xfrm>
          <a:prstGeom prst="rect">
            <a:avLst/>
          </a:prstGeom>
        </p:spPr>
        <p:txBody>
          <a:bodyPr wrap="none">
            <a:spAutoFit/>
          </a:bodyPr>
          <a:lstStyle/>
          <a:p>
            <a:pPr>
              <a:defRPr sz="4400">
                <a:solidFill>
                  <a:srgbClr val="7AD6FD"/>
                </a:solidFill>
                <a:latin typeface="Abadi MT Condensed Light"/>
                <a:ea typeface="Abadi MT Condensed Light"/>
                <a:cs typeface="Abadi MT Condensed Light"/>
                <a:sym typeface="Abadi MT Condensed Light"/>
              </a:defRPr>
            </a:pPr>
            <a:r>
              <a:rPr lang="en-US" dirty="0" smtClean="0">
                <a:solidFill>
                  <a:srgbClr val="00B0F0"/>
                </a:solidFill>
              </a:rPr>
              <a:t>Part -3 </a:t>
            </a:r>
            <a:endParaRPr lang="en-US" dirty="0">
              <a:solidFill>
                <a:srgbClr val="00B0F0"/>
              </a:solidFill>
            </a:endParaRPr>
          </a:p>
        </p:txBody>
      </p:sp>
      <p:pic>
        <p:nvPicPr>
          <p:cNvPr id="3" name="image2.pdf"/>
          <p:cNvPicPr>
            <a:picLocks noChangeAspect="1"/>
          </p:cNvPicPr>
          <p:nvPr/>
        </p:nvPicPr>
        <p:blipFill>
          <a:blip r:embed="rId2">
            <a:extLst/>
          </a:blip>
          <a:stretch>
            <a:fillRect/>
          </a:stretch>
        </p:blipFill>
        <p:spPr>
          <a:xfrm>
            <a:off x="10081465" y="0"/>
            <a:ext cx="2103120" cy="1043656"/>
          </a:xfrm>
          <a:prstGeom prst="rect">
            <a:avLst/>
          </a:prstGeom>
          <a:ln w="12700">
            <a:miter lim="400000"/>
          </a:ln>
        </p:spPr>
      </p:pic>
      <p:pic>
        <p:nvPicPr>
          <p:cNvPr id="4" name="image3.png"/>
          <p:cNvPicPr>
            <a:picLocks noChangeAspect="1"/>
          </p:cNvPicPr>
          <p:nvPr/>
        </p:nvPicPr>
        <p:blipFill>
          <a:blip r:embed="rId3">
            <a:extLst/>
          </a:blip>
          <a:stretch>
            <a:fillRect/>
          </a:stretch>
        </p:blipFill>
        <p:spPr>
          <a:xfrm>
            <a:off x="44603" y="22301"/>
            <a:ext cx="1227379" cy="1227379"/>
          </a:xfrm>
          <a:prstGeom prst="rect">
            <a:avLst/>
          </a:prstGeom>
          <a:ln w="12700">
            <a:miter lim="400000"/>
          </a:ln>
        </p:spPr>
      </p:pic>
      <p:graphicFrame>
        <p:nvGraphicFramePr>
          <p:cNvPr id="5" name="Table 4"/>
          <p:cNvGraphicFramePr>
            <a:graphicFrameLocks noGrp="1"/>
          </p:cNvGraphicFramePr>
          <p:nvPr>
            <p:extLst>
              <p:ext uri="{D42A27DB-BD31-4B8C-83A1-F6EECF244321}">
                <p14:modId xmlns:p14="http://schemas.microsoft.com/office/powerpoint/2010/main" val="743447563"/>
              </p:ext>
            </p:extLst>
          </p:nvPr>
        </p:nvGraphicFramePr>
        <p:xfrm>
          <a:off x="658292" y="1043656"/>
          <a:ext cx="10671696" cy="5742906"/>
        </p:xfrm>
        <a:graphic>
          <a:graphicData uri="http://schemas.openxmlformats.org/drawingml/2006/table">
            <a:tbl>
              <a:tblPr firstRow="1" bandRow="1">
                <a:tableStyleId>{5940675A-B579-460E-94D1-54222C63F5DA}</a:tableStyleId>
              </a:tblPr>
              <a:tblGrid>
                <a:gridCol w="917783"/>
                <a:gridCol w="5910575"/>
                <a:gridCol w="3843338"/>
              </a:tblGrid>
              <a:tr h="409047">
                <a:tc>
                  <a:txBody>
                    <a:bodyPr/>
                    <a:lstStyle/>
                    <a:p>
                      <a:r>
                        <a:rPr lang="en-US" sz="1400" b="1" dirty="0" smtClean="0"/>
                        <a:t>N.</a:t>
                      </a:r>
                      <a:endParaRPr lang="en-US" sz="1400" b="1" dirty="0"/>
                    </a:p>
                  </a:txBody>
                  <a:tcPr>
                    <a:solidFill>
                      <a:schemeClr val="accent2">
                        <a:lumMod val="20000"/>
                        <a:lumOff val="80000"/>
                      </a:schemeClr>
                    </a:solidFill>
                  </a:tcPr>
                </a:tc>
                <a:tc>
                  <a:txBody>
                    <a:bodyPr/>
                    <a:lstStyle/>
                    <a:p>
                      <a:r>
                        <a:rPr lang="en-US" sz="1400" b="1" dirty="0" smtClean="0"/>
                        <a:t>Question</a:t>
                      </a:r>
                      <a:endParaRPr lang="en-US" sz="1400" b="1" dirty="0"/>
                    </a:p>
                  </a:txBody>
                  <a:tcPr>
                    <a:solidFill>
                      <a:schemeClr val="accent2">
                        <a:lumMod val="20000"/>
                        <a:lumOff val="80000"/>
                      </a:schemeClr>
                    </a:solidFill>
                  </a:tcPr>
                </a:tc>
                <a:tc>
                  <a:txBody>
                    <a:bodyPr/>
                    <a:lstStyle/>
                    <a:p>
                      <a:r>
                        <a:rPr lang="en-US" sz="1400" b="1" dirty="0" smtClean="0"/>
                        <a:t>Your answer</a:t>
                      </a:r>
                      <a:endParaRPr lang="en-US" sz="1400" b="1" dirty="0"/>
                    </a:p>
                  </a:txBody>
                  <a:tcPr>
                    <a:solidFill>
                      <a:schemeClr val="accent2">
                        <a:lumMod val="20000"/>
                        <a:lumOff val="80000"/>
                      </a:schemeClr>
                    </a:solidFill>
                  </a:tcPr>
                </a:tc>
              </a:tr>
              <a:tr h="2071688">
                <a:tc>
                  <a:txBody>
                    <a:bodyPr/>
                    <a:lstStyle/>
                    <a:p>
                      <a:pPr algn="l"/>
                      <a:r>
                        <a:rPr lang="en-US" sz="1600" dirty="0" smtClean="0"/>
                        <a:t>7</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What is the resolution and wavelength coverage of the various time series observation (TSO) spectroscopic modes offered on JWST?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cap="none" spc="0" baseline="0" dirty="0" smtClean="0">
                        <a:ln>
                          <a:noFill/>
                        </a:ln>
                        <a:solidFill>
                          <a:schemeClr val="tx1"/>
                        </a:solidFill>
                        <a:effectLst/>
                        <a:uFillTx/>
                        <a:latin typeface="+mn-lt"/>
                        <a:ea typeface="+mn-ea"/>
                        <a:cs typeface="+mn-cs"/>
                        <a:sym typeface="Calibri"/>
                      </a:endParaRPr>
                    </a:p>
                  </a:txBody>
                  <a:tcPr anchor="ctr"/>
                </a:tc>
                <a:tc>
                  <a:txBody>
                    <a:bodyPr/>
                    <a:lstStyle/>
                    <a:p>
                      <a:pPr algn="l"/>
                      <a:endParaRPr lang="en-US" dirty="0"/>
                    </a:p>
                  </a:txBody>
                  <a:tcPr anchor="ctr"/>
                </a:tc>
              </a:tr>
              <a:tr h="1119047">
                <a:tc>
                  <a:txBody>
                    <a:bodyPr/>
                    <a:lstStyle/>
                    <a:p>
                      <a:pPr algn="l"/>
                      <a:r>
                        <a:rPr lang="en-US" sz="1600" dirty="0" smtClean="0"/>
                        <a:t>8</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I see Special Requirements in APT, but not sure what my options are.  What are the four general categories for special requirements?</a:t>
                      </a:r>
                    </a:p>
                    <a:p>
                      <a:endParaRPr lang="en-US" sz="1600" dirty="0" smtClean="0"/>
                    </a:p>
                  </a:txBody>
                  <a:tcPr anchor="ctr"/>
                </a:tc>
                <a:tc>
                  <a:txBody>
                    <a:bodyPr/>
                    <a:lstStyle/>
                    <a:p>
                      <a:pPr algn="l"/>
                      <a:endParaRPr lang="en-US" dirty="0"/>
                    </a:p>
                  </a:txBody>
                  <a:tcPr anchor="ctr"/>
                </a:tc>
              </a:tr>
              <a:tr h="1071562">
                <a:tc>
                  <a:txBody>
                    <a:bodyPr/>
                    <a:lstStyle/>
                    <a:p>
                      <a:pPr algn="l"/>
                      <a:r>
                        <a:rPr lang="en-US" sz="1600" dirty="0" smtClean="0"/>
                        <a:t>9</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How do I perform multiple calculations in ETC  to explore a parameter space (filters, or exposure parameters) for a given scene ?</a:t>
                      </a:r>
                    </a:p>
                  </a:txBody>
                  <a:tcPr anchor="ctr"/>
                </a:tc>
                <a:tc>
                  <a:txBody>
                    <a:bodyPr/>
                    <a:lstStyle/>
                    <a:p>
                      <a:pPr algn="l"/>
                      <a:endParaRPr lang="en-US" dirty="0"/>
                    </a:p>
                  </a:txBody>
                  <a:tcPr anchor="ctr"/>
                </a:tc>
              </a:tr>
              <a:tr h="1071562">
                <a:tc>
                  <a:txBody>
                    <a:bodyPr/>
                    <a:lstStyle/>
                    <a:p>
                      <a:pPr algn="l"/>
                      <a:r>
                        <a:rPr lang="en-US" sz="1600" dirty="0" smtClean="0"/>
                        <a:t>10</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What are “Target Groups” in APT and is this option supported for all modes?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cap="none" spc="0" baseline="0" dirty="0" smtClean="0">
                        <a:ln>
                          <a:noFill/>
                        </a:ln>
                        <a:solidFill>
                          <a:schemeClr val="tx1"/>
                        </a:solidFill>
                        <a:effectLst/>
                        <a:uFillTx/>
                        <a:latin typeface="+mn-lt"/>
                        <a:ea typeface="+mn-ea"/>
                        <a:cs typeface="+mn-cs"/>
                        <a:sym typeface="Calibri"/>
                      </a:endParaRPr>
                    </a:p>
                  </a:txBody>
                  <a:tcPr anchor="ctr"/>
                </a:tc>
                <a:tc>
                  <a:txBody>
                    <a:bodyPr/>
                    <a:lstStyle/>
                    <a:p>
                      <a:pPr algn="l"/>
                      <a:endParaRPr lang="en-US" dirty="0"/>
                    </a:p>
                  </a:txBody>
                  <a:tcPr anchor="ctr"/>
                </a:tc>
              </a:tr>
            </a:tbl>
          </a:graphicData>
        </a:graphic>
      </p:graphicFrame>
    </p:spTree>
    <p:extLst>
      <p:ext uri="{BB962C8B-B14F-4D97-AF65-F5344CB8AC3E}">
        <p14:creationId xmlns:p14="http://schemas.microsoft.com/office/powerpoint/2010/main" val="11107652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2.pdf"/>
          <p:cNvPicPr>
            <a:picLocks noChangeAspect="1"/>
          </p:cNvPicPr>
          <p:nvPr/>
        </p:nvPicPr>
        <p:blipFill>
          <a:blip r:embed="rId2">
            <a:extLst/>
          </a:blip>
          <a:stretch>
            <a:fillRect/>
          </a:stretch>
        </p:blipFill>
        <p:spPr>
          <a:xfrm>
            <a:off x="10081465" y="0"/>
            <a:ext cx="2103120" cy="1043656"/>
          </a:xfrm>
          <a:prstGeom prst="rect">
            <a:avLst/>
          </a:prstGeom>
          <a:ln w="12700">
            <a:miter lim="400000"/>
          </a:ln>
        </p:spPr>
      </p:pic>
      <p:pic>
        <p:nvPicPr>
          <p:cNvPr id="4" name="image3.png"/>
          <p:cNvPicPr>
            <a:picLocks noChangeAspect="1"/>
          </p:cNvPicPr>
          <p:nvPr/>
        </p:nvPicPr>
        <p:blipFill>
          <a:blip r:embed="rId3">
            <a:extLst/>
          </a:blip>
          <a:stretch>
            <a:fillRect/>
          </a:stretch>
        </p:blipFill>
        <p:spPr>
          <a:xfrm>
            <a:off x="44603" y="22301"/>
            <a:ext cx="1227379" cy="1227379"/>
          </a:xfrm>
          <a:prstGeom prst="rect">
            <a:avLst/>
          </a:prstGeom>
          <a:ln w="12700">
            <a:miter lim="400000"/>
          </a:ln>
        </p:spPr>
      </p:pic>
      <p:sp>
        <p:nvSpPr>
          <p:cNvPr id="6" name="TextBox 5"/>
          <p:cNvSpPr txBox="1"/>
          <p:nvPr/>
        </p:nvSpPr>
        <p:spPr>
          <a:xfrm>
            <a:off x="943369" y="1573335"/>
            <a:ext cx="6533197"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b="1" dirty="0" smtClean="0"/>
              <a:t>Go to the questions for the instrument you are mostly interested in</a:t>
            </a:r>
            <a:endParaRPr lang="en-US" b="1" dirty="0"/>
          </a:p>
          <a:p>
            <a:pPr marL="0" marR="0" indent="0"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smtClean="0">
              <a:ln>
                <a:noFill/>
              </a:ln>
              <a:solidFill>
                <a:srgbClr val="000000"/>
              </a:solidFill>
              <a:effectLst/>
              <a:uFillTx/>
              <a:latin typeface="+mj-lt"/>
              <a:ea typeface="+mj-ea"/>
              <a:cs typeface="+mj-cs"/>
              <a:sym typeface="Calibri"/>
            </a:endParaRPr>
          </a:p>
          <a:p>
            <a:pPr marL="0" marR="0" indent="0"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j-lt"/>
                <a:ea typeface="+mj-ea"/>
                <a:cs typeface="+mj-cs"/>
                <a:sym typeface="Calibri"/>
              </a:rPr>
              <a:t>MIRI</a:t>
            </a:r>
            <a:r>
              <a:rPr kumimoji="0" lang="en-US" sz="1800" b="0" i="0" u="none" strike="noStrike" cap="none" spc="0" normalizeH="0" dirty="0" smtClean="0">
                <a:ln>
                  <a:noFill/>
                </a:ln>
                <a:solidFill>
                  <a:srgbClr val="000000"/>
                </a:solidFill>
                <a:effectLst/>
                <a:uFillTx/>
                <a:latin typeface="+mj-lt"/>
                <a:ea typeface="+mj-ea"/>
                <a:cs typeface="+mj-cs"/>
                <a:sym typeface="Calibri"/>
              </a:rPr>
              <a:t> specific questions </a:t>
            </a:r>
            <a:r>
              <a:rPr kumimoji="0" lang="mr-IN" sz="1800" b="0" i="0" u="none" strike="noStrike" cap="none" spc="0" normalizeH="0" dirty="0" smtClean="0">
                <a:ln>
                  <a:noFill/>
                </a:ln>
                <a:solidFill>
                  <a:srgbClr val="000000"/>
                </a:solidFill>
                <a:effectLst/>
                <a:uFillTx/>
                <a:latin typeface="+mj-lt"/>
                <a:ea typeface="+mj-ea"/>
                <a:cs typeface="+mj-cs"/>
                <a:sym typeface="Calibri"/>
              </a:rPr>
              <a:t>–</a:t>
            </a:r>
            <a:r>
              <a:rPr kumimoji="0" lang="en-US" sz="1800" b="0" i="0" u="none" strike="noStrike" cap="none" spc="0" normalizeH="0" dirty="0" smtClean="0">
                <a:ln>
                  <a:noFill/>
                </a:ln>
                <a:solidFill>
                  <a:srgbClr val="000000"/>
                </a:solidFill>
                <a:effectLst/>
                <a:uFillTx/>
                <a:latin typeface="+mj-lt"/>
                <a:ea typeface="+mj-ea"/>
                <a:cs typeface="+mj-cs"/>
                <a:sym typeface="Calibri"/>
              </a:rPr>
              <a:t> PART 4</a:t>
            </a:r>
          </a:p>
          <a:p>
            <a:pPr marL="0" marR="0" indent="0" defTabSz="914400" rtl="0" fontAlgn="auto" latinLnBrk="0" hangingPunct="0">
              <a:lnSpc>
                <a:spcPct val="100000"/>
              </a:lnSpc>
              <a:spcBef>
                <a:spcPts val="0"/>
              </a:spcBef>
              <a:spcAft>
                <a:spcPts val="0"/>
              </a:spcAft>
              <a:buClrTx/>
              <a:buSzTx/>
              <a:buFontTx/>
              <a:buNone/>
              <a:tabLst/>
            </a:pPr>
            <a:endParaRPr lang="en-US" baseline="0" dirty="0"/>
          </a:p>
          <a:p>
            <a:pPr marL="0" marR="0" indent="0"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dirty="0" smtClean="0">
                <a:ln>
                  <a:noFill/>
                </a:ln>
                <a:solidFill>
                  <a:srgbClr val="000000"/>
                </a:solidFill>
                <a:effectLst/>
                <a:uFillTx/>
                <a:latin typeface="+mj-lt"/>
                <a:ea typeface="+mj-ea"/>
                <a:cs typeface="+mj-cs"/>
                <a:sym typeface="Calibri"/>
              </a:rPr>
              <a:t>NIRSpec specific questions </a:t>
            </a:r>
            <a:r>
              <a:rPr kumimoji="0" lang="mr-IN" sz="1800" b="0" i="0" u="none" strike="noStrike" cap="none" spc="0" normalizeH="0" dirty="0" smtClean="0">
                <a:ln>
                  <a:noFill/>
                </a:ln>
                <a:solidFill>
                  <a:srgbClr val="000000"/>
                </a:solidFill>
                <a:effectLst/>
                <a:uFillTx/>
                <a:latin typeface="+mj-lt"/>
                <a:ea typeface="+mj-ea"/>
                <a:cs typeface="+mj-cs"/>
                <a:sym typeface="Calibri"/>
              </a:rPr>
              <a:t>–</a:t>
            </a:r>
            <a:r>
              <a:rPr kumimoji="0" lang="en-US" sz="1800" b="0" i="0" u="none" strike="noStrike" cap="none" spc="0" normalizeH="0" dirty="0" smtClean="0">
                <a:ln>
                  <a:noFill/>
                </a:ln>
                <a:solidFill>
                  <a:srgbClr val="000000"/>
                </a:solidFill>
                <a:effectLst/>
                <a:uFillTx/>
                <a:latin typeface="+mj-lt"/>
                <a:ea typeface="+mj-ea"/>
                <a:cs typeface="+mj-cs"/>
                <a:sym typeface="Calibri"/>
              </a:rPr>
              <a:t> PART 5</a:t>
            </a:r>
          </a:p>
          <a:p>
            <a:pPr marL="0" marR="0" indent="0" defTabSz="914400" rtl="0" fontAlgn="auto" latinLnBrk="0" hangingPunct="0">
              <a:lnSpc>
                <a:spcPct val="100000"/>
              </a:lnSpc>
              <a:spcBef>
                <a:spcPts val="0"/>
              </a:spcBef>
              <a:spcAft>
                <a:spcPts val="0"/>
              </a:spcAft>
              <a:buClrTx/>
              <a:buSzTx/>
              <a:buFontTx/>
              <a:buNone/>
              <a:tabLst/>
            </a:pPr>
            <a:endParaRPr lang="en-US" baseline="0" dirty="0"/>
          </a:p>
          <a:p>
            <a:pPr marL="0" marR="0" indent="0"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dirty="0" smtClean="0">
                <a:ln>
                  <a:noFill/>
                </a:ln>
                <a:solidFill>
                  <a:srgbClr val="000000"/>
                </a:solidFill>
                <a:effectLst/>
                <a:uFillTx/>
                <a:latin typeface="+mj-lt"/>
                <a:ea typeface="+mj-ea"/>
                <a:cs typeface="+mj-cs"/>
                <a:sym typeface="Calibri"/>
              </a:rPr>
              <a:t>NIRISS specific questions </a:t>
            </a:r>
            <a:r>
              <a:rPr kumimoji="0" lang="mr-IN" sz="1800" b="0" i="0" u="none" strike="noStrike" cap="none" spc="0" normalizeH="0" dirty="0" smtClean="0">
                <a:ln>
                  <a:noFill/>
                </a:ln>
                <a:solidFill>
                  <a:srgbClr val="000000"/>
                </a:solidFill>
                <a:effectLst/>
                <a:uFillTx/>
                <a:latin typeface="+mj-lt"/>
                <a:ea typeface="+mj-ea"/>
                <a:cs typeface="+mj-cs"/>
                <a:sym typeface="Calibri"/>
              </a:rPr>
              <a:t>–</a:t>
            </a:r>
            <a:r>
              <a:rPr kumimoji="0" lang="en-US" sz="1800" b="0" i="0" u="none" strike="noStrike" cap="none" spc="0" normalizeH="0" dirty="0" smtClean="0">
                <a:ln>
                  <a:noFill/>
                </a:ln>
                <a:solidFill>
                  <a:srgbClr val="000000"/>
                </a:solidFill>
                <a:effectLst/>
                <a:uFillTx/>
                <a:latin typeface="+mj-lt"/>
                <a:ea typeface="+mj-ea"/>
                <a:cs typeface="+mj-cs"/>
                <a:sym typeface="Calibri"/>
              </a:rPr>
              <a:t> PART 6</a:t>
            </a:r>
          </a:p>
          <a:p>
            <a:pPr marL="0" marR="0" indent="0" defTabSz="914400" rtl="0" fontAlgn="auto" latinLnBrk="0" hangingPunct="0">
              <a:lnSpc>
                <a:spcPct val="100000"/>
              </a:lnSpc>
              <a:spcBef>
                <a:spcPts val="0"/>
              </a:spcBef>
              <a:spcAft>
                <a:spcPts val="0"/>
              </a:spcAft>
              <a:buClrTx/>
              <a:buSzTx/>
              <a:buFontTx/>
              <a:buNone/>
              <a:tabLst/>
            </a:pPr>
            <a:endParaRPr lang="en-US" dirty="0"/>
          </a:p>
          <a:p>
            <a:pPr marL="0" marR="0" indent="0"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dirty="0" smtClean="0">
                <a:ln>
                  <a:noFill/>
                </a:ln>
                <a:solidFill>
                  <a:srgbClr val="000000"/>
                </a:solidFill>
                <a:effectLst/>
                <a:uFillTx/>
                <a:latin typeface="+mj-lt"/>
                <a:ea typeface="+mj-ea"/>
                <a:cs typeface="+mj-cs"/>
                <a:sym typeface="Calibri"/>
              </a:rPr>
              <a:t>NIRCAM specific </a:t>
            </a:r>
            <a:r>
              <a:rPr kumimoji="0" lang="en-US" sz="1800" b="0" i="0" u="none" strike="noStrike" cap="none" spc="0" normalizeH="0" dirty="0" err="1" smtClean="0">
                <a:ln>
                  <a:noFill/>
                </a:ln>
                <a:solidFill>
                  <a:srgbClr val="000000"/>
                </a:solidFill>
                <a:effectLst/>
                <a:uFillTx/>
                <a:latin typeface="+mj-lt"/>
                <a:ea typeface="+mj-ea"/>
                <a:cs typeface="+mj-cs"/>
                <a:sym typeface="Calibri"/>
              </a:rPr>
              <a:t>questrions</a:t>
            </a:r>
            <a:r>
              <a:rPr kumimoji="0" lang="en-US" sz="1800" b="0" i="0" u="none" strike="noStrike" cap="none" spc="0" normalizeH="0" dirty="0" smtClean="0">
                <a:ln>
                  <a:noFill/>
                </a:ln>
                <a:solidFill>
                  <a:srgbClr val="000000"/>
                </a:solidFill>
                <a:effectLst/>
                <a:uFillTx/>
                <a:latin typeface="+mj-lt"/>
                <a:ea typeface="+mj-ea"/>
                <a:cs typeface="+mj-cs"/>
                <a:sym typeface="Calibri"/>
              </a:rPr>
              <a:t> </a:t>
            </a:r>
            <a:r>
              <a:rPr kumimoji="0" lang="mr-IN" sz="1800" b="0" i="0" u="none" strike="noStrike" cap="none" spc="0" normalizeH="0" dirty="0" smtClean="0">
                <a:ln>
                  <a:noFill/>
                </a:ln>
                <a:solidFill>
                  <a:srgbClr val="000000"/>
                </a:solidFill>
                <a:effectLst/>
                <a:uFillTx/>
                <a:latin typeface="+mj-lt"/>
                <a:ea typeface="+mj-ea"/>
                <a:cs typeface="+mj-cs"/>
                <a:sym typeface="Calibri"/>
              </a:rPr>
              <a:t>–</a:t>
            </a:r>
            <a:r>
              <a:rPr kumimoji="0" lang="en-US" sz="1800" b="0" i="0" u="none" strike="noStrike" cap="none" spc="0" normalizeH="0" dirty="0" smtClean="0">
                <a:ln>
                  <a:noFill/>
                </a:ln>
                <a:solidFill>
                  <a:srgbClr val="000000"/>
                </a:solidFill>
                <a:effectLst/>
                <a:uFillTx/>
                <a:latin typeface="+mj-lt"/>
                <a:ea typeface="+mj-ea"/>
                <a:cs typeface="+mj-cs"/>
                <a:sym typeface="Calibri"/>
              </a:rPr>
              <a:t> PART 7</a:t>
            </a:r>
          </a:p>
          <a:p>
            <a:pPr marL="0" marR="0" indent="0" defTabSz="914400" rtl="0" fontAlgn="auto" latinLnBrk="0" hangingPunct="0">
              <a:lnSpc>
                <a:spcPct val="100000"/>
              </a:lnSpc>
              <a:spcBef>
                <a:spcPts val="0"/>
              </a:spcBef>
              <a:spcAft>
                <a:spcPts val="0"/>
              </a:spcAft>
              <a:buClrTx/>
              <a:buSzTx/>
              <a:buFontTx/>
              <a:buNone/>
              <a:tabLst/>
            </a:pPr>
            <a:endParaRPr lang="en-US" baseline="0" dirty="0"/>
          </a:p>
          <a:p>
            <a:pPr marL="0" marR="0" indent="0"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06333309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761" y="274215"/>
            <a:ext cx="2877711" cy="769441"/>
          </a:xfrm>
          <a:prstGeom prst="rect">
            <a:avLst/>
          </a:prstGeom>
        </p:spPr>
        <p:txBody>
          <a:bodyPr wrap="none">
            <a:spAutoFit/>
          </a:bodyPr>
          <a:lstStyle/>
          <a:p>
            <a:pPr>
              <a:defRPr sz="4400">
                <a:solidFill>
                  <a:srgbClr val="7AD6FD"/>
                </a:solidFill>
                <a:latin typeface="Abadi MT Condensed Light"/>
                <a:ea typeface="Abadi MT Condensed Light"/>
                <a:cs typeface="Abadi MT Condensed Light"/>
                <a:sym typeface="Abadi MT Condensed Light"/>
              </a:defRPr>
            </a:pPr>
            <a:r>
              <a:rPr lang="en-US" dirty="0" smtClean="0">
                <a:solidFill>
                  <a:srgbClr val="00B0F0"/>
                </a:solidFill>
              </a:rPr>
              <a:t>Part -4 - MIRI </a:t>
            </a:r>
            <a:endParaRPr lang="en-US" dirty="0">
              <a:solidFill>
                <a:srgbClr val="00B0F0"/>
              </a:solidFill>
            </a:endParaRPr>
          </a:p>
        </p:txBody>
      </p:sp>
      <p:pic>
        <p:nvPicPr>
          <p:cNvPr id="3" name="image2.pdf"/>
          <p:cNvPicPr>
            <a:picLocks noChangeAspect="1"/>
          </p:cNvPicPr>
          <p:nvPr/>
        </p:nvPicPr>
        <p:blipFill>
          <a:blip r:embed="rId2">
            <a:extLst/>
          </a:blip>
          <a:stretch>
            <a:fillRect/>
          </a:stretch>
        </p:blipFill>
        <p:spPr>
          <a:xfrm>
            <a:off x="10081465" y="0"/>
            <a:ext cx="2103120" cy="1043656"/>
          </a:xfrm>
          <a:prstGeom prst="rect">
            <a:avLst/>
          </a:prstGeom>
          <a:ln w="12700">
            <a:miter lim="400000"/>
          </a:ln>
        </p:spPr>
      </p:pic>
      <p:pic>
        <p:nvPicPr>
          <p:cNvPr id="4" name="image3.png"/>
          <p:cNvPicPr>
            <a:picLocks noChangeAspect="1"/>
          </p:cNvPicPr>
          <p:nvPr/>
        </p:nvPicPr>
        <p:blipFill>
          <a:blip r:embed="rId3">
            <a:extLst/>
          </a:blip>
          <a:stretch>
            <a:fillRect/>
          </a:stretch>
        </p:blipFill>
        <p:spPr>
          <a:xfrm>
            <a:off x="44603" y="22301"/>
            <a:ext cx="1227379" cy="1227379"/>
          </a:xfrm>
          <a:prstGeom prst="rect">
            <a:avLst/>
          </a:prstGeom>
          <a:ln w="12700">
            <a:miter lim="400000"/>
          </a:ln>
        </p:spPr>
      </p:pic>
      <p:graphicFrame>
        <p:nvGraphicFramePr>
          <p:cNvPr id="5" name="Table 4"/>
          <p:cNvGraphicFramePr>
            <a:graphicFrameLocks noGrp="1"/>
          </p:cNvGraphicFramePr>
          <p:nvPr>
            <p:extLst>
              <p:ext uri="{D42A27DB-BD31-4B8C-83A1-F6EECF244321}">
                <p14:modId xmlns:p14="http://schemas.microsoft.com/office/powerpoint/2010/main" val="1050613129"/>
              </p:ext>
            </p:extLst>
          </p:nvPr>
        </p:nvGraphicFramePr>
        <p:xfrm>
          <a:off x="658292" y="1043656"/>
          <a:ext cx="10671696" cy="5220936"/>
        </p:xfrm>
        <a:graphic>
          <a:graphicData uri="http://schemas.openxmlformats.org/drawingml/2006/table">
            <a:tbl>
              <a:tblPr firstRow="1" bandRow="1">
                <a:tableStyleId>{5940675A-B579-460E-94D1-54222C63F5DA}</a:tableStyleId>
              </a:tblPr>
              <a:tblGrid>
                <a:gridCol w="917783"/>
                <a:gridCol w="5910575"/>
                <a:gridCol w="3843338"/>
              </a:tblGrid>
              <a:tr h="409047">
                <a:tc>
                  <a:txBody>
                    <a:bodyPr/>
                    <a:lstStyle/>
                    <a:p>
                      <a:r>
                        <a:rPr lang="en-US" sz="1400" b="1" dirty="0" smtClean="0"/>
                        <a:t>N.</a:t>
                      </a:r>
                      <a:endParaRPr lang="en-US" sz="1400" b="1" dirty="0"/>
                    </a:p>
                  </a:txBody>
                  <a:tcPr>
                    <a:solidFill>
                      <a:schemeClr val="accent2">
                        <a:lumMod val="20000"/>
                        <a:lumOff val="80000"/>
                      </a:schemeClr>
                    </a:solidFill>
                  </a:tcPr>
                </a:tc>
                <a:tc>
                  <a:txBody>
                    <a:bodyPr/>
                    <a:lstStyle/>
                    <a:p>
                      <a:r>
                        <a:rPr lang="en-US" sz="1400" b="1" dirty="0" smtClean="0"/>
                        <a:t>Question</a:t>
                      </a:r>
                      <a:endParaRPr lang="en-US" sz="1400" b="1" dirty="0"/>
                    </a:p>
                  </a:txBody>
                  <a:tcPr>
                    <a:solidFill>
                      <a:schemeClr val="accent2">
                        <a:lumMod val="20000"/>
                        <a:lumOff val="80000"/>
                      </a:schemeClr>
                    </a:solidFill>
                  </a:tcPr>
                </a:tc>
                <a:tc>
                  <a:txBody>
                    <a:bodyPr/>
                    <a:lstStyle/>
                    <a:p>
                      <a:r>
                        <a:rPr lang="en-US" sz="1400" b="1" dirty="0" smtClean="0"/>
                        <a:t>Your answer</a:t>
                      </a:r>
                      <a:endParaRPr lang="en-US" sz="1400" b="1" dirty="0"/>
                    </a:p>
                  </a:txBody>
                  <a:tcPr>
                    <a:solidFill>
                      <a:schemeClr val="accent2">
                        <a:lumMod val="20000"/>
                        <a:lumOff val="80000"/>
                      </a:schemeClr>
                    </a:solidFill>
                  </a:tcPr>
                </a:tc>
              </a:tr>
              <a:tr h="1219060">
                <a:tc>
                  <a:txBody>
                    <a:bodyPr/>
                    <a:lstStyle/>
                    <a:p>
                      <a:pPr algn="l"/>
                      <a:r>
                        <a:rPr lang="en-US" sz="1600" dirty="0" smtClean="0"/>
                        <a:t>MIR-1</a:t>
                      </a:r>
                      <a:endParaRPr lang="en-US" sz="1600" dirty="0"/>
                    </a:p>
                  </a:txBody>
                  <a:tcPr anchor="ctr"/>
                </a:tc>
                <a:tc>
                  <a:txBody>
                    <a:bodyPr/>
                    <a:lstStyle/>
                    <a:p>
                      <a:pPr lvl="0" algn="l"/>
                      <a:r>
                        <a:rPr lang="en-US" sz="1600" b="0" i="0" u="none" strike="noStrike" cap="none" spc="0" baseline="0" dirty="0" smtClean="0">
                          <a:ln>
                            <a:noFill/>
                          </a:ln>
                          <a:solidFill>
                            <a:schemeClr val="tx1"/>
                          </a:solidFill>
                          <a:effectLst/>
                          <a:uFillTx/>
                          <a:latin typeface="+mn-lt"/>
                          <a:ea typeface="+mn-ea"/>
                          <a:cs typeface="+mn-cs"/>
                          <a:sym typeface="Calibri"/>
                        </a:rPr>
                        <a:t>I want to obtain a mid-infrared spectrum that has complete coverage from 4.9 – 28.45 µm at a resolution R &gt; 1500. Can I do this in one observation? If now, how many separate observations do I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cap="none" spc="0" baseline="0" dirty="0" smtClean="0">
                        <a:ln>
                          <a:noFill/>
                        </a:ln>
                        <a:solidFill>
                          <a:schemeClr val="tx1"/>
                        </a:solidFill>
                        <a:effectLst/>
                        <a:uFillTx/>
                        <a:latin typeface="+mn-lt"/>
                        <a:ea typeface="+mn-ea"/>
                        <a:cs typeface="+mn-cs"/>
                        <a:sym typeface="Calibri"/>
                      </a:endParaRPr>
                    </a:p>
                  </a:txBody>
                  <a:tcPr anchor="ctr"/>
                </a:tc>
                <a:tc>
                  <a:txBody>
                    <a:bodyPr/>
                    <a:lstStyle/>
                    <a:p>
                      <a:pPr algn="l"/>
                      <a:endParaRPr lang="en-US" dirty="0"/>
                    </a:p>
                  </a:txBody>
                  <a:tcPr anchor="ctr"/>
                </a:tc>
              </a:tr>
              <a:tr h="1119047">
                <a:tc>
                  <a:txBody>
                    <a:bodyPr/>
                    <a:lstStyle/>
                    <a:p>
                      <a:pPr algn="l"/>
                      <a:r>
                        <a:rPr lang="en-US" sz="1600" dirty="0" smtClean="0"/>
                        <a:t>MIR-2</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I see Special Requirements in APT, but not sure what my options are.  What are the four general categories for special requirements?</a:t>
                      </a:r>
                    </a:p>
                    <a:p>
                      <a:endParaRPr lang="en-US" sz="1600" dirty="0" smtClean="0"/>
                    </a:p>
                  </a:txBody>
                  <a:tcPr anchor="ctr"/>
                </a:tc>
                <a:tc>
                  <a:txBody>
                    <a:bodyPr/>
                    <a:lstStyle/>
                    <a:p>
                      <a:pPr algn="l"/>
                      <a:endParaRPr lang="en-US" dirty="0"/>
                    </a:p>
                  </a:txBody>
                  <a:tcPr anchor="ctr"/>
                </a:tc>
              </a:tr>
              <a:tr h="1071562">
                <a:tc>
                  <a:txBody>
                    <a:bodyPr/>
                    <a:lstStyle/>
                    <a:p>
                      <a:pPr algn="l"/>
                      <a:r>
                        <a:rPr lang="en-US" sz="1600" dirty="0" smtClean="0"/>
                        <a:t>MIR-3</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Which MIRI observing modes require target acquisition (TA)? Are there modes where I do not need to perform a TA?</a:t>
                      </a:r>
                    </a:p>
                  </a:txBody>
                  <a:tcPr anchor="ctr"/>
                </a:tc>
                <a:tc>
                  <a:txBody>
                    <a:bodyPr/>
                    <a:lstStyle/>
                    <a:p>
                      <a:pPr algn="l"/>
                      <a:endParaRPr lang="en-US" dirty="0"/>
                    </a:p>
                  </a:txBody>
                  <a:tcPr anchor="ctr"/>
                </a:tc>
              </a:tr>
              <a:tr h="1071562">
                <a:tc>
                  <a:txBody>
                    <a:bodyPr/>
                    <a:lstStyle/>
                    <a:p>
                      <a:pPr algn="l"/>
                      <a:r>
                        <a:rPr lang="en-US" sz="1600" dirty="0" smtClean="0"/>
                        <a:t>MIR-4</a:t>
                      </a:r>
                      <a:endParaRPr lang="en-US" sz="1600" dirty="0"/>
                    </a:p>
                  </a:txBody>
                  <a:tcPr anchor="ctr"/>
                </a:tc>
                <a:tc>
                  <a:txBody>
                    <a:bodyPr/>
                    <a:lstStyle/>
                    <a:p>
                      <a:pPr algn="l"/>
                      <a:r>
                        <a:rPr lang="en-US" sz="1600" b="0" i="0" u="none" strike="noStrike" cap="none" spc="0" baseline="0" dirty="0" smtClean="0">
                          <a:ln>
                            <a:noFill/>
                          </a:ln>
                          <a:solidFill>
                            <a:schemeClr val="tx1"/>
                          </a:solidFill>
                          <a:effectLst/>
                          <a:uFillTx/>
                          <a:latin typeface="+mn-lt"/>
                          <a:ea typeface="+mn-ea"/>
                          <a:cs typeface="+mn-cs"/>
                          <a:sym typeface="Calibri"/>
                        </a:rPr>
                        <a:t>I want to take a MIR image of a source that has a flux density of 80 </a:t>
                      </a:r>
                      <a:r>
                        <a:rPr lang="en-US" sz="1600" b="0" i="0" u="none" strike="noStrike" cap="none" spc="0" baseline="0" dirty="0" err="1" smtClean="0">
                          <a:ln>
                            <a:noFill/>
                          </a:ln>
                          <a:solidFill>
                            <a:schemeClr val="tx1"/>
                          </a:solidFill>
                          <a:effectLst/>
                          <a:uFillTx/>
                          <a:latin typeface="+mn-lt"/>
                          <a:ea typeface="+mn-ea"/>
                          <a:cs typeface="+mn-cs"/>
                          <a:sym typeface="Calibri"/>
                        </a:rPr>
                        <a:t>mJy</a:t>
                      </a:r>
                      <a:r>
                        <a:rPr lang="en-US" sz="1600" b="0" i="0" u="none" strike="noStrike" cap="none" spc="0" baseline="0" dirty="0" smtClean="0">
                          <a:ln>
                            <a:noFill/>
                          </a:ln>
                          <a:solidFill>
                            <a:schemeClr val="tx1"/>
                          </a:solidFill>
                          <a:effectLst/>
                          <a:uFillTx/>
                          <a:latin typeface="+mn-lt"/>
                          <a:ea typeface="+mn-ea"/>
                          <a:cs typeface="+mn-cs"/>
                          <a:sym typeface="Calibri"/>
                        </a:rPr>
                        <a:t> at 5.6 µm. Should I use a subarray to not saturate the detector, and if so, which one? What detector readout pattern should I use?</a:t>
                      </a:r>
                      <a:r>
                        <a:rPr lang="en-US" sz="1600" dirty="0" smtClean="0">
                          <a:effectLst/>
                        </a:rPr>
                        <a:t> </a:t>
                      </a:r>
                      <a:endParaRPr lang="en-US"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cap="none" spc="0" baseline="0" dirty="0" smtClean="0">
                        <a:ln>
                          <a:noFill/>
                        </a:ln>
                        <a:solidFill>
                          <a:schemeClr val="tx1"/>
                        </a:solidFill>
                        <a:effectLst/>
                        <a:uFillTx/>
                        <a:latin typeface="+mn-lt"/>
                        <a:ea typeface="+mn-ea"/>
                        <a:cs typeface="+mn-cs"/>
                        <a:sym typeface="Calibri"/>
                      </a:endParaRPr>
                    </a:p>
                  </a:txBody>
                  <a:tcPr anchor="ctr"/>
                </a:tc>
                <a:tc>
                  <a:txBody>
                    <a:bodyPr/>
                    <a:lstStyle/>
                    <a:p>
                      <a:pPr algn="l"/>
                      <a:endParaRPr lang="en-US" dirty="0"/>
                    </a:p>
                  </a:txBody>
                  <a:tcPr anchor="ctr"/>
                </a:tc>
              </a:tr>
            </a:tbl>
          </a:graphicData>
        </a:graphic>
      </p:graphicFrame>
    </p:spTree>
    <p:extLst>
      <p:ext uri="{BB962C8B-B14F-4D97-AF65-F5344CB8AC3E}">
        <p14:creationId xmlns:p14="http://schemas.microsoft.com/office/powerpoint/2010/main" val="64493150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761" y="274215"/>
            <a:ext cx="3624710" cy="769441"/>
          </a:xfrm>
          <a:prstGeom prst="rect">
            <a:avLst/>
          </a:prstGeom>
        </p:spPr>
        <p:txBody>
          <a:bodyPr wrap="none">
            <a:spAutoFit/>
          </a:bodyPr>
          <a:lstStyle/>
          <a:p>
            <a:pPr>
              <a:defRPr sz="4400">
                <a:solidFill>
                  <a:srgbClr val="7AD6FD"/>
                </a:solidFill>
                <a:latin typeface="Abadi MT Condensed Light"/>
                <a:ea typeface="Abadi MT Condensed Light"/>
                <a:cs typeface="Abadi MT Condensed Light"/>
                <a:sym typeface="Abadi MT Condensed Light"/>
              </a:defRPr>
            </a:pPr>
            <a:r>
              <a:rPr lang="en-US" dirty="0" smtClean="0">
                <a:solidFill>
                  <a:srgbClr val="00B0F0"/>
                </a:solidFill>
              </a:rPr>
              <a:t>Part -5 - NIRSpec </a:t>
            </a:r>
            <a:endParaRPr lang="en-US" dirty="0">
              <a:solidFill>
                <a:srgbClr val="00B0F0"/>
              </a:solidFill>
            </a:endParaRPr>
          </a:p>
        </p:txBody>
      </p:sp>
      <p:pic>
        <p:nvPicPr>
          <p:cNvPr id="3" name="image2.pdf"/>
          <p:cNvPicPr>
            <a:picLocks noChangeAspect="1"/>
          </p:cNvPicPr>
          <p:nvPr/>
        </p:nvPicPr>
        <p:blipFill>
          <a:blip r:embed="rId2">
            <a:extLst/>
          </a:blip>
          <a:stretch>
            <a:fillRect/>
          </a:stretch>
        </p:blipFill>
        <p:spPr>
          <a:xfrm>
            <a:off x="10081465" y="0"/>
            <a:ext cx="2103120" cy="1043656"/>
          </a:xfrm>
          <a:prstGeom prst="rect">
            <a:avLst/>
          </a:prstGeom>
          <a:ln w="12700">
            <a:miter lim="400000"/>
          </a:ln>
        </p:spPr>
      </p:pic>
      <p:pic>
        <p:nvPicPr>
          <p:cNvPr id="4" name="image3.png"/>
          <p:cNvPicPr>
            <a:picLocks noChangeAspect="1"/>
          </p:cNvPicPr>
          <p:nvPr/>
        </p:nvPicPr>
        <p:blipFill>
          <a:blip r:embed="rId3">
            <a:extLst/>
          </a:blip>
          <a:stretch>
            <a:fillRect/>
          </a:stretch>
        </p:blipFill>
        <p:spPr>
          <a:xfrm>
            <a:off x="44603" y="22301"/>
            <a:ext cx="1227379" cy="1227379"/>
          </a:xfrm>
          <a:prstGeom prst="rect">
            <a:avLst/>
          </a:prstGeom>
          <a:ln w="12700">
            <a:miter lim="400000"/>
          </a:ln>
        </p:spPr>
      </p:pic>
      <p:graphicFrame>
        <p:nvGraphicFramePr>
          <p:cNvPr id="5" name="Table 4"/>
          <p:cNvGraphicFramePr>
            <a:graphicFrameLocks noGrp="1"/>
          </p:cNvGraphicFramePr>
          <p:nvPr>
            <p:extLst>
              <p:ext uri="{D42A27DB-BD31-4B8C-83A1-F6EECF244321}">
                <p14:modId xmlns:p14="http://schemas.microsoft.com/office/powerpoint/2010/main" val="121860911"/>
              </p:ext>
            </p:extLst>
          </p:nvPr>
        </p:nvGraphicFramePr>
        <p:xfrm>
          <a:off x="658292" y="1043656"/>
          <a:ext cx="10671696" cy="4981858"/>
        </p:xfrm>
        <a:graphic>
          <a:graphicData uri="http://schemas.openxmlformats.org/drawingml/2006/table">
            <a:tbl>
              <a:tblPr firstRow="1" bandRow="1">
                <a:tableStyleId>{5940675A-B579-460E-94D1-54222C63F5DA}</a:tableStyleId>
              </a:tblPr>
              <a:tblGrid>
                <a:gridCol w="917783"/>
                <a:gridCol w="5910575"/>
                <a:gridCol w="3843338"/>
              </a:tblGrid>
              <a:tr h="409047">
                <a:tc>
                  <a:txBody>
                    <a:bodyPr/>
                    <a:lstStyle/>
                    <a:p>
                      <a:r>
                        <a:rPr lang="en-US" sz="1400" b="1" dirty="0" smtClean="0"/>
                        <a:t>N.</a:t>
                      </a:r>
                      <a:endParaRPr lang="en-US" sz="1400" b="1" dirty="0"/>
                    </a:p>
                  </a:txBody>
                  <a:tcPr>
                    <a:solidFill>
                      <a:schemeClr val="accent2">
                        <a:lumMod val="20000"/>
                        <a:lumOff val="80000"/>
                      </a:schemeClr>
                    </a:solidFill>
                  </a:tcPr>
                </a:tc>
                <a:tc>
                  <a:txBody>
                    <a:bodyPr/>
                    <a:lstStyle/>
                    <a:p>
                      <a:r>
                        <a:rPr lang="en-US" sz="1400" b="1" dirty="0" smtClean="0"/>
                        <a:t>Question</a:t>
                      </a:r>
                      <a:endParaRPr lang="en-US" sz="1400" b="1" dirty="0"/>
                    </a:p>
                  </a:txBody>
                  <a:tcPr>
                    <a:solidFill>
                      <a:schemeClr val="accent2">
                        <a:lumMod val="20000"/>
                        <a:lumOff val="80000"/>
                      </a:schemeClr>
                    </a:solidFill>
                  </a:tcPr>
                </a:tc>
                <a:tc>
                  <a:txBody>
                    <a:bodyPr/>
                    <a:lstStyle/>
                    <a:p>
                      <a:r>
                        <a:rPr lang="en-US" sz="1400" b="1" dirty="0" smtClean="0"/>
                        <a:t>Your answer</a:t>
                      </a:r>
                      <a:endParaRPr lang="en-US" sz="1400" b="1" dirty="0"/>
                    </a:p>
                  </a:txBody>
                  <a:tcPr>
                    <a:solidFill>
                      <a:schemeClr val="accent2">
                        <a:lumMod val="20000"/>
                        <a:lumOff val="80000"/>
                      </a:schemeClr>
                    </a:solidFill>
                  </a:tcPr>
                </a:tc>
              </a:tr>
              <a:tr h="1219060">
                <a:tc>
                  <a:txBody>
                    <a:bodyPr/>
                    <a:lstStyle/>
                    <a:p>
                      <a:pPr algn="l"/>
                      <a:r>
                        <a:rPr lang="en-US" sz="1600" dirty="0" smtClean="0"/>
                        <a:t>NRS-1</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I want to observe emission features in NIRSpec from 1.5 to 5micron range at the highest spectral resolution possible.  Which instrument settings should I use?  Can I do this in one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cap="none" spc="0" baseline="0" dirty="0" smtClean="0">
                        <a:ln>
                          <a:noFill/>
                        </a:ln>
                        <a:solidFill>
                          <a:schemeClr val="tx1"/>
                        </a:solidFill>
                        <a:effectLst/>
                        <a:uFillTx/>
                        <a:latin typeface="+mn-lt"/>
                        <a:ea typeface="+mn-ea"/>
                        <a:cs typeface="+mn-cs"/>
                        <a:sym typeface="Calibri"/>
                      </a:endParaRPr>
                    </a:p>
                  </a:txBody>
                  <a:tcPr anchor="ctr"/>
                </a:tc>
                <a:tc>
                  <a:txBody>
                    <a:bodyPr/>
                    <a:lstStyle/>
                    <a:p>
                      <a:pPr algn="l"/>
                      <a:endParaRPr lang="en-US" dirty="0"/>
                    </a:p>
                  </a:txBody>
                  <a:tcPr anchor="ctr"/>
                </a:tc>
              </a:tr>
              <a:tr h="1119047">
                <a:tc>
                  <a:txBody>
                    <a:bodyPr/>
                    <a:lstStyle/>
                    <a:p>
                      <a:pPr algn="l"/>
                      <a:r>
                        <a:rPr lang="en-US" sz="1600" dirty="0" smtClean="0"/>
                        <a:t>NRS-2</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Which NIRSpec detector readout has better noise performance? Can I use this mode for subarrays?</a:t>
                      </a:r>
                    </a:p>
                    <a:p>
                      <a:endParaRPr lang="en-US" sz="1600" b="0" i="0" u="none" strike="noStrike" cap="none" spc="0" baseline="0" dirty="0" smtClean="0">
                        <a:ln>
                          <a:noFill/>
                        </a:ln>
                        <a:solidFill>
                          <a:schemeClr val="tx1"/>
                        </a:solidFill>
                        <a:effectLst/>
                        <a:uFillTx/>
                        <a:latin typeface="+mn-lt"/>
                        <a:ea typeface="+mn-ea"/>
                        <a:cs typeface="+mn-cs"/>
                        <a:sym typeface="Calibri"/>
                      </a:endParaRPr>
                    </a:p>
                  </a:txBody>
                  <a:tcPr anchor="ctr"/>
                </a:tc>
                <a:tc>
                  <a:txBody>
                    <a:bodyPr/>
                    <a:lstStyle/>
                    <a:p>
                      <a:pPr algn="l"/>
                      <a:endParaRPr lang="en-US" dirty="0"/>
                    </a:p>
                  </a:txBody>
                  <a:tcPr anchor="ctr"/>
                </a:tc>
              </a:tr>
              <a:tr h="1071562">
                <a:tc>
                  <a:txBody>
                    <a:bodyPr/>
                    <a:lstStyle/>
                    <a:p>
                      <a:pPr algn="l"/>
                      <a:r>
                        <a:rPr lang="en-US" sz="1600" dirty="0" smtClean="0"/>
                        <a:t>NRS-3</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When do I need to take a NIRSpec “leakage exposure”? How can I mitigate leakage? </a:t>
                      </a:r>
                    </a:p>
                  </a:txBody>
                  <a:tcPr anchor="ctr"/>
                </a:tc>
                <a:tc>
                  <a:txBody>
                    <a:bodyPr/>
                    <a:lstStyle/>
                    <a:p>
                      <a:pPr algn="l"/>
                      <a:endParaRPr lang="en-US" dirty="0"/>
                    </a:p>
                  </a:txBody>
                  <a:tcPr anchor="ctr"/>
                </a:tc>
              </a:tr>
              <a:tr h="1071562">
                <a:tc>
                  <a:txBody>
                    <a:bodyPr/>
                    <a:lstStyle/>
                    <a:p>
                      <a:pPr algn="l"/>
                      <a:r>
                        <a:rPr lang="en-US" sz="1600" dirty="0" smtClean="0"/>
                        <a:t>NRS-4</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How do I plan NIRSpec MOS observations? What relative astrometry do I need, and can I observe in this mode if my catalog doesn’t have such precise positions?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cap="none" spc="0" baseline="0" dirty="0" smtClean="0">
                        <a:ln>
                          <a:noFill/>
                        </a:ln>
                        <a:solidFill>
                          <a:schemeClr val="tx1"/>
                        </a:solidFill>
                        <a:effectLst/>
                        <a:uFillTx/>
                        <a:latin typeface="+mn-lt"/>
                        <a:ea typeface="+mn-ea"/>
                        <a:cs typeface="+mn-cs"/>
                        <a:sym typeface="Calibri"/>
                      </a:endParaRPr>
                    </a:p>
                  </a:txBody>
                  <a:tcPr anchor="ctr"/>
                </a:tc>
                <a:tc>
                  <a:txBody>
                    <a:bodyPr/>
                    <a:lstStyle/>
                    <a:p>
                      <a:pPr algn="l"/>
                      <a:endParaRPr lang="en-US" dirty="0"/>
                    </a:p>
                  </a:txBody>
                  <a:tcPr anchor="ctr"/>
                </a:tc>
              </a:tr>
            </a:tbl>
          </a:graphicData>
        </a:graphic>
      </p:graphicFrame>
    </p:spTree>
    <p:extLst>
      <p:ext uri="{BB962C8B-B14F-4D97-AF65-F5344CB8AC3E}">
        <p14:creationId xmlns:p14="http://schemas.microsoft.com/office/powerpoint/2010/main" val="104431346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761" y="274215"/>
            <a:ext cx="3302507" cy="769441"/>
          </a:xfrm>
          <a:prstGeom prst="rect">
            <a:avLst/>
          </a:prstGeom>
        </p:spPr>
        <p:txBody>
          <a:bodyPr wrap="none">
            <a:spAutoFit/>
          </a:bodyPr>
          <a:lstStyle/>
          <a:p>
            <a:pPr>
              <a:defRPr sz="4400">
                <a:solidFill>
                  <a:srgbClr val="7AD6FD"/>
                </a:solidFill>
                <a:latin typeface="Abadi MT Condensed Light"/>
                <a:ea typeface="Abadi MT Condensed Light"/>
                <a:cs typeface="Abadi MT Condensed Light"/>
                <a:sym typeface="Abadi MT Condensed Light"/>
              </a:defRPr>
            </a:pPr>
            <a:r>
              <a:rPr lang="en-US" dirty="0" smtClean="0">
                <a:solidFill>
                  <a:srgbClr val="00B0F0"/>
                </a:solidFill>
              </a:rPr>
              <a:t>Part -6 - NIRISS </a:t>
            </a:r>
            <a:endParaRPr lang="en-US" dirty="0">
              <a:solidFill>
                <a:srgbClr val="00B0F0"/>
              </a:solidFill>
            </a:endParaRPr>
          </a:p>
        </p:txBody>
      </p:sp>
      <p:pic>
        <p:nvPicPr>
          <p:cNvPr id="3" name="image2.pdf"/>
          <p:cNvPicPr>
            <a:picLocks noChangeAspect="1"/>
          </p:cNvPicPr>
          <p:nvPr/>
        </p:nvPicPr>
        <p:blipFill>
          <a:blip r:embed="rId2">
            <a:extLst/>
          </a:blip>
          <a:stretch>
            <a:fillRect/>
          </a:stretch>
        </p:blipFill>
        <p:spPr>
          <a:xfrm>
            <a:off x="10081465" y="0"/>
            <a:ext cx="2103120" cy="1043656"/>
          </a:xfrm>
          <a:prstGeom prst="rect">
            <a:avLst/>
          </a:prstGeom>
          <a:ln w="12700">
            <a:miter lim="400000"/>
          </a:ln>
        </p:spPr>
      </p:pic>
      <p:pic>
        <p:nvPicPr>
          <p:cNvPr id="4" name="image3.png"/>
          <p:cNvPicPr>
            <a:picLocks noChangeAspect="1"/>
          </p:cNvPicPr>
          <p:nvPr/>
        </p:nvPicPr>
        <p:blipFill>
          <a:blip r:embed="rId3">
            <a:extLst/>
          </a:blip>
          <a:stretch>
            <a:fillRect/>
          </a:stretch>
        </p:blipFill>
        <p:spPr>
          <a:xfrm>
            <a:off x="44603" y="22301"/>
            <a:ext cx="1227379" cy="1227379"/>
          </a:xfrm>
          <a:prstGeom prst="rect">
            <a:avLst/>
          </a:prstGeom>
          <a:ln w="12700">
            <a:miter lim="400000"/>
          </a:ln>
        </p:spPr>
      </p:pic>
      <p:graphicFrame>
        <p:nvGraphicFramePr>
          <p:cNvPr id="5" name="Table 4"/>
          <p:cNvGraphicFramePr>
            <a:graphicFrameLocks noGrp="1"/>
          </p:cNvGraphicFramePr>
          <p:nvPr>
            <p:extLst>
              <p:ext uri="{D42A27DB-BD31-4B8C-83A1-F6EECF244321}">
                <p14:modId xmlns:p14="http://schemas.microsoft.com/office/powerpoint/2010/main" val="65665323"/>
              </p:ext>
            </p:extLst>
          </p:nvPr>
        </p:nvGraphicFramePr>
        <p:xfrm>
          <a:off x="658292" y="1043656"/>
          <a:ext cx="10671696" cy="4890278"/>
        </p:xfrm>
        <a:graphic>
          <a:graphicData uri="http://schemas.openxmlformats.org/drawingml/2006/table">
            <a:tbl>
              <a:tblPr firstRow="1" bandRow="1">
                <a:tableStyleId>{5940675A-B579-460E-94D1-54222C63F5DA}</a:tableStyleId>
              </a:tblPr>
              <a:tblGrid>
                <a:gridCol w="917783"/>
                <a:gridCol w="5910575"/>
                <a:gridCol w="3843338"/>
              </a:tblGrid>
              <a:tr h="409047">
                <a:tc>
                  <a:txBody>
                    <a:bodyPr/>
                    <a:lstStyle/>
                    <a:p>
                      <a:r>
                        <a:rPr lang="en-US" sz="1400" b="1" dirty="0" smtClean="0"/>
                        <a:t>N.</a:t>
                      </a:r>
                      <a:endParaRPr lang="en-US" sz="1400" b="1" dirty="0"/>
                    </a:p>
                  </a:txBody>
                  <a:tcPr>
                    <a:solidFill>
                      <a:schemeClr val="accent2">
                        <a:lumMod val="20000"/>
                        <a:lumOff val="80000"/>
                      </a:schemeClr>
                    </a:solidFill>
                  </a:tcPr>
                </a:tc>
                <a:tc>
                  <a:txBody>
                    <a:bodyPr/>
                    <a:lstStyle/>
                    <a:p>
                      <a:r>
                        <a:rPr lang="en-US" sz="1400" b="1" dirty="0" smtClean="0"/>
                        <a:t>Question</a:t>
                      </a:r>
                      <a:endParaRPr lang="en-US" sz="1400" b="1" dirty="0"/>
                    </a:p>
                  </a:txBody>
                  <a:tcPr>
                    <a:solidFill>
                      <a:schemeClr val="accent2">
                        <a:lumMod val="20000"/>
                        <a:lumOff val="80000"/>
                      </a:schemeClr>
                    </a:solidFill>
                  </a:tcPr>
                </a:tc>
                <a:tc>
                  <a:txBody>
                    <a:bodyPr/>
                    <a:lstStyle/>
                    <a:p>
                      <a:r>
                        <a:rPr lang="en-US" sz="1400" b="1" dirty="0" smtClean="0"/>
                        <a:t>Your answer</a:t>
                      </a:r>
                      <a:endParaRPr lang="en-US" sz="1400" b="1" dirty="0"/>
                    </a:p>
                  </a:txBody>
                  <a:tcPr>
                    <a:solidFill>
                      <a:schemeClr val="accent2">
                        <a:lumMod val="20000"/>
                        <a:lumOff val="80000"/>
                      </a:schemeClr>
                    </a:solidFill>
                  </a:tcPr>
                </a:tc>
              </a:tr>
              <a:tr h="1219060">
                <a:tc>
                  <a:txBody>
                    <a:bodyPr/>
                    <a:lstStyle/>
                    <a:p>
                      <a:pPr algn="l"/>
                      <a:r>
                        <a:rPr lang="en-US" sz="1600" dirty="0" smtClean="0"/>
                        <a:t>NIS-1</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NIRISS has two </a:t>
                      </a:r>
                      <a:r>
                        <a:rPr lang="en-US" sz="1600" b="0" i="0" u="none" strike="noStrike" cap="none" spc="0" baseline="0" dirty="0" err="1" smtClean="0">
                          <a:ln>
                            <a:noFill/>
                          </a:ln>
                          <a:solidFill>
                            <a:schemeClr val="tx1"/>
                          </a:solidFill>
                          <a:effectLst/>
                          <a:uFillTx/>
                          <a:latin typeface="+mn-lt"/>
                          <a:ea typeface="+mn-ea"/>
                          <a:cs typeface="+mn-cs"/>
                          <a:sym typeface="Calibri"/>
                        </a:rPr>
                        <a:t>grisms</a:t>
                      </a:r>
                      <a:r>
                        <a:rPr lang="en-US" sz="1600" b="0" i="0" u="none" strike="noStrike" cap="none" spc="0" baseline="0" dirty="0" smtClean="0">
                          <a:ln>
                            <a:noFill/>
                          </a:ln>
                          <a:solidFill>
                            <a:schemeClr val="tx1"/>
                          </a:solidFill>
                          <a:effectLst/>
                          <a:uFillTx/>
                          <a:latin typeface="+mn-lt"/>
                          <a:ea typeface="+mn-ea"/>
                          <a:cs typeface="+mn-cs"/>
                          <a:sym typeface="Calibri"/>
                        </a:rPr>
                        <a:t> for </a:t>
                      </a:r>
                      <a:r>
                        <a:rPr lang="en-US" sz="1600" b="0" i="0" u="none" strike="noStrike" cap="none" spc="0" baseline="0" dirty="0" err="1" smtClean="0">
                          <a:ln>
                            <a:noFill/>
                          </a:ln>
                          <a:solidFill>
                            <a:schemeClr val="tx1"/>
                          </a:solidFill>
                          <a:effectLst/>
                          <a:uFillTx/>
                          <a:latin typeface="+mn-lt"/>
                          <a:ea typeface="+mn-ea"/>
                          <a:cs typeface="+mn-cs"/>
                          <a:sym typeface="Calibri"/>
                        </a:rPr>
                        <a:t>slitless</a:t>
                      </a:r>
                      <a:r>
                        <a:rPr lang="en-US" sz="1600" b="0" i="0" u="none" strike="noStrike" cap="none" spc="0" baseline="0" dirty="0" smtClean="0">
                          <a:ln>
                            <a:noFill/>
                          </a:ln>
                          <a:solidFill>
                            <a:schemeClr val="tx1"/>
                          </a:solidFill>
                          <a:effectLst/>
                          <a:uFillTx/>
                          <a:latin typeface="+mn-lt"/>
                          <a:ea typeface="+mn-ea"/>
                          <a:cs typeface="+mn-cs"/>
                          <a:sym typeface="Calibri"/>
                        </a:rPr>
                        <a:t> spectroscopy. What are they and what’s the difference?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cap="none" spc="0" baseline="0" dirty="0" smtClean="0">
                        <a:ln>
                          <a:noFill/>
                        </a:ln>
                        <a:solidFill>
                          <a:schemeClr val="tx1"/>
                        </a:solidFill>
                        <a:effectLst/>
                        <a:uFillTx/>
                        <a:latin typeface="+mn-lt"/>
                        <a:ea typeface="+mn-ea"/>
                        <a:cs typeface="+mn-cs"/>
                        <a:sym typeface="Calibri"/>
                      </a:endParaRPr>
                    </a:p>
                  </a:txBody>
                  <a:tcPr anchor="ctr"/>
                </a:tc>
                <a:tc>
                  <a:txBody>
                    <a:bodyPr/>
                    <a:lstStyle/>
                    <a:p>
                      <a:pPr algn="l"/>
                      <a:endParaRPr lang="en-US" dirty="0"/>
                    </a:p>
                  </a:txBody>
                  <a:tcPr anchor="ctr"/>
                </a:tc>
              </a:tr>
              <a:tr h="1119047">
                <a:tc>
                  <a:txBody>
                    <a:bodyPr/>
                    <a:lstStyle/>
                    <a:p>
                      <a:pPr algn="l"/>
                      <a:r>
                        <a:rPr lang="en-US" sz="1600" dirty="0" smtClean="0"/>
                        <a:t>NIS2</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What is the resolution and wavelength coverage of the 2nd order for the NIRISS SOSS mode?</a:t>
                      </a:r>
                    </a:p>
                    <a:p>
                      <a:pPr algn="l"/>
                      <a:endParaRPr lang="en-US" sz="1600" b="0" i="0" u="none" strike="noStrike" cap="none" spc="0" baseline="0" dirty="0" smtClean="0">
                        <a:ln>
                          <a:noFill/>
                        </a:ln>
                        <a:solidFill>
                          <a:schemeClr val="tx1"/>
                        </a:solidFill>
                        <a:effectLst/>
                        <a:uFillTx/>
                        <a:latin typeface="+mn-lt"/>
                        <a:ea typeface="+mn-ea"/>
                        <a:cs typeface="+mn-cs"/>
                        <a:sym typeface="Calibri"/>
                      </a:endParaRPr>
                    </a:p>
                  </a:txBody>
                  <a:tcPr anchor="ctr"/>
                </a:tc>
                <a:tc>
                  <a:txBody>
                    <a:bodyPr/>
                    <a:lstStyle/>
                    <a:p>
                      <a:pPr algn="l"/>
                      <a:endParaRPr lang="en-US" dirty="0"/>
                    </a:p>
                  </a:txBody>
                  <a:tcPr anchor="ctr"/>
                </a:tc>
              </a:tr>
              <a:tr h="1071562">
                <a:tc>
                  <a:txBody>
                    <a:bodyPr/>
                    <a:lstStyle/>
                    <a:p>
                      <a:pPr algn="l"/>
                      <a:r>
                        <a:rPr lang="en-US" sz="1600" dirty="0" smtClean="0"/>
                        <a:t>NIS-3</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When should I propose for NIRISS imaging instead of </a:t>
                      </a:r>
                      <a:r>
                        <a:rPr lang="en-US" sz="1600" b="0" i="0" u="none" strike="noStrike" cap="none" spc="0" baseline="0" dirty="0" err="1" smtClean="0">
                          <a:ln>
                            <a:noFill/>
                          </a:ln>
                          <a:solidFill>
                            <a:schemeClr val="tx1"/>
                          </a:solidFill>
                          <a:effectLst/>
                          <a:uFillTx/>
                          <a:latin typeface="+mn-lt"/>
                          <a:ea typeface="+mn-ea"/>
                          <a:cs typeface="+mn-cs"/>
                          <a:sym typeface="Calibri"/>
                        </a:rPr>
                        <a:t>NIRCam</a:t>
                      </a:r>
                      <a:r>
                        <a:rPr lang="en-US" sz="1600" b="0" i="0" u="none" strike="noStrike" cap="none" spc="0" baseline="0" dirty="0" smtClean="0">
                          <a:ln>
                            <a:noFill/>
                          </a:ln>
                          <a:solidFill>
                            <a:schemeClr val="tx1"/>
                          </a:solidFill>
                          <a:effectLst/>
                          <a:uFillTx/>
                          <a:latin typeface="+mn-lt"/>
                          <a:ea typeface="+mn-ea"/>
                          <a:cs typeface="+mn-cs"/>
                          <a:sym typeface="Calibri"/>
                        </a:rPr>
                        <a:t> imaging?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cap="none" spc="0" baseline="0" dirty="0" smtClean="0">
                        <a:ln>
                          <a:noFill/>
                        </a:ln>
                        <a:solidFill>
                          <a:schemeClr val="tx1"/>
                        </a:solidFill>
                        <a:effectLst/>
                        <a:uFillTx/>
                        <a:latin typeface="+mn-lt"/>
                        <a:ea typeface="+mn-ea"/>
                        <a:cs typeface="+mn-cs"/>
                        <a:sym typeface="Calibri"/>
                      </a:endParaRPr>
                    </a:p>
                  </a:txBody>
                  <a:tcPr anchor="ctr"/>
                </a:tc>
                <a:tc>
                  <a:txBody>
                    <a:bodyPr/>
                    <a:lstStyle/>
                    <a:p>
                      <a:pPr algn="l"/>
                      <a:endParaRPr lang="en-US" dirty="0"/>
                    </a:p>
                  </a:txBody>
                  <a:tcPr anchor="ctr"/>
                </a:tc>
              </a:tr>
              <a:tr h="1071562">
                <a:tc>
                  <a:txBody>
                    <a:bodyPr/>
                    <a:lstStyle/>
                    <a:p>
                      <a:pPr algn="l"/>
                      <a:r>
                        <a:rPr lang="en-US" sz="1600" dirty="0" smtClean="0"/>
                        <a:t>NIS-4</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tx1"/>
                          </a:solidFill>
                          <a:effectLst/>
                          <a:uFillTx/>
                          <a:latin typeface="+mn-lt"/>
                          <a:ea typeface="+mn-ea"/>
                          <a:cs typeface="+mn-cs"/>
                          <a:sym typeface="Calibri"/>
                        </a:rPr>
                        <a:t>What separation can achieve between bright host and faint companion for the NIRISS Aperture Masking Interferometry (AMI) mode?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cap="none" spc="0" baseline="0" dirty="0" smtClean="0">
                        <a:ln>
                          <a:noFill/>
                        </a:ln>
                        <a:solidFill>
                          <a:schemeClr val="tx1"/>
                        </a:solidFill>
                        <a:effectLst/>
                        <a:uFillTx/>
                        <a:latin typeface="+mn-lt"/>
                        <a:ea typeface="+mn-ea"/>
                        <a:cs typeface="+mn-cs"/>
                        <a:sym typeface="Calibri"/>
                      </a:endParaRPr>
                    </a:p>
                  </a:txBody>
                  <a:tcPr anchor="ctr"/>
                </a:tc>
                <a:tc>
                  <a:txBody>
                    <a:bodyPr/>
                    <a:lstStyle/>
                    <a:p>
                      <a:pPr algn="l"/>
                      <a:endParaRPr lang="en-US" dirty="0"/>
                    </a:p>
                  </a:txBody>
                  <a:tcPr anchor="ctr"/>
                </a:tc>
              </a:tr>
            </a:tbl>
          </a:graphicData>
        </a:graphic>
      </p:graphicFrame>
    </p:spTree>
    <p:extLst>
      <p:ext uri="{BB962C8B-B14F-4D97-AF65-F5344CB8AC3E}">
        <p14:creationId xmlns:p14="http://schemas.microsoft.com/office/powerpoint/2010/main" val="107285932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10674</TotalTime>
  <Words>2245</Words>
  <Application>Microsoft Macintosh PowerPoint</Application>
  <PresentationFormat>Widescreen</PresentationFormat>
  <Paragraphs>290</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Abadi MT Condensed Extra Bold</vt:lpstr>
      <vt:lpstr>Abadi MT Condensed Light</vt:lpstr>
      <vt:lpstr>Calibri</vt:lpstr>
      <vt:lpstr>Calibri Light</vt:lpstr>
      <vt:lpstr>Helvetica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Marco Sirianni</cp:lastModifiedBy>
  <cp:revision>76</cp:revision>
  <cp:lastPrinted>2017-10-03T15:34:12Z</cp:lastPrinted>
  <dcterms:modified xsi:type="dcterms:W3CDTF">2017-10-03T16:10:09Z</dcterms:modified>
</cp:coreProperties>
</file>