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4" r:id="rId4"/>
    <p:sldId id="258" r:id="rId5"/>
    <p:sldId id="260" r:id="rId6"/>
    <p:sldId id="261" r:id="rId7"/>
    <p:sldId id="263"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7"/>
    <p:restoredTop sz="94647"/>
  </p:normalViewPr>
  <p:slideViewPr>
    <p:cSldViewPr snapToGrid="0" snapToObjects="1" showGuides="1">
      <p:cViewPr>
        <p:scale>
          <a:sx n="87" d="100"/>
          <a:sy n="87" d="100"/>
        </p:scale>
        <p:origin x="-312" y="-2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4867595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stStyle>
          <a:p>
            <a:r>
              <a:t>Click to edit Master text styles</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2.pdf"/>
          <p:cNvPicPr>
            <a:picLocks noChangeAspect="1"/>
          </p:cNvPicPr>
          <p:nvPr/>
        </p:nvPicPr>
        <p:blipFill>
          <a:blip r:embed="rId2">
            <a:extLst/>
          </a:blip>
          <a:stretch>
            <a:fillRect/>
          </a:stretch>
        </p:blipFill>
        <p:spPr>
          <a:xfrm>
            <a:off x="9426146" y="0"/>
            <a:ext cx="2765855" cy="1372530"/>
          </a:xfrm>
          <a:prstGeom prst="rect">
            <a:avLst/>
          </a:prstGeom>
          <a:ln w="12700">
            <a:miter lim="400000"/>
          </a:ln>
        </p:spPr>
      </p:pic>
      <p:sp>
        <p:nvSpPr>
          <p:cNvPr id="113" name="Shape 113"/>
          <p:cNvSpPr/>
          <p:nvPr/>
        </p:nvSpPr>
        <p:spPr>
          <a:xfrm>
            <a:off x="486111" y="1444805"/>
            <a:ext cx="10650730"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latin typeface="Abadi MT Condensed Light"/>
                <a:ea typeface="Abadi MT Condensed Light"/>
                <a:cs typeface="Abadi MT Condensed Light"/>
                <a:sym typeface="Abadi MT Condensed Light"/>
              </a:defRPr>
            </a:pPr>
            <a:endParaRPr dirty="0"/>
          </a:p>
          <a:p>
            <a:pPr>
              <a:defRPr sz="4400">
                <a:latin typeface="Abadi MT Condensed Extra Bold"/>
                <a:ea typeface="Abadi MT Condensed Extra Bold"/>
                <a:cs typeface="Abadi MT Condensed Extra Bold"/>
                <a:sym typeface="Abadi MT Condensed Extra Bold"/>
              </a:defRPr>
            </a:pPr>
            <a:r>
              <a:rPr dirty="0"/>
              <a:t>ESAC 2017 JWST Workshop</a:t>
            </a:r>
          </a:p>
        </p:txBody>
      </p:sp>
      <p:grpSp>
        <p:nvGrpSpPr>
          <p:cNvPr id="2" name="Group 1"/>
          <p:cNvGrpSpPr/>
          <p:nvPr/>
        </p:nvGrpSpPr>
        <p:grpSpPr>
          <a:xfrm>
            <a:off x="513778" y="3339227"/>
            <a:ext cx="2524609" cy="2709001"/>
            <a:chOff x="513778" y="3339227"/>
            <a:chExt cx="2524609" cy="2709001"/>
          </a:xfrm>
        </p:grpSpPr>
        <p:pic>
          <p:nvPicPr>
            <p:cNvPr id="114" name="image1.png"/>
            <p:cNvPicPr>
              <a:picLocks noChangeAspect="1"/>
            </p:cNvPicPr>
            <p:nvPr/>
          </p:nvPicPr>
          <p:blipFill>
            <a:blip r:embed="rId3">
              <a:extLst/>
            </a:blip>
            <a:stretch>
              <a:fillRect/>
            </a:stretch>
          </p:blipFill>
          <p:spPr>
            <a:xfrm>
              <a:off x="513778" y="3339227"/>
              <a:ext cx="2524609" cy="2524610"/>
            </a:xfrm>
            <a:prstGeom prst="rect">
              <a:avLst/>
            </a:prstGeom>
            <a:ln w="12700">
              <a:miter lim="400000"/>
            </a:ln>
          </p:spPr>
        </p:pic>
        <p:sp>
          <p:nvSpPr>
            <p:cNvPr id="115" name="Shape 115"/>
            <p:cNvSpPr/>
            <p:nvPr/>
          </p:nvSpPr>
          <p:spPr>
            <a:xfrm>
              <a:off x="854493" y="5341836"/>
              <a:ext cx="1843179" cy="706392"/>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i="1" dirty="0" err="1" smtClean="0"/>
                <a:t>ESASky</a:t>
              </a:r>
              <a:endParaRPr i="1" dirty="0"/>
            </a:p>
          </p:txBody>
        </p:sp>
      </p:grpSp>
      <p:pic>
        <p:nvPicPr>
          <p:cNvPr id="116" name="image3.png"/>
          <p:cNvPicPr>
            <a:picLocks noChangeAspect="1"/>
          </p:cNvPicPr>
          <p:nvPr/>
        </p:nvPicPr>
        <p:blipFill>
          <a:blip r:embed="rId4">
            <a:extLst/>
          </a:blip>
          <a:stretch>
            <a:fillRect/>
          </a:stretch>
        </p:blipFill>
        <p:spPr>
          <a:xfrm>
            <a:off x="44603" y="22301"/>
            <a:ext cx="1494263" cy="1494263"/>
          </a:xfrm>
          <a:prstGeom prst="rect">
            <a:avLst/>
          </a:prstGeom>
          <a:ln w="12700">
            <a:miter lim="400000"/>
          </a:ln>
        </p:spPr>
      </p:pic>
      <p:sp>
        <p:nvSpPr>
          <p:cNvPr id="117" name="Shape 117"/>
          <p:cNvSpPr/>
          <p:nvPr/>
        </p:nvSpPr>
        <p:spPr>
          <a:xfrm>
            <a:off x="3457911" y="3252439"/>
            <a:ext cx="7420234" cy="13849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latin typeface="Abadi MT Condensed Light"/>
                <a:ea typeface="Abadi MT Condensed Light"/>
                <a:cs typeface="Abadi MT Condensed Light"/>
                <a:sym typeface="Abadi MT Condensed Light"/>
              </a:defRPr>
            </a:pPr>
            <a:r>
              <a:rPr lang="en-US" sz="4000" dirty="0" err="1" smtClean="0"/>
              <a:t>ESASky</a:t>
            </a:r>
            <a:r>
              <a:rPr lang="en-US" sz="4000" dirty="0" smtClean="0"/>
              <a:t> </a:t>
            </a:r>
            <a:r>
              <a:rPr lang="en-US" sz="4000" dirty="0" smtClean="0"/>
              <a:t>Hands on experience</a:t>
            </a:r>
            <a:endParaRPr sz="4000" dirty="0"/>
          </a:p>
          <a:p>
            <a:pPr>
              <a:defRPr sz="4400">
                <a:latin typeface="Abadi MT Condensed Light"/>
                <a:ea typeface="Abadi MT Condensed Light"/>
                <a:cs typeface="Abadi MT Condensed Light"/>
                <a:sym typeface="Abadi MT Condensed Light"/>
              </a:defRPr>
            </a:pPr>
            <a:endParaRPr dirty="0"/>
          </a:p>
        </p:txBody>
      </p:sp>
      <p:sp>
        <p:nvSpPr>
          <p:cNvPr id="118" name="Shape 118"/>
          <p:cNvSpPr/>
          <p:nvPr/>
        </p:nvSpPr>
        <p:spPr>
          <a:xfrm>
            <a:off x="6582111" y="2545053"/>
            <a:ext cx="5577840" cy="1"/>
          </a:xfrm>
          <a:prstGeom prst="line">
            <a:avLst/>
          </a:prstGeom>
          <a:ln w="38100">
            <a:solidFill>
              <a:srgbClr val="7AD6FD"/>
            </a:solidFill>
            <a:miter/>
          </a:ln>
        </p:spPr>
        <p:txBody>
          <a:bodyPr lIns="45719" rIns="45719"/>
          <a:lstStyle/>
          <a:p>
            <a:endParaRPr/>
          </a:p>
        </p:txBody>
      </p:sp>
      <p:pic>
        <p:nvPicPr>
          <p:cNvPr id="10" name="Picture 9"/>
          <p:cNvPicPr>
            <a:picLocks noChangeAspect="1"/>
          </p:cNvPicPr>
          <p:nvPr/>
        </p:nvPicPr>
        <p:blipFill>
          <a:blip r:embed="rId5"/>
          <a:stretch>
            <a:fillRect/>
          </a:stretch>
        </p:blipFill>
        <p:spPr>
          <a:xfrm>
            <a:off x="1903047" y="4751037"/>
            <a:ext cx="683830" cy="51287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991251"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Overview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dirty="0" err="1" smtClean="0"/>
                <a:t>ESASky</a:t>
              </a:r>
              <a:endParaRPr sz="2000" i="1" dirty="0"/>
            </a:p>
          </p:txBody>
        </p:sp>
      </p:grpSp>
      <p:sp>
        <p:nvSpPr>
          <p:cNvPr id="11" name="Shape 117"/>
          <p:cNvSpPr/>
          <p:nvPr/>
        </p:nvSpPr>
        <p:spPr>
          <a:xfrm>
            <a:off x="658292" y="1141424"/>
            <a:ext cx="11198428" cy="550920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just">
              <a:defRPr sz="4400">
                <a:latin typeface="Abadi MT Condensed Light"/>
                <a:ea typeface="Abadi MT Condensed Light"/>
                <a:cs typeface="Abadi MT Condensed Light"/>
                <a:sym typeface="Abadi MT Condensed Light"/>
              </a:defRPr>
            </a:pPr>
            <a:r>
              <a:rPr lang="en-US" sz="3200" dirty="0" smtClean="0">
                <a:solidFill>
                  <a:srgbClr val="00B0F0"/>
                </a:solidFill>
                <a:latin typeface="Abadi MT Condensed Light" charset="0"/>
                <a:ea typeface="Abadi MT Condensed Light" charset="0"/>
                <a:cs typeface="Abadi MT Condensed Light" charset="0"/>
              </a:rPr>
              <a:t>Goal: </a:t>
            </a:r>
            <a:r>
              <a:rPr lang="en-US" sz="2800" dirty="0" smtClean="0">
                <a:latin typeface="Abadi MT Condensed Light" charset="0"/>
                <a:ea typeface="Abadi MT Condensed Light" charset="0"/>
                <a:cs typeface="Abadi MT Condensed Light" charset="0"/>
              </a:rPr>
              <a:t>Familiarization with </a:t>
            </a:r>
            <a:r>
              <a:rPr lang="en-US" sz="2800" dirty="0" err="1" smtClean="0">
                <a:latin typeface="Abadi MT Condensed Light" charset="0"/>
                <a:ea typeface="Abadi MT Condensed Light" charset="0"/>
                <a:cs typeface="Abadi MT Condensed Light" charset="0"/>
              </a:rPr>
              <a:t>ESASky</a:t>
            </a:r>
            <a:r>
              <a:rPr lang="en-US" sz="2800" dirty="0" smtClean="0">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as a tool for quick assessment of the spatial coverage of instruments FOV, possible parallel observations, and looking for the existence of suitable pre-images</a:t>
            </a:r>
            <a:r>
              <a:rPr lang="en-US" sz="2800" dirty="0">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and catalogs.</a:t>
            </a: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smtClean="0">
                <a:solidFill>
                  <a:srgbClr val="00B0F0"/>
                </a:solidFill>
                <a:latin typeface="Abadi MT Condensed Light" charset="0"/>
                <a:ea typeface="Abadi MT Condensed Light" charset="0"/>
                <a:cs typeface="Abadi MT Condensed Light" charset="0"/>
              </a:rPr>
              <a:t>Disclaimer:</a:t>
            </a:r>
            <a:r>
              <a:rPr lang="en-US" sz="2800" dirty="0" smtClean="0">
                <a:latin typeface="Abadi MT Condensed Light" charset="0"/>
                <a:ea typeface="Abadi MT Condensed Light" charset="0"/>
                <a:cs typeface="Abadi MT Condensed Light" charset="0"/>
              </a:rPr>
              <a:t> </a:t>
            </a:r>
            <a:r>
              <a:rPr lang="en-US" sz="2800" dirty="0" err="1" smtClean="0">
                <a:solidFill>
                  <a:srgbClr val="FF0000"/>
                </a:solidFill>
                <a:latin typeface="Abadi MT Condensed Light" charset="0"/>
                <a:ea typeface="Abadi MT Condensed Light" charset="0"/>
                <a:cs typeface="Abadi MT Condensed Light" charset="0"/>
              </a:rPr>
              <a:t>ESASky</a:t>
            </a:r>
            <a:r>
              <a:rPr lang="en-US" sz="2800" dirty="0" smtClean="0">
                <a:solidFill>
                  <a:srgbClr val="FF0000"/>
                </a:solidFill>
                <a:latin typeface="Abadi MT Condensed Light" charset="0"/>
                <a:ea typeface="Abadi MT Condensed Light" charset="0"/>
                <a:cs typeface="Abadi MT Condensed Light" charset="0"/>
              </a:rPr>
              <a:t> </a:t>
            </a:r>
            <a:r>
              <a:rPr lang="en-US" sz="2800" dirty="0" smtClean="0">
                <a:solidFill>
                  <a:srgbClr val="FF0000"/>
                </a:solidFill>
                <a:latin typeface="Abadi MT Condensed Light" charset="0"/>
                <a:ea typeface="Abadi MT Condensed Light" charset="0"/>
                <a:cs typeface="Abadi MT Condensed Light" charset="0"/>
              </a:rPr>
              <a:t>should be used only as preliminary tool in the early phases of the science program definition. The Astronomer Proposal Tool is the formal tool to be used for the detailed planning, implementation and submission of JWST proposals. </a:t>
            </a:r>
          </a:p>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err="1" smtClean="0">
                <a:solidFill>
                  <a:srgbClr val="00B0F0"/>
                </a:solidFill>
                <a:latin typeface="Abadi MT Condensed Light" charset="0"/>
                <a:ea typeface="Abadi MT Condensed Light" charset="0"/>
                <a:cs typeface="Abadi MT Condensed Light" charset="0"/>
              </a:rPr>
              <a:t>ESASky</a:t>
            </a:r>
            <a:r>
              <a:rPr lang="en-US" sz="3200" dirty="0" smtClean="0">
                <a:solidFill>
                  <a:srgbClr val="00B0F0"/>
                </a:solidFill>
                <a:latin typeface="Abadi MT Condensed Light" charset="0"/>
                <a:ea typeface="Abadi MT Condensed Light" charset="0"/>
                <a:cs typeface="Abadi MT Condensed Light" charset="0"/>
              </a:rPr>
              <a:t> </a:t>
            </a:r>
            <a:r>
              <a:rPr lang="en-US" sz="3200" dirty="0" smtClean="0">
                <a:solidFill>
                  <a:srgbClr val="00B0F0"/>
                </a:solidFill>
                <a:latin typeface="Abadi MT Condensed Light" charset="0"/>
                <a:ea typeface="Abadi MT Condensed Light" charset="0"/>
                <a:cs typeface="Abadi MT Condensed Light" charset="0"/>
              </a:rPr>
              <a:t>Link:</a:t>
            </a:r>
            <a:r>
              <a:rPr lang="en-US" sz="2800" dirty="0">
                <a:latin typeface="Abadi MT Condensed Light" charset="0"/>
                <a:ea typeface="Abadi MT Condensed Light" charset="0"/>
                <a:cs typeface="Abadi MT Condensed Light" charset="0"/>
              </a:rPr>
              <a:t> </a:t>
            </a:r>
            <a:r>
              <a:rPr lang="en-US" sz="2800" b="1" dirty="0">
                <a:latin typeface="Abadi MT Condensed Light" charset="0"/>
                <a:ea typeface="Abadi MT Condensed Light" charset="0"/>
                <a:cs typeface="Abadi MT Condensed Light" charset="0"/>
              </a:rPr>
              <a:t>http://</a:t>
            </a:r>
            <a:r>
              <a:rPr lang="en-US" sz="2800" b="1" dirty="0" err="1">
                <a:latin typeface="Abadi MT Condensed Light" charset="0"/>
                <a:ea typeface="Abadi MT Condensed Light" charset="0"/>
                <a:cs typeface="Abadi MT Condensed Light" charset="0"/>
              </a:rPr>
              <a:t>sky.esa.int</a:t>
            </a:r>
            <a:r>
              <a:rPr lang="en-US" sz="2800" b="1" dirty="0">
                <a:latin typeface="Abadi MT Condensed Light" charset="0"/>
                <a:ea typeface="Abadi MT Condensed Light" charset="0"/>
                <a:cs typeface="Abadi MT Condensed Light" charset="0"/>
              </a:rPr>
              <a:t>/</a:t>
            </a:r>
          </a:p>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a:solidFill>
                  <a:srgbClr val="00B0F0"/>
                </a:solidFill>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	</a:t>
            </a:r>
          </a:p>
        </p:txBody>
      </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spTree>
    <p:extLst>
      <p:ext uri="{BB962C8B-B14F-4D97-AF65-F5344CB8AC3E}">
        <p14:creationId xmlns:p14="http://schemas.microsoft.com/office/powerpoint/2010/main" val="5519703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3578224"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JWST Field of View</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dirty="0" err="1" smtClean="0"/>
                <a:t>ESASky</a:t>
              </a:r>
              <a:endParaRPr sz="2000" i="1" dirty="0"/>
            </a:p>
          </p:txBody>
        </p:sp>
      </p:gr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99" y="1468722"/>
            <a:ext cx="9168581" cy="4853100"/>
          </a:xfrm>
          <a:prstGeom prst="rect">
            <a:avLst/>
          </a:prstGeom>
        </p:spPr>
      </p:pic>
    </p:spTree>
    <p:extLst>
      <p:ext uri="{BB962C8B-B14F-4D97-AF65-F5344CB8AC3E}">
        <p14:creationId xmlns:p14="http://schemas.microsoft.com/office/powerpoint/2010/main" val="7289227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465466"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Case 1</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dirty="0" err="1" smtClean="0"/>
                <a:t>ESASky</a:t>
              </a:r>
              <a:endParaRPr sz="2000" i="1" dirty="0"/>
            </a:p>
          </p:txBody>
        </p:sp>
      </p:grpSp>
      <p:sp>
        <p:nvSpPr>
          <p:cNvPr id="11" name="Shape 117"/>
          <p:cNvSpPr/>
          <p:nvPr/>
        </p:nvSpPr>
        <p:spPr>
          <a:xfrm>
            <a:off x="658292" y="1141424"/>
            <a:ext cx="11198428" cy="538609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4400">
                <a:latin typeface="Abadi MT Condensed Light"/>
                <a:ea typeface="Abadi MT Condensed Light"/>
                <a:cs typeface="Abadi MT Condensed Light"/>
                <a:sym typeface="Abadi MT Condensed Light"/>
              </a:defRPr>
            </a:pPr>
            <a:r>
              <a:rPr lang="en-US" sz="3200" dirty="0" smtClean="0">
                <a:solidFill>
                  <a:srgbClr val="00B0F0"/>
                </a:solidFill>
                <a:latin typeface="Abadi MT Condensed Light" charset="0"/>
                <a:ea typeface="Abadi MT Condensed Light" charset="0"/>
                <a:cs typeface="Abadi MT Condensed Light" charset="0"/>
              </a:rPr>
              <a:t>Goal: </a:t>
            </a:r>
            <a:r>
              <a:rPr lang="en-US" sz="2800" dirty="0" smtClean="0">
                <a:latin typeface="Abadi MT Condensed Light" charset="0"/>
                <a:ea typeface="Abadi MT Condensed Light" charset="0"/>
                <a:cs typeface="Abadi MT Condensed Light" charset="0"/>
              </a:rPr>
              <a:t>Estimate the number of </a:t>
            </a:r>
            <a:r>
              <a:rPr lang="en-US" sz="2800" dirty="0" err="1" smtClean="0">
                <a:latin typeface="Abadi MT Condensed Light" charset="0"/>
                <a:ea typeface="Abadi MT Condensed Light" charset="0"/>
                <a:cs typeface="Abadi MT Condensed Light" charset="0"/>
              </a:rPr>
              <a:t>pointings</a:t>
            </a:r>
            <a:r>
              <a:rPr lang="en-US" sz="2800" dirty="0" smtClean="0">
                <a:latin typeface="Abadi MT Condensed Light" charset="0"/>
                <a:ea typeface="Abadi MT Condensed Light" charset="0"/>
                <a:cs typeface="Abadi MT Condensed Light" charset="0"/>
              </a:rPr>
              <a:t> needed for imaging M51 using </a:t>
            </a:r>
            <a:r>
              <a:rPr lang="en-US" sz="2800" dirty="0" err="1" smtClean="0">
                <a:latin typeface="Abadi MT Condensed Light" charset="0"/>
                <a:ea typeface="Abadi MT Condensed Light" charset="0"/>
                <a:cs typeface="Abadi MT Condensed Light" charset="0"/>
              </a:rPr>
              <a:t>NIRcam</a:t>
            </a:r>
            <a:r>
              <a:rPr lang="en-US" sz="2800" dirty="0" smtClean="0">
                <a:latin typeface="Abadi MT Condensed Light" charset="0"/>
                <a:ea typeface="Abadi MT Condensed Light" charset="0"/>
                <a:cs typeface="Abadi MT Condensed Light" charset="0"/>
              </a:rPr>
              <a:t> ALL and overlap as much as possible with existing HST-ACS observations</a:t>
            </a: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1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search M51</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2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load HST/ACS images for M51</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3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Load one or more NIRCAM ALL  FOV and design an ‘optimal’ coverage</a:t>
            </a:r>
          </a:p>
          <a:p>
            <a:pPr marL="285750" lvl="1" indent="-285750">
              <a:buFont typeface="Arial" charset="0"/>
              <a:buChar char="•"/>
            </a:pPr>
            <a:endParaRPr lang="en-US" sz="2800" dirty="0" smtClean="0">
              <a:latin typeface="Abadi MT Condensed Light" charset="0"/>
              <a:ea typeface="Abadi MT Condensed Light" charset="0"/>
              <a:cs typeface="Abadi MT Condensed Light" charset="0"/>
            </a:endParaRPr>
          </a:p>
          <a:p>
            <a:pPr lvl="1" indent="0"/>
            <a:r>
              <a:rPr lang="en-US" sz="2800" dirty="0" smtClean="0">
                <a:latin typeface="Abadi MT Condensed Light" charset="0"/>
                <a:ea typeface="Abadi MT Condensed Light" charset="0"/>
                <a:cs typeface="Abadi MT Condensed Light" charset="0"/>
              </a:rPr>
              <a:t>Possible extensions </a:t>
            </a:r>
            <a:endParaRPr lang="en-US" sz="2800" dirty="0">
              <a:latin typeface="Abadi MT Condensed Light" charset="0"/>
              <a:ea typeface="Abadi MT Condensed Light" charset="0"/>
              <a:cs typeface="Abadi MT Condensed Light" charset="0"/>
            </a:endParaRPr>
          </a:p>
          <a:p>
            <a:pPr marL="285750" lvl="1" indent="-285750">
              <a:buFont typeface="Arial" charset="0"/>
              <a:buChar char="•"/>
            </a:pPr>
            <a:r>
              <a:rPr lang="en-US" sz="2800" dirty="0" smtClean="0">
                <a:latin typeface="Abadi MT Condensed Light" charset="0"/>
                <a:ea typeface="Abadi MT Condensed Light" charset="0"/>
                <a:cs typeface="Abadi MT Condensed Light" charset="0"/>
              </a:rPr>
              <a:t>Is there a position angle PA that allow an optimal coverage ?</a:t>
            </a:r>
          </a:p>
          <a:p>
            <a:pPr marL="285750" lvl="1" indent="-285750">
              <a:buFont typeface="Arial" charset="0"/>
              <a:buChar char="•"/>
            </a:pPr>
            <a:r>
              <a:rPr lang="en-US" sz="2800" dirty="0" smtClean="0">
                <a:latin typeface="Abadi MT Condensed Light" charset="0"/>
                <a:ea typeface="Abadi MT Condensed Light" charset="0"/>
                <a:cs typeface="Abadi MT Condensed Light" charset="0"/>
              </a:rPr>
              <a:t>How many pointing would be needed to cover the same area with MIRI ?</a:t>
            </a: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a:solidFill>
                  <a:srgbClr val="00B0F0"/>
                </a:solidFill>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	</a:t>
            </a:r>
          </a:p>
        </p:txBody>
      </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spTree>
    <p:extLst>
      <p:ext uri="{BB962C8B-B14F-4D97-AF65-F5344CB8AC3E}">
        <p14:creationId xmlns:p14="http://schemas.microsoft.com/office/powerpoint/2010/main" val="2137003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465466"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Case 2</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dirty="0" err="1" smtClean="0"/>
                <a:t>ESASky</a:t>
              </a:r>
              <a:endParaRPr sz="2000" i="1" dirty="0"/>
            </a:p>
          </p:txBody>
        </p:sp>
      </p:grpSp>
      <p:sp>
        <p:nvSpPr>
          <p:cNvPr id="11" name="Shape 117"/>
          <p:cNvSpPr/>
          <p:nvPr/>
        </p:nvSpPr>
        <p:spPr>
          <a:xfrm>
            <a:off x="658292" y="1141424"/>
            <a:ext cx="11198428" cy="526297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4400">
                <a:latin typeface="Abadi MT Condensed Light"/>
                <a:ea typeface="Abadi MT Condensed Light"/>
                <a:cs typeface="Abadi MT Condensed Light"/>
                <a:sym typeface="Abadi MT Condensed Light"/>
              </a:defRPr>
            </a:pPr>
            <a:r>
              <a:rPr lang="en-US" sz="3200" dirty="0" smtClean="0">
                <a:solidFill>
                  <a:srgbClr val="00B0F0"/>
                </a:solidFill>
                <a:latin typeface="Abadi MT Condensed Light" charset="0"/>
                <a:ea typeface="Abadi MT Condensed Light" charset="0"/>
                <a:cs typeface="Abadi MT Condensed Light" charset="0"/>
              </a:rPr>
              <a:t>Goal: </a:t>
            </a:r>
            <a:r>
              <a:rPr lang="en-US" sz="3200" dirty="0">
                <a:sym typeface="Abadi MT Condensed Light"/>
              </a:rPr>
              <a:t>Certain combinations of instruments can be used in </a:t>
            </a:r>
            <a:r>
              <a:rPr lang="en-US" sz="3200" dirty="0" smtClean="0">
                <a:sym typeface="Abadi MT Condensed Light"/>
              </a:rPr>
              <a:t>parallel already in Cycle 1, </a:t>
            </a:r>
            <a:r>
              <a:rPr lang="en-US" sz="3200" dirty="0">
                <a:sym typeface="Abadi MT Condensed Light"/>
              </a:rPr>
              <a:t>e.g. NIRCAM and MIRI imaging. </a:t>
            </a:r>
            <a:r>
              <a:rPr lang="en-US" sz="3200" dirty="0" smtClean="0">
                <a:sym typeface="Abadi MT Condensed Light"/>
              </a:rPr>
              <a:t>Consider </a:t>
            </a:r>
            <a:r>
              <a:rPr lang="en-US" sz="3200" dirty="0" smtClean="0">
                <a:solidFill>
                  <a:schemeClr val="tx1"/>
                </a:solidFill>
                <a:sym typeface="Abadi MT Condensed Light"/>
              </a:rPr>
              <a:t>the pillars in the region of M16</a:t>
            </a:r>
            <a:r>
              <a:rPr lang="en-US" sz="3200" dirty="0" smtClean="0">
                <a:sym typeface="Abadi MT Condensed Light"/>
              </a:rPr>
              <a:t>– </a:t>
            </a:r>
            <a:r>
              <a:rPr lang="en-US" sz="3200" dirty="0">
                <a:sym typeface="Abadi MT Condensed Light"/>
              </a:rPr>
              <a:t>pick </a:t>
            </a:r>
            <a:r>
              <a:rPr lang="en-US" sz="3200" dirty="0" smtClean="0">
                <a:sym typeface="Abadi MT Condensed Light"/>
              </a:rPr>
              <a:t>MIRI as </a:t>
            </a:r>
            <a:r>
              <a:rPr lang="en-US" sz="3200" dirty="0">
                <a:sym typeface="Abadi MT Condensed Light"/>
              </a:rPr>
              <a:t>prime </a:t>
            </a:r>
            <a:r>
              <a:rPr lang="en-US" sz="3200" dirty="0" smtClean="0">
                <a:sym typeface="Abadi MT Condensed Light"/>
              </a:rPr>
              <a:t>instrument and select an optimal PA to have NIRCAM FOV in parallel in another star forming</a:t>
            </a:r>
            <a:r>
              <a:rPr lang="en-US" sz="4400" dirty="0" smtClean="0">
                <a:sym typeface="Abadi MT Condensed Light"/>
              </a:rPr>
              <a:t>. </a:t>
            </a: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1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search for M16</a:t>
            </a:r>
          </a:p>
          <a:p>
            <a:pPr algn="just">
              <a:defRPr sz="4400">
                <a:latin typeface="Abadi MT Condensed Light"/>
                <a:ea typeface="Abadi MT Condensed Light"/>
                <a:cs typeface="Abadi MT Condensed Light"/>
                <a:sym typeface="Abadi MT Condensed Light"/>
              </a:defRPr>
            </a:pPr>
            <a:r>
              <a:rPr lang="en-US" sz="2800" dirty="0" smtClean="0">
                <a:solidFill>
                  <a:schemeClr val="tx1"/>
                </a:solidFill>
                <a:latin typeface="Abadi MT Condensed Light" charset="0"/>
                <a:ea typeface="Abadi MT Condensed Light" charset="0"/>
                <a:cs typeface="Abadi MT Condensed Light" charset="0"/>
              </a:rPr>
              <a:t>Step 2 </a:t>
            </a:r>
            <a:r>
              <a:rPr lang="mr-IN" sz="2800" dirty="0" smtClean="0">
                <a:solidFill>
                  <a:schemeClr val="tx1"/>
                </a:solidFill>
                <a:latin typeface="Abadi MT Condensed Light" charset="0"/>
                <a:ea typeface="Abadi MT Condensed Light" charset="0"/>
                <a:cs typeface="Abadi MT Condensed Light" charset="0"/>
              </a:rPr>
              <a:t>–</a:t>
            </a:r>
            <a:r>
              <a:rPr lang="en-US" sz="2800" dirty="0" smtClean="0">
                <a:solidFill>
                  <a:schemeClr val="tx1"/>
                </a:solidFill>
                <a:latin typeface="Abadi MT Condensed Light" charset="0"/>
                <a:ea typeface="Abadi MT Condensed Light" charset="0"/>
                <a:cs typeface="Abadi MT Condensed Light" charset="0"/>
              </a:rPr>
              <a:t> load the Far Infrared Herschel image</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3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load MIRI Imager footprint </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3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adjust RA and DEC to center the MIRI imaging FOV in the main pillar</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4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activate the ”all instrument FOV” to identify the optimal PA for suitable parallel observations with </a:t>
            </a:r>
            <a:r>
              <a:rPr lang="en-US" sz="2800" dirty="0" err="1" smtClean="0">
                <a:latin typeface="Abadi MT Condensed Light" charset="0"/>
                <a:ea typeface="Abadi MT Condensed Light" charset="0"/>
                <a:cs typeface="Abadi MT Condensed Light" charset="0"/>
              </a:rPr>
              <a:t>NIRCam</a:t>
            </a:r>
            <a:r>
              <a:rPr lang="en-US" sz="2800" dirty="0" smtClean="0">
                <a:latin typeface="Abadi MT Condensed Light" charset="0"/>
                <a:ea typeface="Abadi MT Condensed Light" charset="0"/>
                <a:cs typeface="Abadi MT Condensed Light" charset="0"/>
              </a:rPr>
              <a:t> that will allow NIR imaging of other pillars in this region</a:t>
            </a:r>
          </a:p>
        </p:txBody>
      </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spTree>
    <p:extLst>
      <p:ext uri="{BB962C8B-B14F-4D97-AF65-F5344CB8AC3E}">
        <p14:creationId xmlns:p14="http://schemas.microsoft.com/office/powerpoint/2010/main" val="10295275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465466"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Case 3</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dirty="0" err="1" smtClean="0"/>
                <a:t>ESASky</a:t>
              </a:r>
              <a:endParaRPr sz="2000" i="1" dirty="0"/>
            </a:p>
          </p:txBody>
        </p:sp>
      </p:grpSp>
      <p:sp>
        <p:nvSpPr>
          <p:cNvPr id="11" name="Shape 117"/>
          <p:cNvSpPr/>
          <p:nvPr/>
        </p:nvSpPr>
        <p:spPr>
          <a:xfrm>
            <a:off x="658292" y="1141424"/>
            <a:ext cx="11198428" cy="495520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r>
              <a:rPr lang="en-US" sz="3200" dirty="0" smtClean="0">
                <a:solidFill>
                  <a:srgbClr val="00B0F0"/>
                </a:solidFill>
                <a:latin typeface="Abadi MT Condensed Light" charset="0"/>
                <a:ea typeface="Abadi MT Condensed Light" charset="0"/>
                <a:cs typeface="Abadi MT Condensed Light" charset="0"/>
              </a:rPr>
              <a:t>Goal: </a:t>
            </a:r>
            <a:r>
              <a:rPr lang="en-US" sz="2800" dirty="0">
                <a:latin typeface="Abadi MT Condensed Light" charset="0"/>
                <a:ea typeface="Abadi MT Condensed Light" charset="0"/>
                <a:cs typeface="Abadi MT Condensed Light" charset="0"/>
              </a:rPr>
              <a:t>compare NIRCAM and NIRSpec FOV to plan </a:t>
            </a:r>
            <a:r>
              <a:rPr lang="en-US" sz="2800" dirty="0" smtClean="0">
                <a:latin typeface="Abadi MT Condensed Light" charset="0"/>
                <a:ea typeface="Abadi MT Condensed Light" charset="0"/>
                <a:cs typeface="Abadi MT Condensed Light" charset="0"/>
              </a:rPr>
              <a:t>pre-imaging. Consider what NIRCAM imaging mosaic will suitably cover a region where you will later be looking at with </a:t>
            </a:r>
            <a:r>
              <a:rPr lang="en-US" sz="2800" dirty="0" err="1" smtClean="0">
                <a:latin typeface="Abadi MT Condensed Light" charset="0"/>
                <a:ea typeface="Abadi MT Condensed Light" charset="0"/>
                <a:cs typeface="Abadi MT Condensed Light" charset="0"/>
              </a:rPr>
              <a:t>NIRSpec</a:t>
            </a:r>
            <a:r>
              <a:rPr lang="en-US" sz="2800" dirty="0" smtClean="0">
                <a:latin typeface="Abadi MT Condensed Light" charset="0"/>
                <a:ea typeface="Abadi MT Condensed Light" charset="0"/>
                <a:cs typeface="Abadi MT Condensed Light" charset="0"/>
              </a:rPr>
              <a:t>. An example region would be the fingers of the ‘hand of God’ in M16</a:t>
            </a:r>
            <a:r>
              <a:rPr lang="en-US" dirty="0" smtClean="0"/>
              <a:t>.</a:t>
            </a:r>
            <a:endParaRPr lang="en-US" dirty="0"/>
          </a:p>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2800" dirty="0">
                <a:latin typeface="Abadi MT Condensed Light" charset="0"/>
                <a:ea typeface="Abadi MT Condensed Light" charset="0"/>
                <a:cs typeface="Abadi MT Condensed Light" charset="0"/>
              </a:rPr>
              <a:t>Step 1 </a:t>
            </a:r>
            <a:r>
              <a:rPr lang="mr-IN" sz="2800" dirty="0">
                <a:latin typeface="Abadi MT Condensed Light" charset="0"/>
                <a:ea typeface="Abadi MT Condensed Light" charset="0"/>
                <a:cs typeface="Abadi MT Condensed Light" charset="0"/>
              </a:rPr>
              <a:t>–</a:t>
            </a:r>
            <a:r>
              <a:rPr lang="en-US" sz="2800" dirty="0">
                <a:latin typeface="Abadi MT Condensed Light" charset="0"/>
                <a:ea typeface="Abadi MT Condensed Light" charset="0"/>
                <a:cs typeface="Abadi MT Condensed Light" charset="0"/>
              </a:rPr>
              <a:t> sea</a:t>
            </a:r>
            <a:r>
              <a:rPr lang="en-US" sz="2800" dirty="0">
                <a:solidFill>
                  <a:schemeClr val="tx1"/>
                </a:solidFill>
                <a:latin typeface="Abadi MT Condensed Light" charset="0"/>
                <a:ea typeface="Abadi MT Condensed Light" charset="0"/>
                <a:cs typeface="Abadi MT Condensed Light" charset="0"/>
              </a:rPr>
              <a:t>rch</a:t>
            </a:r>
            <a:r>
              <a:rPr lang="en-US" sz="2800" dirty="0">
                <a:latin typeface="Abadi MT Condensed Light" charset="0"/>
                <a:ea typeface="Abadi MT Condensed Light" charset="0"/>
                <a:cs typeface="Abadi MT Condensed Light" charset="0"/>
              </a:rPr>
              <a:t> </a:t>
            </a:r>
            <a:r>
              <a:rPr lang="en-US" sz="2800" dirty="0">
                <a:solidFill>
                  <a:schemeClr val="tx1"/>
                </a:solidFill>
                <a:latin typeface="Abadi MT Condensed Light" charset="0"/>
                <a:ea typeface="Abadi MT Condensed Light" charset="0"/>
                <a:cs typeface="Abadi MT Condensed Light" charset="0"/>
              </a:rPr>
              <a:t>for M16 </a:t>
            </a:r>
          </a:p>
          <a:p>
            <a:pPr algn="just">
              <a:defRPr sz="4400">
                <a:latin typeface="Abadi MT Condensed Light"/>
                <a:ea typeface="Abadi MT Condensed Light"/>
                <a:cs typeface="Abadi MT Condensed Light"/>
                <a:sym typeface="Abadi MT Condensed Light"/>
              </a:defRPr>
            </a:pPr>
            <a:r>
              <a:rPr lang="en-US" sz="2800" dirty="0">
                <a:latin typeface="Abadi MT Condensed Light" charset="0"/>
                <a:ea typeface="Abadi MT Condensed Light" charset="0"/>
                <a:cs typeface="Abadi MT Condensed Light" charset="0"/>
              </a:rPr>
              <a:t>Step 2 </a:t>
            </a:r>
            <a:r>
              <a:rPr lang="mr-IN" sz="2800" dirty="0">
                <a:latin typeface="Abadi MT Condensed Light" charset="0"/>
                <a:ea typeface="Abadi MT Condensed Light" charset="0"/>
                <a:cs typeface="Abadi MT Condensed Light" charset="0"/>
              </a:rPr>
              <a:t>–</a:t>
            </a:r>
            <a:r>
              <a:rPr lang="en-US" sz="2800" dirty="0">
                <a:latin typeface="Abadi MT Condensed Light" charset="0"/>
                <a:ea typeface="Abadi MT Condensed Light" charset="0"/>
                <a:cs typeface="Abadi MT Condensed Light" charset="0"/>
              </a:rPr>
              <a:t> load </a:t>
            </a:r>
            <a:r>
              <a:rPr lang="en-US" sz="2800" dirty="0" err="1">
                <a:latin typeface="Abadi MT Condensed Light" charset="0"/>
                <a:ea typeface="Abadi MT Condensed Light" charset="0"/>
                <a:cs typeface="Abadi MT Condensed Light" charset="0"/>
              </a:rPr>
              <a:t>NIRSpec</a:t>
            </a:r>
            <a:r>
              <a:rPr lang="en-US" sz="2800" dirty="0">
                <a:latin typeface="Abadi MT Condensed Light" charset="0"/>
                <a:ea typeface="Abadi MT Condensed Light" charset="0"/>
                <a:cs typeface="Abadi MT Condensed Light" charset="0"/>
              </a:rPr>
              <a:t> FOV </a:t>
            </a: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3 – load NIRCAM FOV</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4 </a:t>
            </a:r>
            <a:r>
              <a:rPr lang="mr-IN" sz="2800" dirty="0">
                <a:latin typeface="Abadi MT Condensed Light" charset="0"/>
                <a:ea typeface="Abadi MT Condensed Light" charset="0"/>
                <a:cs typeface="Abadi MT Condensed Light" charset="0"/>
              </a:rPr>
              <a:t>–</a:t>
            </a:r>
            <a:r>
              <a:rPr lang="en-US" sz="2800" dirty="0">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add more NIRCAM FOVs as needed to cover a region were targets can be identified that cover the whole area of the </a:t>
            </a:r>
            <a:r>
              <a:rPr lang="en-US" sz="2800" dirty="0" err="1" smtClean="0">
                <a:latin typeface="Abadi MT Condensed Light" charset="0"/>
                <a:ea typeface="Abadi MT Condensed Light" charset="0"/>
                <a:cs typeface="Abadi MT Condensed Light" charset="0"/>
              </a:rPr>
              <a:t>NIRSpec</a:t>
            </a:r>
            <a:r>
              <a:rPr lang="en-US" sz="2800" dirty="0" smtClean="0">
                <a:latin typeface="Abadi MT Condensed Light" charset="0"/>
                <a:ea typeface="Abadi MT Condensed Light" charset="0"/>
                <a:cs typeface="Abadi MT Condensed Light" charset="0"/>
              </a:rPr>
              <a:t> MSA.</a:t>
            </a: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a:solidFill>
                  <a:srgbClr val="00B0F0"/>
                </a:solidFill>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	</a:t>
            </a:r>
          </a:p>
        </p:txBody>
      </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spTree>
    <p:extLst>
      <p:ext uri="{BB962C8B-B14F-4D97-AF65-F5344CB8AC3E}">
        <p14:creationId xmlns:p14="http://schemas.microsoft.com/office/powerpoint/2010/main" val="6294806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465466"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Case </a:t>
            </a:r>
            <a:r>
              <a:rPr lang="en-US" dirty="0">
                <a:solidFill>
                  <a:srgbClr val="00B0F0"/>
                </a:solidFill>
              </a:rPr>
              <a:t>4</a:t>
            </a: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pSp>
        <p:nvGrpSpPr>
          <p:cNvPr id="7" name="Group 6"/>
          <p:cNvGrpSpPr/>
          <p:nvPr/>
        </p:nvGrpSpPr>
        <p:grpSpPr>
          <a:xfrm>
            <a:off x="-16878" y="5409426"/>
            <a:ext cx="1601839" cy="1508760"/>
            <a:chOff x="407768" y="3339227"/>
            <a:chExt cx="2762009" cy="2709001"/>
          </a:xfrm>
        </p:grpSpPr>
        <p:pic>
          <p:nvPicPr>
            <p:cNvPr id="8" name="image1.png"/>
            <p:cNvPicPr>
              <a:picLocks noChangeAspect="1"/>
            </p:cNvPicPr>
            <p:nvPr/>
          </p:nvPicPr>
          <p:blipFill>
            <a:blip r:embed="rId4">
              <a:extLst/>
            </a:blip>
            <a:stretch>
              <a:fillRect/>
            </a:stretch>
          </p:blipFill>
          <p:spPr>
            <a:xfrm>
              <a:off x="513778" y="3339227"/>
              <a:ext cx="2524609" cy="2524610"/>
            </a:xfrm>
            <a:prstGeom prst="rect">
              <a:avLst/>
            </a:prstGeom>
            <a:ln w="12700">
              <a:miter lim="400000"/>
            </a:ln>
          </p:spPr>
        </p:pic>
        <p:sp>
          <p:nvSpPr>
            <p:cNvPr id="9" name="Shape 115"/>
            <p:cNvSpPr/>
            <p:nvPr/>
          </p:nvSpPr>
          <p:spPr>
            <a:xfrm>
              <a:off x="407768" y="5341837"/>
              <a:ext cx="2762009" cy="7063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lgn="ctr">
                <a:defRPr sz="3200">
                  <a:solidFill>
                    <a:srgbClr val="FFFFFF"/>
                  </a:solidFill>
                  <a:latin typeface="Abadi MT Condensed Extra Bold"/>
                  <a:ea typeface="Abadi MT Condensed Extra Bold"/>
                  <a:cs typeface="Abadi MT Condensed Extra Bold"/>
                  <a:sym typeface="Abadi MT Condensed Extra Bold"/>
                </a:defRPr>
              </a:lvl1pPr>
            </a:lstStyle>
            <a:p>
              <a:r>
                <a:rPr lang="en-US" sz="2000" i="1" smtClean="0"/>
                <a:t>ESASky</a:t>
              </a:r>
              <a:endParaRPr sz="2000" i="1" dirty="0"/>
            </a:p>
          </p:txBody>
        </p:sp>
      </p:grpSp>
      <p:sp>
        <p:nvSpPr>
          <p:cNvPr id="11" name="Shape 117"/>
          <p:cNvSpPr/>
          <p:nvPr/>
        </p:nvSpPr>
        <p:spPr>
          <a:xfrm>
            <a:off x="658292" y="1141424"/>
            <a:ext cx="11198428" cy="452431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r>
              <a:rPr lang="en-US" sz="3200" dirty="0" smtClean="0">
                <a:solidFill>
                  <a:srgbClr val="00B0F0"/>
                </a:solidFill>
                <a:latin typeface="Abadi MT Condensed Light" charset="0"/>
                <a:ea typeface="Abadi MT Condensed Light" charset="0"/>
                <a:cs typeface="Abadi MT Condensed Light" charset="0"/>
              </a:rPr>
              <a:t>Goal: </a:t>
            </a:r>
            <a:r>
              <a:rPr lang="en-US" sz="2800" dirty="0">
                <a:latin typeface="Abadi MT Condensed Light" charset="0"/>
                <a:ea typeface="Abadi MT Condensed Light" charset="0"/>
                <a:cs typeface="Abadi MT Condensed Light" charset="0"/>
              </a:rPr>
              <a:t>Similarly, we can do parallel imaging and spectroscopy on a galactic target. An example would be the Antennae region where NIRSpec MOS can be used to obtain MOS spectroscopy of the several super star clusters while </a:t>
            </a:r>
            <a:r>
              <a:rPr lang="en-US" sz="2800" dirty="0" err="1">
                <a:latin typeface="Abadi MT Condensed Light" charset="0"/>
                <a:ea typeface="Abadi MT Condensed Light" charset="0"/>
                <a:cs typeface="Abadi MT Condensed Light" charset="0"/>
              </a:rPr>
              <a:t>NIRCam</a:t>
            </a:r>
            <a:r>
              <a:rPr lang="en-US" sz="2800" dirty="0">
                <a:latin typeface="Abadi MT Condensed Light" charset="0"/>
                <a:ea typeface="Abadi MT Condensed Light" charset="0"/>
                <a:cs typeface="Abadi MT Condensed Light" charset="0"/>
              </a:rPr>
              <a:t> can image the external arms</a:t>
            </a:r>
          </a:p>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1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search </a:t>
            </a:r>
            <a:r>
              <a:rPr lang="en-US" sz="2800" dirty="0" smtClean="0">
                <a:solidFill>
                  <a:schemeClr val="tx1"/>
                </a:solidFill>
                <a:latin typeface="Abadi MT Condensed Light" charset="0"/>
                <a:ea typeface="Abadi MT Condensed Light" charset="0"/>
                <a:cs typeface="Abadi MT Condensed Light" charset="0"/>
              </a:rPr>
              <a:t>the antennae </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2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load NIRSpec MOS FOV and click to add JWST FOV all instrument</a:t>
            </a:r>
          </a:p>
          <a:p>
            <a:pPr algn="just">
              <a:defRPr sz="4400">
                <a:latin typeface="Abadi MT Condensed Light"/>
                <a:ea typeface="Abadi MT Condensed Light"/>
                <a:cs typeface="Abadi MT Condensed Light"/>
                <a:sym typeface="Abadi MT Condensed Light"/>
              </a:defRPr>
            </a:pPr>
            <a:r>
              <a:rPr lang="en-US" sz="2800" dirty="0" smtClean="0">
                <a:latin typeface="Abadi MT Condensed Light" charset="0"/>
                <a:ea typeface="Abadi MT Condensed Light" charset="0"/>
                <a:cs typeface="Abadi MT Condensed Light" charset="0"/>
              </a:rPr>
              <a:t>Step 3 </a:t>
            </a:r>
            <a:r>
              <a:rPr lang="mr-IN" sz="2800" dirty="0" smtClean="0">
                <a:latin typeface="Abadi MT Condensed Light" charset="0"/>
                <a:ea typeface="Abadi MT Condensed Light" charset="0"/>
                <a:cs typeface="Abadi MT Condensed Light" charset="0"/>
              </a:rPr>
              <a:t>–</a:t>
            </a:r>
            <a:r>
              <a:rPr lang="en-US" sz="2800" dirty="0" smtClean="0">
                <a:latin typeface="Abadi MT Condensed Light" charset="0"/>
                <a:ea typeface="Abadi MT Condensed Light" charset="0"/>
                <a:cs typeface="Abadi MT Condensed Light" charset="0"/>
              </a:rPr>
              <a:t> rotate the FOV to identify an optimal PA for the parallel </a:t>
            </a:r>
            <a:r>
              <a:rPr lang="en-US" sz="2800" dirty="0" err="1" smtClean="0">
                <a:latin typeface="Abadi MT Condensed Light" charset="0"/>
                <a:ea typeface="Abadi MT Condensed Light" charset="0"/>
                <a:cs typeface="Abadi MT Condensed Light" charset="0"/>
              </a:rPr>
              <a:t>NIRCam</a:t>
            </a:r>
            <a:r>
              <a:rPr lang="en-US" sz="2800" dirty="0" smtClean="0">
                <a:latin typeface="Abadi MT Condensed Light" charset="0"/>
                <a:ea typeface="Abadi MT Condensed Light" charset="0"/>
                <a:cs typeface="Abadi MT Condensed Light" charset="0"/>
              </a:rPr>
              <a:t> observation</a:t>
            </a:r>
          </a:p>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a:solidFill>
                  <a:srgbClr val="00B0F0"/>
                </a:solidFill>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	</a:t>
            </a:r>
          </a:p>
        </p:txBody>
      </p:sp>
      <p:pic>
        <p:nvPicPr>
          <p:cNvPr id="5" name="Picture 4"/>
          <p:cNvPicPr>
            <a:picLocks noChangeAspect="1"/>
          </p:cNvPicPr>
          <p:nvPr/>
        </p:nvPicPr>
        <p:blipFill>
          <a:blip r:embed="rId5"/>
          <a:stretch>
            <a:fillRect/>
          </a:stretch>
        </p:blipFill>
        <p:spPr>
          <a:xfrm>
            <a:off x="792704" y="6154352"/>
            <a:ext cx="446587" cy="334940"/>
          </a:xfrm>
          <a:prstGeom prst="rect">
            <a:avLst/>
          </a:prstGeom>
        </p:spPr>
      </p:pic>
    </p:spTree>
    <p:extLst>
      <p:ext uri="{BB962C8B-B14F-4D97-AF65-F5344CB8AC3E}">
        <p14:creationId xmlns:p14="http://schemas.microsoft.com/office/powerpoint/2010/main" val="8766987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10079</TotalTime>
  <Words>505</Words>
  <Application>Microsoft Macintosh PowerPoint</Application>
  <PresentationFormat>Custom</PresentationFormat>
  <Paragraphs>58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Bruno Merin</cp:lastModifiedBy>
  <cp:revision>58</cp:revision>
  <cp:lastPrinted>2017-09-02T22:51:14Z</cp:lastPrinted>
  <dcterms:modified xsi:type="dcterms:W3CDTF">2017-09-29T14:04:23Z</dcterms:modified>
</cp:coreProperties>
</file>