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18" r:id="rId1"/>
  </p:sldMasterIdLst>
  <p:notesMasterIdLst>
    <p:notesMasterId r:id="rId28"/>
  </p:notesMasterIdLst>
  <p:sldIdLst>
    <p:sldId id="256" r:id="rId2"/>
    <p:sldId id="259" r:id="rId3"/>
    <p:sldId id="314" r:id="rId4"/>
    <p:sldId id="304" r:id="rId5"/>
    <p:sldId id="315" r:id="rId6"/>
    <p:sldId id="316" r:id="rId7"/>
    <p:sldId id="318" r:id="rId8"/>
    <p:sldId id="319" r:id="rId9"/>
    <p:sldId id="320" r:id="rId10"/>
    <p:sldId id="317" r:id="rId11"/>
    <p:sldId id="313" r:id="rId12"/>
    <p:sldId id="276" r:id="rId13"/>
    <p:sldId id="260" r:id="rId14"/>
    <p:sldId id="306" r:id="rId15"/>
    <p:sldId id="308" r:id="rId16"/>
    <p:sldId id="310" r:id="rId17"/>
    <p:sldId id="311" r:id="rId18"/>
    <p:sldId id="312" r:id="rId19"/>
    <p:sldId id="268" r:id="rId20"/>
    <p:sldId id="265" r:id="rId21"/>
    <p:sldId id="299" r:id="rId22"/>
    <p:sldId id="303" r:id="rId23"/>
    <p:sldId id="298" r:id="rId24"/>
    <p:sldId id="270" r:id="rId25"/>
    <p:sldId id="272" r:id="rId26"/>
    <p:sldId id="32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CD2FF"/>
    <a:srgbClr val="D759D0"/>
    <a:srgbClr val="63D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402"/>
    <p:restoredTop sz="94778"/>
  </p:normalViewPr>
  <p:slideViewPr>
    <p:cSldViewPr snapToGrid="0" snapToObjects="1">
      <p:cViewPr>
        <p:scale>
          <a:sx n="96" d="100"/>
          <a:sy n="96" d="100"/>
        </p:scale>
        <p:origin x="1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47BFE-AAD5-AF43-9011-DA5843276ACE}" type="datetimeFigureOut">
              <a:rPr lang="en-US" smtClean="0"/>
              <a:t>10/5/17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4541D-EF35-3D47-A539-69061C28B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2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DA98-BA67-3E4F-8237-FE3AFED69244}" type="datetimeFigureOut"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1F8E-A3C5-9F4D-8341-0484F903C8B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708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DA98-BA67-3E4F-8237-FE3AFED69244}" type="datetimeFigureOut"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1F8E-A3C5-9F4D-8341-0484F903C8B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96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DA98-BA67-3E4F-8237-FE3AFED69244}" type="datetimeFigureOut"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1F8E-A3C5-9F4D-8341-0484F903C8B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079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0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DA98-BA67-3E4F-8237-FE3AFED69244}" type="datetimeFigureOut"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1F8E-A3C5-9F4D-8341-0484F903C8B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43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DA98-BA67-3E4F-8237-FE3AFED69244}" type="datetimeFigureOut">
              <a:t>10/5/17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1F8E-A3C5-9F4D-8341-0484F903C8B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655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DA98-BA67-3E4F-8237-FE3AFED69244}" type="datetimeFigureOut">
              <a:t>10/5/17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1F8E-A3C5-9F4D-8341-0484F903C8B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411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DA98-BA67-3E4F-8237-FE3AFED69244}" type="datetimeFigureOut">
              <a:t>10/5/17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1F8E-A3C5-9F4D-8341-0484F903C8B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677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DA98-BA67-3E4F-8237-FE3AFED69244}" type="datetimeFigureOut"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1F8E-A3C5-9F4D-8341-0484F903C8B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765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DA98-BA67-3E4F-8237-FE3AFED69244}" type="datetimeFigureOut"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1F8E-A3C5-9F4D-8341-0484F903C8B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41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5DA98-BA67-3E4F-8237-FE3AFED69244}" type="datetimeFigureOut"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F1F8E-A3C5-9F4D-8341-0484F903C8B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024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626" y="1299995"/>
            <a:ext cx="7610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               JWST Exposure Time Calculator </a:t>
            </a:r>
          </a:p>
          <a:p>
            <a:r>
              <a:rPr lang="en-US" sz="3600"/>
              <a:t>                              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8867" y="4258101"/>
            <a:ext cx="2694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Swara Ravindranath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3378" y="4567366"/>
            <a:ext cx="825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STScI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200" y="5954699"/>
            <a:ext cx="3604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ESAC 2017 JWST Workshop</a:t>
            </a:r>
          </a:p>
          <a:p>
            <a:r>
              <a:rPr lang="en-US" sz="2400"/>
              <a:t>Madrid, Spain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4867" y="6095431"/>
            <a:ext cx="2358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05 October, 2017</a:t>
            </a:r>
          </a:p>
        </p:txBody>
      </p:sp>
      <p:pic>
        <p:nvPicPr>
          <p:cNvPr id="13" name="Picture 12" descr="JWST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26" y="102230"/>
            <a:ext cx="1456374" cy="1464465"/>
          </a:xfrm>
          <a:prstGeom prst="rect">
            <a:avLst/>
          </a:prstGeom>
        </p:spPr>
      </p:pic>
      <p:pic>
        <p:nvPicPr>
          <p:cNvPr id="2" name="Picture 1" descr="STScI_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1" t="2640" r="23751" b="3000"/>
          <a:stretch/>
        </p:blipFill>
        <p:spPr>
          <a:xfrm>
            <a:off x="7726586" y="74546"/>
            <a:ext cx="1290414" cy="1492150"/>
          </a:xfrm>
          <a:prstGeom prst="rect">
            <a:avLst/>
          </a:prstGeom>
        </p:spPr>
      </p:pic>
      <p:pic>
        <p:nvPicPr>
          <p:cNvPr id="3" name="Picture 2" descr="pandeia_logo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4" t="11729" r="7726" b="15432"/>
          <a:stretch/>
        </p:blipFill>
        <p:spPr>
          <a:xfrm>
            <a:off x="3286400" y="2505501"/>
            <a:ext cx="2324100" cy="1498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68626" y="5867400"/>
            <a:ext cx="86369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49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143859" y="424325"/>
            <a:ext cx="6331678" cy="952500"/>
          </a:xfrm>
        </p:spPr>
        <p:txBody>
          <a:bodyPr>
            <a:normAutofit/>
          </a:bodyPr>
          <a:lstStyle/>
          <a:p>
            <a:r>
              <a:rPr lang="en-US" sz="3600" dirty="0"/>
              <a:t>JWST ETC: </a:t>
            </a:r>
            <a:r>
              <a:rPr lang="en-US" sz="3600" dirty="0" smtClean="0"/>
              <a:t>Backgrounds</a:t>
            </a:r>
            <a:endParaRPr lang="en-US" sz="2200" dirty="0">
              <a:latin typeface="Abadi MT Condensed Light"/>
              <a:cs typeface="Abadi MT Condensed Ligh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68626" y="6085806"/>
            <a:ext cx="86369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JWST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" y="38100"/>
            <a:ext cx="1305443" cy="1312695"/>
          </a:xfrm>
          <a:prstGeom prst="rect">
            <a:avLst/>
          </a:prstGeom>
        </p:spPr>
      </p:pic>
      <p:pic>
        <p:nvPicPr>
          <p:cNvPr id="29" name="Picture 28" descr="pandeia_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9260" r="7296" b="14197"/>
          <a:stretch/>
        </p:blipFill>
        <p:spPr>
          <a:xfrm>
            <a:off x="7277100" y="56162"/>
            <a:ext cx="1854200" cy="12773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8626" y="6080035"/>
            <a:ext cx="8202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/>
              <a:t>Reference:</a:t>
            </a:r>
          </a:p>
          <a:p>
            <a:r>
              <a:rPr lang="en-US" sz="1400"/>
              <a:t>Pontoppidan, K.M., et al. 2016, Proceedings of SPIE 9910, Observatory Operations: Strategies, Processes, and Systems VI,  991076;  (arXiv: 1707.02202)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619" y="1718958"/>
            <a:ext cx="45021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JWST </a:t>
            </a:r>
            <a:r>
              <a:rPr lang="en-US" dirty="0" smtClean="0"/>
              <a:t>ETC uses </a:t>
            </a:r>
            <a:r>
              <a:rPr lang="en-US" dirty="0" smtClean="0"/>
              <a:t>a dynamic background model generator (BMG)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Zodi</a:t>
            </a:r>
            <a:r>
              <a:rPr lang="en-US" dirty="0"/>
              <a:t> </a:t>
            </a:r>
            <a:r>
              <a:rPr lang="en-US" dirty="0" smtClean="0"/>
              <a:t>+ ISM “cirrus” emission (in-field)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Stray light scattered into the FOV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Thermal emission from JWST itself which is the dominant background component at &gt; 15 microns.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Zodi</a:t>
            </a:r>
            <a:r>
              <a:rPr lang="en-US" dirty="0" smtClean="0"/>
              <a:t> and Galactic emission is calculated for a given RA and Dec in two ways: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 a given date:  “Dated background”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As percentile of the background for those coordinates over the visibility: “Dateless Background”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0" r="8957"/>
          <a:stretch/>
        </p:blipFill>
        <p:spPr>
          <a:xfrm>
            <a:off x="4825655" y="2001078"/>
            <a:ext cx="4279044" cy="35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plots_comp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54" y="1729158"/>
            <a:ext cx="2899150" cy="2416963"/>
          </a:xfrm>
          <a:prstGeom prst="rect">
            <a:avLst/>
          </a:prstGeom>
        </p:spPr>
      </p:pic>
      <p:pic>
        <p:nvPicPr>
          <p:cNvPr id="16" name="Picture 15" descr="aas230_fi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44" y="4235449"/>
            <a:ext cx="1899356" cy="1718465"/>
          </a:xfrm>
          <a:prstGeom prst="rect">
            <a:avLst/>
          </a:prstGeom>
        </p:spPr>
      </p:pic>
      <p:pic>
        <p:nvPicPr>
          <p:cNvPr id="17" name="Picture 16" descr="aas230_fig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37" y="4235448"/>
            <a:ext cx="1892733" cy="1718465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239109" y="665625"/>
            <a:ext cx="6331678" cy="952500"/>
          </a:xfrm>
        </p:spPr>
        <p:txBody>
          <a:bodyPr>
            <a:normAutofit/>
          </a:bodyPr>
          <a:lstStyle/>
          <a:p>
            <a:r>
              <a:rPr lang="en-US" sz="3600"/>
              <a:t>JWST ETC: Web Application</a:t>
            </a:r>
            <a:endParaRPr lang="en-US" sz="2200">
              <a:latin typeface="Abadi MT Condensed Light"/>
              <a:cs typeface="Abadi MT Condensed Ligh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68626" y="6388100"/>
            <a:ext cx="86369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3999" y="1854200"/>
            <a:ext cx="6083301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200" dirty="0">
                <a:solidFill>
                  <a:srgbClr val="404040"/>
                </a:solidFill>
                <a:cs typeface="Abadi MT Condensed Light"/>
              </a:rPr>
              <a:t>Workbooks: Organize and save your ETC calculations</a:t>
            </a:r>
          </a:p>
          <a:p>
            <a:pPr marL="0" lvl="1"/>
            <a:endParaRPr lang="en-US" sz="2200" dirty="0">
              <a:solidFill>
                <a:srgbClr val="404040"/>
              </a:solidFill>
              <a:cs typeface="Abadi MT Condensed Light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200" dirty="0">
                <a:solidFill>
                  <a:srgbClr val="404040"/>
                </a:solidFill>
                <a:cs typeface="Abadi MT Condensed Light"/>
              </a:rPr>
              <a:t>Build your own re-usable sources and </a:t>
            </a:r>
          </a:p>
          <a:p>
            <a:pPr marL="0" lvl="1"/>
            <a:r>
              <a:rPr lang="en-US" sz="2200" dirty="0">
                <a:solidFill>
                  <a:srgbClr val="404040"/>
                </a:solidFill>
                <a:cs typeface="Abadi MT Condensed Light"/>
              </a:rPr>
              <a:t>     scenes library</a:t>
            </a:r>
          </a:p>
          <a:p>
            <a:pPr marL="0" lvl="1"/>
            <a:endParaRPr lang="en-US" sz="2200" dirty="0">
              <a:solidFill>
                <a:srgbClr val="404040"/>
              </a:solidFill>
              <a:cs typeface="Abadi MT Condensed Light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200" dirty="0">
                <a:solidFill>
                  <a:srgbClr val="404040"/>
                </a:solidFill>
                <a:cs typeface="Abadi MT Condensed Light"/>
              </a:rPr>
              <a:t>Efficiently analyze and compare different instruments and modes</a:t>
            </a:r>
          </a:p>
          <a:p>
            <a:pPr marL="0" lvl="1"/>
            <a:endParaRPr lang="en-US" sz="2200" dirty="0">
              <a:solidFill>
                <a:srgbClr val="404040"/>
              </a:solidFill>
              <a:cs typeface="Abadi MT Condensed Light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200" dirty="0">
                <a:solidFill>
                  <a:srgbClr val="404040"/>
                </a:solidFill>
                <a:cs typeface="Abadi MT Condensed Light"/>
              </a:rPr>
              <a:t>Share ETC calculations and work </a:t>
            </a:r>
          </a:p>
          <a:p>
            <a:pPr marL="0" lvl="1"/>
            <a:r>
              <a:rPr lang="en-US" sz="2200" dirty="0">
                <a:solidFill>
                  <a:srgbClr val="404040"/>
                </a:solidFill>
                <a:cs typeface="Abadi MT Condensed Light"/>
              </a:rPr>
              <a:t>     collaboratively with your team</a:t>
            </a:r>
          </a:p>
          <a:p>
            <a:pPr marL="0" lvl="1"/>
            <a:endParaRPr lang="en-US" sz="2200" dirty="0">
              <a:solidFill>
                <a:srgbClr val="404040"/>
              </a:solidFill>
              <a:cs typeface="Abadi MT Condensed Light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200" dirty="0">
                <a:solidFill>
                  <a:srgbClr val="404040"/>
                </a:solidFill>
                <a:cs typeface="Abadi MT Condensed Light"/>
              </a:rPr>
              <a:t>Download images and plots for detailed analysis</a:t>
            </a:r>
          </a:p>
        </p:txBody>
      </p:sp>
      <p:pic>
        <p:nvPicPr>
          <p:cNvPr id="28" name="Picture 27" descr="JWST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" y="101600"/>
            <a:ext cx="1305443" cy="1312695"/>
          </a:xfrm>
          <a:prstGeom prst="rect">
            <a:avLst/>
          </a:prstGeom>
        </p:spPr>
      </p:pic>
      <p:pic>
        <p:nvPicPr>
          <p:cNvPr id="29" name="Picture 28" descr="pandeia_logo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9260" r="7296" b="14197"/>
          <a:stretch/>
        </p:blipFill>
        <p:spPr>
          <a:xfrm>
            <a:off x="7277100" y="18062"/>
            <a:ext cx="1854200" cy="127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as230_fig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03"/>
          <a:stretch/>
        </p:blipFill>
        <p:spPr>
          <a:xfrm>
            <a:off x="454025" y="1771856"/>
            <a:ext cx="7969089" cy="288904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486150" y="2625725"/>
            <a:ext cx="815975" cy="298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49527" y="2851150"/>
            <a:ext cx="5238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Use MyST user account (https://proper.stsci.edu/proper/authentication/auth)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542975" y="3505200"/>
            <a:ext cx="479425" cy="133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587750" y="4153673"/>
            <a:ext cx="6222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719662" y="4366053"/>
            <a:ext cx="8015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84300" y="3505200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Release notes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80765" y="4002473"/>
            <a:ext cx="1954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How to open old workbooks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58549" y="4225497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Known issues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99560" y="4644022"/>
            <a:ext cx="4557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/>
              <a:t>Preserves workbook after logout</a:t>
            </a:r>
          </a:p>
          <a:p>
            <a:pPr marL="342900" indent="-342900">
              <a:buFont typeface="Arial"/>
              <a:buChar char="•"/>
            </a:pPr>
            <a:r>
              <a:rPr lang="en-US" sz="2200"/>
              <a:t>Helps to recover lost workbooks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4025" y="5407894"/>
            <a:ext cx="8137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Anonymous user workbooks are lost after logout or when session is terminated</a:t>
            </a:r>
          </a:p>
        </p:txBody>
      </p:sp>
      <p:pic>
        <p:nvPicPr>
          <p:cNvPr id="15" name="Picture 14" descr="JWST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" y="101600"/>
            <a:ext cx="1305443" cy="1312695"/>
          </a:xfrm>
          <a:prstGeom prst="rect">
            <a:avLst/>
          </a:prstGeom>
        </p:spPr>
      </p:pic>
      <p:pic>
        <p:nvPicPr>
          <p:cNvPr id="20" name="Picture 19" descr="pandeia_logo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9260" r="7296" b="14197"/>
          <a:stretch/>
        </p:blipFill>
        <p:spPr>
          <a:xfrm>
            <a:off x="7277100" y="30762"/>
            <a:ext cx="1854200" cy="127733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236758" y="423790"/>
            <a:ext cx="6331678" cy="1195666"/>
          </a:xfrm>
        </p:spPr>
        <p:txBody>
          <a:bodyPr>
            <a:normAutofit/>
          </a:bodyPr>
          <a:lstStyle/>
          <a:p>
            <a:r>
              <a:rPr lang="en-US" sz="3600"/>
              <a:t>JWST ETC: User Interface</a:t>
            </a:r>
            <a:br>
              <a:rPr lang="en-US" sz="3600"/>
            </a:br>
            <a:r>
              <a:rPr lang="en-US" sz="2200">
                <a:latin typeface="Abadi MT Condensed Light"/>
                <a:cs typeface="Abadi MT Condensed Light"/>
              </a:rPr>
              <a:t>https://jwst.etc.stsci.edu</a:t>
            </a:r>
          </a:p>
        </p:txBody>
      </p:sp>
      <p:sp>
        <p:nvSpPr>
          <p:cNvPr id="3" name="Frame 2"/>
          <p:cNvSpPr/>
          <p:nvPr/>
        </p:nvSpPr>
        <p:spPr>
          <a:xfrm>
            <a:off x="419100" y="1699550"/>
            <a:ext cx="8137524" cy="2845075"/>
          </a:xfrm>
          <a:prstGeom prst="frame">
            <a:avLst>
              <a:gd name="adj1" fmla="val 42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700" y="4635956"/>
            <a:ext cx="36844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Login with MyST user account: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30526" y="6362700"/>
            <a:ext cx="86369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837" y="279387"/>
            <a:ext cx="6587063" cy="1143000"/>
          </a:xfrm>
        </p:spPr>
        <p:txBody>
          <a:bodyPr>
            <a:normAutofit/>
          </a:bodyPr>
          <a:lstStyle/>
          <a:p>
            <a:r>
              <a:rPr lang="en-US" sz="3600"/>
              <a:t>JWST ETC UI: Key Features</a:t>
            </a:r>
          </a:p>
        </p:txBody>
      </p:sp>
      <p:pic>
        <p:nvPicPr>
          <p:cNvPr id="3" name="Picture 2" descr="aas230_fig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7" y="2832099"/>
            <a:ext cx="7806263" cy="3630677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855137" y="2898776"/>
            <a:ext cx="1890184" cy="438150"/>
          </a:xfrm>
          <a:prstGeom prst="donut">
            <a:avLst>
              <a:gd name="adj" fmla="val 8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JWST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" y="101600"/>
            <a:ext cx="1305443" cy="1312695"/>
          </a:xfrm>
          <a:prstGeom prst="rect">
            <a:avLst/>
          </a:prstGeom>
        </p:spPr>
      </p:pic>
      <p:pic>
        <p:nvPicPr>
          <p:cNvPr id="9" name="Picture 8" descr="pandeia_logo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9260" r="7296" b="14197"/>
          <a:stretch/>
        </p:blipFill>
        <p:spPr>
          <a:xfrm>
            <a:off x="7277100" y="18062"/>
            <a:ext cx="1854200" cy="1277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3062" y="1455637"/>
            <a:ext cx="6428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latin typeface="Abadi MT Condensed Light"/>
                <a:cs typeface="Abadi MT Condensed Light"/>
              </a:rPr>
              <a:t>Organize and save your ETC calculations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badi MT Condensed Light"/>
                <a:cs typeface="Abadi MT Condensed Light"/>
              </a:rPr>
              <a:t>Can contain multiple sources, scenes, and calculations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badi MT Condensed Light"/>
                <a:cs typeface="Abadi MT Condensed Light"/>
              </a:rPr>
              <a:t>Are </a:t>
            </a:r>
            <a:r>
              <a:rPr lang="en-US" sz="2000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persistent in your MyST account and shareable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Sample workbooks are provided for all instrument modes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68626" y="6413500"/>
            <a:ext cx="86369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9146" y="1600200"/>
            <a:ext cx="1852916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/>
              <a:t>Workbooks</a:t>
            </a:r>
          </a:p>
        </p:txBody>
      </p:sp>
    </p:spTree>
    <p:extLst>
      <p:ext uri="{BB962C8B-B14F-4D97-AF65-F5344CB8AC3E}">
        <p14:creationId xmlns:p14="http://schemas.microsoft.com/office/powerpoint/2010/main" val="1764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837" y="279387"/>
            <a:ext cx="6587063" cy="1143000"/>
          </a:xfrm>
        </p:spPr>
        <p:txBody>
          <a:bodyPr>
            <a:normAutofit/>
          </a:bodyPr>
          <a:lstStyle/>
          <a:p>
            <a:r>
              <a:rPr lang="en-US" sz="3600"/>
              <a:t>JWST ETC UI: Key Features</a:t>
            </a:r>
          </a:p>
        </p:txBody>
      </p:sp>
      <p:pic>
        <p:nvPicPr>
          <p:cNvPr id="8" name="Picture 7" descr="JWST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" y="101600"/>
            <a:ext cx="1305443" cy="1312695"/>
          </a:xfrm>
          <a:prstGeom prst="rect">
            <a:avLst/>
          </a:prstGeom>
        </p:spPr>
      </p:pic>
      <p:pic>
        <p:nvPicPr>
          <p:cNvPr id="9" name="Picture 8" descr="pandeia_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9260" r="7296" b="14197"/>
          <a:stretch/>
        </p:blipFill>
        <p:spPr>
          <a:xfrm>
            <a:off x="7277100" y="18062"/>
            <a:ext cx="1854200" cy="127733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68626" y="6413500"/>
            <a:ext cx="86369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8327" y="1587500"/>
            <a:ext cx="2652374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Reusable Scenes and Sources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6881" y="1587500"/>
            <a:ext cx="5626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000" dirty="0">
                <a:latin typeface="Abadi MT Condensed Light"/>
                <a:cs typeface="Abadi MT Condensed Light"/>
              </a:rPr>
              <a:t>Scene is a postage-stamp of the sky, few </a:t>
            </a:r>
            <a:r>
              <a:rPr lang="en-US" sz="2000" dirty="0" err="1">
                <a:latin typeface="Abadi MT Condensed Light"/>
                <a:cs typeface="Abadi MT Condensed Light"/>
              </a:rPr>
              <a:t>arcsecs</a:t>
            </a:r>
            <a:r>
              <a:rPr lang="en-US" sz="2000" dirty="0">
                <a:latin typeface="Abadi MT Condensed Light"/>
                <a:cs typeface="Abadi MT Condensed Light"/>
              </a:rPr>
              <a:t> on a side 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latin typeface="Abadi MT Condensed Light"/>
                <a:cs typeface="Abadi MT Condensed Light"/>
              </a:rPr>
              <a:t>A scene can </a:t>
            </a:r>
            <a:r>
              <a:rPr lang="en-US" sz="2000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have no source, single or multiple sources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Sources and scenes can be defined once, used many times</a:t>
            </a:r>
          </a:p>
        </p:txBody>
      </p:sp>
      <p:pic>
        <p:nvPicPr>
          <p:cNvPr id="13" name="Picture 12" descr="aas230_fig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7" y="2832100"/>
            <a:ext cx="3431113" cy="3448984"/>
          </a:xfrm>
          <a:prstGeom prst="rect">
            <a:avLst/>
          </a:prstGeom>
        </p:spPr>
      </p:pic>
      <p:pic>
        <p:nvPicPr>
          <p:cNvPr id="14" name="Picture 13" descr="aas230_fig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32100"/>
            <a:ext cx="3448984" cy="344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837" y="279387"/>
            <a:ext cx="6587063" cy="1143000"/>
          </a:xfrm>
        </p:spPr>
        <p:txBody>
          <a:bodyPr>
            <a:normAutofit/>
          </a:bodyPr>
          <a:lstStyle/>
          <a:p>
            <a:r>
              <a:rPr lang="en-US" sz="3600"/>
              <a:t>JWST ETC UI: Key Features</a:t>
            </a:r>
          </a:p>
        </p:txBody>
      </p:sp>
      <p:pic>
        <p:nvPicPr>
          <p:cNvPr id="8" name="Picture 7" descr="JWST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" y="101600"/>
            <a:ext cx="1305443" cy="1312695"/>
          </a:xfrm>
          <a:prstGeom prst="rect">
            <a:avLst/>
          </a:prstGeom>
        </p:spPr>
      </p:pic>
      <p:pic>
        <p:nvPicPr>
          <p:cNvPr id="9" name="Picture 8" descr="pandeia_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9260" r="7296" b="14197"/>
          <a:stretch/>
        </p:blipFill>
        <p:spPr>
          <a:xfrm>
            <a:off x="7277100" y="18062"/>
            <a:ext cx="1854200" cy="127733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68626" y="6413500"/>
            <a:ext cx="86369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4827" y="1587500"/>
            <a:ext cx="2652374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Copy and Modify Workflow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6881" y="1339850"/>
            <a:ext cx="56268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000" dirty="0">
                <a:latin typeface="Abadi MT Condensed Light"/>
                <a:cs typeface="Abadi MT Condensed Light"/>
              </a:rPr>
              <a:t>Users do not have to start from scratch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latin typeface="Abadi MT Condensed Light"/>
                <a:cs typeface="Abadi MT Condensed Light"/>
              </a:rPr>
              <a:t>Calculations in a workbook start with reasonable defaults</a:t>
            </a:r>
            <a:endParaRPr lang="en-US" sz="2000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Users can simply copy the calculation, modify inputs as desired, and recalculate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Users can copy and modify Scenes and Sources</a:t>
            </a:r>
          </a:p>
        </p:txBody>
      </p:sp>
      <p:pic>
        <p:nvPicPr>
          <p:cNvPr id="10" name="Picture 9" descr="aas230_fig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33" y="3185568"/>
            <a:ext cx="5672768" cy="311998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4438649" y="3570933"/>
            <a:ext cx="1212851" cy="924867"/>
          </a:xfrm>
          <a:prstGeom prst="frame">
            <a:avLst>
              <a:gd name="adj1" fmla="val 14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140199" y="3295650"/>
            <a:ext cx="4127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2975" y="5569592"/>
            <a:ext cx="470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Copy calculation, copy scene, and copy sources options are in Edit menu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108200" y="3943351"/>
            <a:ext cx="2279649" cy="16262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0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837" y="279387"/>
            <a:ext cx="6587063" cy="1143000"/>
          </a:xfrm>
        </p:spPr>
        <p:txBody>
          <a:bodyPr>
            <a:normAutofit/>
          </a:bodyPr>
          <a:lstStyle/>
          <a:p>
            <a:r>
              <a:rPr lang="en-US" sz="3600"/>
              <a:t>JWST ETC UI: Key Features</a:t>
            </a:r>
          </a:p>
        </p:txBody>
      </p:sp>
      <p:pic>
        <p:nvPicPr>
          <p:cNvPr id="8" name="Picture 7" descr="JWST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" y="101600"/>
            <a:ext cx="1305443" cy="1312695"/>
          </a:xfrm>
          <a:prstGeom prst="rect">
            <a:avLst/>
          </a:prstGeom>
        </p:spPr>
      </p:pic>
      <p:pic>
        <p:nvPicPr>
          <p:cNvPr id="9" name="Picture 8" descr="pandeia_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9260" r="7296" b="14197"/>
          <a:stretch/>
        </p:blipFill>
        <p:spPr>
          <a:xfrm>
            <a:off x="7277100" y="18062"/>
            <a:ext cx="1854200" cy="127733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68626" y="6413500"/>
            <a:ext cx="86369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1825" y="1587500"/>
            <a:ext cx="2423775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Upload spectra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3381" y="1524000"/>
            <a:ext cx="5626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000" dirty="0">
                <a:latin typeface="Abadi MT Condensed Light"/>
                <a:cs typeface="Abadi MT Condensed Light"/>
              </a:rPr>
              <a:t>Can upload user-supplied spectrum and assign to sources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latin typeface="Abadi MT Condensed Light"/>
                <a:cs typeface="Abadi MT Condensed Light"/>
              </a:rPr>
              <a:t>2-column ascii format (wavelength, flux) or FITS files</a:t>
            </a:r>
            <a:endParaRPr lang="en-US" sz="2000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Uploaded spectrum file must be compatible with PySynphot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Uploaded spectra will appear in the "continuum" tab</a:t>
            </a:r>
          </a:p>
        </p:txBody>
      </p:sp>
      <p:pic>
        <p:nvPicPr>
          <p:cNvPr id="13" name="Picture 12" descr="aas230_fig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4" y="3020392"/>
            <a:ext cx="3896976" cy="31538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31180" y="3766041"/>
            <a:ext cx="447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badi MT Condensed Light"/>
                <a:cs typeface="Abadi MT Condensed Light"/>
              </a:rPr>
              <a:t>&gt; import pysynphot as psyn</a:t>
            </a:r>
          </a:p>
          <a:p>
            <a:r>
              <a:rPr lang="en-US" sz="2000">
                <a:solidFill>
                  <a:srgbClr val="000000"/>
                </a:solidFill>
                <a:latin typeface="Abadi MT Condensed Light"/>
                <a:cs typeface="Abadi MT Condensed Light"/>
              </a:rPr>
              <a:t>&gt; sp = psyn.FileSpectrum(’ 9160_newunits.dat’)</a:t>
            </a:r>
          </a:p>
        </p:txBody>
      </p:sp>
    </p:spTree>
    <p:extLst>
      <p:ext uri="{BB962C8B-B14F-4D97-AF65-F5344CB8AC3E}">
        <p14:creationId xmlns:p14="http://schemas.microsoft.com/office/powerpoint/2010/main" val="39042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837" y="279387"/>
            <a:ext cx="6587063" cy="1143000"/>
          </a:xfrm>
        </p:spPr>
        <p:txBody>
          <a:bodyPr>
            <a:normAutofit/>
          </a:bodyPr>
          <a:lstStyle/>
          <a:p>
            <a:r>
              <a:rPr lang="en-US" sz="3600"/>
              <a:t>JWST ETC UI: Key Features</a:t>
            </a:r>
          </a:p>
        </p:txBody>
      </p:sp>
      <p:pic>
        <p:nvPicPr>
          <p:cNvPr id="8" name="Picture 7" descr="JWST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" y="101600"/>
            <a:ext cx="1305443" cy="1312695"/>
          </a:xfrm>
          <a:prstGeom prst="rect">
            <a:avLst/>
          </a:prstGeom>
        </p:spPr>
      </p:pic>
      <p:pic>
        <p:nvPicPr>
          <p:cNvPr id="9" name="Picture 8" descr="pandeia_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9260" r="7296" b="14197"/>
          <a:stretch/>
        </p:blipFill>
        <p:spPr>
          <a:xfrm>
            <a:off x="7277100" y="18062"/>
            <a:ext cx="1854200" cy="127733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68626" y="6413500"/>
            <a:ext cx="86369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4825" y="1663700"/>
            <a:ext cx="2591556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Batch Expansion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0681" y="1524000"/>
            <a:ext cx="5788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000" dirty="0">
                <a:latin typeface="Abadi MT Condensed Light"/>
                <a:cs typeface="Abadi MT Condensed Light"/>
              </a:rPr>
              <a:t>Duplicate calculation N times varying only selected parameter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latin typeface="Abadi MT Condensed Light"/>
                <a:cs typeface="Abadi MT Condensed Light"/>
              </a:rPr>
              <a:t>Can run multiple calculations by only varying filters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latin typeface="Abadi MT Condensed Light"/>
                <a:cs typeface="Abadi MT Condensed Light"/>
              </a:rPr>
              <a:t>Batch calculations by varying either Ngroups, Nintegrations</a:t>
            </a:r>
            <a:endParaRPr lang="en-US" sz="2000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Useful to see how SNR changes with exposure specification</a:t>
            </a:r>
          </a:p>
        </p:txBody>
      </p:sp>
      <p:pic>
        <p:nvPicPr>
          <p:cNvPr id="10" name="Picture 9" descr="aas230_fig1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" b="46389"/>
          <a:stretch/>
        </p:blipFill>
        <p:spPr>
          <a:xfrm>
            <a:off x="501651" y="3026050"/>
            <a:ext cx="6673849" cy="328584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4064000" y="3238500"/>
            <a:ext cx="787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0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837" y="279387"/>
            <a:ext cx="6587063" cy="1143000"/>
          </a:xfrm>
        </p:spPr>
        <p:txBody>
          <a:bodyPr>
            <a:normAutofit/>
          </a:bodyPr>
          <a:lstStyle/>
          <a:p>
            <a:r>
              <a:rPr lang="en-US" sz="3600"/>
              <a:t>JWST ETC UI: Key Features</a:t>
            </a:r>
          </a:p>
        </p:txBody>
      </p:sp>
      <p:pic>
        <p:nvPicPr>
          <p:cNvPr id="8" name="Picture 7" descr="JWST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" y="101600"/>
            <a:ext cx="1305443" cy="1312695"/>
          </a:xfrm>
          <a:prstGeom prst="rect">
            <a:avLst/>
          </a:prstGeom>
        </p:spPr>
      </p:pic>
      <p:pic>
        <p:nvPicPr>
          <p:cNvPr id="9" name="Picture 8" descr="pandeia_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9260" r="7296" b="14197"/>
          <a:stretch/>
        </p:blipFill>
        <p:spPr>
          <a:xfrm>
            <a:off x="7277100" y="18062"/>
            <a:ext cx="1854200" cy="127733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68626" y="6413500"/>
            <a:ext cx="86369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8626" y="1511300"/>
            <a:ext cx="2169775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Collaborative 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1" y="1401595"/>
            <a:ext cx="6474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000" dirty="0">
                <a:latin typeface="Abadi MT Condensed Light"/>
                <a:cs typeface="Abadi MT Condensed Light"/>
              </a:rPr>
              <a:t>Workbook sharing is enabled and strongly encouraged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latin typeface="Abadi MT Condensed Light"/>
                <a:cs typeface="Abadi MT Condensed Light"/>
              </a:rPr>
              <a:t>Can assign user access permission to selected workbooks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latin typeface="Abadi MT Condensed Light"/>
                <a:cs typeface="Abadi MT Condensed Light"/>
              </a:rPr>
              <a:t>Shared workbook appears in available workbooks list of collaborator</a:t>
            </a:r>
            <a:endParaRPr lang="en-US" sz="2000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Advice to coordinate with collaborator to avoid accidental clobbering</a:t>
            </a:r>
          </a:p>
        </p:txBody>
      </p:sp>
      <p:pic>
        <p:nvPicPr>
          <p:cNvPr id="13" name="Picture 12" descr="aas230_fig17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0"/>
          <a:stretch/>
        </p:blipFill>
        <p:spPr>
          <a:xfrm>
            <a:off x="1185337" y="2826634"/>
            <a:ext cx="7349063" cy="351069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5778500" y="3092450"/>
            <a:ext cx="4762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54750" y="2915850"/>
            <a:ext cx="1569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Select workbook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0644" y="4195346"/>
            <a:ext cx="2528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Provide MyST email address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19800" y="4533900"/>
            <a:ext cx="622300" cy="48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15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TC_Scenes_Sour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4117" y="-84674"/>
            <a:ext cx="357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badi MT Condensed Light"/>
                <a:cs typeface="Abadi MT Condensed Light"/>
              </a:rPr>
              <a:t>Scenes and Sources </a:t>
            </a:r>
            <a:r>
              <a:rPr lang="en-US" sz="2400" dirty="0" smtClean="0">
                <a:solidFill>
                  <a:srgbClr val="0000FF"/>
                </a:solidFill>
                <a:latin typeface="Abadi MT Condensed Light"/>
                <a:cs typeface="Abadi MT Condensed Light"/>
              </a:rPr>
              <a:t>page </a:t>
            </a:r>
            <a:endParaRPr lang="en-US" sz="2400" dirty="0">
              <a:solidFill>
                <a:srgbClr val="0000FF"/>
              </a:solidFill>
              <a:latin typeface="Abadi MT Condensed Light"/>
              <a:cs typeface="Abadi MT Condensed Ligh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58811" y="842095"/>
            <a:ext cx="51350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-21222" y="791293"/>
            <a:ext cx="33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86312" y="4885322"/>
            <a:ext cx="33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548911" y="3657655"/>
            <a:ext cx="33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885752" y="3255093"/>
            <a:ext cx="26672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1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143859" y="589425"/>
            <a:ext cx="6331678" cy="952500"/>
          </a:xfrm>
        </p:spPr>
        <p:txBody>
          <a:bodyPr>
            <a:normAutofit/>
          </a:bodyPr>
          <a:lstStyle/>
          <a:p>
            <a:r>
              <a:rPr lang="en-US" sz="3600"/>
              <a:t>JWST ETC: Introduction</a:t>
            </a:r>
            <a:endParaRPr lang="en-US" sz="2200">
              <a:latin typeface="Abadi MT Condensed Light"/>
              <a:cs typeface="Abadi MT Condensed Ligh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68626" y="6083300"/>
            <a:ext cx="86369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1149" y="1905000"/>
            <a:ext cx="551180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200" dirty="0">
                <a:solidFill>
                  <a:srgbClr val="404040"/>
                </a:solidFill>
                <a:cs typeface="Abadi MT Condensed Light"/>
              </a:rPr>
              <a:t>Originally, it was envisioned that JWST ETC would be similar to the HST ETC</a:t>
            </a:r>
          </a:p>
          <a:p>
            <a:pPr marL="0" lvl="1"/>
            <a:endParaRPr lang="en-US" sz="2200" dirty="0">
              <a:solidFill>
                <a:srgbClr val="404040"/>
              </a:solidFill>
              <a:cs typeface="Abadi MT Condensed Light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200" dirty="0">
                <a:solidFill>
                  <a:srgbClr val="404040"/>
                </a:solidFill>
                <a:cs typeface="Abadi MT Condensed Light"/>
              </a:rPr>
              <a:t>Basic design of HST ETC found not viable for advanced observing modes of JWST, and to handle JWST detector noise properties and readout patterns</a:t>
            </a:r>
          </a:p>
          <a:p>
            <a:pPr marL="0" lvl="1"/>
            <a:endParaRPr lang="en-US" sz="2200" dirty="0">
              <a:solidFill>
                <a:srgbClr val="404040"/>
              </a:solidFill>
              <a:cs typeface="Abadi MT Condensed Light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200" dirty="0">
                <a:solidFill>
                  <a:srgbClr val="404040"/>
                </a:solidFill>
                <a:cs typeface="Abadi MT Condensed Light"/>
              </a:rPr>
              <a:t>New features required to support modern user interaction and collaborations</a:t>
            </a:r>
          </a:p>
          <a:p>
            <a:pPr marL="0" lvl="1"/>
            <a:endParaRPr lang="en-US" sz="2200" dirty="0">
              <a:solidFill>
                <a:srgbClr val="404040"/>
              </a:solidFill>
              <a:cs typeface="Abadi MT Condensed Light"/>
            </a:endParaRPr>
          </a:p>
        </p:txBody>
      </p:sp>
      <p:pic>
        <p:nvPicPr>
          <p:cNvPr id="28" name="Picture 27" descr="JWST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" y="101600"/>
            <a:ext cx="1305443" cy="1312695"/>
          </a:xfrm>
          <a:prstGeom prst="rect">
            <a:avLst/>
          </a:prstGeom>
        </p:spPr>
      </p:pic>
      <p:pic>
        <p:nvPicPr>
          <p:cNvPr id="29" name="Picture 28" descr="pandeia_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9260" r="7296" b="14197"/>
          <a:stretch/>
        </p:blipFill>
        <p:spPr>
          <a:xfrm>
            <a:off x="7277100" y="56162"/>
            <a:ext cx="1854200" cy="12773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930900" y="1700045"/>
            <a:ext cx="2819400" cy="43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Abadi MT Condensed Light"/>
                <a:cs typeface="Abadi MT Condensed Light"/>
              </a:rPr>
              <a:t>Imaging</a:t>
            </a:r>
          </a:p>
          <a:p>
            <a:r>
              <a:rPr lang="en-US" sz="1200">
                <a:latin typeface="Abadi MT Condensed Light"/>
                <a:cs typeface="Abadi MT Condensed Light"/>
              </a:rPr>
              <a:t> NIRCam SW+LW</a:t>
            </a:r>
          </a:p>
          <a:p>
            <a:r>
              <a:rPr lang="en-US" sz="1200">
                <a:latin typeface="Abadi MT Condensed Light"/>
                <a:cs typeface="Abadi MT Condensed Light"/>
              </a:rPr>
              <a:t> NIRISS </a:t>
            </a:r>
          </a:p>
          <a:p>
            <a:r>
              <a:rPr lang="en-US" sz="1200">
                <a:latin typeface="Abadi MT Condensed Light"/>
                <a:cs typeface="Abadi MT Condensed Light"/>
              </a:rPr>
              <a:t> MIRI</a:t>
            </a:r>
          </a:p>
          <a:p>
            <a:r>
              <a:rPr lang="en-US" sz="1200">
                <a:latin typeface="Abadi MT Condensed Light"/>
                <a:cs typeface="Abadi MT Condensed Light"/>
              </a:rPr>
              <a:t> NIRSpec TA (through MSA mesh)</a:t>
            </a:r>
          </a:p>
          <a:p>
            <a:r>
              <a:rPr lang="en-US" sz="1200" b="1">
                <a:solidFill>
                  <a:srgbClr val="FF0000"/>
                </a:solidFill>
                <a:latin typeface="Abadi MT Condensed Light"/>
                <a:cs typeface="Abadi MT Condensed Light"/>
              </a:rPr>
              <a:t>Slit spectroscopy</a:t>
            </a:r>
          </a:p>
          <a:p>
            <a:r>
              <a:rPr lang="en-US" sz="1200">
                <a:latin typeface="Abadi MT Condensed Light"/>
                <a:cs typeface="Abadi MT Condensed Light"/>
              </a:rPr>
              <a:t> NIRSpec FS</a:t>
            </a:r>
          </a:p>
          <a:p>
            <a:r>
              <a:rPr lang="en-US" sz="1200">
                <a:latin typeface="Abadi MT Condensed Light"/>
                <a:cs typeface="Abadi MT Condensed Light"/>
              </a:rPr>
              <a:t> MIRI LRS</a:t>
            </a:r>
          </a:p>
          <a:p>
            <a:r>
              <a:rPr lang="en-US" sz="1200" b="1">
                <a:solidFill>
                  <a:srgbClr val="FF0000"/>
                </a:solidFill>
                <a:latin typeface="Abadi MT Condensed Light"/>
                <a:cs typeface="Abadi MT Condensed Light"/>
              </a:rPr>
              <a:t>IFU spectroscopy</a:t>
            </a:r>
          </a:p>
          <a:p>
            <a:r>
              <a:rPr lang="en-US" sz="1200">
                <a:latin typeface="Abadi MT Condensed Light"/>
                <a:cs typeface="Abadi MT Condensed Light"/>
              </a:rPr>
              <a:t> NIRSpec IFU</a:t>
            </a:r>
          </a:p>
          <a:p>
            <a:r>
              <a:rPr lang="en-US" sz="1200">
                <a:latin typeface="Abadi MT Condensed Light"/>
                <a:cs typeface="Abadi MT Condensed Light"/>
              </a:rPr>
              <a:t> MIRI MRS</a:t>
            </a:r>
          </a:p>
          <a:p>
            <a:r>
              <a:rPr lang="en-US" sz="1200" b="1">
                <a:solidFill>
                  <a:srgbClr val="FF0000"/>
                </a:solidFill>
                <a:latin typeface="Abadi MT Condensed Light"/>
                <a:cs typeface="Abadi MT Condensed Light"/>
              </a:rPr>
              <a:t>Multi-object spectroscopy</a:t>
            </a:r>
          </a:p>
          <a:p>
            <a:r>
              <a:rPr lang="en-US" sz="1200">
                <a:latin typeface="Abadi MT Condensed Light"/>
                <a:cs typeface="Abadi MT Condensed Light"/>
              </a:rPr>
              <a:t> NIRSpec MSA</a:t>
            </a:r>
          </a:p>
          <a:p>
            <a:r>
              <a:rPr lang="en-US" sz="1200" b="1">
                <a:solidFill>
                  <a:srgbClr val="FF0000"/>
                </a:solidFill>
                <a:latin typeface="Abadi MT Condensed Light"/>
                <a:cs typeface="Abadi MT Condensed Light"/>
              </a:rPr>
              <a:t>Slitless spectroscopy</a:t>
            </a:r>
          </a:p>
          <a:p>
            <a:r>
              <a:rPr lang="en-US" sz="1200">
                <a:latin typeface="Abadi MT Condensed Light"/>
                <a:cs typeface="Abadi MT Condensed Light"/>
              </a:rPr>
              <a:t> NIRISS WFSS</a:t>
            </a:r>
          </a:p>
          <a:p>
            <a:r>
              <a:rPr lang="en-US" sz="1200">
                <a:latin typeface="Abadi MT Condensed Light"/>
                <a:cs typeface="Abadi MT Condensed Light"/>
              </a:rPr>
              <a:t> NIRISS SOSS</a:t>
            </a:r>
          </a:p>
          <a:p>
            <a:r>
              <a:rPr lang="en-US" sz="1200">
                <a:latin typeface="Abadi MT Condensed Light"/>
                <a:cs typeface="Abadi MT Condensed Light"/>
              </a:rPr>
              <a:t> MIRI LRS</a:t>
            </a:r>
          </a:p>
          <a:p>
            <a:r>
              <a:rPr lang="en-US" sz="1200" b="1">
                <a:solidFill>
                  <a:srgbClr val="FF0000"/>
                </a:solidFill>
                <a:latin typeface="Abadi MT Condensed Light"/>
                <a:cs typeface="Abadi MT Condensed Light"/>
              </a:rPr>
              <a:t>Coronagraphy</a:t>
            </a:r>
          </a:p>
          <a:p>
            <a:r>
              <a:rPr lang="en-US" sz="1200">
                <a:latin typeface="Abadi MT Condensed Light"/>
                <a:cs typeface="Abadi MT Condensed Light"/>
              </a:rPr>
              <a:t> NIRCam spots + wedges</a:t>
            </a:r>
          </a:p>
          <a:p>
            <a:r>
              <a:rPr lang="en-US" sz="1200">
                <a:latin typeface="Abadi MT Condensed Light"/>
                <a:cs typeface="Abadi MT Condensed Light"/>
              </a:rPr>
              <a:t> MIRI Lyot</a:t>
            </a:r>
          </a:p>
          <a:p>
            <a:r>
              <a:rPr lang="en-US" sz="1200">
                <a:latin typeface="Abadi MT Condensed Light"/>
                <a:cs typeface="Abadi MT Condensed Light"/>
              </a:rPr>
              <a:t> MIRI FQPMs</a:t>
            </a:r>
          </a:p>
          <a:p>
            <a:r>
              <a:rPr lang="en-US" sz="1200" b="1">
                <a:solidFill>
                  <a:srgbClr val="FF0000"/>
                </a:solidFill>
                <a:latin typeface="Abadi MT Condensed Light"/>
                <a:cs typeface="Abadi MT Condensed Light"/>
              </a:rPr>
              <a:t>Aperture Masking Interferometry</a:t>
            </a:r>
          </a:p>
          <a:p>
            <a:r>
              <a:rPr lang="en-US" sz="1200">
                <a:latin typeface="Abadi MT Condensed Light"/>
                <a:cs typeface="Abadi MT Condensed Light"/>
              </a:rPr>
              <a:t> NIRISS AMI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500" y="6134100"/>
            <a:ext cx="87151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/>
              <a:t>Reference:</a:t>
            </a:r>
          </a:p>
          <a:p>
            <a:r>
              <a:rPr lang="en-US" sz="1600"/>
              <a:t> JWST Community Lecture Series -  Pandeia: the JWST Exposure Time Calculator (Klaus Pontoppidan)</a:t>
            </a:r>
          </a:p>
        </p:txBody>
      </p:sp>
    </p:spTree>
    <p:extLst>
      <p:ext uri="{BB962C8B-B14F-4D97-AF65-F5344CB8AC3E}">
        <p14:creationId xmlns:p14="http://schemas.microsoft.com/office/powerpoint/2010/main" val="12943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as230_fig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397807" y="-88673"/>
            <a:ext cx="260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badi MT Condensed Light"/>
                <a:cs typeface="Abadi MT Condensed Light"/>
              </a:rPr>
              <a:t>Calculations </a:t>
            </a:r>
            <a:r>
              <a:rPr lang="en-US" sz="2400" b="1" dirty="0" smtClean="0">
                <a:solidFill>
                  <a:srgbClr val="0000FF"/>
                </a:solidFill>
                <a:latin typeface="Abadi MT Condensed Light"/>
                <a:cs typeface="Abadi MT Condensed Light"/>
              </a:rPr>
              <a:t>page </a:t>
            </a:r>
            <a:endParaRPr lang="en-US" sz="2400" b="1" dirty="0">
              <a:solidFill>
                <a:srgbClr val="0000FF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7625" y="2256167"/>
            <a:ext cx="1915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Calculations table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61776" y="2256167"/>
            <a:ext cx="208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Configuration pane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0" y="1963913"/>
            <a:ext cx="33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88509" y="648866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Outputs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2565400" y="6226477"/>
            <a:ext cx="1923109" cy="4468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006017" y="6114914"/>
            <a:ext cx="0" cy="3737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399573" y="6366933"/>
            <a:ext cx="1899380" cy="3470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55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288590"/>
            <a:ext cx="7194550" cy="1143000"/>
          </a:xfrm>
        </p:spPr>
        <p:txBody>
          <a:bodyPr>
            <a:normAutofit/>
          </a:bodyPr>
          <a:lstStyle/>
          <a:p>
            <a:r>
              <a:rPr lang="en-US" sz="3600"/>
              <a:t>JWST ETC Outputs: Images</a:t>
            </a:r>
          </a:p>
        </p:txBody>
      </p:sp>
      <p:pic>
        <p:nvPicPr>
          <p:cNvPr id="3" name="Picture 2" descr="aas230_fig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80" y="1678644"/>
            <a:ext cx="2139520" cy="2203450"/>
          </a:xfrm>
          <a:prstGeom prst="rect">
            <a:avLst/>
          </a:prstGeom>
        </p:spPr>
      </p:pic>
      <p:pic>
        <p:nvPicPr>
          <p:cNvPr id="4" name="Picture 3" descr="aas230_fig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3983694"/>
            <a:ext cx="2324100" cy="2266513"/>
          </a:xfrm>
          <a:prstGeom prst="rect">
            <a:avLst/>
          </a:prstGeom>
        </p:spPr>
      </p:pic>
      <p:pic>
        <p:nvPicPr>
          <p:cNvPr id="5" name="Picture 4" descr="aas230_fig3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0" y="1735336"/>
            <a:ext cx="2318379" cy="2300647"/>
          </a:xfrm>
          <a:prstGeom prst="rect">
            <a:avLst/>
          </a:prstGeom>
        </p:spPr>
      </p:pic>
      <p:pic>
        <p:nvPicPr>
          <p:cNvPr id="6" name="Picture 5" descr="aas230_fig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4035983"/>
            <a:ext cx="2387600" cy="2364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3300" y="1775054"/>
            <a:ext cx="140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NIRCam Imaging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2850" y="1706497"/>
            <a:ext cx="111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NIRISS WFSS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9769" y="4089129"/>
            <a:ext cx="1593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NIRSpec Fixed Slit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40251" y="3983694"/>
            <a:ext cx="1276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NIRSpec IFU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1700" y="2100879"/>
            <a:ext cx="27813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ETC outputs 2D SNR and Detector images for different observing modes</a:t>
            </a:r>
          </a:p>
          <a:p>
            <a:pPr marL="285750" indent="-285750">
              <a:buFont typeface="Arial"/>
              <a:buChar char="•"/>
            </a:pPr>
            <a:endParaRPr lang="en-US" sz="220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All image products are available for downloads as FITS images for further analysis</a:t>
            </a:r>
          </a:p>
        </p:txBody>
      </p:sp>
      <p:pic>
        <p:nvPicPr>
          <p:cNvPr id="13" name="Picture 12" descr="JWST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" y="101600"/>
            <a:ext cx="1305443" cy="1312695"/>
          </a:xfrm>
          <a:prstGeom prst="rect">
            <a:avLst/>
          </a:prstGeom>
        </p:spPr>
      </p:pic>
      <p:pic>
        <p:nvPicPr>
          <p:cNvPr id="14" name="Picture 13" descr="pandeia_logo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9260" r="7296" b="14197"/>
          <a:stretch/>
        </p:blipFill>
        <p:spPr>
          <a:xfrm>
            <a:off x="7277100" y="68862"/>
            <a:ext cx="1854200" cy="127733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68626" y="6413500"/>
            <a:ext cx="86369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6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7176"/>
            <a:ext cx="6877050" cy="1143000"/>
          </a:xfrm>
        </p:spPr>
        <p:txBody>
          <a:bodyPr>
            <a:normAutofit/>
          </a:bodyPr>
          <a:lstStyle/>
          <a:p>
            <a:r>
              <a:rPr lang="en-US" sz="3600"/>
              <a:t>JWST ETC Outputs: Images</a:t>
            </a:r>
          </a:p>
        </p:txBody>
      </p:sp>
      <p:pic>
        <p:nvPicPr>
          <p:cNvPr id="7" name="Picture 6" descr="aas230_fig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243788"/>
            <a:ext cx="3606800" cy="3648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2819" y="1762101"/>
            <a:ext cx="1993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Saturation Map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91050" y="1512888"/>
            <a:ext cx="4260850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/>
              <a:t>Color map shows value of 1.0 for partial saturation and 2 for full saturation.</a:t>
            </a:r>
          </a:p>
          <a:p>
            <a:endParaRPr lang="en-US" sz="2200"/>
          </a:p>
          <a:p>
            <a:pPr marL="285750" indent="-285750">
              <a:buFont typeface="Arial"/>
              <a:buChar char="•"/>
            </a:pPr>
            <a:r>
              <a:rPr lang="en-US" sz="2200"/>
              <a:t>Partial saturation implies some of the pixels are saturated at the end of a ramp. Partial ramps may still be useful. </a:t>
            </a:r>
          </a:p>
          <a:p>
            <a:pPr marL="285750" indent="-285750">
              <a:buFont typeface="Arial"/>
              <a:buChar char="•"/>
            </a:pPr>
            <a:endParaRPr lang="en-US" sz="2200"/>
          </a:p>
          <a:p>
            <a:pPr marL="285750" indent="-285750">
              <a:buFont typeface="Arial"/>
              <a:buChar char="•"/>
            </a:pPr>
            <a:r>
              <a:rPr lang="en-US" sz="2200"/>
              <a:t>Full saturation implies there are pixels that are saturated at the end of the first group and cannot be recovered. </a:t>
            </a:r>
          </a:p>
        </p:txBody>
      </p:sp>
      <p:pic>
        <p:nvPicPr>
          <p:cNvPr id="6" name="Picture 5" descr="JWST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" y="101600"/>
            <a:ext cx="1305443" cy="1312695"/>
          </a:xfrm>
          <a:prstGeom prst="rect">
            <a:avLst/>
          </a:prstGeom>
        </p:spPr>
      </p:pic>
      <p:pic>
        <p:nvPicPr>
          <p:cNvPr id="9" name="Picture 8" descr="pandeia_logo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9260" r="7296" b="14197"/>
          <a:stretch/>
        </p:blipFill>
        <p:spPr>
          <a:xfrm>
            <a:off x="7277100" y="68862"/>
            <a:ext cx="1854200" cy="127733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98450" y="6070600"/>
            <a:ext cx="86369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9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268" y="101600"/>
            <a:ext cx="5817331" cy="1143000"/>
          </a:xfrm>
        </p:spPr>
        <p:txBody>
          <a:bodyPr>
            <a:normAutofit/>
          </a:bodyPr>
          <a:lstStyle/>
          <a:p>
            <a:r>
              <a:rPr lang="en-US" sz="3600"/>
              <a:t>JWST ETC Outputs: Plots</a:t>
            </a:r>
          </a:p>
        </p:txBody>
      </p:sp>
      <p:pic>
        <p:nvPicPr>
          <p:cNvPr id="3" name="Picture 2" descr="aas230_fig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9" y="1505450"/>
            <a:ext cx="2794000" cy="26138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7099" y="2003045"/>
            <a:ext cx="307340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ETC outputs 1D plots for extracted flux, sky background and SNR for different calculations</a:t>
            </a:r>
          </a:p>
          <a:p>
            <a:pPr marL="285750" indent="-285750">
              <a:buFont typeface="Arial"/>
              <a:buChar char="•"/>
            </a:pPr>
            <a:endParaRPr lang="en-US" sz="220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All data used for plots are available for downloads as FITS tables for further analysis</a:t>
            </a:r>
          </a:p>
          <a:p>
            <a:pPr marL="285750" indent="-285750">
              <a:buFont typeface="Arial"/>
              <a:buChar char="•"/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77800" y="1462106"/>
            <a:ext cx="2794001" cy="2667600"/>
          </a:xfrm>
          <a:prstGeom prst="frame">
            <a:avLst>
              <a:gd name="adj1" fmla="val 5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977168" y="3689290"/>
            <a:ext cx="2820132" cy="2710038"/>
          </a:xfrm>
          <a:prstGeom prst="frame">
            <a:avLst>
              <a:gd name="adj1" fmla="val 5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aas230_fig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8" y="3689290"/>
            <a:ext cx="2820132" cy="2710038"/>
          </a:xfrm>
          <a:prstGeom prst="rect">
            <a:avLst/>
          </a:prstGeom>
        </p:spPr>
      </p:pic>
      <p:pic>
        <p:nvPicPr>
          <p:cNvPr id="10" name="Picture 9" descr="aas230_fig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19" y="1554645"/>
            <a:ext cx="2745380" cy="2575061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3249019" y="1553995"/>
            <a:ext cx="2745380" cy="2613877"/>
          </a:xfrm>
          <a:prstGeom prst="frame">
            <a:avLst>
              <a:gd name="adj1" fmla="val 5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JWST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" y="101600"/>
            <a:ext cx="1305443" cy="1312695"/>
          </a:xfrm>
          <a:prstGeom prst="rect">
            <a:avLst/>
          </a:prstGeom>
        </p:spPr>
      </p:pic>
      <p:pic>
        <p:nvPicPr>
          <p:cNvPr id="13" name="Picture 12" descr="pandeia_logo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9260" r="7296" b="14197"/>
          <a:stretch/>
        </p:blipFill>
        <p:spPr>
          <a:xfrm>
            <a:off x="7277100" y="68862"/>
            <a:ext cx="1854200" cy="127733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98450" y="6489700"/>
            <a:ext cx="86369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7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31950" y="467796"/>
            <a:ext cx="5327650" cy="783154"/>
          </a:xfrm>
        </p:spPr>
        <p:txBody>
          <a:bodyPr>
            <a:normAutofit/>
          </a:bodyPr>
          <a:lstStyle/>
          <a:p>
            <a:r>
              <a:rPr lang="en-US" sz="3600"/>
              <a:t>JWST ETC : Reports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3762" y="1409701"/>
            <a:ext cx="473923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b="1">
                <a:solidFill>
                  <a:srgbClr val="D759D0"/>
                </a:solidFill>
              </a:rPr>
              <a:t>Report:</a:t>
            </a:r>
            <a:r>
              <a:rPr lang="en-US" sz="2200"/>
              <a:t> </a:t>
            </a:r>
            <a:r>
              <a:rPr lang="en-US" sz="2000">
                <a:latin typeface="Abadi MT Condensed Light"/>
                <a:cs typeface="Abadi MT Condensed Light"/>
              </a:rPr>
              <a:t>Calculated scalar values, summary of inputs</a:t>
            </a:r>
          </a:p>
          <a:p>
            <a:endParaRPr lang="en-US" sz="2200"/>
          </a:p>
          <a:p>
            <a:pPr marL="285750" indent="-285750">
              <a:buFont typeface="Arial"/>
              <a:buChar char="•"/>
            </a:pPr>
            <a:r>
              <a:rPr lang="en-US" sz="2200" b="1">
                <a:solidFill>
                  <a:srgbClr val="D759D0"/>
                </a:solidFill>
              </a:rPr>
              <a:t>Warnings:</a:t>
            </a:r>
            <a:r>
              <a:rPr lang="en-US" sz="2200"/>
              <a:t> </a:t>
            </a:r>
            <a:r>
              <a:rPr lang="en-US" sz="2000">
                <a:latin typeface="Abadi MT Condensed Light"/>
                <a:cs typeface="Abadi MT Condensed Light"/>
              </a:rPr>
              <a:t>Information that might affect the accuracy or otherwise influence science decisions</a:t>
            </a:r>
          </a:p>
          <a:p>
            <a:endParaRPr lang="en-US" sz="2200"/>
          </a:p>
          <a:p>
            <a:pPr marL="342900" indent="-342900">
              <a:buFont typeface="Arial"/>
              <a:buChar char="•"/>
            </a:pPr>
            <a:r>
              <a:rPr lang="en-US" sz="2200" b="1">
                <a:solidFill>
                  <a:srgbClr val="D759D0"/>
                </a:solidFill>
              </a:rPr>
              <a:t>Errors:</a:t>
            </a:r>
            <a:r>
              <a:rPr lang="en-US" sz="2200"/>
              <a:t> </a:t>
            </a:r>
            <a:r>
              <a:rPr lang="en-US" sz="2000">
                <a:latin typeface="Abadi MT Condensed Light"/>
                <a:cs typeface="Abadi MT Condensed Light"/>
              </a:rPr>
              <a:t>Information about why the calculation did not complete </a:t>
            </a:r>
          </a:p>
          <a:p>
            <a:endParaRPr lang="en-US" sz="2200"/>
          </a:p>
          <a:p>
            <a:pPr marL="342900" indent="-342900">
              <a:buFont typeface="Arial"/>
              <a:buChar char="•"/>
            </a:pPr>
            <a:r>
              <a:rPr lang="en-US" sz="2200" b="1">
                <a:solidFill>
                  <a:srgbClr val="D759D0"/>
                </a:solidFill>
              </a:rPr>
              <a:t>Downloads:</a:t>
            </a:r>
            <a:r>
              <a:rPr lang="en-US" sz="2200"/>
              <a:t> </a:t>
            </a:r>
            <a:r>
              <a:rPr lang="en-US" sz="2000">
                <a:solidFill>
                  <a:srgbClr val="000000"/>
                </a:solidFill>
                <a:latin typeface="Abadi MT Condensed Light"/>
                <a:cs typeface="Abadi MT Condensed Light"/>
              </a:rPr>
              <a:t>tar file of intermediate &amp; output products includes</a:t>
            </a:r>
          </a:p>
          <a:p>
            <a:r>
              <a:rPr lang="en-US" sz="2200">
                <a:solidFill>
                  <a:srgbClr val="000000"/>
                </a:solidFill>
              </a:rPr>
              <a:t>     </a:t>
            </a:r>
            <a:r>
              <a:rPr lang="en-US" sz="2000">
                <a:solidFill>
                  <a:srgbClr val="000000"/>
                </a:solidFill>
                <a:latin typeface="Abadi MT Condensed Light"/>
                <a:cs typeface="Abadi MT Condensed Light"/>
              </a:rPr>
              <a:t>- FITS files of 3D data cube for IFU</a:t>
            </a:r>
          </a:p>
          <a:p>
            <a:r>
              <a:rPr lang="en-US" sz="2000">
                <a:solidFill>
                  <a:srgbClr val="000000"/>
                </a:solidFill>
                <a:latin typeface="Abadi MT Condensed Light"/>
                <a:cs typeface="Abadi MT Condensed Light"/>
              </a:rPr>
              <a:t>     - 2D images and spectra</a:t>
            </a:r>
          </a:p>
          <a:p>
            <a:r>
              <a:rPr lang="en-US" sz="2000">
                <a:solidFill>
                  <a:srgbClr val="000000"/>
                </a:solidFill>
                <a:latin typeface="Abadi MT Condensed Light"/>
                <a:cs typeface="Abadi MT Condensed Light"/>
              </a:rPr>
              <a:t>     - extracted flux, combined backgrounds, </a:t>
            </a:r>
          </a:p>
          <a:p>
            <a:r>
              <a:rPr lang="en-US" sz="2000">
                <a:solidFill>
                  <a:srgbClr val="000000"/>
                </a:solidFill>
                <a:latin typeface="Abadi MT Condensed Light"/>
                <a:cs typeface="Abadi MT Condensed Light"/>
              </a:rPr>
              <a:t>       and SNR as FITS tables</a:t>
            </a:r>
            <a:r>
              <a:rPr lang="en-US" sz="2200"/>
              <a:t>   </a:t>
            </a:r>
          </a:p>
        </p:txBody>
      </p:sp>
      <p:pic>
        <p:nvPicPr>
          <p:cNvPr id="2" name="Picture 1" descr="ETC_outputs_report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8"/>
          <a:stretch/>
        </p:blipFill>
        <p:spPr>
          <a:xfrm>
            <a:off x="497419" y="1504950"/>
            <a:ext cx="3347985" cy="4896706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2343149" y="2072211"/>
            <a:ext cx="863601" cy="347140"/>
          </a:xfrm>
          <a:prstGeom prst="donut">
            <a:avLst>
              <a:gd name="adj" fmla="val 8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8450" y="6470650"/>
            <a:ext cx="86369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JWST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" y="101600"/>
            <a:ext cx="1305443" cy="1312695"/>
          </a:xfrm>
          <a:prstGeom prst="rect">
            <a:avLst/>
          </a:prstGeom>
        </p:spPr>
      </p:pic>
      <p:pic>
        <p:nvPicPr>
          <p:cNvPr id="10" name="Picture 9" descr="pandeia_logo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9260" r="7296" b="14197"/>
          <a:stretch/>
        </p:blipFill>
        <p:spPr>
          <a:xfrm>
            <a:off x="7277100" y="68862"/>
            <a:ext cx="1854200" cy="127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27300" y="570403"/>
            <a:ext cx="3962400" cy="787406"/>
          </a:xfrm>
        </p:spPr>
        <p:txBody>
          <a:bodyPr>
            <a:normAutofit fontScale="90000"/>
          </a:bodyPr>
          <a:lstStyle/>
          <a:p>
            <a:r>
              <a:rPr lang="en-US" sz="3600"/>
              <a:t>JWST ETC: Downloads</a:t>
            </a:r>
          </a:p>
        </p:txBody>
      </p:sp>
      <p:pic>
        <p:nvPicPr>
          <p:cNvPr id="5" name="Picture 4" descr="ETC_complex_sour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1" y="4284150"/>
            <a:ext cx="1774389" cy="1767176"/>
          </a:xfrm>
          <a:prstGeom prst="rect">
            <a:avLst/>
          </a:prstGeom>
        </p:spPr>
      </p:pic>
      <p:pic>
        <p:nvPicPr>
          <p:cNvPr id="6" name="Picture 5" descr="ETC_WFSS_complexsour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0" y="4287715"/>
            <a:ext cx="5200650" cy="1763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40050" y="1971416"/>
            <a:ext cx="5803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D759D0"/>
                </a:solidFill>
              </a:rPr>
              <a:t>Left:</a:t>
            </a:r>
            <a:r>
              <a:rPr lang="en-US"/>
              <a:t> NIRISS imaging in F200W, F150W, F090W.</a:t>
            </a:r>
          </a:p>
          <a:p>
            <a:endParaRPr lang="en-US"/>
          </a:p>
          <a:p>
            <a:r>
              <a:rPr lang="en-US" b="1">
                <a:solidFill>
                  <a:srgbClr val="D759D0"/>
                </a:solidFill>
              </a:rPr>
              <a:t>Lower Panel: </a:t>
            </a:r>
            <a:r>
              <a:rPr lang="en-US"/>
              <a:t>NIRISS WFSS calculation in F200W, F150W, F115W. The F200W filter contains the H-alpha emission shown by red color in the image and spectrum.</a:t>
            </a:r>
          </a:p>
          <a:p>
            <a:endParaRPr lang="en-US"/>
          </a:p>
          <a:p>
            <a:r>
              <a:rPr lang="en-US">
                <a:solidFill>
                  <a:srgbClr val="E46C0A"/>
                </a:solidFill>
                <a:latin typeface="Abadi MT Condensed Light"/>
                <a:cs typeface="Abadi MT Condensed Light"/>
              </a:rPr>
              <a:t>Created from FITS files in ETC Output Downloads.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59769" y="1357809"/>
            <a:ext cx="6330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6">
                    <a:lumMod val="75000"/>
                  </a:schemeClr>
                </a:solidFill>
                <a:latin typeface="Abadi MT Condensed Light"/>
                <a:cs typeface="Abadi MT Condensed Light"/>
              </a:rPr>
              <a:t>Slitless Spectroscopy of z=3 galaxy with central AGN and outflow </a:t>
            </a:r>
          </a:p>
        </p:txBody>
      </p:sp>
      <p:pic>
        <p:nvPicPr>
          <p:cNvPr id="8" name="Picture 7" descr="JWST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" y="101600"/>
            <a:ext cx="1305443" cy="1312695"/>
          </a:xfrm>
          <a:prstGeom prst="rect">
            <a:avLst/>
          </a:prstGeom>
        </p:spPr>
      </p:pic>
      <p:pic>
        <p:nvPicPr>
          <p:cNvPr id="9" name="Picture 8" descr="pandeia_logo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9260" r="7296" b="14197"/>
          <a:stretch/>
        </p:blipFill>
        <p:spPr>
          <a:xfrm>
            <a:off x="7277100" y="68862"/>
            <a:ext cx="1854200" cy="1277338"/>
          </a:xfrm>
          <a:prstGeom prst="rect">
            <a:avLst/>
          </a:prstGeom>
        </p:spPr>
      </p:pic>
      <p:pic>
        <p:nvPicPr>
          <p:cNvPr id="3" name="Picture 2" descr="AGN_ETC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"/>
          <a:stretch/>
        </p:blipFill>
        <p:spPr>
          <a:xfrm>
            <a:off x="651311" y="1971416"/>
            <a:ext cx="2117289" cy="207644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92100" y="6286500"/>
            <a:ext cx="86369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2367" y="4240692"/>
            <a:ext cx="1805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Direct image</a:t>
            </a:r>
          </a:p>
          <a:p>
            <a:r>
              <a:rPr lang="en-US" sz="1400" b="1" dirty="0" smtClean="0"/>
              <a:t>F115W,F150W,F200W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68600" y="4302243"/>
            <a:ext cx="130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rgbClr val="FFFF00"/>
                </a:solidFill>
              </a:rPr>
              <a:t>GR150R+115W</a:t>
            </a:r>
            <a:endParaRPr lang="en-US" sz="1400" b="1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1518" y="4334289"/>
            <a:ext cx="130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GR150R+150W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5339" y="4334289"/>
            <a:ext cx="130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GR150R+200W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27300" y="570403"/>
            <a:ext cx="4363830" cy="78740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JWST ETC: </a:t>
            </a:r>
            <a:r>
              <a:rPr lang="en-US" sz="3600" dirty="0" smtClean="0"/>
              <a:t>Helpful links</a:t>
            </a:r>
            <a:endParaRPr lang="en-US" sz="3600" dirty="0"/>
          </a:p>
        </p:txBody>
      </p:sp>
      <p:pic>
        <p:nvPicPr>
          <p:cNvPr id="8" name="Picture 7" descr="JWST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" y="101600"/>
            <a:ext cx="1305443" cy="1312695"/>
          </a:xfrm>
          <a:prstGeom prst="rect">
            <a:avLst/>
          </a:prstGeom>
        </p:spPr>
      </p:pic>
      <p:pic>
        <p:nvPicPr>
          <p:cNvPr id="9" name="Picture 8" descr="pandeia_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9260" r="7296" b="14197"/>
          <a:stretch/>
        </p:blipFill>
        <p:spPr>
          <a:xfrm>
            <a:off x="7277100" y="68862"/>
            <a:ext cx="1854200" cy="127733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92100" y="6286500"/>
            <a:ext cx="86369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52" y="2193186"/>
            <a:ext cx="5658678" cy="30721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2100" y="1580690"/>
            <a:ext cx="55677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ETC Documentation: </a:t>
            </a:r>
            <a:r>
              <a:rPr lang="en-US" sz="2600" dirty="0" err="1" smtClean="0"/>
              <a:t>jwst-docs.stsci.edu</a:t>
            </a:r>
            <a:endParaRPr lang="en-US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292100" y="5566106"/>
            <a:ext cx="49098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JWST Help Desk: </a:t>
            </a:r>
            <a:r>
              <a:rPr lang="en-US" sz="2600" dirty="0" err="1" smtClean="0"/>
              <a:t>jwsthelp.stsci.edu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999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143859" y="424325"/>
            <a:ext cx="6331678" cy="952500"/>
          </a:xfrm>
        </p:spPr>
        <p:txBody>
          <a:bodyPr>
            <a:normAutofit/>
          </a:bodyPr>
          <a:lstStyle/>
          <a:p>
            <a:r>
              <a:rPr lang="en-US" sz="3600"/>
              <a:t>JWST ETC: Recommendations</a:t>
            </a:r>
            <a:endParaRPr lang="en-US" sz="2200">
              <a:latin typeface="Abadi MT Condensed Light"/>
              <a:cs typeface="Abadi MT Condensed Ligh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68626" y="6210300"/>
            <a:ext cx="86369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0549" y="1453025"/>
            <a:ext cx="81978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404040"/>
                </a:solidFill>
                <a:latin typeface="Abadi MT Condensed Light"/>
                <a:cs typeface="Abadi MT Condensed Light"/>
              </a:rPr>
              <a:t>ETC should use 3-dimensional (2 spatial + 1 spectral) framework</a:t>
            </a:r>
          </a:p>
          <a:p>
            <a:pPr marL="0" lvl="1"/>
            <a:endParaRPr lang="en-US" sz="2000" dirty="0">
              <a:solidFill>
                <a:srgbClr val="404040"/>
              </a:solidFill>
              <a:latin typeface="Abadi MT Condensed Light"/>
              <a:cs typeface="Abadi MT Condensed Light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404040"/>
                </a:solidFill>
                <a:latin typeface="Abadi MT Condensed Light"/>
                <a:cs typeface="Abadi MT Condensed Light"/>
              </a:rPr>
              <a:t>ETC should use a PSF library, such as generated by the WebbPSF tool</a:t>
            </a:r>
          </a:p>
          <a:p>
            <a:pPr marL="0" lvl="1"/>
            <a:endParaRPr lang="en-US" sz="2000" dirty="0">
              <a:solidFill>
                <a:srgbClr val="404040"/>
              </a:solidFill>
              <a:latin typeface="Abadi MT Condensed Light"/>
              <a:cs typeface="Abadi MT Condensed Light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404040"/>
                </a:solidFill>
                <a:latin typeface="Abadi MT Condensed Light"/>
                <a:cs typeface="Abadi MT Condensed Light"/>
              </a:rPr>
              <a:t>Noise propagation should include correlated noise</a:t>
            </a:r>
          </a:p>
          <a:p>
            <a:pPr marL="342900" lvl="1" indent="-342900">
              <a:buFont typeface="Arial"/>
              <a:buChar char="•"/>
            </a:pPr>
            <a:endParaRPr lang="en-US" sz="2000" dirty="0">
              <a:solidFill>
                <a:srgbClr val="404040"/>
              </a:solidFill>
              <a:latin typeface="Abadi MT Condensed Light"/>
              <a:cs typeface="Abadi MT Condensed Light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404040"/>
                </a:solidFill>
                <a:latin typeface="Abadi MT Condensed Light"/>
                <a:cs typeface="Abadi MT Condensed Light"/>
              </a:rPr>
              <a:t>Post-observation additions of multiple exposure, background subtraction, extraction of photometry and spectroscopy should be explicitly modeled under unifying concept of "observing strategy"</a:t>
            </a:r>
          </a:p>
          <a:p>
            <a:pPr marL="342900" lvl="1" indent="-342900">
              <a:buFont typeface="Arial"/>
              <a:buChar char="•"/>
            </a:pPr>
            <a:endParaRPr lang="en-US" sz="2000" dirty="0">
              <a:solidFill>
                <a:srgbClr val="404040"/>
              </a:solidFill>
              <a:latin typeface="Abadi MT Condensed Light"/>
              <a:cs typeface="Abadi MT Condensed Light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404040"/>
                </a:solidFill>
                <a:latin typeface="Abadi MT Condensed Light"/>
                <a:cs typeface="Abadi MT Condensed Light"/>
              </a:rPr>
              <a:t>ETC should be sufficiently fast to support efficient comparative parameter studies, as well as inverse problems</a:t>
            </a:r>
          </a:p>
          <a:p>
            <a:pPr marL="342900" lvl="1" indent="-342900">
              <a:buFont typeface="Arial"/>
              <a:buChar char="•"/>
            </a:pPr>
            <a:endParaRPr lang="en-US" sz="2000" dirty="0">
              <a:solidFill>
                <a:srgbClr val="404040"/>
              </a:solidFill>
              <a:latin typeface="Abadi MT Condensed Light"/>
              <a:cs typeface="Abadi MT Condensed Light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404040"/>
                </a:solidFill>
                <a:latin typeface="Abadi MT Condensed Light"/>
                <a:cs typeface="Abadi MT Condensed Light"/>
              </a:rPr>
              <a:t>ETC should be template-based for all 3 main inputs (instrument config., target design, observing strategy)</a:t>
            </a:r>
          </a:p>
        </p:txBody>
      </p:sp>
      <p:pic>
        <p:nvPicPr>
          <p:cNvPr id="28" name="Picture 27" descr="JWST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" y="38100"/>
            <a:ext cx="1305443" cy="1312695"/>
          </a:xfrm>
          <a:prstGeom prst="rect">
            <a:avLst/>
          </a:prstGeom>
        </p:spPr>
      </p:pic>
      <p:pic>
        <p:nvPicPr>
          <p:cNvPr id="29" name="Picture 28" descr="pandeia_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9260" r="7296" b="14197"/>
          <a:stretch/>
        </p:blipFill>
        <p:spPr>
          <a:xfrm>
            <a:off x="7277100" y="56162"/>
            <a:ext cx="1854200" cy="127733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90500" y="6210300"/>
            <a:ext cx="87151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/>
              <a:t>Reference:</a:t>
            </a:r>
          </a:p>
          <a:p>
            <a:r>
              <a:rPr lang="en-US" sz="1600"/>
              <a:t> JWST Community Lecture Series -  Pandeia: the JWST Exposure Time Calculator (Klaus Pontoppidan)</a:t>
            </a:r>
          </a:p>
        </p:txBody>
      </p:sp>
    </p:spTree>
    <p:extLst>
      <p:ext uri="{BB962C8B-B14F-4D97-AF65-F5344CB8AC3E}">
        <p14:creationId xmlns:p14="http://schemas.microsoft.com/office/powerpoint/2010/main" val="6565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ndeia_log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9260" r="7296" b="14197"/>
          <a:stretch/>
        </p:blipFill>
        <p:spPr>
          <a:xfrm>
            <a:off x="7277100" y="18062"/>
            <a:ext cx="1854200" cy="1277338"/>
          </a:xfrm>
          <a:prstGeom prst="rect">
            <a:avLst/>
          </a:prstGeom>
        </p:spPr>
      </p:pic>
      <p:pic>
        <p:nvPicPr>
          <p:cNvPr id="5" name="Picture 4" descr="JWST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" y="101600"/>
            <a:ext cx="1305443" cy="1312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2900" y="1221938"/>
            <a:ext cx="6283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The Pandeia Project : JWST ETC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" y="2235200"/>
            <a:ext cx="1676400" cy="31623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ETC engine</a:t>
            </a:r>
          </a:p>
          <a:p>
            <a:pPr algn="ctr"/>
            <a:endParaRPr lang="en-US" sz="2400"/>
          </a:p>
          <a:p>
            <a:pPr algn="ctr"/>
            <a:r>
              <a:rPr lang="en-US"/>
              <a:t>Python library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95500" y="2235200"/>
            <a:ext cx="1892300" cy="31623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JWST reference database</a:t>
            </a:r>
          </a:p>
          <a:p>
            <a:pPr algn="ctr"/>
            <a:endParaRPr lang="en-US"/>
          </a:p>
          <a:p>
            <a:pPr algn="ctr"/>
            <a:r>
              <a:rPr lang="en-US"/>
              <a:t>Throughputs noise properties PSFs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14800" y="2197100"/>
            <a:ext cx="2603500" cy="32004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Web application </a:t>
            </a:r>
          </a:p>
          <a:p>
            <a:pPr algn="ctr"/>
            <a:r>
              <a:rPr lang="en-US" sz="2400"/>
              <a:t>@</a:t>
            </a:r>
          </a:p>
          <a:p>
            <a:pPr algn="ctr"/>
            <a:r>
              <a:rPr lang="en-US" sz="2400"/>
              <a:t>jwst.etc.stsci.edu</a:t>
            </a:r>
          </a:p>
          <a:p>
            <a:pPr algn="ctr"/>
            <a:endParaRPr lang="en-US"/>
          </a:p>
          <a:p>
            <a:pPr algn="ctr"/>
            <a:r>
              <a:rPr lang="en-US"/>
              <a:t>User interface for users of the ETC collaborative functionality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19900" y="2197100"/>
            <a:ext cx="1892300" cy="32004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JWST Background Model</a:t>
            </a:r>
          </a:p>
          <a:p>
            <a:pPr algn="ctr"/>
            <a:endParaRPr lang="en-US"/>
          </a:p>
          <a:p>
            <a:pPr algn="ctr"/>
            <a:r>
              <a:rPr lang="en-US"/>
              <a:t>Currently only available through the web application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68626" y="5829300"/>
            <a:ext cx="86369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500" y="5842000"/>
            <a:ext cx="8715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/>
              <a:t>Reference:</a:t>
            </a:r>
          </a:p>
          <a:p>
            <a:r>
              <a:rPr lang="en-US"/>
              <a:t>Pontoppidan, K.M., et al. 2016, Proceedings of SPIE 9910, Observatory Operations: Strategies, Processes, and Systems VI,  991076;  (arXiv: 1707.02202)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143859" y="424325"/>
            <a:ext cx="6331678" cy="952500"/>
          </a:xfrm>
        </p:spPr>
        <p:txBody>
          <a:bodyPr>
            <a:normAutofit/>
          </a:bodyPr>
          <a:lstStyle/>
          <a:p>
            <a:r>
              <a:rPr lang="en-US" sz="3600"/>
              <a:t>JWST ETC: ETC Engine</a:t>
            </a:r>
            <a:endParaRPr lang="en-US" sz="2200">
              <a:latin typeface="Abadi MT Condensed Light"/>
              <a:cs typeface="Abadi MT Condensed Ligh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68626" y="6085806"/>
            <a:ext cx="86369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8449" y="1402225"/>
            <a:ext cx="44894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404040"/>
                </a:solidFill>
                <a:latin typeface="Abadi MT Condensed Light"/>
                <a:cs typeface="Abadi MT Condensed Light"/>
              </a:rPr>
              <a:t>JWST code project called "Pandeia", has generality to use with any observatory with appropriate configuration files and reference data.</a:t>
            </a:r>
          </a:p>
          <a:p>
            <a:pPr marL="0" lvl="1"/>
            <a:endParaRPr lang="en-US" sz="2000" dirty="0">
              <a:solidFill>
                <a:srgbClr val="404040"/>
              </a:solidFill>
              <a:latin typeface="Abadi MT Condensed Light"/>
              <a:cs typeface="Abadi MT Condensed Light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404040"/>
                </a:solidFill>
                <a:latin typeface="Abadi MT Condensed Light"/>
                <a:cs typeface="Abadi MT Condensed Light"/>
              </a:rPr>
              <a:t>Under the hood: 3D sensitivity engine</a:t>
            </a:r>
          </a:p>
          <a:p>
            <a:pPr marL="0" lvl="1"/>
            <a:endParaRPr lang="en-US" sz="2000" dirty="0">
              <a:solidFill>
                <a:srgbClr val="404040"/>
              </a:solidFill>
              <a:latin typeface="Abadi MT Condensed Light"/>
              <a:cs typeface="Abadi MT Condensed Light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404040"/>
                </a:solidFill>
                <a:latin typeface="Abadi MT Condensed Light"/>
                <a:cs typeface="Abadi MT Condensed Light"/>
              </a:rPr>
              <a:t>Includes PSFs, correlated noise and detector effects, effects of background subtraction and extraction</a:t>
            </a:r>
          </a:p>
          <a:p>
            <a:pPr marL="342900" lvl="1" indent="-342900">
              <a:buFont typeface="Arial"/>
              <a:buChar char="•"/>
            </a:pPr>
            <a:endParaRPr lang="en-US" sz="2000" dirty="0">
              <a:solidFill>
                <a:srgbClr val="404040"/>
              </a:solidFill>
              <a:latin typeface="Abadi MT Condensed Light"/>
              <a:cs typeface="Abadi MT Condensed Light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404040"/>
                </a:solidFill>
                <a:latin typeface="Abadi MT Condensed Light"/>
                <a:cs typeface="Abadi MT Condensed Light"/>
              </a:rPr>
              <a:t>Pointing and time dependent JWST background model </a:t>
            </a:r>
          </a:p>
          <a:p>
            <a:pPr marL="342900" lvl="1" indent="-342900">
              <a:buFont typeface="Arial"/>
              <a:buChar char="•"/>
            </a:pPr>
            <a:endParaRPr lang="en-US" sz="2000" dirty="0">
              <a:solidFill>
                <a:srgbClr val="404040"/>
              </a:solidFill>
              <a:latin typeface="Abadi MT Condensed Light"/>
              <a:cs typeface="Abadi MT Condensed Light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404040"/>
                </a:solidFill>
                <a:latin typeface="Abadi MT Condensed Light"/>
                <a:cs typeface="Abadi MT Condensed Light"/>
              </a:rPr>
              <a:t>100 % data driven</a:t>
            </a:r>
          </a:p>
        </p:txBody>
      </p:sp>
      <p:pic>
        <p:nvPicPr>
          <p:cNvPr id="28" name="Picture 27" descr="JWST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" y="38100"/>
            <a:ext cx="1305443" cy="1312695"/>
          </a:xfrm>
          <a:prstGeom prst="rect">
            <a:avLst/>
          </a:prstGeom>
        </p:spPr>
      </p:pic>
      <p:pic>
        <p:nvPicPr>
          <p:cNvPr id="29" name="Picture 28" descr="pandeia_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9260" r="7296" b="14197"/>
          <a:stretch/>
        </p:blipFill>
        <p:spPr>
          <a:xfrm>
            <a:off x="7277100" y="56162"/>
            <a:ext cx="1854200" cy="1277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683" y="1765301"/>
            <a:ext cx="4111742" cy="3263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8626" y="6080035"/>
            <a:ext cx="8202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/>
              <a:t>Reference:</a:t>
            </a:r>
          </a:p>
          <a:p>
            <a:r>
              <a:rPr lang="en-US" sz="1400"/>
              <a:t>Pontoppidan, K.M., et al. 2016, Proceedings of SPIE 9910, Observatory Operations: Strategies, Processes, and Systems VI,  991076;  (arXiv: 1707.02202)</a:t>
            </a:r>
          </a:p>
        </p:txBody>
      </p:sp>
    </p:spTree>
    <p:extLst>
      <p:ext uri="{BB962C8B-B14F-4D97-AF65-F5344CB8AC3E}">
        <p14:creationId xmlns:p14="http://schemas.microsoft.com/office/powerpoint/2010/main" val="6084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143859" y="424325"/>
            <a:ext cx="6331678" cy="952500"/>
          </a:xfrm>
        </p:spPr>
        <p:txBody>
          <a:bodyPr>
            <a:normAutofit/>
          </a:bodyPr>
          <a:lstStyle/>
          <a:p>
            <a:r>
              <a:rPr lang="en-US" sz="3600" dirty="0"/>
              <a:t>JWST ETC: </a:t>
            </a:r>
            <a:r>
              <a:rPr lang="en-US" sz="3600" dirty="0" smtClean="0"/>
              <a:t>Engine algorithm</a:t>
            </a:r>
            <a:endParaRPr lang="en-US" sz="2200" dirty="0">
              <a:latin typeface="Abadi MT Condensed Light"/>
              <a:cs typeface="Abadi MT Condensed Ligh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68626" y="6085806"/>
            <a:ext cx="86369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JWST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" y="38100"/>
            <a:ext cx="1305443" cy="1312695"/>
          </a:xfrm>
          <a:prstGeom prst="rect">
            <a:avLst/>
          </a:prstGeom>
        </p:spPr>
      </p:pic>
      <p:pic>
        <p:nvPicPr>
          <p:cNvPr id="29" name="Picture 28" descr="pandeia_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9260" r="7296" b="14197"/>
          <a:stretch/>
        </p:blipFill>
        <p:spPr>
          <a:xfrm>
            <a:off x="7277100" y="56162"/>
            <a:ext cx="1854200" cy="12773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8626" y="6080035"/>
            <a:ext cx="8202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/>
              <a:t>Reference:</a:t>
            </a:r>
          </a:p>
          <a:p>
            <a:r>
              <a:rPr lang="en-US" sz="1400"/>
              <a:t>Pontoppidan, K.M., et al. 2016, Proceedings of SPIE 9910, Observatory Operations: Strategies, Processes, and Systems VI,  991076;  (arXiv: 1707.02202)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26" y="1842077"/>
            <a:ext cx="5217345" cy="2247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 t="8522"/>
          <a:stretch/>
        </p:blipFill>
        <p:spPr>
          <a:xfrm>
            <a:off x="370226" y="5091795"/>
            <a:ext cx="3789653" cy="565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67" y="4476365"/>
            <a:ext cx="3711733" cy="885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5460094"/>
            <a:ext cx="3784600" cy="5577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36449" y="1799445"/>
            <a:ext cx="2520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Scenes build at each wavelength, and convolved with PSFs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0226" y="4685586"/>
            <a:ext cx="1944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Imaging projection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13300" y="4156408"/>
            <a:ext cx="208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Slitted</a:t>
            </a:r>
            <a:r>
              <a:rPr lang="en-US" dirty="0" smtClean="0"/>
              <a:t> Spectroscopy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13300" y="5267161"/>
            <a:ext cx="2122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Slitless</a:t>
            </a:r>
            <a:r>
              <a:rPr lang="en-US" dirty="0" smtClean="0"/>
              <a:t> Spectroscopy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143859" y="424325"/>
            <a:ext cx="6331678" cy="952500"/>
          </a:xfrm>
        </p:spPr>
        <p:txBody>
          <a:bodyPr>
            <a:normAutofit/>
          </a:bodyPr>
          <a:lstStyle/>
          <a:p>
            <a:r>
              <a:rPr lang="en-US" sz="3600" dirty="0"/>
              <a:t>JWST ETC: </a:t>
            </a:r>
            <a:r>
              <a:rPr lang="en-US" sz="3600" dirty="0" smtClean="0"/>
              <a:t>Strategies</a:t>
            </a:r>
            <a:endParaRPr lang="en-US" sz="2200" dirty="0">
              <a:latin typeface="Abadi MT Condensed Light"/>
              <a:cs typeface="Abadi MT Condensed Ligh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68626" y="6085806"/>
            <a:ext cx="86369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JWST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" y="38100"/>
            <a:ext cx="1305443" cy="1312695"/>
          </a:xfrm>
          <a:prstGeom prst="rect">
            <a:avLst/>
          </a:prstGeom>
        </p:spPr>
      </p:pic>
      <p:pic>
        <p:nvPicPr>
          <p:cNvPr id="29" name="Picture 28" descr="pandeia_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9260" r="7296" b="14197"/>
          <a:stretch/>
        </p:blipFill>
        <p:spPr>
          <a:xfrm>
            <a:off x="7277100" y="56162"/>
            <a:ext cx="1854200" cy="12773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8626" y="6080035"/>
            <a:ext cx="8202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/>
              <a:t>Reference:</a:t>
            </a:r>
          </a:p>
          <a:p>
            <a:r>
              <a:rPr lang="en-US" sz="1400"/>
              <a:t>Pontoppidan, K.M., et al. 2016, Proceedings of SPIE 9910, Observatory Operations: Strategies, Processes, and Systems VI,  991076;  (arXiv: 1707.02202)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353" y="1368719"/>
            <a:ext cx="67957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ETC Strategies specify how and where the SNR has to be computed.</a:t>
            </a:r>
          </a:p>
          <a:p>
            <a:endParaRPr lang="en-US" dirty="0"/>
          </a:p>
          <a:p>
            <a:r>
              <a:rPr lang="en-US" dirty="0" smtClean="0"/>
              <a:t>The calculation of SNR involves calculating the flux rate and computing the total flux over the selected region with appropriate weighting of the pixels.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787" y="3495406"/>
            <a:ext cx="2195996" cy="9484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39" y="5094466"/>
            <a:ext cx="2744857" cy="415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4609" y="2902788"/>
            <a:ext cx="103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flux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69763" y="4361311"/>
            <a:ext cx="238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Scalar weight of pixel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63829" y="3301108"/>
            <a:ext cx="142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Flux per pixel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694011" y="3517297"/>
            <a:ext cx="461085" cy="193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10239" y="3182887"/>
            <a:ext cx="279952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7047" y="5094466"/>
            <a:ext cx="1587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Variance in the</a:t>
            </a:r>
          </a:p>
          <a:p>
            <a:r>
              <a:rPr lang="en-US" dirty="0" smtClean="0"/>
              <a:t>measurement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4694011" y="5510353"/>
            <a:ext cx="1163451" cy="360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857462" y="5690753"/>
            <a:ext cx="187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Covariance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143859" y="424325"/>
            <a:ext cx="6331678" cy="952500"/>
          </a:xfrm>
        </p:spPr>
        <p:txBody>
          <a:bodyPr>
            <a:normAutofit/>
          </a:bodyPr>
          <a:lstStyle/>
          <a:p>
            <a:r>
              <a:rPr lang="en-US" sz="3600" dirty="0"/>
              <a:t>JWST ETC: </a:t>
            </a:r>
            <a:r>
              <a:rPr lang="en-US" sz="3600" dirty="0" smtClean="0"/>
              <a:t>Strategies</a:t>
            </a:r>
            <a:endParaRPr lang="en-US" sz="2200" dirty="0">
              <a:latin typeface="Abadi MT Condensed Light"/>
              <a:cs typeface="Abadi MT Condensed Ligh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68626" y="6085806"/>
            <a:ext cx="86369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JWST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" y="38100"/>
            <a:ext cx="1305443" cy="1312695"/>
          </a:xfrm>
          <a:prstGeom prst="rect">
            <a:avLst/>
          </a:prstGeom>
        </p:spPr>
      </p:pic>
      <p:pic>
        <p:nvPicPr>
          <p:cNvPr id="29" name="Picture 28" descr="pandeia_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9260" r="7296" b="14197"/>
          <a:stretch/>
        </p:blipFill>
        <p:spPr>
          <a:xfrm>
            <a:off x="7277100" y="56162"/>
            <a:ext cx="1854200" cy="12773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8626" y="6080035"/>
            <a:ext cx="8202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/>
              <a:t>Reference:</a:t>
            </a:r>
          </a:p>
          <a:p>
            <a:r>
              <a:rPr lang="en-US" sz="1400"/>
              <a:t>Pontoppidan, K.M., et al. 2016, Proceedings of SPIE 9910, Observatory Operations: Strategies, Processes, and Systems VI,  991076;  (arXiv: 1707.02202)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793" y="1712746"/>
            <a:ext cx="679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smtClean="0"/>
              <a:t>Aperture Photometry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65" y="2327395"/>
            <a:ext cx="3441700" cy="323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17311" r="5969" b="12766"/>
          <a:stretch/>
        </p:blipFill>
        <p:spPr>
          <a:xfrm>
            <a:off x="4066422" y="3031246"/>
            <a:ext cx="4850297" cy="861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63" y="4049839"/>
            <a:ext cx="3302000" cy="927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6420" y="2069337"/>
            <a:ext cx="2355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= aperture for source</a:t>
            </a:r>
          </a:p>
          <a:p>
            <a:r>
              <a:rPr lang="en-US" dirty="0" smtClean="0"/>
              <a:t>B = background region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78790" y="5168248"/>
            <a:ext cx="139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Pixel weights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823791" y="4744278"/>
            <a:ext cx="728870" cy="5689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9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143859" y="424325"/>
            <a:ext cx="6331678" cy="952500"/>
          </a:xfrm>
        </p:spPr>
        <p:txBody>
          <a:bodyPr>
            <a:normAutofit/>
          </a:bodyPr>
          <a:lstStyle/>
          <a:p>
            <a:r>
              <a:rPr lang="en-US" sz="3600" dirty="0"/>
              <a:t>JWST ETC: </a:t>
            </a:r>
            <a:r>
              <a:rPr lang="en-US" sz="3600" dirty="0" smtClean="0"/>
              <a:t>PSFs</a:t>
            </a:r>
            <a:endParaRPr lang="en-US" sz="2200" dirty="0">
              <a:latin typeface="Abadi MT Condensed Light"/>
              <a:cs typeface="Abadi MT Condensed Ligh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68626" y="6085806"/>
            <a:ext cx="86369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JWST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" y="38100"/>
            <a:ext cx="1305443" cy="1312695"/>
          </a:xfrm>
          <a:prstGeom prst="rect">
            <a:avLst/>
          </a:prstGeom>
        </p:spPr>
      </p:pic>
      <p:pic>
        <p:nvPicPr>
          <p:cNvPr id="29" name="Picture 28" descr="pandeia_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9260" r="7296" b="14197"/>
          <a:stretch/>
        </p:blipFill>
        <p:spPr>
          <a:xfrm>
            <a:off x="7277100" y="56162"/>
            <a:ext cx="1854200" cy="12773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8626" y="6080035"/>
            <a:ext cx="8202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/>
              <a:t>Reference:</a:t>
            </a:r>
          </a:p>
          <a:p>
            <a:r>
              <a:rPr lang="en-US" sz="1400"/>
              <a:t>Pontoppidan, K.M., et al. 2016, Proceedings of SPIE 9910, Observatory Operations: Strategies, Processes, and Systems VI,  991076;  (arXiv: 1707.02202)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02" y="1763049"/>
            <a:ext cx="4885690" cy="30209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626" y="1763050"/>
            <a:ext cx="37371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Uses </a:t>
            </a:r>
            <a:r>
              <a:rPr lang="en-US" dirty="0" err="1" smtClean="0"/>
              <a:t>Webbpsf</a:t>
            </a:r>
            <a:r>
              <a:rPr lang="en-US" dirty="0" smtClean="0"/>
              <a:t> to compute point spread functions with realistic </a:t>
            </a:r>
            <a:r>
              <a:rPr lang="en-US" dirty="0" err="1" smtClean="0"/>
              <a:t>wavefront</a:t>
            </a:r>
            <a:r>
              <a:rPr lang="en-US" dirty="0" smtClean="0"/>
              <a:t> errors.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Calculates almost 3000 individual monochromatic PSFs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Subsampled by integer factor of the detector pixel size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observed PSF depends on the color of the astronomical source.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7298</TotalTime>
  <Words>1540</Words>
  <Application>Microsoft Macintosh PowerPoint</Application>
  <PresentationFormat>On-screen Show (4:3)</PresentationFormat>
  <Paragraphs>241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Abadi MT Condensed Light</vt:lpstr>
      <vt:lpstr>Calibri</vt:lpstr>
      <vt:lpstr>Arial</vt:lpstr>
      <vt:lpstr>Office Theme</vt:lpstr>
      <vt:lpstr>PowerPoint Presentation</vt:lpstr>
      <vt:lpstr>JWST ETC: Introduction</vt:lpstr>
      <vt:lpstr>JWST ETC: Recommendations</vt:lpstr>
      <vt:lpstr>PowerPoint Presentation</vt:lpstr>
      <vt:lpstr>JWST ETC: ETC Engine</vt:lpstr>
      <vt:lpstr>JWST ETC: Engine algorithm</vt:lpstr>
      <vt:lpstr>JWST ETC: Strategies</vt:lpstr>
      <vt:lpstr>JWST ETC: Strategies</vt:lpstr>
      <vt:lpstr>JWST ETC: PSFs</vt:lpstr>
      <vt:lpstr>JWST ETC: Backgrounds</vt:lpstr>
      <vt:lpstr>JWST ETC: Web Application</vt:lpstr>
      <vt:lpstr>JWST ETC: User Interface https://jwst.etc.stsci.edu</vt:lpstr>
      <vt:lpstr>JWST ETC UI: Key Features</vt:lpstr>
      <vt:lpstr>JWST ETC UI: Key Features</vt:lpstr>
      <vt:lpstr>JWST ETC UI: Key Features</vt:lpstr>
      <vt:lpstr>JWST ETC UI: Key Features</vt:lpstr>
      <vt:lpstr>JWST ETC UI: Key Features</vt:lpstr>
      <vt:lpstr>JWST ETC UI: Key Features</vt:lpstr>
      <vt:lpstr>PowerPoint Presentation</vt:lpstr>
      <vt:lpstr>PowerPoint Presentation</vt:lpstr>
      <vt:lpstr>JWST ETC Outputs: Images</vt:lpstr>
      <vt:lpstr>JWST ETC Outputs: Images</vt:lpstr>
      <vt:lpstr>JWST ETC Outputs: Plots</vt:lpstr>
      <vt:lpstr>JWST ETC : Reports</vt:lpstr>
      <vt:lpstr>JWST ETC: Downloads</vt:lpstr>
      <vt:lpstr>JWST ETC: Helpful links</vt:lpstr>
    </vt:vector>
  </TitlesOfParts>
  <Company>Space Telescope Science Institute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Swara Ravindranath</dc:creator>
  <cp:lastModifiedBy>Swara Ravindranath</cp:lastModifiedBy>
  <cp:revision>211</cp:revision>
  <cp:lastPrinted>2017-10-04T23:51:18Z</cp:lastPrinted>
  <dcterms:created xsi:type="dcterms:W3CDTF">2017-02-17T03:30:52Z</dcterms:created>
  <dcterms:modified xsi:type="dcterms:W3CDTF">2017-10-05T05:42:52Z</dcterms:modified>
</cp:coreProperties>
</file>