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5143500" type="screen16x9"/>
  <p:notesSz cx="7023100" cy="9309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8DB"/>
    <a:srgbClr val="00549F"/>
    <a:srgbClr val="FDC82F"/>
    <a:srgbClr val="00338D"/>
    <a:srgbClr val="D0103A"/>
    <a:srgbClr val="008542"/>
    <a:srgbClr val="E37222"/>
    <a:srgbClr val="8224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53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-120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algn="r"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algn="r"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fld id="{A5B780D0-5C7F-422C-931C-25201BE19360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5045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466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defTabSz="862013">
              <a:defRPr sz="11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5738" y="0"/>
            <a:ext cx="3014662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algn="r" defTabSz="862013">
              <a:defRPr sz="1100" smtClean="0"/>
            </a:lvl1pPr>
          </a:lstStyle>
          <a:p>
            <a:pPr>
              <a:defRPr/>
            </a:pPr>
            <a:fld id="{A6888345-B3D3-4351-A7A9-F936F5935E41}" type="datetimeFigureOut">
              <a:rPr lang="en-US"/>
              <a:pPr>
                <a:defRPr/>
              </a:pPr>
              <a:t>10/4/17</a:t>
            </a:fld>
            <a:endParaRPr 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63550" y="693738"/>
            <a:ext cx="6157913" cy="3465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435475"/>
            <a:ext cx="5200650" cy="415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70950"/>
            <a:ext cx="3014663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defTabSz="862013">
              <a:defRPr sz="11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5738" y="8870950"/>
            <a:ext cx="30146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algn="r" defTabSz="862013">
              <a:defRPr sz="1100" smtClean="0"/>
            </a:lvl1pPr>
          </a:lstStyle>
          <a:p>
            <a:pPr>
              <a:defRPr/>
            </a:pPr>
            <a:fld id="{D8DF57D7-2670-4E78-96DD-D9B2280512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430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76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image" Target="../media/image7.png"/><Relationship Id="rId20" Type="http://schemas.openxmlformats.org/officeDocument/2006/relationships/image" Target="../media/image18.png"/><Relationship Id="rId21" Type="http://schemas.openxmlformats.org/officeDocument/2006/relationships/image" Target="../media/image19.png"/><Relationship Id="rId22" Type="http://schemas.openxmlformats.org/officeDocument/2006/relationships/image" Target="../media/image20.png"/><Relationship Id="rId23" Type="http://schemas.openxmlformats.org/officeDocument/2006/relationships/image" Target="../media/image21.png"/><Relationship Id="rId24" Type="http://schemas.openxmlformats.org/officeDocument/2006/relationships/image" Target="../media/image22.png"/><Relationship Id="rId25" Type="http://schemas.openxmlformats.org/officeDocument/2006/relationships/image" Target="../media/image23.png"/><Relationship Id="rId26" Type="http://schemas.openxmlformats.org/officeDocument/2006/relationships/image" Target="../media/image24.png"/><Relationship Id="rId27" Type="http://schemas.openxmlformats.org/officeDocument/2006/relationships/image" Target="../media/image25.png"/><Relationship Id="rId28" Type="http://schemas.openxmlformats.org/officeDocument/2006/relationships/image" Target="../media/image26.png"/><Relationship Id="rId10" Type="http://schemas.openxmlformats.org/officeDocument/2006/relationships/image" Target="../media/image8.png"/><Relationship Id="rId11" Type="http://schemas.openxmlformats.org/officeDocument/2006/relationships/image" Target="../media/image9.png"/><Relationship Id="rId12" Type="http://schemas.openxmlformats.org/officeDocument/2006/relationships/image" Target="../media/image10.png"/><Relationship Id="rId13" Type="http://schemas.openxmlformats.org/officeDocument/2006/relationships/image" Target="../media/image11.png"/><Relationship Id="rId14" Type="http://schemas.openxmlformats.org/officeDocument/2006/relationships/image" Target="../media/image12.png"/><Relationship Id="rId15" Type="http://schemas.openxmlformats.org/officeDocument/2006/relationships/image" Target="../media/image13.png"/><Relationship Id="rId16" Type="http://schemas.openxmlformats.org/officeDocument/2006/relationships/image" Target="../media/image14.png"/><Relationship Id="rId17" Type="http://schemas.openxmlformats.org/officeDocument/2006/relationships/image" Target="../media/image15.png"/><Relationship Id="rId18" Type="http://schemas.openxmlformats.org/officeDocument/2006/relationships/image" Target="../media/image16.png"/><Relationship Id="rId19" Type="http://schemas.openxmlformats.org/officeDocument/2006/relationships/image" Target="../media/image1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7.jpeg"/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4361" y="2914650"/>
            <a:ext cx="7948800" cy="421975"/>
          </a:xfrm>
        </p:spPr>
        <p:txBody>
          <a:bodyPr wrap="square">
            <a:spAutoFit/>
          </a:bodyPr>
          <a:lstStyle>
            <a:lvl1pPr marL="0" indent="0">
              <a:buFont typeface="Verdana" pitchFamily="34" charset="0"/>
              <a:buNone/>
              <a:defRPr sz="18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56325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87375" y="1856096"/>
            <a:ext cx="7947025" cy="58477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56347" name="Text Box 27"/>
          <p:cNvSpPr txBox="1">
            <a:spLocks noChangeArrowheads="1"/>
          </p:cNvSpPr>
          <p:nvPr userDrawn="1"/>
        </p:nvSpPr>
        <p:spPr bwMode="auto">
          <a:xfrm>
            <a:off x="631825" y="4822032"/>
            <a:ext cx="50165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800" noProof="0" dirty="0"/>
          </a:p>
        </p:txBody>
      </p:sp>
      <p:pic>
        <p:nvPicPr>
          <p:cNvPr id="8" name="Picture 7" descr="16950723446_e7d8e1bfb9_o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52" b="48267"/>
          <a:stretch/>
        </p:blipFill>
        <p:spPr>
          <a:xfrm rot="5400000">
            <a:off x="2000249" y="-2000251"/>
            <a:ext cx="5143501" cy="91440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28614"/>
          <a:stretch/>
        </p:blipFill>
        <p:spPr>
          <a:xfrm>
            <a:off x="7787917" y="156199"/>
            <a:ext cx="1210456" cy="468000"/>
          </a:xfrm>
          <a:prstGeom prst="rect">
            <a:avLst/>
          </a:prstGeom>
        </p:spPr>
      </p:pic>
      <p:sp>
        <p:nvSpPr>
          <p:cNvPr id="10" name="Text Box 58"/>
          <p:cNvSpPr txBox="1">
            <a:spLocks noChangeArrowheads="1"/>
          </p:cNvSpPr>
          <p:nvPr userDrawn="1"/>
        </p:nvSpPr>
        <p:spPr bwMode="auto">
          <a:xfrm>
            <a:off x="162824" y="4571668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b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00" noProof="0" smtClean="0">
                <a:solidFill>
                  <a:schemeClr val="bg1">
                    <a:lumMod val="85000"/>
                  </a:schemeClr>
                </a:solidFill>
              </a:rPr>
              <a:t>ESA UNCLASSIFIED - For Official Use</a:t>
            </a:r>
            <a:endParaRPr lang="en-GB" sz="800" noProof="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35" name="Picture 34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098" b="-5313"/>
          <a:stretch/>
        </p:blipFill>
        <p:spPr>
          <a:xfrm>
            <a:off x="7789119" y="4899420"/>
            <a:ext cx="1196912" cy="144000"/>
          </a:xfrm>
          <a:prstGeom prst="rect">
            <a:avLst/>
          </a:prstGeom>
        </p:spPr>
      </p:pic>
      <p:cxnSp>
        <p:nvCxnSpPr>
          <p:cNvPr id="36" name="Straight Connector 35"/>
          <p:cNvCxnSpPr/>
          <p:nvPr userDrawn="1"/>
        </p:nvCxnSpPr>
        <p:spPr>
          <a:xfrm>
            <a:off x="165932" y="4789188"/>
            <a:ext cx="8824779" cy="0"/>
          </a:xfrm>
          <a:prstGeom prst="line">
            <a:avLst/>
          </a:prstGeom>
          <a:ln w="6350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 userDrawn="1"/>
        </p:nvGrpSpPr>
        <p:grpSpPr>
          <a:xfrm>
            <a:off x="172269" y="4908007"/>
            <a:ext cx="6826666" cy="111519"/>
            <a:chOff x="172269" y="6621494"/>
            <a:chExt cx="6826666" cy="111519"/>
          </a:xfrm>
        </p:grpSpPr>
        <p:pic>
          <p:nvPicPr>
            <p:cNvPr id="38" name="Picture 37" descr="at.png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26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9" name="Picture 38" descr="be.png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79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0" name="Picture 39" descr="ca.png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029" y="6621494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1" name="Picture 40" descr="ch.png"/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566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2" name="Picture 41" descr="cz.png"/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53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3" name="Picture 42" descr="de.png"/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0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4" name="Picture 43" descr="dk.png"/>
            <p:cNvPicPr>
              <a:picLocks noChangeAspect="1"/>
            </p:cNvPicPr>
            <p:nvPr userDrawn="1"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976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5" name="Picture 44" descr="ee.png"/>
            <p:cNvPicPr>
              <a:picLocks noChangeAspect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8298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6" name="Picture 45" descr="es.png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71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7" name="Picture 46" descr="fi.png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195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8" name="Picture 47" descr="fr.png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931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9" name="Picture 48" descr="gr.png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783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0" name="Picture 49" descr="hu.png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519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1" name="Picture 50" descr="ie.png"/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255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2" name="Picture 51" descr="it.png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991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3" name="Picture 52" descr="lu.png"/>
            <p:cNvPicPr>
              <a:picLocks noChangeAspect="1"/>
            </p:cNvPicPr>
            <p:nvPr userDrawn="1"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8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4" name="Picture 53" descr="nl.png"/>
            <p:cNvPicPr>
              <a:picLocks noChangeAspect="1"/>
            </p:cNvPicPr>
            <p:nvPr userDrawn="1"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962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5" name="Picture 54" descr="no.png"/>
            <p:cNvPicPr>
              <a:picLocks noChangeAspect="1"/>
            </p:cNvPicPr>
            <p:nvPr userDrawn="1"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338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6" name="Picture 55" descr="pl.png"/>
            <p:cNvPicPr>
              <a:picLocks noChangeAspect="1"/>
            </p:cNvPicPr>
            <p:nvPr userDrawn="1"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94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7" name="Picture 56" descr="pt.png"/>
            <p:cNvPicPr>
              <a:picLocks noChangeAspect="1"/>
            </p:cNvPicPr>
            <p:nvPr userDrawn="1"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930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8" name="Picture 57" descr="ro.png"/>
            <p:cNvPicPr>
              <a:picLocks noChangeAspect="1"/>
            </p:cNvPicPr>
            <p:nvPr userDrawn="1"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0460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9" name="Picture 58" descr="se.png"/>
            <p:cNvPicPr>
              <a:picLocks noChangeAspect="1"/>
            </p:cNvPicPr>
            <p:nvPr userDrawn="1"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580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0" name="Picture 59" descr="uk.png"/>
            <p:cNvPicPr>
              <a:picLocks noChangeAspect="1"/>
            </p:cNvPicPr>
            <p:nvPr userDrawn="1"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053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1" name="Picture 60" descr="si.png"/>
            <p:cNvPicPr>
              <a:picLocks noChangeAspect="1"/>
            </p:cNvPicPr>
            <p:nvPr userDrawn="1"/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5327" y="6623401"/>
              <a:ext cx="163385" cy="108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>
              <a:defRPr baseline="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118801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2472362"/>
            <a:ext cx="7789050" cy="1323439"/>
          </a:xfrm>
        </p:spPr>
        <p:txBody>
          <a:bodyPr anchor="t"/>
          <a:lstStyle>
            <a:lvl1pPr algn="l">
              <a:defRPr sz="4000" b="0" cap="all">
                <a:solidFill>
                  <a:srgbClr val="0098DB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000" y="1347221"/>
            <a:ext cx="778905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5031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5950" y="1254919"/>
            <a:ext cx="3889376" cy="32385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723" y="1254919"/>
            <a:ext cx="3888000" cy="32385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698672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123" y="1250100"/>
            <a:ext cx="3895200" cy="372600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50156"/>
            <a:ext cx="3896416" cy="371493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7"/>
            <a:ext cx="3898900" cy="2862263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7" name="Content Placeholder 5"/>
          <p:cNvSpPr>
            <a:spLocks noGrp="1"/>
          </p:cNvSpPr>
          <p:nvPr>
            <p:ph sz="quarter" idx="10"/>
          </p:nvPr>
        </p:nvSpPr>
        <p:spPr>
          <a:xfrm>
            <a:off x="619200" y="1630801"/>
            <a:ext cx="3898900" cy="2862263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3086" y="149150"/>
            <a:ext cx="7174846" cy="430887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054093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3086" y="149150"/>
            <a:ext cx="7174846" cy="43088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 lang="en-GB" sz="2200" b="0" dirty="0" smtClean="0">
                <a:solidFill>
                  <a:srgbClr val="0070C0"/>
                </a:solidFill>
                <a:latin typeface="Verdana"/>
                <a:ea typeface="+mj-ea"/>
                <a:cs typeface="Verdana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18801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8299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3" y="1250157"/>
            <a:ext cx="4968875" cy="3243263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125" y="1250101"/>
            <a:ext cx="2846388" cy="32432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3086" y="149150"/>
            <a:ext cx="7174846" cy="430887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741985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2000" y="3724872"/>
            <a:ext cx="5932800" cy="307777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01787" y="1250156"/>
            <a:ext cx="5932488" cy="25431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2000" y="4029076"/>
            <a:ext cx="5932800" cy="4643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1501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image" Target="../media/image10.png"/><Relationship Id="rId21" Type="http://schemas.openxmlformats.org/officeDocument/2006/relationships/image" Target="../media/image11.png"/><Relationship Id="rId22" Type="http://schemas.openxmlformats.org/officeDocument/2006/relationships/image" Target="../media/image12.png"/><Relationship Id="rId23" Type="http://schemas.openxmlformats.org/officeDocument/2006/relationships/image" Target="../media/image13.png"/><Relationship Id="rId24" Type="http://schemas.openxmlformats.org/officeDocument/2006/relationships/image" Target="../media/image14.png"/><Relationship Id="rId25" Type="http://schemas.openxmlformats.org/officeDocument/2006/relationships/image" Target="../media/image15.png"/><Relationship Id="rId26" Type="http://schemas.openxmlformats.org/officeDocument/2006/relationships/image" Target="../media/image16.png"/><Relationship Id="rId27" Type="http://schemas.openxmlformats.org/officeDocument/2006/relationships/image" Target="../media/image17.png"/><Relationship Id="rId28" Type="http://schemas.openxmlformats.org/officeDocument/2006/relationships/image" Target="../media/image18.png"/><Relationship Id="rId29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image" Target="../media/image20.png"/><Relationship Id="rId31" Type="http://schemas.openxmlformats.org/officeDocument/2006/relationships/image" Target="../media/image21.png"/><Relationship Id="rId32" Type="http://schemas.openxmlformats.org/officeDocument/2006/relationships/image" Target="../media/image22.png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image" Target="../media/image23.png"/><Relationship Id="rId34" Type="http://schemas.openxmlformats.org/officeDocument/2006/relationships/image" Target="../media/image24.png"/><Relationship Id="rId35" Type="http://schemas.openxmlformats.org/officeDocument/2006/relationships/image" Target="../media/image25.png"/><Relationship Id="rId36" Type="http://schemas.openxmlformats.org/officeDocument/2006/relationships/image" Target="../media/image26.png"/><Relationship Id="rId10" Type="http://schemas.openxmlformats.org/officeDocument/2006/relationships/theme" Target="../theme/theme1.xml"/><Relationship Id="rId11" Type="http://schemas.openxmlformats.org/officeDocument/2006/relationships/image" Target="../media/image1.png"/><Relationship Id="rId12" Type="http://schemas.openxmlformats.org/officeDocument/2006/relationships/image" Target="../media/image2.jpeg"/><Relationship Id="rId13" Type="http://schemas.openxmlformats.org/officeDocument/2006/relationships/image" Target="../media/image3.png"/><Relationship Id="rId14" Type="http://schemas.openxmlformats.org/officeDocument/2006/relationships/image" Target="../media/image4.png"/><Relationship Id="rId15" Type="http://schemas.openxmlformats.org/officeDocument/2006/relationships/image" Target="../media/image5.png"/><Relationship Id="rId16" Type="http://schemas.openxmlformats.org/officeDocument/2006/relationships/image" Target="../media/image6.png"/><Relationship Id="rId17" Type="http://schemas.openxmlformats.org/officeDocument/2006/relationships/image" Target="../media/image7.png"/><Relationship Id="rId18" Type="http://schemas.openxmlformats.org/officeDocument/2006/relationships/image" Target="../media/image8.png"/><Relationship Id="rId19" Type="http://schemas.openxmlformats.org/officeDocument/2006/relationships/image" Target="../media/image9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800" y="727200"/>
            <a:ext cx="8748000" cy="382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9" name="Text Box DG"/>
          <p:cNvSpPr txBox="1">
            <a:spLocks noChangeArrowheads="1"/>
          </p:cNvSpPr>
          <p:nvPr/>
        </p:nvSpPr>
        <p:spPr bwMode="auto">
          <a:xfrm>
            <a:off x="578164" y="335522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800" noProof="0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3086" y="149150"/>
            <a:ext cx="7174846" cy="43088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GB" dirty="0" smtClean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23122"/>
          <a:stretch/>
        </p:blipFill>
        <p:spPr>
          <a:xfrm>
            <a:off x="7787917" y="155435"/>
            <a:ext cx="1210456" cy="504000"/>
          </a:xfrm>
          <a:prstGeom prst="rect">
            <a:avLst/>
          </a:prstGeom>
        </p:spPr>
      </p:pic>
      <p:pic>
        <p:nvPicPr>
          <p:cNvPr id="12" name="Picture 11" descr="PPT_Footer.jpg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76787"/>
            <a:ext cx="9144000" cy="366713"/>
          </a:xfrm>
          <a:prstGeom prst="rect">
            <a:avLst/>
          </a:prstGeom>
        </p:spPr>
      </p:pic>
      <p:sp>
        <p:nvSpPr>
          <p:cNvPr id="14" name="Text Box 38"/>
          <p:cNvSpPr txBox="1">
            <a:spLocks noChangeArrowheads="1"/>
          </p:cNvSpPr>
          <p:nvPr/>
        </p:nvSpPr>
        <p:spPr bwMode="auto">
          <a:xfrm>
            <a:off x="165600" y="4575600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00" noProof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ESA UNCLASSIFIED - For Official Use</a:t>
            </a:r>
            <a:endParaRPr lang="en-GB" sz="800" noProof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" name="Text Box 34"/>
          <p:cNvSpPr txBox="1">
            <a:spLocks noChangeAspect="1" noChangeArrowheads="1"/>
          </p:cNvSpPr>
          <p:nvPr/>
        </p:nvSpPr>
        <p:spPr bwMode="auto">
          <a:xfrm>
            <a:off x="4480339" y="4580702"/>
            <a:ext cx="4520474" cy="14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0"/>
          <a:lstStyle/>
          <a:p>
            <a:pPr algn="r">
              <a:spcBef>
                <a:spcPct val="50000"/>
              </a:spcBef>
            </a:pPr>
            <a:r>
              <a:rPr lang="en-GB" sz="800" noProof="1" smtClean="0">
                <a:solidFill>
                  <a:schemeClr val="bg2"/>
                </a:solidFill>
              </a:rPr>
              <a:t>ESA | 01/01/2016 | Slide  </a:t>
            </a:r>
            <a:fld id="{71EAD4F2-866B-304A-9A50-FC7592816342}" type="slidenum">
              <a:rPr lang="en-GB" sz="800" noProof="1" smtClean="0">
                <a:solidFill>
                  <a:schemeClr val="bg2"/>
                </a:solidFill>
              </a:rPr>
              <a:pPr algn="r">
                <a:spcBef>
                  <a:spcPct val="50000"/>
                </a:spcBef>
              </a:pPr>
              <a:t>‹#›</a:t>
            </a:fld>
            <a:endParaRPr lang="en-GB" sz="800" noProof="1">
              <a:solidFill>
                <a:schemeClr val="bg2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172269" y="4908007"/>
            <a:ext cx="6826666" cy="111519"/>
            <a:chOff x="172269" y="6621494"/>
            <a:chExt cx="6826666" cy="111519"/>
          </a:xfrm>
        </p:grpSpPr>
        <p:pic>
          <p:nvPicPr>
            <p:cNvPr id="41" name="Picture 40" descr="at.png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26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2" name="Picture 41" descr="be.png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79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3" name="Picture 42" descr="ca.png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029" y="6621494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4" name="Picture 43" descr="ch.png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566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5" name="Picture 44" descr="cz.png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53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6" name="Picture 45" descr="de.png"/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0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7" name="Picture 46" descr="dk.png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976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8" name="Picture 47" descr="ee.png"/>
            <p:cNvPicPr>
              <a:picLocks noChangeAspect="1"/>
            </p:cNvPicPr>
            <p:nvPr userDrawn="1"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8298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9" name="Picture 48" descr="es.png"/>
            <p:cNvPicPr>
              <a:picLocks noChangeAspect="1"/>
            </p:cNvPicPr>
            <p:nvPr userDrawn="1"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71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0" name="Picture 49" descr="fi.png"/>
            <p:cNvPicPr>
              <a:picLocks noChangeAspect="1"/>
            </p:cNvPicPr>
            <p:nvPr userDrawn="1"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195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1" name="Picture 50" descr="fr.png"/>
            <p:cNvPicPr>
              <a:picLocks noChangeAspect="1"/>
            </p:cNvPicPr>
            <p:nvPr userDrawn="1"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931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2" name="Picture 51" descr="gr.png"/>
            <p:cNvPicPr>
              <a:picLocks noChangeAspect="1"/>
            </p:cNvPicPr>
            <p:nvPr userDrawn="1"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783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3" name="Picture 52" descr="hu.png"/>
            <p:cNvPicPr>
              <a:picLocks noChangeAspect="1"/>
            </p:cNvPicPr>
            <p:nvPr userDrawn="1"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519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4" name="Picture 53" descr="ie.png"/>
            <p:cNvPicPr>
              <a:picLocks noChangeAspect="1"/>
            </p:cNvPicPr>
            <p:nvPr userDrawn="1"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255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5" name="Picture 54" descr="it.png"/>
            <p:cNvPicPr>
              <a:picLocks noChangeAspect="1"/>
            </p:cNvPicPr>
            <p:nvPr userDrawn="1"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991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6" name="Picture 55" descr="lu.png"/>
            <p:cNvPicPr>
              <a:picLocks noChangeAspect="1"/>
            </p:cNvPicPr>
            <p:nvPr userDrawn="1"/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8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7" name="Picture 56" descr="nl.png"/>
            <p:cNvPicPr>
              <a:picLocks noChangeAspect="1"/>
            </p:cNvPicPr>
            <p:nvPr userDrawn="1"/>
          </p:nvPicPr>
          <p:blipFill>
            <a:blip r:embed="rId2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962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8" name="Picture 57" descr="no.png"/>
            <p:cNvPicPr>
              <a:picLocks noChangeAspect="1"/>
            </p:cNvPicPr>
            <p:nvPr userDrawn="1"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338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9" name="Picture 58" descr="pl.png"/>
            <p:cNvPicPr>
              <a:picLocks noChangeAspect="1"/>
            </p:cNvPicPr>
            <p:nvPr userDrawn="1"/>
          </p:nvPicPr>
          <p:blipFill>
            <a:blip r:embed="rId3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94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0" name="Picture 59" descr="pt.png"/>
            <p:cNvPicPr>
              <a:picLocks noChangeAspect="1"/>
            </p:cNvPicPr>
            <p:nvPr userDrawn="1"/>
          </p:nvPicPr>
          <p:blipFill>
            <a:blip r:embed="rId3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930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1" name="Picture 60" descr="ro.png"/>
            <p:cNvPicPr>
              <a:picLocks noChangeAspect="1"/>
            </p:cNvPicPr>
            <p:nvPr userDrawn="1"/>
          </p:nvPicPr>
          <p:blipFill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0460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2" name="Picture 61" descr="se.png"/>
            <p:cNvPicPr>
              <a:picLocks noChangeAspect="1"/>
            </p:cNvPicPr>
            <p:nvPr userDrawn="1"/>
          </p:nvPicPr>
          <p:blipFill>
            <a:blip r:embed="rId3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580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3" name="Picture 62" descr="uk.png"/>
            <p:cNvPicPr>
              <a:picLocks noChangeAspect="1"/>
            </p:cNvPicPr>
            <p:nvPr userDrawn="1"/>
          </p:nvPicPr>
          <p:blipFill>
            <a:blip r:embed="rId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053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4" name="Picture 63" descr="si.png"/>
            <p:cNvPicPr>
              <a:picLocks noChangeAspect="1"/>
            </p:cNvPicPr>
            <p:nvPr userDrawn="1"/>
          </p:nvPicPr>
          <p:blipFill>
            <a:blip r:embed="rId3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5327" y="6623401"/>
              <a:ext cx="163385" cy="10800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1" r:id="rId2"/>
    <p:sldLayoutId id="2147483932" r:id="rId3"/>
    <p:sldLayoutId id="2147483933" r:id="rId4"/>
    <p:sldLayoutId id="2147483934" r:id="rId5"/>
    <p:sldLayoutId id="2147483930" r:id="rId6"/>
    <p:sldLayoutId id="2147483936" r:id="rId7"/>
    <p:sldLayoutId id="2147483937" r:id="rId8"/>
    <p:sldLayoutId id="2147483938" r:id="rId9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GB" sz="2200" b="0" dirty="0" smtClean="0">
          <a:solidFill>
            <a:srgbClr val="0070C0"/>
          </a:solidFill>
          <a:latin typeface="Verdana"/>
          <a:ea typeface="+mj-ea"/>
          <a:cs typeface="Verdan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9pPr>
    </p:titleStyle>
    <p:bodyStyle>
      <a:lvl1pPr marL="0" indent="-3429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Tx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1pPr>
      <a:lvl2pPr marL="8100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2pPr>
      <a:lvl3pPr marL="14076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3pPr>
      <a:lvl4pPr marL="20052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4pPr>
      <a:lvl5pPr marL="26028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5pPr>
      <a:lvl6pPr marL="34798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6pPr>
      <a:lvl7pPr marL="39370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7pPr>
      <a:lvl8pPr marL="43942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8pPr>
      <a:lvl9pPr marL="48514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jwst-docs.stsci.edu/display/JPP/JWST+ETC+Calculations+Page+Overview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 txBox="1">
            <a:spLocks noChangeArrowheads="1"/>
          </p:cNvSpPr>
          <p:nvPr/>
        </p:nvSpPr>
        <p:spPr bwMode="auto">
          <a:xfrm>
            <a:off x="532948" y="1778236"/>
            <a:ext cx="797242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en-GB" sz="3200" dirty="0" smtClean="0">
                <a:solidFill>
                  <a:schemeClr val="bg1">
                    <a:lumMod val="95000"/>
                  </a:schemeClr>
                </a:solidFill>
                <a:latin typeface="Verdana"/>
                <a:ea typeface="+mj-ea"/>
                <a:cs typeface="Verdana"/>
              </a:rPr>
              <a:t>JWST ETC Demo</a:t>
            </a:r>
            <a:endParaRPr lang="en-GB" sz="3200" dirty="0">
              <a:solidFill>
                <a:schemeClr val="bg1">
                  <a:lumMod val="95000"/>
                </a:schemeClr>
              </a:solidFill>
              <a:latin typeface="Verdana"/>
              <a:ea typeface="+mj-ea"/>
              <a:cs typeface="Verdana"/>
            </a:endParaRPr>
          </a:p>
        </p:txBody>
      </p:sp>
      <p:sp>
        <p:nvSpPr>
          <p:cNvPr id="7" name="Text Box 24"/>
          <p:cNvSpPr txBox="1">
            <a:spLocks noChangeArrowheads="1"/>
          </p:cNvSpPr>
          <p:nvPr/>
        </p:nvSpPr>
        <p:spPr bwMode="auto">
          <a:xfrm>
            <a:off x="615599" y="2793600"/>
            <a:ext cx="5398233" cy="92333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bg1"/>
                </a:solidFill>
              </a:rPr>
              <a:t>S. Kendrew (ETC) &amp; S. </a:t>
            </a:r>
            <a:r>
              <a:rPr lang="en-GB" dirty="0" err="1" smtClean="0">
                <a:solidFill>
                  <a:schemeClr val="bg1"/>
                </a:solidFill>
              </a:rPr>
              <a:t>Ravindranath</a:t>
            </a:r>
            <a:r>
              <a:rPr lang="en-GB" dirty="0" smtClean="0">
                <a:solidFill>
                  <a:schemeClr val="bg1"/>
                </a:solidFill>
              </a:rPr>
              <a:t> (</a:t>
            </a:r>
            <a:r>
              <a:rPr lang="en-GB" dirty="0" err="1" smtClean="0">
                <a:solidFill>
                  <a:schemeClr val="bg1"/>
                </a:solidFill>
              </a:rPr>
              <a:t>STScI</a:t>
            </a:r>
            <a:r>
              <a:rPr lang="en-GB" dirty="0" smtClean="0">
                <a:solidFill>
                  <a:schemeClr val="bg1"/>
                </a:solidFill>
              </a:rPr>
              <a:t>)</a:t>
            </a:r>
            <a:endParaRPr lang="en-GB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</a:pPr>
            <a:endParaRPr lang="en-GB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bg1"/>
                </a:solidFill>
              </a:rPr>
              <a:t>5 October 2017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/>
            <a:r>
              <a:rPr lang="en-US" dirty="0" smtClean="0"/>
              <a:t>In this Demo we will:</a:t>
            </a:r>
          </a:p>
          <a:p>
            <a:pPr indent="0"/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Create scenes &amp; sources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Copy &amp; modify a workflow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Upload a user-supplied spectrum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Perform batch expansions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Share workbooks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140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1: Basics, Copy &amp; Modify a Workflow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400" dirty="0" smtClean="0"/>
              <a:t>Sharing workbooks</a:t>
            </a:r>
            <a:br>
              <a:rPr lang="en-US" sz="1400" dirty="0" smtClean="0"/>
            </a:br>
            <a:endParaRPr lang="en-US" sz="1400" dirty="0" smtClean="0"/>
          </a:p>
          <a:p>
            <a:pPr>
              <a:buFont typeface="Arial"/>
              <a:buChar char="•"/>
            </a:pPr>
            <a:r>
              <a:rPr lang="en-US" sz="1400" dirty="0" smtClean="0"/>
              <a:t>Copy and modify calculations</a:t>
            </a:r>
            <a:br>
              <a:rPr lang="en-US" sz="1400" dirty="0" smtClean="0"/>
            </a:br>
            <a:endParaRPr lang="en-US" sz="1400" dirty="0" smtClean="0"/>
          </a:p>
          <a:p>
            <a:pPr>
              <a:buFont typeface="Arial"/>
              <a:buChar char="•"/>
            </a:pPr>
            <a:r>
              <a:rPr lang="en-US" sz="1400" dirty="0" smtClean="0"/>
              <a:t>Compare results from multiple calculations</a:t>
            </a:r>
            <a:br>
              <a:rPr lang="en-US" sz="1400" dirty="0" smtClean="0"/>
            </a:br>
            <a:endParaRPr lang="en-US" sz="1400" dirty="0" smtClean="0"/>
          </a:p>
          <a:p>
            <a:pPr>
              <a:buFont typeface="Arial"/>
              <a:buChar char="•"/>
            </a:pPr>
            <a:r>
              <a:rPr lang="en-US" sz="1400" dirty="0" smtClean="0"/>
              <a:t>Auto-update features</a:t>
            </a:r>
            <a:br>
              <a:rPr lang="en-US" sz="1400" dirty="0" smtClean="0"/>
            </a:br>
            <a:endParaRPr lang="en-US" sz="1400" dirty="0" smtClean="0"/>
          </a:p>
          <a:p>
            <a:pPr>
              <a:buFont typeface="Arial"/>
              <a:buChar char="•"/>
            </a:pPr>
            <a:r>
              <a:rPr lang="en-US" sz="1400" dirty="0" smtClean="0"/>
              <a:t>Reusability</a:t>
            </a:r>
            <a:br>
              <a:rPr lang="en-US" sz="1400" dirty="0" smtClean="0"/>
            </a:br>
            <a:endParaRPr lang="en-US" sz="1400" dirty="0" smtClean="0"/>
          </a:p>
          <a:p>
            <a:pPr>
              <a:buFont typeface="Arial"/>
              <a:buChar char="•"/>
            </a:pPr>
            <a:r>
              <a:rPr lang="en-US" sz="1400" dirty="0" smtClean="0"/>
              <a:t>Aperture size, background subtraction strategy</a:t>
            </a:r>
            <a:br>
              <a:rPr lang="en-US" sz="1400" dirty="0" smtClean="0"/>
            </a:br>
            <a:endParaRPr lang="en-US" sz="1400" dirty="0" smtClean="0"/>
          </a:p>
          <a:p>
            <a:pPr indent="0"/>
            <a:r>
              <a:rPr lang="en-US" sz="1400" dirty="0" smtClean="0"/>
              <a:t>Calculations </a:t>
            </a:r>
            <a:r>
              <a:rPr lang="en-US" sz="1400" dirty="0"/>
              <a:t>overview: </a:t>
            </a:r>
            <a:endParaRPr lang="en-US" sz="1400" dirty="0" smtClean="0"/>
          </a:p>
          <a:p>
            <a:pPr indent="0"/>
            <a:r>
              <a:rPr lang="en-US" sz="1400" dirty="0" smtClean="0">
                <a:solidFill>
                  <a:srgbClr val="FF0000"/>
                </a:solidFill>
                <a:hlinkClick r:id="rId2"/>
              </a:rPr>
              <a:t>https</a:t>
            </a:r>
            <a:r>
              <a:rPr lang="en-US" sz="1400" dirty="0">
                <a:solidFill>
                  <a:srgbClr val="FF0000"/>
                </a:solidFill>
                <a:hlinkClick r:id="rId2"/>
              </a:rPr>
              <a:t>://jwst-docs.stsci.edu/display/JPP/JWST+ETC+Calculations+Page+</a:t>
            </a:r>
            <a:r>
              <a:rPr lang="en-US" sz="1400" dirty="0" smtClean="0">
                <a:solidFill>
                  <a:srgbClr val="FF0000"/>
                </a:solidFill>
                <a:hlinkClick r:id="rId2"/>
              </a:rPr>
              <a:t>Overview</a:t>
            </a:r>
            <a:endParaRPr lang="en-US" sz="1400" dirty="0" smtClean="0">
              <a:solidFill>
                <a:srgbClr val="FF0000"/>
              </a:solidFill>
            </a:endParaRPr>
          </a:p>
          <a:p>
            <a:pPr indent="0"/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403256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2: Upload a spectrum &amp; Batch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How to upload a spectrum</a:t>
            </a:r>
            <a:br>
              <a:rPr lang="en-US" dirty="0" smtClean="0"/>
            </a:b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Assign to a source</a:t>
            </a:r>
            <a:br>
              <a:rPr lang="en-US" dirty="0" smtClean="0"/>
            </a:b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Perform calculation</a:t>
            </a:r>
            <a:br>
              <a:rPr lang="en-US" dirty="0" smtClean="0"/>
            </a:b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Perform batch expansion over </a:t>
            </a:r>
            <a:r>
              <a:rPr lang="en-US" dirty="0" err="1" smtClean="0"/>
              <a:t>ngroups</a:t>
            </a:r>
            <a:r>
              <a:rPr lang="en-US" dirty="0" smtClean="0"/>
              <a:t>, </a:t>
            </a:r>
            <a:r>
              <a:rPr lang="en-US" dirty="0" err="1" smtClean="0"/>
              <a:t>nints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Batch expansion over filters</a:t>
            </a:r>
            <a:br>
              <a:rPr lang="en-US" dirty="0" smtClean="0"/>
            </a:b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Share Workbook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760951"/>
      </p:ext>
    </p:extLst>
  </p:cSld>
  <p:clrMapOvr>
    <a:masterClrMapping/>
  </p:clrMapOvr>
</p:sld>
</file>

<file path=ppt/theme/theme1.xml><?xml version="1.0" encoding="utf-8"?>
<a:theme xmlns:a="http://schemas.openxmlformats.org/drawingml/2006/main" name="ESA Mac Presentation 16-9">
  <a:themeElements>
    <a:clrScheme name="Esa presentation 7">
      <a:dk1>
        <a:srgbClr val="000000"/>
      </a:dk1>
      <a:lt1>
        <a:srgbClr val="FFFFFF"/>
      </a:lt1>
      <a:dk2>
        <a:srgbClr val="747678"/>
      </a:dk2>
      <a:lt2>
        <a:srgbClr val="4D4F53"/>
      </a:lt2>
      <a:accent1>
        <a:srgbClr val="0098DB"/>
      </a:accent1>
      <a:accent2>
        <a:srgbClr val="D5D6D2"/>
      </a:accent2>
      <a:accent3>
        <a:srgbClr val="FFFFFF"/>
      </a:accent3>
      <a:accent4>
        <a:srgbClr val="000000"/>
      </a:accent4>
      <a:accent5>
        <a:srgbClr val="AACAEA"/>
      </a:accent5>
      <a:accent6>
        <a:srgbClr val="C1C2BE"/>
      </a:accent6>
      <a:hlink>
        <a:srgbClr val="8B8D8E"/>
      </a:hlink>
      <a:folHlink>
        <a:srgbClr val="9A9B9C"/>
      </a:folHlink>
    </a:clrScheme>
    <a:fontScheme name="Esa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a presentation 1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338D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ADC5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2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98DB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CAEA"/>
        </a:accent5>
        <a:accent6>
          <a:srgbClr val="00783B"/>
        </a:accent6>
        <a:hlink>
          <a:srgbClr val="E37222"/>
        </a:hlink>
        <a:folHlink>
          <a:srgbClr val="0033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3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8542"/>
        </a:accent1>
        <a:accent2>
          <a:srgbClr val="003397"/>
        </a:accent2>
        <a:accent3>
          <a:srgbClr val="FFFFFF"/>
        </a:accent3>
        <a:accent4>
          <a:srgbClr val="404246"/>
        </a:accent4>
        <a:accent5>
          <a:srgbClr val="AAC2B0"/>
        </a:accent5>
        <a:accent6>
          <a:srgbClr val="002D88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4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E37222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FBCAB"/>
        </a:accent5>
        <a:accent6>
          <a:srgbClr val="00783B"/>
        </a:accent6>
        <a:hlink>
          <a:srgbClr val="00338D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5">
        <a:dk1>
          <a:srgbClr val="4D4F53"/>
        </a:dk1>
        <a:lt1>
          <a:srgbClr val="FFFFFF"/>
        </a:lt1>
        <a:dk2>
          <a:srgbClr val="00338D"/>
        </a:dk2>
        <a:lt2>
          <a:srgbClr val="000000"/>
        </a:lt2>
        <a:accent1>
          <a:srgbClr val="D0103A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4AAAE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6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338D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7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98DB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AEA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8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854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2B0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9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E3722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FBCAB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0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D0103A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4AAAE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1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8B8D8E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C4C5C6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ESA Presentation 16-9.potx" id="{625F8AEC-1CDE-415D-B0E3-F5C995E29248}" vid="{7620660D-6BA5-4224-AA6E-849C46B07D6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95F947CC68284A92DD76895F95485E" ma:contentTypeVersion="" ma:contentTypeDescription="Create a new document." ma:contentTypeScope="" ma:versionID="d2f7bac1cc6cefe942785cfbb8bae163">
  <xsd:schema xmlns:xsd="http://www.w3.org/2001/XMLSchema" xmlns:xs="http://www.w3.org/2001/XMLSchema" xmlns:p="http://schemas.microsoft.com/office/2006/metadata/properties" xmlns:ns2="f2760952-b3bb-408f-ace6-eb1e07642b86" targetNamespace="http://schemas.microsoft.com/office/2006/metadata/properties" ma:root="true" ma:fieldsID="70e6d848e258403642b2016fccd44a87" ns2:_="">
    <xsd:import namespace="f2760952-b3bb-408f-ace6-eb1e07642b8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760952-b3bb-408f-ace6-eb1e07642b8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description="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22279E-2C4C-4C93-8498-455A58D1433E}">
  <ds:schemaRefs>
    <ds:schemaRef ds:uri="http://schemas.microsoft.com/office/2006/metadata/properties"/>
    <ds:schemaRef ds:uri="http://schemas.microsoft.com/office/2006/documentManagement/types"/>
    <ds:schemaRef ds:uri="f2760952-b3bb-408f-ace6-eb1e07642b86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48D79E0-F545-4A75-B39D-7B8AF1D9BA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587E21-31CA-408E-A5B1-4B7F0D8D9C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760952-b3bb-408f-ace6-eb1e07642b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ESA Mac Presentation 16-9.potx</Template>
  <TotalTime>713</TotalTime>
  <Words>74</Words>
  <Application>Microsoft Macintosh PowerPoint</Application>
  <PresentationFormat>On-screen Show (16:9)</PresentationFormat>
  <Paragraphs>29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ESA Mac Presentation 16-9</vt:lpstr>
      <vt:lpstr>PowerPoint Presentation</vt:lpstr>
      <vt:lpstr>Key Concepts</vt:lpstr>
      <vt:lpstr>Demo 1: Basics, Copy &amp; Modify a Workflow</vt:lpstr>
      <vt:lpstr>Demo 2: Upload a spectrum &amp; Batch Expansion</vt:lpstr>
    </vt:vector>
  </TitlesOfParts>
  <Manager/>
  <Company>ESA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subject>TITLE OF PRESENTATION</dc:subject>
  <dc:creator/>
  <cp:keywords/>
  <dc:description/>
  <cp:lastModifiedBy>Sarah Kendrew</cp:lastModifiedBy>
  <cp:revision>426</cp:revision>
  <cp:lastPrinted>2008-08-26T16:26:23Z</cp:lastPrinted>
  <dcterms:created xsi:type="dcterms:W3CDTF">2009-03-03T09:28:14Z</dcterms:created>
  <dcterms:modified xsi:type="dcterms:W3CDTF">2017-10-05T07:37:23Z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Title">
    <vt:lpwstr>TITLE OF PRESENTATION</vt:lpwstr>
  </property>
  <property fmtid="{D5CDD505-2E9C-101B-9397-08002B2CF9AE}" pid="3" name="PSubtitle">
    <vt:lpwstr>TITLE OF PRESENTATION</vt:lpwstr>
  </property>
  <property fmtid="{D5CDD505-2E9C-101B-9397-08002B2CF9AE}" pid="4" name="PAuthor">
    <vt:lpwstr> </vt:lpwstr>
  </property>
  <property fmtid="{D5CDD505-2E9C-101B-9397-08002B2CF9AE}" pid="5" name="PPlace">
    <vt:lpwstr/>
  </property>
  <property fmtid="{D5CDD505-2E9C-101B-9397-08002B2CF9AE}" pid="6" name="PDate">
    <vt:lpwstr>DD/MM/YYYY</vt:lpwstr>
  </property>
  <property fmtid="{D5CDD505-2E9C-101B-9397-08002B2CF9AE}" pid="7" name="PProgramme">
    <vt:lpwstr/>
  </property>
  <property fmtid="{D5CDD505-2E9C-101B-9397-08002B2CF9AE}" pid="8" name="PEmail">
    <vt:lpwstr/>
  </property>
  <property fmtid="{D5CDD505-2E9C-101B-9397-08002B2CF9AE}" pid="9" name="PClassification">
    <vt:lpwstr>ESA UNCLASSIFIED – For Official Use</vt:lpwstr>
  </property>
  <property fmtid="{D5CDD505-2E9C-101B-9397-08002B2CF9AE}" pid="10" name="POptionButton1">
    <vt:bool>true</vt:bool>
  </property>
  <property fmtid="{D5CDD505-2E9C-101B-9397-08002B2CF9AE}" pid="11" name="POptionButton2">
    <vt:bool>false</vt:bool>
  </property>
  <property fmtid="{D5CDD505-2E9C-101B-9397-08002B2CF9AE}" pid="12" name="ESAVersion">
    <vt:lpwstr>4GV1.0</vt:lpwstr>
  </property>
  <property fmtid="{D5CDD505-2E9C-101B-9397-08002B2CF9AE}" pid="13" name="ShowESADialog1">
    <vt:bool>true</vt:bool>
  </property>
  <property fmtid="{D5CDD505-2E9C-101B-9397-08002B2CF9AE}" pid="14" name="ContentTypeId">
    <vt:lpwstr>0x0101008995F947CC68284A92DD76895F95485E</vt:lpwstr>
  </property>
  <property fmtid="{D5CDD505-2E9C-101B-9397-08002B2CF9AE}" pid="15" name="Document Type">
    <vt:lpwstr>HO - Handout / Presentation</vt:lpwstr>
  </property>
  <property fmtid="{D5CDD505-2E9C-101B-9397-08002B2CF9AE}" pid="16" name="Reference">
    <vt:lpwstr/>
  </property>
  <property fmtid="{D5CDD505-2E9C-101B-9397-08002B2CF9AE}" pid="17" name="Classification">
    <vt:lpwstr>ESA UNCLASSIFIED - For Official Use</vt:lpwstr>
  </property>
  <property fmtid="{D5CDD505-2E9C-101B-9397-08002B2CF9AE}" pid="18" name="Classification Caveat">
    <vt:lpwstr/>
  </property>
  <property fmtid="{D5CDD505-2E9C-101B-9397-08002B2CF9AE}" pid="19" name="Status">
    <vt:lpwstr/>
  </property>
  <property fmtid="{D5CDD505-2E9C-101B-9397-08002B2CF9AE}" pid="20" name="bmsSiteName">
    <vt:lpwstr/>
  </property>
  <property fmtid="{D5CDD505-2E9C-101B-9397-08002B2CF9AE}" pid="21" name="Originating Organisation">
    <vt:lpwstr/>
  </property>
  <property fmtid="{D5CDD505-2E9C-101B-9397-08002B2CF9AE}" pid="22" name="Distribution">
    <vt:lpwstr/>
  </property>
  <property fmtid="{D5CDD505-2E9C-101B-9397-08002B2CF9AE}" pid="23" name="bmsSitename2">
    <vt:lpwstr/>
  </property>
  <property fmtid="{D5CDD505-2E9C-101B-9397-08002B2CF9AE}" pid="24" name="bmsAddress">
    <vt:lpwstr/>
  </property>
  <property fmtid="{D5CDD505-2E9C-101B-9397-08002B2CF9AE}" pid="25" name="bmsPlace">
    <vt:lpwstr/>
  </property>
  <property fmtid="{D5CDD505-2E9C-101B-9397-08002B2CF9AE}" pid="26" name="bmsPhoneFax">
    <vt:lpwstr/>
  </property>
  <property fmtid="{D5CDD505-2E9C-101B-9397-08002B2CF9AE}" pid="27" name="Issue">
    <vt:i4>0</vt:i4>
  </property>
  <property fmtid="{D5CDD505-2E9C-101B-9397-08002B2CF9AE}" pid="28" name="Revision">
    <vt:i4>0</vt:i4>
  </property>
</Properties>
</file>