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644" r:id="rId2"/>
    <p:sldId id="628" r:id="rId3"/>
    <p:sldId id="645" r:id="rId4"/>
    <p:sldId id="629" r:id="rId5"/>
    <p:sldId id="647" r:id="rId6"/>
    <p:sldId id="646" r:id="rId7"/>
    <p:sldId id="643" r:id="rId8"/>
    <p:sldId id="654" r:id="rId9"/>
    <p:sldId id="655" r:id="rId10"/>
    <p:sldId id="656" r:id="rId11"/>
    <p:sldId id="639" r:id="rId12"/>
    <p:sldId id="649" r:id="rId13"/>
    <p:sldId id="657" r:id="rId14"/>
    <p:sldId id="658" r:id="rId15"/>
    <p:sldId id="635" r:id="rId16"/>
    <p:sldId id="653" r:id="rId17"/>
    <p:sldId id="659" r:id="rId18"/>
    <p:sldId id="660" r:id="rId19"/>
    <p:sldId id="636" r:id="rId20"/>
    <p:sldId id="637" r:id="rId21"/>
    <p:sldId id="638" r:id="rId22"/>
  </p:sldIdLst>
  <p:sldSz cx="9144000" cy="6858000" type="letter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79">
          <p15:clr>
            <a:srgbClr val="A4A3A4"/>
          </p15:clr>
        </p15:guide>
        <p15:guide id="2" orient="horz" pos="431">
          <p15:clr>
            <a:srgbClr val="A4A3A4"/>
          </p15:clr>
        </p15:guide>
        <p15:guide id="3" orient="horz" pos="521">
          <p15:clr>
            <a:srgbClr val="A4A3A4"/>
          </p15:clr>
        </p15:guide>
        <p15:guide id="4" pos="5590">
          <p15:clr>
            <a:srgbClr val="A4A3A4"/>
          </p15:clr>
        </p15:guide>
        <p15:guide id="5" pos="172">
          <p15:clr>
            <a:srgbClr val="A4A3A4"/>
          </p15:clr>
        </p15:guide>
        <p15:guide id="6" pos="526">
          <p15:clr>
            <a:srgbClr val="A4A3A4"/>
          </p15:clr>
        </p15:guide>
        <p15:guide id="7" pos="5050">
          <p15:clr>
            <a:srgbClr val="A4A3A4"/>
          </p15:clr>
        </p15:guide>
        <p15:guide id="8" pos="287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n R Vaclavik" initials="SR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DD2AA"/>
    <a:srgbClr val="B9B147"/>
    <a:srgbClr val="FFEBAB"/>
    <a:srgbClr val="CCFF66"/>
    <a:srgbClr val="FFC000"/>
    <a:srgbClr val="EBF7E1"/>
    <a:srgbClr val="86BB45"/>
    <a:srgbClr val="FFE389"/>
    <a:srgbClr val="000000"/>
    <a:srgbClr val="FAC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77" autoAdjust="0"/>
    <p:restoredTop sz="99870" autoAdjust="0"/>
  </p:normalViewPr>
  <p:slideViewPr>
    <p:cSldViewPr snapToGrid="0" showGuides="1">
      <p:cViewPr>
        <p:scale>
          <a:sx n="139" d="100"/>
          <a:sy n="139" d="100"/>
        </p:scale>
        <p:origin x="-736" y="-72"/>
      </p:cViewPr>
      <p:guideLst>
        <p:guide orient="horz" pos="4079"/>
        <p:guide orient="horz" pos="431"/>
        <p:guide orient="horz" pos="521"/>
        <p:guide pos="5590"/>
        <p:guide pos="172"/>
        <p:guide pos="526"/>
        <p:guide pos="505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840" y="-10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4" tIns="46308" rIns="92614" bIns="46308" numCol="1" anchor="t" anchorCtr="0" compatLnSpc="1">
            <a:prstTxWarp prst="textNoShape">
              <a:avLst/>
            </a:prstTxWarp>
          </a:bodyPr>
          <a:lstStyle>
            <a:lvl1pPr defTabSz="926865">
              <a:defRPr sz="12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80" y="0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4" tIns="46308" rIns="92614" bIns="46308" numCol="1" anchor="t" anchorCtr="0" compatLnSpc="1">
            <a:prstTxWarp prst="textNoShape">
              <a:avLst/>
            </a:prstTxWarp>
          </a:bodyPr>
          <a:lstStyle>
            <a:lvl1pPr algn="r" defTabSz="926865">
              <a:defRPr sz="12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19515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4" tIns="46308" rIns="92614" bIns="46308" numCol="1" anchor="b" anchorCtr="0" compatLnSpc="1">
            <a:prstTxWarp prst="textNoShape">
              <a:avLst/>
            </a:prstTxWarp>
          </a:bodyPr>
          <a:lstStyle>
            <a:lvl1pPr defTabSz="926865">
              <a:defRPr sz="1200" b="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80" y="8819515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4" tIns="46308" rIns="92614" bIns="46308" numCol="1" anchor="b" anchorCtr="0" compatLnSpc="1">
            <a:prstTxWarp prst="textNoShape">
              <a:avLst/>
            </a:prstTxWarp>
          </a:bodyPr>
          <a:lstStyle>
            <a:lvl1pPr algn="r" defTabSz="926865">
              <a:defRPr sz="1200" b="0">
                <a:latin typeface="Times" pitchFamily="18" charset="0"/>
              </a:defRPr>
            </a:lvl1pPr>
          </a:lstStyle>
          <a:p>
            <a:fld id="{8EBEC597-AE71-4B4D-93AE-3EE415631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23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4" tIns="46308" rIns="92614" bIns="46308" numCol="1" anchor="t" anchorCtr="0" compatLnSpc="1">
            <a:prstTxWarp prst="textNoShape">
              <a:avLst/>
            </a:prstTxWarp>
          </a:bodyPr>
          <a:lstStyle>
            <a:lvl1pPr defTabSz="926865">
              <a:defRPr sz="1200" b="0">
                <a:latin typeface="Helvetica" pitchFamily="34" charset="0"/>
                <a:cs typeface="Helvetic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380" y="0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4" tIns="46308" rIns="92614" bIns="46308" numCol="1" anchor="t" anchorCtr="0" compatLnSpc="1">
            <a:prstTxWarp prst="textNoShape">
              <a:avLst/>
            </a:prstTxWarp>
          </a:bodyPr>
          <a:lstStyle>
            <a:lvl1pPr algn="r" defTabSz="926865">
              <a:defRPr sz="1200" b="0">
                <a:latin typeface="Helvetica" pitchFamily="34" charset="0"/>
                <a:cs typeface="Helvetic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758" y="4409759"/>
            <a:ext cx="5121489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4" tIns="46308" rIns="92614" bIns="46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19515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4" tIns="46308" rIns="92614" bIns="46308" numCol="1" anchor="b" anchorCtr="0" compatLnSpc="1">
            <a:prstTxWarp prst="textNoShape">
              <a:avLst/>
            </a:prstTxWarp>
          </a:bodyPr>
          <a:lstStyle>
            <a:lvl1pPr defTabSz="926865">
              <a:defRPr sz="1200" b="0">
                <a:latin typeface="Helvetica" pitchFamily="34" charset="0"/>
                <a:cs typeface="Helvetic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380" y="8819515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4" tIns="46308" rIns="92614" bIns="46308" numCol="1" anchor="b" anchorCtr="0" compatLnSpc="1">
            <a:prstTxWarp prst="textNoShape">
              <a:avLst/>
            </a:prstTxWarp>
          </a:bodyPr>
          <a:lstStyle>
            <a:lvl1pPr algn="r" defTabSz="926865">
              <a:defRPr sz="1200" b="0">
                <a:latin typeface="Helvetica" pitchFamily="34" charset="0"/>
                <a:cs typeface="Helvetica" pitchFamily="34" charset="0"/>
              </a:defRPr>
            </a:lvl1pPr>
          </a:lstStyle>
          <a:p>
            <a:fld id="{3F82929F-46B2-4CC8-ACB9-C77BFB47D6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73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Helvetica" pitchFamily="34" charset="0"/>
      </a:defRPr>
    </a:lvl1pPr>
    <a:lvl2pPr marL="685800" indent="-228600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Helvetica" pitchFamily="34" charset="0"/>
        <a:ea typeface="+mn-ea"/>
        <a:cs typeface="Helvetica" pitchFamily="34" charset="0"/>
      </a:defRPr>
    </a:lvl2pPr>
    <a:lvl3pPr marL="914400" indent="-228600" algn="l" rtl="0" fontAlgn="base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Helvetica" pitchFamily="34" charset="0"/>
        <a:ea typeface="+mn-ea"/>
        <a:cs typeface="Helvetica" pitchFamily="34" charset="0"/>
      </a:defRPr>
    </a:lvl3pPr>
    <a:lvl4pPr marL="1143000" indent="-228600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Helvetica" pitchFamily="34" charset="0"/>
        <a:ea typeface="+mn-ea"/>
        <a:cs typeface="Helvetica" pitchFamily="34" charset="0"/>
      </a:defRPr>
    </a:lvl4pPr>
    <a:lvl5pPr marL="1371600" indent="-228600" algn="l" rtl="0" fontAlgn="base">
      <a:spcBef>
        <a:spcPct val="30000"/>
      </a:spcBef>
      <a:spcAft>
        <a:spcPct val="0"/>
      </a:spcAft>
      <a:buFont typeface="Wingdings" pitchFamily="2" charset="2"/>
      <a:buChar char="Ø"/>
      <a:defRPr sz="1200" kern="1200">
        <a:solidFill>
          <a:schemeClr val="tx1"/>
        </a:solidFill>
        <a:latin typeface="Helvetica" pitchFamily="34" charset="0"/>
        <a:ea typeface="+mn-ea"/>
        <a:cs typeface="Helvetic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625" y="10636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425" y="252412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5413"/>
            <a:ext cx="2133600" cy="246062"/>
          </a:xfrm>
          <a:prstGeom prst="rect">
            <a:avLst/>
          </a:prstGeom>
        </p:spPr>
        <p:txBody>
          <a:bodyPr/>
          <a:lstStyle/>
          <a:p>
            <a:fld id="{EC2FFC06-D627-3542-9B48-2B09B0BB73AB}" type="datetimeFigureOut">
              <a:rPr lang="en-US" smtClean="0"/>
              <a:t>7/8/17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5413"/>
            <a:ext cx="2895600" cy="2460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A183-861F-C24B-802E-9D000362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6576"/>
            <a:ext cx="7181850" cy="677638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49" y="827087"/>
            <a:ext cx="8601075" cy="5648325"/>
          </a:xfrm>
        </p:spPr>
        <p:txBody>
          <a:bodyPr vert="eaVert">
            <a:normAutofit/>
          </a:bodyPr>
          <a:lstStyle>
            <a:lvl1pPr>
              <a:defRPr sz="1800" b="1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5413"/>
            <a:ext cx="2133600" cy="246062"/>
          </a:xfrm>
          <a:prstGeom prst="rect">
            <a:avLst/>
          </a:prstGeom>
        </p:spPr>
        <p:txBody>
          <a:bodyPr/>
          <a:lstStyle/>
          <a:p>
            <a:fld id="{EC2FFC06-D627-3542-9B48-2B09B0BB73AB}" type="datetimeFigureOut">
              <a:rPr lang="en-US" smtClean="0"/>
              <a:t>7/8/17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5413"/>
            <a:ext cx="2895600" cy="2460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5413"/>
            <a:ext cx="2133600" cy="246062"/>
          </a:xfrm>
        </p:spPr>
        <p:txBody>
          <a:bodyPr/>
          <a:lstStyle/>
          <a:p>
            <a:fld id="{00B3A183-861F-C24B-802E-9D000362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9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827088"/>
            <a:ext cx="2244725" cy="5648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827088"/>
            <a:ext cx="6356350" cy="5648325"/>
          </a:xfrm>
        </p:spPr>
        <p:txBody>
          <a:bodyPr vert="eaVert">
            <a:normAutofit/>
          </a:bodyPr>
          <a:lstStyle>
            <a:lvl1pPr>
              <a:defRPr sz="1800" b="1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5413"/>
            <a:ext cx="2133600" cy="246062"/>
          </a:xfrm>
          <a:prstGeom prst="rect">
            <a:avLst/>
          </a:prstGeom>
        </p:spPr>
        <p:txBody>
          <a:bodyPr/>
          <a:lstStyle/>
          <a:p>
            <a:fld id="{EC2FFC06-D627-3542-9B48-2B09B0BB73AB}" type="datetimeFigureOut">
              <a:rPr lang="en-US" smtClean="0"/>
              <a:t>7/8/17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5413"/>
            <a:ext cx="2895600" cy="2460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5413"/>
            <a:ext cx="2133600" cy="246062"/>
          </a:xfrm>
        </p:spPr>
        <p:txBody>
          <a:bodyPr/>
          <a:lstStyle/>
          <a:p>
            <a:fld id="{00B3A183-861F-C24B-802E-9D000362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3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0"/>
            <a:ext cx="7181850" cy="684213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75413"/>
            <a:ext cx="2133600" cy="246062"/>
          </a:xfrm>
          <a:prstGeom prst="rect">
            <a:avLst/>
          </a:prstGeom>
        </p:spPr>
        <p:txBody>
          <a:bodyPr/>
          <a:lstStyle/>
          <a:p>
            <a:fld id="{EC2FFC06-D627-3542-9B48-2B09B0BB73AB}" type="datetimeFigureOut">
              <a:rPr lang="en-US" smtClean="0"/>
              <a:t>7/8/17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75413"/>
            <a:ext cx="2895600" cy="2460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75413"/>
            <a:ext cx="2133600" cy="246062"/>
          </a:xfrm>
        </p:spPr>
        <p:txBody>
          <a:bodyPr/>
          <a:lstStyle/>
          <a:p>
            <a:fld id="{00B3A183-861F-C24B-802E-9D000362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40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6" y="0"/>
            <a:ext cx="7181850" cy="684213"/>
          </a:xfrm>
        </p:spPr>
        <p:txBody>
          <a:bodyPr>
            <a:normAutofit/>
          </a:bodyPr>
          <a:lstStyle>
            <a:lvl1pPr>
              <a:defRPr sz="2800" b="1">
                <a:latin typeface="+mj-lt"/>
                <a:cs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49" y="827088"/>
            <a:ext cx="8601075" cy="5648325"/>
          </a:xfrm>
        </p:spPr>
        <p:txBody>
          <a:bodyPr/>
          <a:lstStyle>
            <a:lvl1pPr marL="342900" indent="-342900">
              <a:buSzPct val="140000"/>
              <a:defRPr sz="2000" b="1"/>
            </a:lvl1pPr>
            <a:lvl2pPr marL="628650" indent="-285750">
              <a:buFont typeface="Wingdings" pitchFamily="2" charset="2"/>
              <a:buChar char="§"/>
              <a:defRPr sz="1800"/>
            </a:lvl2pPr>
            <a:lvl3pPr marL="857250" indent="-228600">
              <a:defRPr sz="1600"/>
            </a:lvl3pPr>
            <a:lvl4pPr marL="1085850" indent="-228600">
              <a:defRPr sz="1400"/>
            </a:lvl4pPr>
            <a:lvl5pPr marL="1314450" indent="-22860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5414"/>
            <a:ext cx="2133600" cy="246062"/>
          </a:xfrm>
          <a:prstGeom prst="rect">
            <a:avLst/>
          </a:prstGeom>
        </p:spPr>
        <p:txBody>
          <a:bodyPr/>
          <a:lstStyle/>
          <a:p>
            <a:fld id="{EC2FFC06-D627-3542-9B48-2B09B0BB73AB}" type="datetimeFigureOut">
              <a:rPr lang="en-US" smtClean="0"/>
              <a:t>7/8/17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5413"/>
            <a:ext cx="2895600" cy="2460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5413"/>
            <a:ext cx="2133600" cy="246062"/>
          </a:xfrm>
        </p:spPr>
        <p:txBody>
          <a:bodyPr/>
          <a:lstStyle/>
          <a:p>
            <a:fld id="{00B3A183-861F-C24B-802E-9D00036289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942975" y="685800"/>
            <a:ext cx="6996113" cy="0"/>
          </a:xfrm>
          <a:prstGeom prst="line">
            <a:avLst/>
          </a:prstGeom>
          <a:noFill/>
          <a:ln w="38100">
            <a:solidFill>
              <a:srgbClr val="004E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6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2FFC06-D627-3542-9B48-2B09B0BB73AB}" type="datetimeFigureOut">
              <a:rPr lang="en-US" smtClean="0"/>
              <a:t>7/8/17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A183-861F-C24B-802E-9D000362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3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4" y="0"/>
            <a:ext cx="7181851" cy="684213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827088"/>
            <a:ext cx="4203700" cy="5648325"/>
          </a:xfrm>
        </p:spPr>
        <p:txBody>
          <a:bodyPr>
            <a:normAutofit/>
          </a:bodyPr>
          <a:lstStyle>
            <a:lvl1pPr>
              <a:defRPr sz="1800" b="1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827088"/>
            <a:ext cx="4225925" cy="5648325"/>
          </a:xfrm>
        </p:spPr>
        <p:txBody>
          <a:bodyPr>
            <a:normAutofit/>
          </a:bodyPr>
          <a:lstStyle>
            <a:lvl1pPr>
              <a:defRPr sz="1800" b="1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5413"/>
            <a:ext cx="2133600" cy="246062"/>
          </a:xfrm>
          <a:prstGeom prst="rect">
            <a:avLst/>
          </a:prstGeom>
        </p:spPr>
        <p:txBody>
          <a:bodyPr/>
          <a:lstStyle/>
          <a:p>
            <a:fld id="{EC2FFC06-D627-3542-9B48-2B09B0BB73AB}" type="datetimeFigureOut">
              <a:rPr lang="en-US" smtClean="0"/>
              <a:t>7/8/17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75413"/>
            <a:ext cx="2895600" cy="2460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5413"/>
            <a:ext cx="2133600" cy="246062"/>
          </a:xfrm>
        </p:spPr>
        <p:txBody>
          <a:bodyPr/>
          <a:lstStyle/>
          <a:p>
            <a:fld id="{00B3A183-861F-C24B-802E-9D000362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27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0"/>
            <a:ext cx="7181850" cy="684213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050" y="827088"/>
            <a:ext cx="42243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050" y="1466849"/>
            <a:ext cx="4224338" cy="5008563"/>
          </a:xfrm>
        </p:spPr>
        <p:txBody>
          <a:bodyPr>
            <a:normAutofit/>
          </a:bodyPr>
          <a:lstStyle>
            <a:lvl1pPr>
              <a:defRPr sz="1800" b="1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27088"/>
            <a:ext cx="42291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66849"/>
            <a:ext cx="4229100" cy="5008563"/>
          </a:xfrm>
        </p:spPr>
        <p:txBody>
          <a:bodyPr>
            <a:normAutofit/>
          </a:bodyPr>
          <a:lstStyle>
            <a:lvl1pPr>
              <a:defRPr sz="1800" b="1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5413"/>
            <a:ext cx="2133600" cy="246062"/>
          </a:xfrm>
          <a:prstGeom prst="rect">
            <a:avLst/>
          </a:prstGeom>
        </p:spPr>
        <p:txBody>
          <a:bodyPr/>
          <a:lstStyle/>
          <a:p>
            <a:fld id="{EC2FFC06-D627-3542-9B48-2B09B0BB73AB}" type="datetimeFigureOut">
              <a:rPr lang="en-US" smtClean="0"/>
              <a:t>7/8/17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75413"/>
            <a:ext cx="2895600" cy="2460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75413"/>
            <a:ext cx="2133600" cy="246062"/>
          </a:xfrm>
        </p:spPr>
        <p:txBody>
          <a:bodyPr/>
          <a:lstStyle/>
          <a:p>
            <a:fld id="{00B3A183-861F-C24B-802E-9D000362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0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5413"/>
            <a:ext cx="2133600" cy="246062"/>
          </a:xfrm>
          <a:prstGeom prst="rect">
            <a:avLst/>
          </a:prstGeom>
        </p:spPr>
        <p:txBody>
          <a:bodyPr/>
          <a:lstStyle/>
          <a:p>
            <a:fld id="{EC2FFC06-D627-3542-9B48-2B09B0BB73AB}" type="datetimeFigureOut">
              <a:rPr lang="en-US" smtClean="0"/>
              <a:t>7/8/17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75413"/>
            <a:ext cx="2895600" cy="2460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5413"/>
            <a:ext cx="2133600" cy="246062"/>
          </a:xfrm>
        </p:spPr>
        <p:txBody>
          <a:bodyPr/>
          <a:lstStyle/>
          <a:p>
            <a:fld id="{00B3A183-861F-C24B-802E-9D000362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4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50" y="827088"/>
            <a:ext cx="3192463" cy="6080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827088"/>
            <a:ext cx="5299075" cy="5648325"/>
          </a:xfrm>
        </p:spPr>
        <p:txBody>
          <a:bodyPr>
            <a:normAutofit/>
          </a:bodyPr>
          <a:lstStyle>
            <a:lvl1pPr>
              <a:defRPr sz="1800" b="1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3050" y="1435100"/>
            <a:ext cx="3192463" cy="50403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5413"/>
            <a:ext cx="2133600" cy="246062"/>
          </a:xfrm>
          <a:prstGeom prst="rect">
            <a:avLst/>
          </a:prstGeom>
        </p:spPr>
        <p:txBody>
          <a:bodyPr/>
          <a:lstStyle/>
          <a:p>
            <a:fld id="{EC2FFC06-D627-3542-9B48-2B09B0BB73AB}" type="datetimeFigureOut">
              <a:rPr lang="en-US" smtClean="0"/>
              <a:t>7/8/17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75413"/>
            <a:ext cx="2895600" cy="2460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5413"/>
            <a:ext cx="2133600" cy="246062"/>
          </a:xfrm>
        </p:spPr>
        <p:txBody>
          <a:bodyPr/>
          <a:lstStyle/>
          <a:p>
            <a:fld id="{00B3A183-861F-C24B-802E-9D000362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4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3049" y="827087"/>
            <a:ext cx="8601075" cy="39004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5413"/>
            <a:ext cx="2133600" cy="246062"/>
          </a:xfrm>
          <a:prstGeom prst="rect">
            <a:avLst/>
          </a:prstGeom>
        </p:spPr>
        <p:txBody>
          <a:bodyPr/>
          <a:lstStyle/>
          <a:p>
            <a:fld id="{EC2FFC06-D627-3542-9B48-2B09B0BB73AB}" type="datetimeFigureOut">
              <a:rPr lang="en-US" smtClean="0"/>
              <a:t>7/8/17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75413"/>
            <a:ext cx="2895600" cy="2460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5413"/>
            <a:ext cx="2133600" cy="246062"/>
          </a:xfrm>
        </p:spPr>
        <p:txBody>
          <a:bodyPr/>
          <a:lstStyle/>
          <a:p>
            <a:fld id="{00B3A183-861F-C24B-802E-9D000362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2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5025" y="0"/>
            <a:ext cx="7181850" cy="684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049" y="827087"/>
            <a:ext cx="8601075" cy="5648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5413"/>
            <a:ext cx="2133600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3A183-861F-C24B-802E-9D000362897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8697468" y="6592888"/>
            <a:ext cx="341760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fld id="{A78509EA-5206-4BEE-9460-3C901424C67E}" type="slidenum">
              <a:rPr lang="en-US" sz="1000" smtClean="0">
                <a:latin typeface="Helvetica" pitchFamily="34" charset="0"/>
              </a:rPr>
              <a:pPr algn="r">
                <a:lnSpc>
                  <a:spcPct val="90000"/>
                </a:lnSpc>
              </a:pPr>
              <a:t>‹#›</a:t>
            </a:fld>
            <a:endParaRPr lang="en-US" sz="1000" dirty="0">
              <a:latin typeface="Helvetica" pitchFamily="34" charset="0"/>
            </a:endParaRPr>
          </a:p>
        </p:txBody>
      </p:sp>
      <p:pic>
        <p:nvPicPr>
          <p:cNvPr id="8" name="Picture 14" descr="jwst_circle_design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" y="1"/>
            <a:ext cx="795337" cy="795338"/>
          </a:xfrm>
          <a:prstGeom prst="rect">
            <a:avLst/>
          </a:prstGeom>
          <a:noFill/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5414"/>
            <a:ext cx="2133600" cy="246062"/>
          </a:xfrm>
          <a:prstGeom prst="rect">
            <a:avLst/>
          </a:prstGeom>
        </p:spPr>
        <p:txBody>
          <a:bodyPr/>
          <a:lstStyle/>
          <a:p>
            <a:fld id="{EC2FFC06-D627-3542-9B48-2B09B0BB73AB}" type="datetimeFigureOut">
              <a:rPr lang="en-US" smtClean="0"/>
              <a:t>7/8/17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5413"/>
            <a:ext cx="2895600" cy="2460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586" y="44699"/>
            <a:ext cx="104457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17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4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585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1445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jwst-docs.stsci.edu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7957" y="2466587"/>
            <a:ext cx="7772400" cy="1470025"/>
          </a:xfrm>
        </p:spPr>
        <p:txBody>
          <a:bodyPr/>
          <a:lstStyle/>
          <a:p>
            <a:r>
              <a:rPr lang="en-US" sz="15000" dirty="0" smtClean="0"/>
              <a:t>APT</a:t>
            </a:r>
            <a:endParaRPr lang="en-US" sz="15000" dirty="0"/>
          </a:p>
        </p:txBody>
      </p:sp>
      <p:sp>
        <p:nvSpPr>
          <p:cNvPr id="2" name="TextBox 1"/>
          <p:cNvSpPr txBox="1"/>
          <p:nvPr/>
        </p:nvSpPr>
        <p:spPr>
          <a:xfrm>
            <a:off x="2403070" y="4887967"/>
            <a:ext cx="4341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Denise Taylor – Observation Planning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7613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Times New Roman"/>
                <a:cs typeface="Times New Roman"/>
              </a:rPr>
              <a:t>Proposal Information – PDF Attachment</a:t>
            </a:r>
            <a:endParaRPr lang="en-US" dirty="0"/>
          </a:p>
        </p:txBody>
      </p:sp>
      <p:pic>
        <p:nvPicPr>
          <p:cNvPr id="4" name="Content Placeholder 3" descr="slide3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" r="763"/>
          <a:stretch>
            <a:fillRect/>
          </a:stretch>
        </p:blipFill>
        <p:spPr>
          <a:xfrm>
            <a:off x="825209" y="791195"/>
            <a:ext cx="7592491" cy="5963279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1674885" y="5217693"/>
            <a:ext cx="966284" cy="64416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159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Times New Roman"/>
                <a:cs typeface="Times New Roman"/>
              </a:rPr>
              <a:t>Proposal Information – PDF Attachment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86" y="989009"/>
            <a:ext cx="808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Templates will be available at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jwst-docs.stsci.edu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Word,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LaTeX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etc.</a:t>
            </a:r>
          </a:p>
          <a:p>
            <a:endParaRPr lang="en-US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922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Times New Roman"/>
                <a:cs typeface="Times New Roman"/>
              </a:rPr>
              <a:t>Proposal Information – PDF Attachment</a:t>
            </a:r>
            <a:endParaRPr lang="en-US" b="0" dirty="0">
              <a:latin typeface="Times New Roman"/>
              <a:cs typeface="Times New Roman"/>
            </a:endParaRPr>
          </a:p>
        </p:txBody>
      </p:sp>
      <p:pic>
        <p:nvPicPr>
          <p:cNvPr id="4" name="Picture 3" descr="ERS-DD cop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65" y="727515"/>
            <a:ext cx="6629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9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Times New Roman"/>
                <a:cs typeface="Times New Roman"/>
              </a:rPr>
              <a:t>Observing Description</a:t>
            </a:r>
            <a:endParaRPr lang="en-US" b="0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slide4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" b="217"/>
          <a:stretch>
            <a:fillRect/>
          </a:stretch>
        </p:blipFill>
        <p:spPr>
          <a:xfrm>
            <a:off x="816006" y="772571"/>
            <a:ext cx="7779898" cy="5991106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1950969" y="1315926"/>
            <a:ext cx="1150330" cy="44171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112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Times New Roman"/>
                <a:cs typeface="Times New Roman"/>
              </a:rPr>
              <a:t>Investigators</a:t>
            </a:r>
            <a:endParaRPr lang="en-US" b="0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slide5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" r="854"/>
          <a:stretch>
            <a:fillRect/>
          </a:stretch>
        </p:blipFill>
        <p:spPr>
          <a:xfrm>
            <a:off x="880225" y="763961"/>
            <a:ext cx="7724269" cy="6054781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4343662" y="2052108"/>
            <a:ext cx="1150330" cy="44171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702566" y="4049004"/>
            <a:ext cx="1150330" cy="44171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600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Times New Roman"/>
                <a:cs typeface="Times New Roman"/>
              </a:rPr>
              <a:t>Investigators</a:t>
            </a:r>
            <a:endParaRPr lang="en-US" b="0" dirty="0">
              <a:latin typeface="Times New Roman"/>
              <a:cs typeface="Times New Roman"/>
            </a:endParaRPr>
          </a:p>
        </p:txBody>
      </p:sp>
      <p:pic>
        <p:nvPicPr>
          <p:cNvPr id="3" name="Picture 2" descr="P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31" y="751840"/>
            <a:ext cx="7599888" cy="610616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592320" y="5811520"/>
            <a:ext cx="833120" cy="47752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75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Times New Roman"/>
                <a:cs typeface="Times New Roman"/>
              </a:rPr>
              <a:t>Create Targets</a:t>
            </a:r>
            <a:endParaRPr lang="en-US" b="0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slide6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" r="1178"/>
          <a:stretch>
            <a:fillRect/>
          </a:stretch>
        </p:blipFill>
        <p:spPr>
          <a:xfrm>
            <a:off x="917575" y="790575"/>
            <a:ext cx="7505700" cy="5945188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1463224" y="1932479"/>
            <a:ext cx="1187145" cy="17484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591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>
                <a:latin typeface="Times New Roman"/>
                <a:cs typeface="Times New Roman"/>
              </a:rPr>
              <a:t>Create Observations</a:t>
            </a:r>
            <a:endParaRPr lang="en-US" b="0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slide7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" r="813"/>
          <a:stretch>
            <a:fillRect/>
          </a:stretch>
        </p:blipFill>
        <p:spPr>
          <a:xfrm>
            <a:off x="924605" y="782004"/>
            <a:ext cx="7596188" cy="5972175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1663916" y="2070513"/>
            <a:ext cx="1159534" cy="14723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006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>
                <a:latin typeface="Times New Roman"/>
                <a:cs typeface="Times New Roman"/>
              </a:rPr>
              <a:t>Other Tools</a:t>
            </a:r>
            <a:endParaRPr lang="en-US" b="0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slide7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" r="813"/>
          <a:stretch>
            <a:fillRect/>
          </a:stretch>
        </p:blipFill>
        <p:spPr>
          <a:xfrm>
            <a:off x="961154" y="763732"/>
            <a:ext cx="7596188" cy="5972175"/>
          </a:xfr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583856" y="1215032"/>
            <a:ext cx="9200" cy="126991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058349" y="1210993"/>
            <a:ext cx="9200" cy="126991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854936" y="1216156"/>
            <a:ext cx="9200" cy="126991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342677" y="1216157"/>
            <a:ext cx="9200" cy="126991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091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Times New Roman"/>
                <a:cs typeface="Times New Roman"/>
              </a:rPr>
              <a:t>Diagnostics</a:t>
            </a:r>
            <a:endParaRPr lang="en-US" b="0" dirty="0">
              <a:latin typeface="Times New Roman"/>
              <a:cs typeface="Times New Roman"/>
            </a:endParaRPr>
          </a:p>
        </p:txBody>
      </p:sp>
      <p:pic>
        <p:nvPicPr>
          <p:cNvPr id="5" name="Picture 4" descr="Diagnostics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31" y="777202"/>
            <a:ext cx="7483189" cy="600780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5953760" y="1188720"/>
            <a:ext cx="914400" cy="134112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15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Times New Roman"/>
                <a:cs typeface="Times New Roman"/>
              </a:rPr>
              <a:t>New JWST Proposal</a:t>
            </a:r>
            <a:endParaRPr lang="en-US" b="0" dirty="0">
              <a:latin typeface="Times New Roman"/>
              <a:cs typeface="Times New Roman"/>
            </a:endParaRPr>
          </a:p>
        </p:txBody>
      </p:sp>
      <p:pic>
        <p:nvPicPr>
          <p:cNvPr id="4" name="Picture 3" descr="New JWST Propos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69" y="790212"/>
            <a:ext cx="7021391" cy="606778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194560" y="1432560"/>
            <a:ext cx="1056640" cy="24384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63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Times New Roman"/>
                <a:cs typeface="Times New Roman"/>
              </a:rPr>
              <a:t>Diagnostics</a:t>
            </a:r>
            <a:endParaRPr lang="en-US" b="0" dirty="0">
              <a:latin typeface="Times New Roman"/>
              <a:cs typeface="Times New Roman"/>
            </a:endParaRPr>
          </a:p>
        </p:txBody>
      </p:sp>
      <p:pic>
        <p:nvPicPr>
          <p:cNvPr id="3" name="Picture 2" descr="Diagnostics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19" y="718984"/>
            <a:ext cx="7454439" cy="604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9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Times New Roman"/>
                <a:cs typeface="Times New Roman"/>
              </a:rPr>
              <a:t>Submit</a:t>
            </a:r>
            <a:endParaRPr lang="en-US" b="0" dirty="0">
              <a:latin typeface="Times New Roman"/>
              <a:cs typeface="Times New Roman"/>
            </a:endParaRPr>
          </a:p>
        </p:txBody>
      </p:sp>
      <p:pic>
        <p:nvPicPr>
          <p:cNvPr id="4" name="Picture 3" descr="Subm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0" y="690880"/>
            <a:ext cx="7672530" cy="616712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451000" y="1165527"/>
            <a:ext cx="1573784" cy="42646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28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Times New Roman"/>
                <a:cs typeface="Times New Roman"/>
              </a:rPr>
              <a:t>Proposal Information</a:t>
            </a:r>
            <a:endParaRPr lang="en-US" b="0" dirty="0">
              <a:latin typeface="Times New Roman"/>
              <a:cs typeface="Times New Roman"/>
            </a:endParaRPr>
          </a:p>
        </p:txBody>
      </p:sp>
      <p:pic>
        <p:nvPicPr>
          <p:cNvPr id="5" name="Picture 4" descr="Proposal Information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11" y="709903"/>
            <a:ext cx="7655169" cy="614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Times New Roman"/>
                <a:cs typeface="Times New Roman"/>
              </a:rPr>
              <a:t>Proposal Information – GUI Sections</a:t>
            </a:r>
            <a:endParaRPr lang="en-US" b="0" dirty="0">
              <a:latin typeface="Times New Roman"/>
              <a:cs typeface="Times New Roman"/>
            </a:endParaRPr>
          </a:p>
        </p:txBody>
      </p:sp>
      <p:pic>
        <p:nvPicPr>
          <p:cNvPr id="5" name="Picture 4" descr="Proposal Information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11" y="709903"/>
            <a:ext cx="7655169" cy="61480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8299" y="759977"/>
            <a:ext cx="7641037" cy="49971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52690" y="1197223"/>
            <a:ext cx="1342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Tool Bar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5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Times New Roman"/>
                <a:cs typeface="Times New Roman"/>
              </a:rPr>
              <a:t>Proposal Information – GUI Sections</a:t>
            </a:r>
            <a:endParaRPr lang="en-US" b="0" dirty="0">
              <a:latin typeface="Times New Roman"/>
              <a:cs typeface="Times New Roman"/>
            </a:endParaRPr>
          </a:p>
        </p:txBody>
      </p:sp>
      <p:pic>
        <p:nvPicPr>
          <p:cNvPr id="5" name="Picture 4" descr="Proposal Information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11" y="709903"/>
            <a:ext cx="7655169" cy="61480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8300" y="1436666"/>
            <a:ext cx="1561520" cy="118681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43221" y="2613069"/>
            <a:ext cx="1342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Tree Editor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2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Times New Roman"/>
                <a:cs typeface="Times New Roman"/>
              </a:rPr>
              <a:t>Proposal Information – GUI Sections</a:t>
            </a:r>
            <a:endParaRPr lang="en-US" b="0" dirty="0">
              <a:latin typeface="Times New Roman"/>
              <a:cs typeface="Times New Roman"/>
            </a:endParaRPr>
          </a:p>
        </p:txBody>
      </p:sp>
      <p:pic>
        <p:nvPicPr>
          <p:cNvPr id="5" name="Picture 4" descr="Proposal Information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11" y="709903"/>
            <a:ext cx="7655169" cy="61480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2311049" y="1436665"/>
            <a:ext cx="6048287" cy="488258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72126" y="2800460"/>
            <a:ext cx="1228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Tool Interface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12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Times New Roman"/>
                <a:cs typeface="Times New Roman"/>
              </a:rPr>
              <a:t>Proposal Information - Roadmap</a:t>
            </a:r>
            <a:endParaRPr lang="en-US" b="0" dirty="0">
              <a:latin typeface="Times New Roman"/>
              <a:cs typeface="Times New Roman"/>
            </a:endParaRPr>
          </a:p>
        </p:txBody>
      </p:sp>
      <p:pic>
        <p:nvPicPr>
          <p:cNvPr id="4" name="Picture 3" descr="Screen Shot 2017-04-28 at 5.06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96" y="777952"/>
            <a:ext cx="6286500" cy="1879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5486141" y="2102947"/>
            <a:ext cx="614197" cy="81202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6406" y="3019081"/>
            <a:ext cx="808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 to step-by-step instructions for writing an observing proposal</a:t>
            </a:r>
          </a:p>
          <a:p>
            <a:endParaRPr lang="en-US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Currently, shows only instructions for HST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JWST instructions coming</a:t>
            </a:r>
          </a:p>
        </p:txBody>
      </p:sp>
    </p:spTree>
    <p:extLst>
      <p:ext uri="{BB962C8B-B14F-4D97-AF65-F5344CB8AC3E}">
        <p14:creationId xmlns:p14="http://schemas.microsoft.com/office/powerpoint/2010/main" val="160553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Times New Roman"/>
                <a:cs typeface="Times New Roman"/>
              </a:rPr>
              <a:t>Proposal</a:t>
            </a:r>
            <a:r>
              <a:rPr lang="en-US" dirty="0" smtClean="0"/>
              <a:t> </a:t>
            </a:r>
            <a:r>
              <a:rPr lang="en-US" b="0" dirty="0" smtClean="0">
                <a:latin typeface="Times New Roman"/>
                <a:cs typeface="Times New Roman"/>
              </a:rPr>
              <a:t>Information</a:t>
            </a:r>
            <a:endParaRPr lang="en-US" b="0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slide1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" r="728"/>
          <a:stretch>
            <a:fillRect/>
          </a:stretch>
        </p:blipFill>
        <p:spPr>
          <a:xfrm>
            <a:off x="752258" y="772993"/>
            <a:ext cx="7594562" cy="5999886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4389675" y="4159431"/>
            <a:ext cx="1233155" cy="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238387" y="4587900"/>
            <a:ext cx="1233155" cy="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796659" y="4735136"/>
            <a:ext cx="1233155" cy="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054333" y="5885421"/>
            <a:ext cx="1233155" cy="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70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Times New Roman"/>
                <a:cs typeface="Times New Roman"/>
              </a:rPr>
              <a:t>Proposal</a:t>
            </a:r>
            <a:r>
              <a:rPr lang="en-US" dirty="0"/>
              <a:t> </a:t>
            </a:r>
            <a:r>
              <a:rPr lang="en-US" b="0" dirty="0">
                <a:latin typeface="Times New Roman"/>
                <a:cs typeface="Times New Roman"/>
              </a:rPr>
              <a:t>Information</a:t>
            </a:r>
            <a:endParaRPr lang="en-US" dirty="0"/>
          </a:p>
        </p:txBody>
      </p:sp>
      <p:pic>
        <p:nvPicPr>
          <p:cNvPr id="4" name="Content Placeholder 3" descr="slide2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" r="105"/>
          <a:stretch>
            <a:fillRect/>
          </a:stretch>
        </p:blipFill>
        <p:spPr>
          <a:xfrm>
            <a:off x="953403" y="769107"/>
            <a:ext cx="7301389" cy="6016226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4895822" y="1969288"/>
            <a:ext cx="1150330" cy="44171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454094" y="2935528"/>
            <a:ext cx="1223952" cy="36809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070673" y="3496867"/>
            <a:ext cx="1242357" cy="34048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015457" y="4969232"/>
            <a:ext cx="1223951" cy="4049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45903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35039</TotalTime>
  <Words>106</Words>
  <Application>Microsoft Macintosh PowerPoint</Application>
  <PresentationFormat>Letter Paper (8.5x11 in)</PresentationFormat>
  <Paragraphs>33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Theme1</vt:lpstr>
      <vt:lpstr>APT</vt:lpstr>
      <vt:lpstr>New JWST Proposal</vt:lpstr>
      <vt:lpstr>Proposal Information</vt:lpstr>
      <vt:lpstr>Proposal Information – GUI Sections</vt:lpstr>
      <vt:lpstr>Proposal Information – GUI Sections</vt:lpstr>
      <vt:lpstr>Proposal Information – GUI Sections</vt:lpstr>
      <vt:lpstr>Proposal Information - Roadmap</vt:lpstr>
      <vt:lpstr>Proposal Information</vt:lpstr>
      <vt:lpstr>Proposal Information</vt:lpstr>
      <vt:lpstr>Proposal Information – PDF Attachment</vt:lpstr>
      <vt:lpstr>Proposal Information – PDF Attachment</vt:lpstr>
      <vt:lpstr>Proposal Information – PDF Attachment</vt:lpstr>
      <vt:lpstr>Observing Description</vt:lpstr>
      <vt:lpstr>Investigators</vt:lpstr>
      <vt:lpstr>Investigators</vt:lpstr>
      <vt:lpstr>Create Targets</vt:lpstr>
      <vt:lpstr>Create Observations</vt:lpstr>
      <vt:lpstr>Other Tools</vt:lpstr>
      <vt:lpstr>Diagnostics</vt:lpstr>
      <vt:lpstr>Diagnostics</vt:lpstr>
      <vt:lpstr>Submit</vt:lpstr>
    </vt:vector>
  </TitlesOfParts>
  <Company>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HSTNet User</dc:creator>
  <cp:lastModifiedBy>Denise Taylor</cp:lastModifiedBy>
  <cp:revision>1759</cp:revision>
  <cp:lastPrinted>2017-03-17T15:18:21Z</cp:lastPrinted>
  <dcterms:created xsi:type="dcterms:W3CDTF">2003-05-13T12:20:03Z</dcterms:created>
  <dcterms:modified xsi:type="dcterms:W3CDTF">2017-07-08T22:56:07Z</dcterms:modified>
</cp:coreProperties>
</file>