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6" r:id="rId7"/>
    <p:sldId id="265" r:id="rId8"/>
    <p:sldId id="269" r:id="rId9"/>
    <p:sldId id="270" r:id="rId10"/>
    <p:sldId id="267" r:id="rId11"/>
    <p:sldId id="268" r:id="rId12"/>
    <p:sldId id="274" r:id="rId13"/>
    <p:sldId id="275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007F00"/>
    <a:srgbClr val="623C83"/>
    <a:srgbClr val="32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2"/>
    <p:restoredTop sz="94613"/>
  </p:normalViewPr>
  <p:slideViewPr>
    <p:cSldViewPr snapToGrid="0" snapToObjects="1" showGuides="1">
      <p:cViewPr varScale="1">
        <p:scale>
          <a:sx n="85" d="100"/>
          <a:sy n="85" d="100"/>
        </p:scale>
        <p:origin x="208" y="568"/>
      </p:cViewPr>
      <p:guideLst>
        <p:guide orient="horz" pos="84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FBB2-8CF0-984D-8928-DA2CBDFCC4A5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98CA-AF34-0443-A83C-22547918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35704" y="2350008"/>
            <a:ext cx="5138201" cy="353943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12700" dist="12700" dir="2400000" algn="tl" rotWithShape="0">
              <a:prstClr val="black">
                <a:alpha val="0"/>
              </a:prstClr>
            </a:outerShdw>
          </a:effectLst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700" spc="150" baseline="0" smtClean="0">
                <a:solidFill>
                  <a:srgbClr val="00B0F0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EXPANDING THE FRONTIERS OF SPACE ASTRONOMY</a:t>
            </a:r>
            <a:endParaRPr lang="en-US" sz="1700" spc="150" baseline="0" smtClean="0">
              <a:solidFill>
                <a:schemeClr val="tx1"/>
              </a:solidFill>
              <a:latin typeface="Franklin Gothic Medium Cond" charset="0"/>
              <a:ea typeface="Franklin Gothic Medium Cond" charset="0"/>
              <a:cs typeface="Franklin Gothic Medium Cond" charset="0"/>
            </a:endParaRPr>
          </a:p>
        </p:txBody>
      </p:sp>
      <p:pic>
        <p:nvPicPr>
          <p:cNvPr id="8" name="Picture 7" descr="STScI-preview-primary-combo-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20" y="556916"/>
            <a:ext cx="2560033" cy="1682496"/>
          </a:xfrm>
          <a:prstGeom prst="rect">
            <a:avLst/>
          </a:prstGeom>
        </p:spPr>
      </p:pic>
      <p:sp>
        <p:nvSpPr>
          <p:cNvPr id="9" name="Title 22"/>
          <p:cNvSpPr>
            <a:spLocks noGrp="1"/>
          </p:cNvSpPr>
          <p:nvPr>
            <p:ph type="title" hasCustomPrompt="1"/>
          </p:nvPr>
        </p:nvSpPr>
        <p:spPr>
          <a:xfrm>
            <a:off x="3273758" y="3541169"/>
            <a:ext cx="5643724" cy="535531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ctr">
              <a:defRPr sz="3200" spc="15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4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2"/>
          <p:cNvSpPr>
            <a:spLocks noGrp="1"/>
          </p:cNvSpPr>
          <p:nvPr>
            <p:ph type="title" hasCustomPrompt="1"/>
          </p:nvPr>
        </p:nvSpPr>
        <p:spPr>
          <a:xfrm>
            <a:off x="841529" y="2590794"/>
            <a:ext cx="10508942" cy="5355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3200" spc="15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53206" y="3120293"/>
            <a:ext cx="10508942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39" y="270960"/>
            <a:ext cx="1217959" cy="1069848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98" y="374573"/>
            <a:ext cx="10406590" cy="624820"/>
          </a:xfrm>
        </p:spPr>
        <p:txBody>
          <a:bodyPr wrap="none">
            <a:normAutofit/>
          </a:bodyPr>
          <a:lstStyle>
            <a:lvl1pPr>
              <a:defRPr sz="2800">
                <a:solidFill>
                  <a:srgbClr val="623C8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61" y="1244906"/>
            <a:ext cx="10972727" cy="5292548"/>
          </a:xfrm>
          <a:prstGeom prst="rect">
            <a:avLst/>
          </a:prstGeom>
        </p:spPr>
        <p:txBody>
          <a:bodyPr/>
          <a:lstStyle>
            <a:lvl1pPr marL="292100" indent="-292100">
              <a:buSzPct val="120000"/>
              <a:tabLst/>
              <a:defRPr/>
            </a:lvl1pPr>
            <a:lvl2pPr marL="628650" indent="-282575">
              <a:buClr>
                <a:srgbClr val="623C83"/>
              </a:buClr>
              <a:buFont typeface="Wingdings" charset="2"/>
              <a:buChar char="§"/>
              <a:tabLst/>
              <a:defRPr/>
            </a:lvl2pPr>
            <a:lvl3pPr marL="976313" indent="-282575">
              <a:buFont typeface="Courier New" charset="0"/>
              <a:buChar char="o"/>
              <a:tabLst/>
              <a:defRPr/>
            </a:lvl3pPr>
            <a:lvl4pPr marL="1323975" indent="-293688">
              <a:buClr>
                <a:srgbClr val="623C83"/>
              </a:buClr>
              <a:buSzPct val="75000"/>
              <a:buFont typeface="Wingdings" charset="2"/>
              <a:buChar char="q"/>
              <a:tabLst/>
              <a:defRPr/>
            </a:lvl4pPr>
            <a:lvl5pPr marL="1660525" indent="-2825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0688" y="6260455"/>
            <a:ext cx="367408" cy="276999"/>
          </a:xfrm>
        </p:spPr>
        <p:txBody>
          <a:bodyPr wrap="none">
            <a:spAutoFit/>
          </a:bodyPr>
          <a:lstStyle>
            <a:lvl1pPr algn="l">
              <a:defRPr/>
            </a:lvl1pPr>
          </a:lstStyle>
          <a:p>
            <a:fld id="{B7A67AA3-66DD-4948-9640-4273D76A89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1746" y="997580"/>
            <a:ext cx="10508942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39" y="270960"/>
            <a:ext cx="1217959" cy="1069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384" y="6620945"/>
            <a:ext cx="982980" cy="13475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5339" y="6375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Oct 6, ESAC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8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6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4098" y="374573"/>
            <a:ext cx="10406590" cy="624820"/>
          </a:xfrm>
        </p:spPr>
        <p:txBody>
          <a:bodyPr wrap="none">
            <a:normAutofit/>
          </a:bodyPr>
          <a:lstStyle>
            <a:lvl1pPr>
              <a:defRPr sz="2800">
                <a:solidFill>
                  <a:srgbClr val="623C8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91746" y="997580"/>
            <a:ext cx="10508942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39" y="270960"/>
            <a:ext cx="1217959" cy="106984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0688" y="6260455"/>
            <a:ext cx="367408" cy="276999"/>
          </a:xfrm>
        </p:spPr>
        <p:txBody>
          <a:bodyPr wrap="none">
            <a:spAutoFit/>
          </a:bodyPr>
          <a:lstStyle>
            <a:lvl1pPr algn="l">
              <a:defRPr/>
            </a:lvl1pPr>
          </a:lstStyle>
          <a:p>
            <a:fld id="{B7A67AA3-66DD-4948-9640-4273D76A89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384" y="6620945"/>
            <a:ext cx="982980" cy="13475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5339" y="6375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Oct 6, ESAC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Oct 6, ESAC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7AA3-66DD-4948-9640-4273D76A89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38200" y="2008414"/>
            <a:ext cx="10762488" cy="3951515"/>
          </a:xfrm>
          <a:prstGeom prst="rect">
            <a:avLst/>
          </a:prstGeom>
        </p:spPr>
        <p:txBody>
          <a:bodyPr/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3C83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6313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975" indent="-293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3C83"/>
              </a:buClr>
              <a:buSzPct val="75000"/>
              <a:buFont typeface="Wingdings" charset="2"/>
              <a:buChar char="q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0525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859" y="3590413"/>
            <a:ext cx="7919540" cy="437043"/>
          </a:xfrm>
        </p:spPr>
        <p:txBody>
          <a:bodyPr anchor="ctr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How to implement coordinated parallels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7AB404A-DCC1-984A-81B5-5B0891CDD85C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74535" y="4701326"/>
            <a:ext cx="5242205" cy="86793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5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dirty="0" smtClean="0"/>
              <a:t>Jeff </a:t>
            </a:r>
            <a:r>
              <a:rPr lang="en-US" dirty="0" err="1" smtClean="0"/>
              <a:t>Valenti</a:t>
            </a:r>
            <a:endParaRPr lang="en-US" dirty="0" smtClean="0"/>
          </a:p>
          <a:p>
            <a:pPr>
              <a:lnSpc>
                <a:spcPct val="70000"/>
              </a:lnSpc>
            </a:pPr>
            <a:endParaRPr lang="en-US" sz="1200" dirty="0" smtClean="0"/>
          </a:p>
          <a:p>
            <a:pPr>
              <a:lnSpc>
                <a:spcPct val="70000"/>
              </a:lnSpc>
            </a:pPr>
            <a:r>
              <a:rPr lang="en-US" sz="2800" dirty="0" smtClean="0"/>
              <a:t>JWST mission scientist at STScI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19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 Imaging template </a:t>
            </a:r>
            <a:r>
              <a:rPr lang="en-US" u="sng" dirty="0" smtClean="0"/>
              <a:t>without</a:t>
            </a:r>
            <a:r>
              <a:rPr lang="en-US" dirty="0" smtClean="0"/>
              <a:t> a coordinated parallel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33450" y="1333500"/>
            <a:ext cx="10325100" cy="5209082"/>
            <a:chOff x="933450" y="1333500"/>
            <a:chExt cx="10325100" cy="520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58"/>
            <a:stretch/>
          </p:blipFill>
          <p:spPr>
            <a:xfrm>
              <a:off x="933450" y="1333500"/>
              <a:ext cx="10325100" cy="52090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81501" y="4466876"/>
              <a:ext cx="1710419" cy="434907"/>
            </a:xfrm>
            <a:prstGeom prst="rect">
              <a:avLst/>
            </a:prstGeom>
            <a:noFill/>
            <a:ln w="5715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343763" y="2175880"/>
            <a:ext cx="328827" cy="312488"/>
          </a:xfrm>
          <a:prstGeom prst="rect">
            <a:avLst/>
          </a:prstGeom>
          <a:noFill/>
          <a:ln w="57150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MIRI-NIRCam Imaging coordinated 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33450" y="1333500"/>
            <a:ext cx="10325100" cy="5209082"/>
            <a:chOff x="933450" y="1333500"/>
            <a:chExt cx="10325100" cy="52090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58"/>
            <a:stretch/>
          </p:blipFill>
          <p:spPr>
            <a:xfrm>
              <a:off x="933450" y="1333500"/>
              <a:ext cx="10325100" cy="520908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37121" y="4841630"/>
              <a:ext cx="3524230" cy="434907"/>
            </a:xfrm>
            <a:prstGeom prst="rect">
              <a:avLst/>
            </a:prstGeom>
            <a:noFill/>
            <a:ln w="5715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018320" y="2190870"/>
            <a:ext cx="328827" cy="312488"/>
          </a:xfrm>
          <a:prstGeom prst="rect">
            <a:avLst/>
          </a:prstGeom>
          <a:noFill/>
          <a:ln w="57150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specify template parameters for the prime instrument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3350" y="1333500"/>
            <a:ext cx="11925300" cy="4432300"/>
            <a:chOff x="133350" y="1333500"/>
            <a:chExt cx="11925300" cy="4432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0" y="1333500"/>
              <a:ext cx="11925300" cy="44323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9613" y="171608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27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7660" y="3303030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0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subarray and dither type for the prime instrument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000" y="1354110"/>
            <a:ext cx="11925300" cy="4419600"/>
            <a:chOff x="127000" y="1354110"/>
            <a:chExt cx="11925300" cy="4419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1354110"/>
              <a:ext cx="11925300" cy="4419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98683" y="4097509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424606" y="3430491"/>
              <a:ext cx="2016532" cy="274007"/>
            </a:xfrm>
            <a:prstGeom prst="rect">
              <a:avLst/>
            </a:prstGeom>
            <a:noFill/>
            <a:ln w="5715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86133" y="5955989"/>
            <a:ext cx="721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parallel imaging, APT offers additional dither options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451" y="1701581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7997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a second dither type optimized for a different wavelength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33500"/>
            <a:ext cx="119253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0800" y="235865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4419" y="525174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53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filter, groups per integration, and dither specification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33500"/>
            <a:ext cx="119253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072" y="432236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222" y="413570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6616" y="413946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2527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dither specification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3500"/>
            <a:ext cx="119253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2157" y="4169443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3785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specifying template parameters for prime instrument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3500"/>
            <a:ext cx="119253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885" y="4424276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8081" y="4424276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1694" y="4424276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4809" y="107189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39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specify parameters for the parallel instrument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3500"/>
            <a:ext cx="119253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1754" y="405202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39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00" y="2112619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141" y="170356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572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and parallel must have same number of </a:t>
            </a:r>
            <a:r>
              <a:rPr lang="en-US" u="sng" dirty="0" smtClean="0"/>
              <a:t>exposure specifications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3500"/>
            <a:ext cx="119253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629" y="1698564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40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580" y="2108598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41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784" y="295191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5957" y="296368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4120" y="296368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0079" y="296368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96168"/>
            <a:ext cx="8686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94098" y="374573"/>
            <a:ext cx="10406590" cy="624820"/>
          </a:xfrm>
        </p:spPr>
        <p:txBody>
          <a:bodyPr/>
          <a:lstStyle/>
          <a:p>
            <a:r>
              <a:rPr lang="en-US" dirty="0" smtClean="0"/>
              <a:t>Create a new JWST proposal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97440" y="1219199"/>
            <a:ext cx="7416460" cy="850900"/>
            <a:chOff x="2197440" y="1219199"/>
            <a:chExt cx="7416460" cy="850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00" y="1219199"/>
              <a:ext cx="7035800" cy="850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97440" y="1258955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286" y="2523987"/>
            <a:ext cx="3508605" cy="3175000"/>
            <a:chOff x="464286" y="2523987"/>
            <a:chExt cx="3508605" cy="317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91" y="2523987"/>
              <a:ext cx="3175000" cy="3175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4286" y="3518694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2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8500" y="2523987"/>
            <a:ext cx="3175000" cy="3175000"/>
            <a:chOff x="4508500" y="2523987"/>
            <a:chExt cx="3175000" cy="3175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0" y="2523987"/>
              <a:ext cx="3175000" cy="3175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06262" y="4025469"/>
              <a:ext cx="257286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3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9109" y="2523987"/>
            <a:ext cx="3175000" cy="3175000"/>
            <a:chOff x="8219109" y="2523987"/>
            <a:chExt cx="3175000" cy="317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109" y="2523987"/>
              <a:ext cx="3175000" cy="3175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026701" y="4672616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4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exposure duration must be shorter than prime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333500"/>
            <a:ext cx="119126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804" y="3176762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5977" y="318853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4140" y="318853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0099" y="318853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49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5"/>
          <a:stretch/>
        </p:blipFill>
        <p:spPr>
          <a:xfrm>
            <a:off x="579724" y="4751882"/>
            <a:ext cx="8064500" cy="21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could increase number of integrations for the prime instrument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33500"/>
            <a:ext cx="11925300" cy="447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4624" y="3852473"/>
            <a:ext cx="1050852" cy="749508"/>
          </a:xfrm>
          <a:prstGeom prst="rect">
            <a:avLst/>
          </a:prstGeom>
          <a:noFill/>
          <a:ln w="57150"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4624" y="4601981"/>
            <a:ext cx="472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51 (one way to get rid of the errors)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79" y="136348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50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0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errors in observation.  Check Visit Planner, View in </a:t>
            </a:r>
            <a:r>
              <a:rPr lang="en-US" dirty="0" err="1" smtClean="0"/>
              <a:t>Aladin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33500"/>
            <a:ext cx="31242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19" y="1333500"/>
            <a:ext cx="5638800" cy="105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577" y="2138527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4060" y="2331213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54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794" y="4317167"/>
            <a:ext cx="185102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/>
              <a:t>Questions?</a:t>
            </a:r>
            <a:endParaRPr lang="en-US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859125" y="2331213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6519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a target (optional)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6715" y="1329920"/>
            <a:ext cx="3175000" cy="3175000"/>
            <a:chOff x="800100" y="1357796"/>
            <a:chExt cx="3175000" cy="317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357796"/>
              <a:ext cx="3175000" cy="317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3646" y="3303368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5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25151" y="1872497"/>
            <a:ext cx="5399239" cy="1257300"/>
            <a:chOff x="632709" y="4891199"/>
            <a:chExt cx="5399239" cy="1257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"/>
            <a:stretch/>
          </p:blipFill>
          <p:spPr>
            <a:xfrm>
              <a:off x="957386" y="4891199"/>
              <a:ext cx="5074562" cy="1257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709" y="5456846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6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4811" y="3748453"/>
            <a:ext cx="6341105" cy="1609881"/>
            <a:chOff x="5558588" y="3097147"/>
            <a:chExt cx="6341105" cy="16098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988" y="3119528"/>
              <a:ext cx="5715000" cy="1587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58588" y="3110396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7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99748" y="3097147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3410" y="3200974"/>
              <a:ext cx="503582" cy="337500"/>
            </a:xfrm>
            <a:prstGeom prst="rect">
              <a:avLst/>
            </a:prstGeom>
            <a:noFill/>
            <a:ln w="57150"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532285" y="4002994"/>
              <a:ext cx="367408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9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00578" y="5654404"/>
            <a:ext cx="2964192" cy="523220"/>
            <a:chOff x="8623796" y="4999149"/>
            <a:chExt cx="2964192" cy="5232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288" y="4999149"/>
              <a:ext cx="2425700" cy="5207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23796" y="4999149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10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observation folder containing new observation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84240" y="5568772"/>
            <a:ext cx="5397863" cy="546100"/>
            <a:chOff x="4063637" y="5156551"/>
            <a:chExt cx="5397863" cy="546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0" y="5156551"/>
              <a:ext cx="4953000" cy="5461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63637" y="516799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13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08500" y="1322030"/>
            <a:ext cx="3175000" cy="3175000"/>
            <a:chOff x="4508500" y="1490472"/>
            <a:chExt cx="3175000" cy="317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0" y="1490472"/>
              <a:ext cx="3175000" cy="317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34089" y="375858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12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0697" y="1322030"/>
            <a:ext cx="3175000" cy="3175000"/>
            <a:chOff x="1042416" y="1490472"/>
            <a:chExt cx="3175000" cy="317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16" y="1490472"/>
              <a:ext cx="3175000" cy="317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13866" y="3483153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03" y="1322030"/>
            <a:ext cx="3175000" cy="381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77216" y="397381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14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instrument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1500" y="1333500"/>
            <a:ext cx="3175000" cy="3810000"/>
            <a:chOff x="571500" y="1333500"/>
            <a:chExt cx="3175000" cy="381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333500"/>
              <a:ext cx="3175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96857" y="4142949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15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27446" y="3983585"/>
            <a:ext cx="6032500" cy="1905000"/>
            <a:chOff x="4527446" y="3983585"/>
            <a:chExt cx="6032500" cy="190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8557" b="38557"/>
            <a:stretch/>
          </p:blipFill>
          <p:spPr>
            <a:xfrm>
              <a:off x="4527446" y="3983585"/>
              <a:ext cx="6032500" cy="190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15013" y="4615906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18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27446" y="3047950"/>
            <a:ext cx="6032500" cy="1155541"/>
            <a:chOff x="4527446" y="3047950"/>
            <a:chExt cx="6032500" cy="11555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42"/>
            <a:stretch/>
          </p:blipFill>
          <p:spPr>
            <a:xfrm>
              <a:off x="4527446" y="3047950"/>
              <a:ext cx="6032500" cy="11555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09158" y="3128615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B050"/>
                  </a:solidFill>
                </a:rPr>
                <a:t>17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7446" y="1252395"/>
            <a:ext cx="6032500" cy="1280943"/>
            <a:chOff x="4527446" y="1252395"/>
            <a:chExt cx="6032500" cy="1280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17"/>
            <a:stretch/>
          </p:blipFill>
          <p:spPr>
            <a:xfrm>
              <a:off x="4527446" y="1333500"/>
              <a:ext cx="6032500" cy="11998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15014" y="1252395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B050"/>
                  </a:solidFill>
                </a:rPr>
                <a:t>16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template and enable coordinated parallel (if available)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1500" y="1333500"/>
            <a:ext cx="5295900" cy="1905000"/>
            <a:chOff x="571500" y="1333500"/>
            <a:chExt cx="5295900" cy="190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333500"/>
              <a:ext cx="5295900" cy="190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0249" y="1680139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19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1500" y="3705694"/>
            <a:ext cx="5295900" cy="1905000"/>
            <a:chOff x="571500" y="3705694"/>
            <a:chExt cx="5295900" cy="1905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3705694"/>
              <a:ext cx="5295900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68210" y="4264078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20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52423" y="1333500"/>
            <a:ext cx="5283200" cy="1905000"/>
            <a:chOff x="6352423" y="1333500"/>
            <a:chExt cx="5283200" cy="1905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423" y="1333500"/>
              <a:ext cx="5283200" cy="190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11351" y="2063023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21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52423" y="3705694"/>
            <a:ext cx="5295900" cy="1905000"/>
            <a:chOff x="6352423" y="3705694"/>
            <a:chExt cx="5295900" cy="190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423" y="3705694"/>
              <a:ext cx="5295900" cy="190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99252" y="4254085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</a:rPr>
                <a:t>22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coordinated parallels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58" y="3572607"/>
            <a:ext cx="52959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8" y="3572607"/>
            <a:ext cx="5295900" cy="1892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58" y="1333500"/>
            <a:ext cx="52959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8" y="1333500"/>
            <a:ext cx="5295900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18046" y="228038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742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target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1" y="4435728"/>
            <a:ext cx="69850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36" y="2884614"/>
            <a:ext cx="69850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33500"/>
            <a:ext cx="6985000" cy="104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4309" y="130602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310" y="3113724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25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2924" y="4399320"/>
            <a:ext cx="55015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26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splitting distance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0382" y="1194265"/>
            <a:ext cx="7045377" cy="5336499"/>
            <a:chOff x="2563318" y="1333500"/>
            <a:chExt cx="7045377" cy="53364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 t="5202" r="2049"/>
            <a:stretch/>
          </p:blipFill>
          <p:spPr>
            <a:xfrm>
              <a:off x="2563318" y="1469037"/>
              <a:ext cx="7045377" cy="52009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36498" y="1333500"/>
              <a:ext cx="2008682" cy="270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7644980" y="1603320"/>
            <a:ext cx="3822495" cy="4437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</a:t>
            </a:r>
            <a:r>
              <a:rPr lang="en-US" u="sng" dirty="0" smtClean="0"/>
              <a:t>observation</a:t>
            </a:r>
            <a:r>
              <a:rPr lang="en-US" dirty="0" smtClean="0"/>
              <a:t> is one instance of a template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visit</a:t>
            </a:r>
            <a:r>
              <a:rPr lang="en-US" dirty="0" smtClean="0"/>
              <a:t> begins with a guide star acquisition</a:t>
            </a:r>
          </a:p>
          <a:p>
            <a:r>
              <a:rPr lang="en-US" dirty="0" smtClean="0"/>
              <a:t>APT will split an observation into multiple visits, if cumulative dithers exceed the splitting distance</a:t>
            </a:r>
          </a:p>
        </p:txBody>
      </p:sp>
    </p:spTree>
    <p:extLst>
      <p:ext uri="{BB962C8B-B14F-4D97-AF65-F5344CB8AC3E}">
        <p14:creationId xmlns:p14="http://schemas.microsoft.com/office/powerpoint/2010/main" val="20468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274</Words>
  <Application>Microsoft Macintosh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Courier New</vt:lpstr>
      <vt:lpstr>Franklin Gothic Medium Cond</vt:lpstr>
      <vt:lpstr>Mangal</vt:lpstr>
      <vt:lpstr>Wingdings</vt:lpstr>
      <vt:lpstr>Arial</vt:lpstr>
      <vt:lpstr>Office Theme</vt:lpstr>
      <vt:lpstr>How to implement coordinated parallels</vt:lpstr>
      <vt:lpstr>Create a new JWST proposal</vt:lpstr>
      <vt:lpstr>Specify a target (optional)</vt:lpstr>
      <vt:lpstr>Create new observation folder containing new observation</vt:lpstr>
      <vt:lpstr>Select instrument</vt:lpstr>
      <vt:lpstr>Select a template and enable coordinated parallel (if available) </vt:lpstr>
      <vt:lpstr>Available coordinated parallels</vt:lpstr>
      <vt:lpstr>Select target</vt:lpstr>
      <vt:lpstr>Visit splitting distance</vt:lpstr>
      <vt:lpstr>MIRI Imaging template without a coordinated parallel</vt:lpstr>
      <vt:lpstr>MIRI-NIRCam Imaging coordinated parallel</vt:lpstr>
      <vt:lpstr>We need to specify template parameters for the prime instrument</vt:lpstr>
      <vt:lpstr>Specify subarray and dither type for the prime instrument </vt:lpstr>
      <vt:lpstr>Specify a second dither type optimized for a different wavelength</vt:lpstr>
      <vt:lpstr>Select filter, groups per integration, and dither specification</vt:lpstr>
      <vt:lpstr>Select dither specification</vt:lpstr>
      <vt:lpstr>Done specifying template parameters for prime instrument</vt:lpstr>
      <vt:lpstr>We need to specify parameters for the parallel instrument</vt:lpstr>
      <vt:lpstr>Prime and parallel must have same number of exposure specifications</vt:lpstr>
      <vt:lpstr>Parallel exposure duration must be shorter than prime</vt:lpstr>
      <vt:lpstr>We could increase number of integrations for the prime instrument</vt:lpstr>
      <vt:lpstr>No errors in observation.  Check Visit Planner, View in Aladin, …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Valenti</dc:creator>
  <cp:lastModifiedBy>Jeff Valenti</cp:lastModifiedBy>
  <cp:revision>132</cp:revision>
  <dcterms:created xsi:type="dcterms:W3CDTF">2017-09-13T20:08:15Z</dcterms:created>
  <dcterms:modified xsi:type="dcterms:W3CDTF">2017-10-05T12:15:59Z</dcterms:modified>
</cp:coreProperties>
</file>