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85" r:id="rId1"/>
  </p:sldMasterIdLst>
  <p:notesMasterIdLst>
    <p:notesMasterId r:id="rId45"/>
  </p:notesMasterIdLst>
  <p:sldIdLst>
    <p:sldId id="256" r:id="rId2"/>
    <p:sldId id="346" r:id="rId3"/>
    <p:sldId id="347" r:id="rId4"/>
    <p:sldId id="259" r:id="rId5"/>
    <p:sldId id="293" r:id="rId6"/>
    <p:sldId id="349" r:id="rId7"/>
    <p:sldId id="266" r:id="rId8"/>
    <p:sldId id="353" r:id="rId9"/>
    <p:sldId id="262" r:id="rId10"/>
    <p:sldId id="330" r:id="rId11"/>
    <p:sldId id="340" r:id="rId12"/>
    <p:sldId id="354" r:id="rId13"/>
    <p:sldId id="359" r:id="rId14"/>
    <p:sldId id="360" r:id="rId15"/>
    <p:sldId id="307" r:id="rId16"/>
    <p:sldId id="358" r:id="rId17"/>
    <p:sldId id="355" r:id="rId18"/>
    <p:sldId id="331" r:id="rId19"/>
    <p:sldId id="270" r:id="rId20"/>
    <p:sldId id="357" r:id="rId21"/>
    <p:sldId id="344" r:id="rId22"/>
    <p:sldId id="283" r:id="rId23"/>
    <p:sldId id="324" r:id="rId24"/>
    <p:sldId id="356" r:id="rId25"/>
    <p:sldId id="263" r:id="rId26"/>
    <p:sldId id="267" r:id="rId27"/>
    <p:sldId id="361" r:id="rId28"/>
    <p:sldId id="315" r:id="rId29"/>
    <p:sldId id="325" r:id="rId30"/>
    <p:sldId id="326" r:id="rId31"/>
    <p:sldId id="327" r:id="rId32"/>
    <p:sldId id="323" r:id="rId33"/>
    <p:sldId id="328" r:id="rId34"/>
    <p:sldId id="272" r:id="rId35"/>
    <p:sldId id="273" r:id="rId36"/>
    <p:sldId id="274" r:id="rId37"/>
    <p:sldId id="275" r:id="rId38"/>
    <p:sldId id="276" r:id="rId39"/>
    <p:sldId id="278" r:id="rId40"/>
    <p:sldId id="279" r:id="rId41"/>
    <p:sldId id="280" r:id="rId42"/>
    <p:sldId id="281" r:id="rId43"/>
    <p:sldId id="268"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1DA"/>
    <a:srgbClr val="FF1491"/>
    <a:srgbClr val="FF56A8"/>
    <a:srgbClr val="FFA8D9"/>
    <a:srgbClr val="FF85BD"/>
    <a:srgbClr val="CCD5F1"/>
    <a:srgbClr val="FF686E"/>
    <a:srgbClr val="FFB109"/>
    <a:srgbClr val="FF26D6"/>
    <a:srgbClr val="E1B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5"/>
    <p:restoredTop sz="91399"/>
  </p:normalViewPr>
  <p:slideViewPr>
    <p:cSldViewPr snapToGrid="0" snapToObjects="1">
      <p:cViewPr>
        <p:scale>
          <a:sx n="77" d="100"/>
          <a:sy n="77" d="100"/>
        </p:scale>
        <p:origin x="416" y="14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8545435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143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316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339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21244" cy="9753600"/>
          </a:xfrm>
          <a:prstGeom prst="rect">
            <a:avLst/>
          </a:prstGeom>
        </p:spPr>
      </p:pic>
      <p:sp>
        <p:nvSpPr>
          <p:cNvPr id="2" name="Title 1"/>
          <p:cNvSpPr>
            <a:spLocks noGrp="1"/>
          </p:cNvSpPr>
          <p:nvPr>
            <p:ph type="ctrTitle"/>
          </p:nvPr>
        </p:nvSpPr>
        <p:spPr>
          <a:xfrm>
            <a:off x="3902539" y="2793624"/>
            <a:ext cx="8126902" cy="3443860"/>
          </a:xfrm>
        </p:spPr>
        <p:txBody>
          <a:bodyPr anchor="b">
            <a:normAutofit/>
          </a:bodyPr>
          <a:lstStyle>
            <a:lvl1pPr algn="r">
              <a:defRPr sz="6258">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02539" y="6237488"/>
            <a:ext cx="8126902" cy="1998886"/>
          </a:xfrm>
        </p:spPr>
        <p:txBody>
          <a:bodyPr anchor="t">
            <a:normAutofit/>
          </a:bodyPr>
          <a:lstStyle>
            <a:lvl1pPr marL="0" indent="0" algn="r">
              <a:buNone/>
              <a:defRPr sz="2560" cap="all">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603288" y="8349264"/>
            <a:ext cx="1723979" cy="537351"/>
          </a:xfrm>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a:xfrm>
            <a:off x="3902540" y="8349264"/>
            <a:ext cx="5592373" cy="537351"/>
          </a:xfrm>
        </p:spPr>
        <p:txBody>
          <a:bodyPr/>
          <a:lstStyle/>
          <a:p>
            <a:endParaRPr lang="en-US" dirty="0"/>
          </a:p>
        </p:txBody>
      </p:sp>
      <p:sp>
        <p:nvSpPr>
          <p:cNvPr id="6" name="Slide Number Placeholder 5"/>
          <p:cNvSpPr>
            <a:spLocks noGrp="1"/>
          </p:cNvSpPr>
          <p:nvPr>
            <p:ph type="sldNum" sz="quarter" idx="12"/>
          </p:nvPr>
        </p:nvSpPr>
        <p:spPr>
          <a:xfrm>
            <a:off x="11435641" y="8349264"/>
            <a:ext cx="593801" cy="537351"/>
          </a:xfrm>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1" y="6731186"/>
            <a:ext cx="11054080" cy="806027"/>
          </a:xfrm>
        </p:spPr>
        <p:txBody>
          <a:bodyPr anchor="b">
            <a:normAutofit/>
          </a:bodyPr>
          <a:lstStyle>
            <a:lvl1pPr algn="l">
              <a:defRPr sz="2844"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00481" y="1325670"/>
            <a:ext cx="9753600" cy="45012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2276"/>
            </a:lvl1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650241" y="7537213"/>
            <a:ext cx="11054080" cy="702168"/>
          </a:xfrm>
        </p:spPr>
        <p:txBody>
          <a:bodyPr>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5" y="866990"/>
            <a:ext cx="11054079" cy="4443305"/>
          </a:xfrm>
        </p:spPr>
        <p:txBody>
          <a:bodyPr anchor="ctr">
            <a:normAutofit/>
          </a:bodyPr>
          <a:lstStyle>
            <a:lvl1pPr algn="l">
              <a:defRPr sz="4551"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50243" y="6177280"/>
            <a:ext cx="11054079" cy="2059093"/>
          </a:xfrm>
        </p:spPr>
        <p:txBody>
          <a:bodyPr anchor="ctr">
            <a:normAutofit/>
          </a:bodyPr>
          <a:lstStyle>
            <a:lvl1pPr marL="0" indent="0" algn="l">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14" name="TextBox 13"/>
          <p:cNvSpPr txBox="1"/>
          <p:nvPr/>
        </p:nvSpPr>
        <p:spPr>
          <a:xfrm>
            <a:off x="599888" y="102131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dirty="0">
                <a:solidFill>
                  <a:schemeClr val="tx1"/>
                </a:solidFill>
                <a:effectLst/>
              </a:rPr>
              <a:t>“</a:t>
            </a:r>
          </a:p>
        </p:txBody>
      </p:sp>
      <p:sp>
        <p:nvSpPr>
          <p:cNvPr id="15" name="TextBox 14"/>
          <p:cNvSpPr txBox="1"/>
          <p:nvPr/>
        </p:nvSpPr>
        <p:spPr>
          <a:xfrm>
            <a:off x="11002028" y="391348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dirty="0">
                <a:solidFill>
                  <a:schemeClr val="tx1"/>
                </a:solidFill>
                <a:effectLst/>
              </a:rPr>
              <a:t>”</a:t>
            </a:r>
          </a:p>
        </p:txBody>
      </p:sp>
      <p:sp>
        <p:nvSpPr>
          <p:cNvPr id="2" name="Title 1"/>
          <p:cNvSpPr>
            <a:spLocks noGrp="1"/>
          </p:cNvSpPr>
          <p:nvPr>
            <p:ph type="title"/>
          </p:nvPr>
        </p:nvSpPr>
        <p:spPr>
          <a:xfrm>
            <a:off x="1250298" y="866990"/>
            <a:ext cx="10085400" cy="3901439"/>
          </a:xfrm>
        </p:spPr>
        <p:txBody>
          <a:bodyPr anchor="ctr">
            <a:normAutofit/>
          </a:bodyPr>
          <a:lstStyle>
            <a:lvl1pPr algn="l">
              <a:defRPr sz="4551"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06111" y="4768427"/>
            <a:ext cx="9779389" cy="541867"/>
          </a:xfrm>
        </p:spPr>
        <p:txBody>
          <a:bodyPr anchor="ctr">
            <a:normAutofit/>
          </a:bodyPr>
          <a:lstStyle>
            <a:lvl1pPr marL="0" indent="0">
              <a:buFontTx/>
              <a:buNone/>
              <a:defRPr sz="2276"/>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57445" y="6177280"/>
            <a:ext cx="11054080" cy="2059093"/>
          </a:xfrm>
        </p:spPr>
        <p:txBody>
          <a:bodyPr anchor="ctr">
            <a:normAutofit/>
          </a:bodyPr>
          <a:lstStyle>
            <a:lvl1pPr marL="0" indent="0" algn="l">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2" y="4681455"/>
            <a:ext cx="11054081" cy="2088960"/>
          </a:xfrm>
        </p:spPr>
        <p:txBody>
          <a:bodyPr anchor="b">
            <a:normAutofit/>
          </a:bodyPr>
          <a:lstStyle>
            <a:lvl1pPr algn="l">
              <a:defRPr sz="3982"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50240" y="6770415"/>
            <a:ext cx="11054083" cy="1223680"/>
          </a:xfrm>
        </p:spPr>
        <p:txBody>
          <a:bodyPr anchor="t">
            <a:normAutofit/>
          </a:bodyPr>
          <a:lstStyle>
            <a:lvl1pPr marL="0" indent="0" algn="l">
              <a:buNone/>
              <a:defRPr sz="2560">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11" name="TextBox 10"/>
          <p:cNvSpPr txBox="1"/>
          <p:nvPr/>
        </p:nvSpPr>
        <p:spPr>
          <a:xfrm>
            <a:off x="599888" y="102131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dirty="0">
                <a:solidFill>
                  <a:schemeClr val="tx1"/>
                </a:solidFill>
                <a:effectLst/>
              </a:rPr>
              <a:t>“</a:t>
            </a:r>
          </a:p>
        </p:txBody>
      </p:sp>
      <p:sp>
        <p:nvSpPr>
          <p:cNvPr id="16" name="TextBox 15"/>
          <p:cNvSpPr txBox="1"/>
          <p:nvPr/>
        </p:nvSpPr>
        <p:spPr>
          <a:xfrm>
            <a:off x="11002028" y="391348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dirty="0">
                <a:solidFill>
                  <a:schemeClr val="tx1"/>
                </a:solidFill>
                <a:effectLst/>
              </a:rPr>
              <a:t>”</a:t>
            </a:r>
          </a:p>
        </p:txBody>
      </p:sp>
      <p:sp>
        <p:nvSpPr>
          <p:cNvPr id="2" name="Title 1"/>
          <p:cNvSpPr>
            <a:spLocks noGrp="1"/>
          </p:cNvSpPr>
          <p:nvPr>
            <p:ph type="title"/>
          </p:nvPr>
        </p:nvSpPr>
        <p:spPr>
          <a:xfrm>
            <a:off x="1250298" y="866990"/>
            <a:ext cx="10085400" cy="3901439"/>
          </a:xfrm>
        </p:spPr>
        <p:txBody>
          <a:bodyPr anchor="ctr">
            <a:normAutofit/>
          </a:bodyPr>
          <a:lstStyle>
            <a:lvl1pPr algn="l">
              <a:defRPr sz="4551"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50241" y="5527040"/>
            <a:ext cx="11054081" cy="1264356"/>
          </a:xfrm>
        </p:spPr>
        <p:txBody>
          <a:bodyPr vert="horz" lIns="91440" tIns="45720" rIns="91440" bIns="45720" rtlCol="0" anchor="b">
            <a:normAutofit/>
          </a:bodyPr>
          <a:lstStyle>
            <a:lvl1pPr>
              <a:buNone/>
              <a:defRPr lang="en-US" sz="2844"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50241" y="6791395"/>
            <a:ext cx="11054081" cy="1444978"/>
          </a:xfrm>
        </p:spPr>
        <p:txBody>
          <a:bodyPr anchor="t">
            <a:normAutofit/>
          </a:bodyPr>
          <a:lstStyle>
            <a:lvl1pPr marL="0" indent="0" algn="l">
              <a:buNone/>
              <a:defRPr sz="2276">
                <a:solidFill>
                  <a:schemeClr val="tx1"/>
                </a:solidFill>
              </a:defRPr>
            </a:lvl1pPr>
            <a:lvl2pPr marL="650230" indent="0">
              <a:buNone/>
              <a:defRPr sz="2276">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60538" y="866990"/>
            <a:ext cx="11054081" cy="3901439"/>
          </a:xfrm>
        </p:spPr>
        <p:txBody>
          <a:bodyPr vert="horz" lIns="91440" tIns="45720" rIns="91440" bIns="45720" rtlCol="0" anchor="ctr">
            <a:normAutofit/>
          </a:bodyPr>
          <a:lstStyle>
            <a:lvl1pPr>
              <a:defRPr lang="en-US" sz="3982"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60538" y="4985173"/>
            <a:ext cx="11054081" cy="1192107"/>
          </a:xfrm>
        </p:spPr>
        <p:txBody>
          <a:bodyPr vert="horz" lIns="91440" tIns="45720" rIns="91440" bIns="45720" rtlCol="0" anchor="b">
            <a:normAutofit/>
          </a:bodyPr>
          <a:lstStyle>
            <a:lvl1pPr>
              <a:buNone/>
              <a:defRPr lang="en-US" sz="2844"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60536" y="6177280"/>
            <a:ext cx="11054081" cy="2059093"/>
          </a:xfrm>
        </p:spPr>
        <p:txBody>
          <a:bodyPr anchor="t">
            <a:normAutofit/>
          </a:bodyPr>
          <a:lstStyle>
            <a:lvl1pPr marL="0" indent="0" algn="l">
              <a:buNone/>
              <a:defRPr sz="2276">
                <a:solidFill>
                  <a:schemeClr val="tx1"/>
                </a:solidFill>
              </a:defRPr>
            </a:lvl1pPr>
            <a:lvl2pPr marL="650230" indent="0">
              <a:buNone/>
              <a:defRPr sz="2276">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8" name="Title 1"/>
          <p:cNvSpPr>
            <a:spLocks noGrp="1"/>
          </p:cNvSpPr>
          <p:nvPr>
            <p:ph type="title"/>
          </p:nvPr>
        </p:nvSpPr>
        <p:spPr>
          <a:xfrm>
            <a:off x="650240" y="866989"/>
            <a:ext cx="11054080" cy="2071135"/>
          </a:xfrm>
        </p:spPr>
        <p:txBody>
          <a:bodyPr>
            <a:normAutofit/>
          </a:bodyPr>
          <a:lstStyle>
            <a:lvl1pPr>
              <a:defRPr sz="3982"/>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Vertical Title 1"/>
          <p:cNvSpPr>
            <a:spLocks noGrp="1"/>
          </p:cNvSpPr>
          <p:nvPr>
            <p:ph type="title" orient="vert"/>
          </p:nvPr>
        </p:nvSpPr>
        <p:spPr>
          <a:xfrm>
            <a:off x="9319791" y="866987"/>
            <a:ext cx="2384528" cy="7369388"/>
          </a:xfrm>
        </p:spPr>
        <p:txBody>
          <a:bodyPr vert="eaVert">
            <a:normAutofit/>
          </a:bodyPr>
          <a:lstStyle>
            <a:lvl1pPr>
              <a:defRPr sz="3982"/>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0240" y="866987"/>
            <a:ext cx="8519373" cy="7369387"/>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82204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64538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p:txBody>
          <a:bodyPr>
            <a:normAutofit/>
          </a:bodyPr>
          <a:lstStyle>
            <a:lvl1pPr>
              <a:defRPr sz="3982"/>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237890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3" y="4705537"/>
            <a:ext cx="11054080" cy="2088960"/>
          </a:xfrm>
        </p:spPr>
        <p:txBody>
          <a:bodyPr anchor="b">
            <a:normAutofit/>
          </a:bodyPr>
          <a:lstStyle>
            <a:lvl1pPr algn="l">
              <a:defRPr sz="4551"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50241" y="6794497"/>
            <a:ext cx="11054080" cy="1223680"/>
          </a:xfrm>
        </p:spPr>
        <p:txBody>
          <a:bodyPr anchor="t">
            <a:normAutofit/>
          </a:bodyPr>
          <a:lstStyle>
            <a:lvl1pPr marL="0" indent="0" algn="l">
              <a:buNone/>
              <a:defRPr sz="2560" cap="all">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50241" y="3046497"/>
            <a:ext cx="5423002" cy="518987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81320" y="3046497"/>
            <a:ext cx="5423002" cy="518987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9/26/17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p:txBody>
          <a:bodyPr>
            <a:normAutofit/>
          </a:bodyPr>
          <a:lstStyle>
            <a:lvl1pPr>
              <a:defRPr sz="4551"/>
            </a:lvl1pPr>
          </a:lstStyle>
          <a:p>
            <a:r>
              <a:rPr lang="en-US" smtClean="0"/>
              <a:t>Click to edit Master title style</a:t>
            </a:r>
            <a:endParaRPr lang="en-US" dirty="0"/>
          </a:p>
        </p:txBody>
      </p:sp>
      <p:sp>
        <p:nvSpPr>
          <p:cNvPr id="3" name="Text Placeholder 2"/>
          <p:cNvSpPr>
            <a:spLocks noGrp="1"/>
          </p:cNvSpPr>
          <p:nvPr>
            <p:ph type="body" idx="1"/>
          </p:nvPr>
        </p:nvSpPr>
        <p:spPr>
          <a:xfrm>
            <a:off x="1057395" y="3154868"/>
            <a:ext cx="5035524"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4082064"/>
            <a:ext cx="5423002" cy="415430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00260" y="3154868"/>
            <a:ext cx="5004060"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281318" y="4082064"/>
            <a:ext cx="5423002" cy="415430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9/26/17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1" y="866989"/>
            <a:ext cx="11054080" cy="2071135"/>
          </a:xfrm>
        </p:spPr>
        <p:txBody>
          <a:bodyPr>
            <a:normAutofit/>
          </a:bodyPr>
          <a:lstStyle>
            <a:lvl1pPr>
              <a:defRPr sz="455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9/26/17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Date Placeholder 1"/>
          <p:cNvSpPr>
            <a:spLocks noGrp="1"/>
          </p:cNvSpPr>
          <p:nvPr>
            <p:ph type="dt" sz="half" idx="10"/>
          </p:nvPr>
        </p:nvSpPr>
        <p:spPr/>
        <p:txBody>
          <a:bodyPr/>
          <a:lstStyle/>
          <a:p>
            <a:fld id="{C278504F-A551-4DE0-9316-4DCD1D8CC752}" type="datetimeFigureOut">
              <a:rPr lang="en-US" smtClean="0"/>
              <a:t>9/26/17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6666" y="2215634"/>
            <a:ext cx="4071694" cy="2047050"/>
          </a:xfrm>
        </p:spPr>
        <p:txBody>
          <a:bodyPr anchor="b">
            <a:normAutofit/>
          </a:bodyPr>
          <a:lstStyle>
            <a:lvl1pPr algn="l">
              <a:defRPr sz="3413" b="0"/>
            </a:lvl1pPr>
          </a:lstStyle>
          <a:p>
            <a:r>
              <a:rPr lang="en-US" smtClean="0"/>
              <a:t>Click to edit Master title style</a:t>
            </a:r>
            <a:endParaRPr lang="en-US" dirty="0"/>
          </a:p>
        </p:txBody>
      </p:sp>
      <p:sp>
        <p:nvSpPr>
          <p:cNvPr id="3" name="Content Placeholder 2"/>
          <p:cNvSpPr>
            <a:spLocks noGrp="1"/>
          </p:cNvSpPr>
          <p:nvPr>
            <p:ph idx="1"/>
          </p:nvPr>
        </p:nvSpPr>
        <p:spPr>
          <a:xfrm>
            <a:off x="5128739" y="866988"/>
            <a:ext cx="6582009" cy="736938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6666" y="4262685"/>
            <a:ext cx="4071694" cy="2625045"/>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9/26/17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7249" y="2468511"/>
            <a:ext cx="5827135" cy="1950720"/>
          </a:xfrm>
        </p:spPr>
        <p:txBody>
          <a:bodyPr anchor="b">
            <a:normAutofit/>
          </a:bodyPr>
          <a:lstStyle>
            <a:lvl1pPr algn="l">
              <a:defRPr sz="3413"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152640" y="1300480"/>
            <a:ext cx="4551680" cy="6502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2276" dirty="0"/>
            </a:lvl1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657249" y="4419231"/>
            <a:ext cx="5827135" cy="2600960"/>
          </a:xfrm>
        </p:spPr>
        <p:txBody>
          <a:bodyPr anchor="t">
            <a:normAutofit/>
          </a:bodyPr>
          <a:lstStyle>
            <a:lvl1pPr marL="0" indent="0">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9/26/17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866989"/>
            <a:ext cx="11054080" cy="2071135"/>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50240" y="3046497"/>
            <a:ext cx="11054080" cy="5189878"/>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278169" y="8349264"/>
            <a:ext cx="1723979" cy="537351"/>
          </a:xfrm>
          <a:prstGeom prst="rect">
            <a:avLst/>
          </a:prstGeom>
        </p:spPr>
        <p:txBody>
          <a:bodyPr vert="horz" lIns="91440" tIns="45720" rIns="91440" bIns="45720" rtlCol="0" anchor="ctr"/>
          <a:lstStyle>
            <a:lvl1pPr algn="r">
              <a:defRPr sz="1422" b="0" i="0">
                <a:solidFill>
                  <a:schemeClr val="tx1"/>
                </a:solidFill>
                <a:effectLst/>
                <a:latin typeface="+mn-lt"/>
              </a:defRPr>
            </a:lvl1pPr>
          </a:lstStyle>
          <a:p>
            <a:fld id="{1160EA64-D806-43AC-9DF2-F8C432F32B4C}" type="datetimeFigureOut">
              <a:rPr lang="en-US" smtClean="0"/>
              <a:pPr/>
              <a:t>9/26/17</a:t>
            </a:fld>
            <a:endParaRPr lang="en-US" dirty="0"/>
          </a:p>
        </p:txBody>
      </p:sp>
      <p:sp>
        <p:nvSpPr>
          <p:cNvPr id="5" name="Footer Placeholder 4"/>
          <p:cNvSpPr>
            <a:spLocks noGrp="1"/>
          </p:cNvSpPr>
          <p:nvPr>
            <p:ph type="ftr" sz="quarter" idx="3"/>
          </p:nvPr>
        </p:nvSpPr>
        <p:spPr>
          <a:xfrm>
            <a:off x="650241" y="8349264"/>
            <a:ext cx="8519553" cy="537351"/>
          </a:xfrm>
          <a:prstGeom prst="rect">
            <a:avLst/>
          </a:prstGeom>
        </p:spPr>
        <p:txBody>
          <a:bodyPr vert="horz" lIns="91440" tIns="45720" rIns="91440" bIns="45720" rtlCol="0" anchor="ctr"/>
          <a:lstStyle>
            <a:lvl1pPr algn="l">
              <a:defRPr sz="1422"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1110521" y="8349264"/>
            <a:ext cx="593801" cy="537351"/>
          </a:xfrm>
          <a:prstGeom prst="rect">
            <a:avLst/>
          </a:prstGeom>
        </p:spPr>
        <p:txBody>
          <a:bodyPr vert="horz" lIns="91440" tIns="45720" rIns="91440" bIns="45720" rtlCol="0" anchor="ctr"/>
          <a:lstStyle>
            <a:lvl1pPr algn="r">
              <a:defRPr sz="1422" b="0" i="0">
                <a:solidFill>
                  <a:schemeClr val="tx1"/>
                </a:solidFill>
                <a:effectLst/>
                <a:latin typeface="+mn-lt"/>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510303655"/>
      </p:ext>
    </p:extLst>
  </p:cSld>
  <p:clrMap bg1="dk1" tx1="lt1" bg2="dk2" tx2="lt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 id="2147484999" r:id="rId14"/>
    <p:sldLayoutId id="2147485000" r:id="rId15"/>
    <p:sldLayoutId id="2147485001" r:id="rId16"/>
    <p:sldLayoutId id="2147485002" r:id="rId17"/>
    <p:sldLayoutId id="2147485003" r:id="rId18"/>
    <p:sldLayoutId id="2147485004" r:id="rId19"/>
    <p:sldLayoutId id="2147485005" r:id="rId20"/>
  </p:sldLayoutIdLst>
  <p:txStyles>
    <p:titleStyle>
      <a:lvl1pPr algn="l" defTabSz="650230" rtl="0" eaLnBrk="1" latinLnBrk="0" hangingPunct="1">
        <a:spcBef>
          <a:spcPct val="0"/>
        </a:spcBef>
        <a:buNone/>
        <a:defRPr sz="455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06394" indent="-406394" algn="l" defTabSz="650230" rtl="0" eaLnBrk="1" latinLnBrk="0" hangingPunct="1">
        <a:spcBef>
          <a:spcPts val="0"/>
        </a:spcBef>
        <a:spcAft>
          <a:spcPts val="1422"/>
        </a:spcAft>
        <a:buClr>
          <a:schemeClr val="tx1"/>
        </a:buClr>
        <a:buSzPct val="100000"/>
        <a:buFont typeface="Arial"/>
        <a:buChar char="•"/>
        <a:defRPr sz="2560" kern="1200" cap="none">
          <a:solidFill>
            <a:schemeClr val="tx1"/>
          </a:solidFill>
          <a:effectLst/>
          <a:latin typeface="+mn-lt"/>
          <a:ea typeface="+mn-ea"/>
          <a:cs typeface="+mn-cs"/>
        </a:defRPr>
      </a:lvl1pPr>
      <a:lvl2pPr marL="1056623" indent="-406394" algn="l" defTabSz="650230" rtl="0" eaLnBrk="1" latinLnBrk="0" hangingPunct="1">
        <a:spcBef>
          <a:spcPts val="0"/>
        </a:spcBef>
        <a:spcAft>
          <a:spcPts val="1422"/>
        </a:spcAft>
        <a:buClr>
          <a:schemeClr val="tx1"/>
        </a:buClr>
        <a:buSzPct val="100000"/>
        <a:buFont typeface="Arial"/>
        <a:buChar char="•"/>
        <a:defRPr sz="2276" kern="1200" cap="none">
          <a:solidFill>
            <a:schemeClr val="tx1"/>
          </a:solidFill>
          <a:effectLst/>
          <a:latin typeface="+mn-lt"/>
          <a:ea typeface="+mn-ea"/>
          <a:cs typeface="+mn-cs"/>
        </a:defRPr>
      </a:lvl2pPr>
      <a:lvl3pPr marL="1706853" indent="-406394" algn="l" defTabSz="650230" rtl="0" eaLnBrk="1" latinLnBrk="0" hangingPunct="1">
        <a:spcBef>
          <a:spcPts val="0"/>
        </a:spcBef>
        <a:spcAft>
          <a:spcPts val="1422"/>
        </a:spcAft>
        <a:buClr>
          <a:schemeClr val="tx1"/>
        </a:buClr>
        <a:buSzPct val="100000"/>
        <a:buFont typeface="Arial"/>
        <a:buChar char="•"/>
        <a:defRPr sz="1991" kern="1200" cap="none">
          <a:solidFill>
            <a:schemeClr val="tx1"/>
          </a:solidFill>
          <a:effectLst/>
          <a:latin typeface="+mn-lt"/>
          <a:ea typeface="+mn-ea"/>
          <a:cs typeface="+mn-cs"/>
        </a:defRPr>
      </a:lvl3pPr>
      <a:lvl4pPr marL="219452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4pPr>
      <a:lvl5pPr marL="284475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5pPr>
      <a:lvl6pPr marL="357626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6pPr>
      <a:lvl7pPr marL="422649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7pPr>
      <a:lvl8pPr marL="487672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8pPr>
      <a:lvl9pPr marL="552695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hyperlink" Target="https://jwst-docs.stsci.edu/display/JPP/JWST+NIRSpec+Observation+Visualization+Tool+Hel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jwst-docs.stsci.edu/display/JPP/NIRSpec+MPT%3A+Performance+Statistics" TargetMode="External"/><Relationship Id="rId4" Type="http://schemas.openxmlformats.org/officeDocument/2006/relationships/hyperlink" Target="https://jwst-docs.stsci.edu/display/JPP/JWST+NIRSpec+Observation+Visualization+Tool+Help" TargetMode="External"/><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6.tiff"/><Relationship Id="rId8"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mailto:help@stsci.edu" TargetMode="External"/><Relationship Id="rId4" Type="http://schemas.openxmlformats.org/officeDocument/2006/relationships/hyperlink" Target="http://www.jwsthelp.stsci.edu/" TargetMode="External"/><Relationship Id="rId5" Type="http://schemas.openxmlformats.org/officeDocument/2006/relationships/hyperlink" Target="https://jwst.stsci.edu/news-events/events" TargetMode="External"/><Relationship Id="rId1" Type="http://schemas.openxmlformats.org/officeDocument/2006/relationships/slideLayout" Target="../slideLayouts/slideLayout20.xml"/><Relationship Id="rId2" Type="http://schemas.openxmlformats.org/officeDocument/2006/relationships/hyperlink" Target="https://jwst-docs.stsci.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hyperlink" Target="https://jwst-docs.stsci.edu/display/JPP/"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ctrTitle"/>
          </p:nvPr>
        </p:nvSpPr>
        <p:spPr>
          <a:xfrm>
            <a:off x="2095216" y="3674517"/>
            <a:ext cx="8856801" cy="3543300"/>
          </a:xfrm>
          <a:prstGeom prst="rect">
            <a:avLst/>
          </a:prstGeom>
        </p:spPr>
        <p:txBody>
          <a:bodyPr>
            <a:normAutofit fontScale="90000"/>
          </a:bodyPr>
          <a:lstStyle/>
          <a:p>
            <a:pPr>
              <a:defRPr b="1"/>
            </a:pPr>
            <a:r>
              <a:rPr sz="2700" i="1" dirty="0" smtClean="0">
                <a:solidFill>
                  <a:schemeClr val="tx1"/>
                </a:solidFill>
              </a:rPr>
              <a:t>The </a:t>
            </a:r>
            <a:r>
              <a:rPr sz="2700" i="1" dirty="0">
                <a:solidFill>
                  <a:schemeClr val="tx1"/>
                </a:solidFill>
              </a:rPr>
              <a:t>MSA Planning Tool (</a:t>
            </a:r>
            <a:r>
              <a:rPr sz="2700" i="1" dirty="0">
                <a:solidFill>
                  <a:srgbClr val="FF1491"/>
                </a:solidFill>
              </a:rPr>
              <a:t>MPT</a:t>
            </a:r>
            <a:r>
              <a:rPr sz="2700" i="1" dirty="0">
                <a:solidFill>
                  <a:schemeClr val="tx1"/>
                </a:solidFill>
              </a:rPr>
              <a:t>) </a:t>
            </a:r>
            <a:r>
              <a:rPr lang="en-US" sz="2700" i="1" dirty="0" smtClean="0"/>
              <a:t>is a team effort:</a:t>
            </a:r>
            <a:br>
              <a:rPr lang="en-US" sz="2700" i="1" dirty="0" smtClean="0"/>
            </a:br>
            <a:r>
              <a:rPr sz="2700" i="1" dirty="0"/>
              <a:t/>
            </a:r>
            <a:br>
              <a:rPr sz="2700" i="1" dirty="0"/>
            </a:br>
            <a:r>
              <a:rPr lang="en-US" sz="2700" i="1" dirty="0" smtClean="0"/>
              <a:t>  Diane Karakla, Gary Curtis (APT), Christine </a:t>
            </a:r>
            <a:r>
              <a:rPr lang="en-US" sz="2700" i="1" dirty="0"/>
              <a:t>Ritchie (tester</a:t>
            </a:r>
            <a:r>
              <a:rPr lang="en-US" sz="2700" i="1" dirty="0" smtClean="0"/>
              <a:t>), Tracy Beck (NIRSpec team lead), Alaina Henry </a:t>
            </a:r>
            <a:br>
              <a:rPr lang="en-US" sz="2700" i="1" dirty="0" smtClean="0"/>
            </a:br>
            <a:r>
              <a:rPr lang="en-US" sz="2700" i="1" dirty="0" smtClean="0"/>
              <a:t>Contributors: </a:t>
            </a:r>
            <a:r>
              <a:rPr lang="en-US" sz="2700" i="1" dirty="0"/>
              <a:t> </a:t>
            </a:r>
            <a:r>
              <a:rPr sz="2700" i="1" dirty="0" smtClean="0"/>
              <a:t>K</a:t>
            </a:r>
            <a:r>
              <a:rPr sz="2700" i="1" dirty="0"/>
              <a:t>. Gilbert, J. Valenti, </a:t>
            </a:r>
            <a:r>
              <a:rPr lang="en-US" sz="2700" i="1" dirty="0" smtClean="0"/>
              <a:t>S. </a:t>
            </a:r>
            <a:r>
              <a:rPr lang="en-US" sz="2700" i="1" dirty="0" err="1" smtClean="0"/>
              <a:t>Kassin</a:t>
            </a:r>
            <a:r>
              <a:rPr lang="en-US" sz="2700" i="1" dirty="0" smtClean="0"/>
              <a:t>, D. Soderblom </a:t>
            </a:r>
            <a:r>
              <a:rPr sz="2700" i="1" dirty="0" smtClean="0"/>
              <a:t>and others</a:t>
            </a:r>
            <a:r>
              <a:rPr lang="en-US" sz="2700" i="1" dirty="0" smtClean="0"/>
              <a:t/>
            </a:r>
            <a:br>
              <a:rPr lang="en-US" sz="2700" i="1" dirty="0" smtClean="0"/>
            </a:br>
            <a:r>
              <a:rPr lang="en-US" sz="2700" i="1" dirty="0"/>
              <a:t/>
            </a:r>
            <a:br>
              <a:rPr lang="en-US" sz="2700" i="1" dirty="0"/>
            </a:br>
            <a:r>
              <a:rPr sz="2400" i="1" dirty="0" smtClean="0"/>
              <a:t> </a:t>
            </a:r>
            <a:r>
              <a:rPr sz="2400" i="1" dirty="0"/>
              <a:t>based on </a:t>
            </a:r>
            <a:r>
              <a:rPr sz="2400" i="1" dirty="0" smtClean="0"/>
              <a:t>an</a:t>
            </a:r>
            <a:r>
              <a:rPr lang="en-US" sz="2400" i="1" dirty="0"/>
              <a:t> </a:t>
            </a:r>
            <a:r>
              <a:rPr sz="2400" i="1" dirty="0" smtClean="0"/>
              <a:t>IDL </a:t>
            </a:r>
            <a:r>
              <a:rPr sz="2400" i="1" dirty="0"/>
              <a:t>prototype by </a:t>
            </a:r>
            <a:r>
              <a:rPr lang="en-US" sz="2400" i="1" dirty="0" smtClean="0"/>
              <a:t/>
            </a:r>
            <a:br>
              <a:rPr lang="en-US" sz="2400" i="1" dirty="0" smtClean="0"/>
            </a:br>
            <a:r>
              <a:rPr sz="2400" i="1" dirty="0" smtClean="0"/>
              <a:t>K</a:t>
            </a:r>
            <a:r>
              <a:rPr lang="en-US" sz="2400" i="1" dirty="0" smtClean="0"/>
              <a:t>laus</a:t>
            </a:r>
            <a:r>
              <a:rPr sz="2400" i="1" dirty="0" smtClean="0"/>
              <a:t> Pontoppidan</a:t>
            </a:r>
            <a:endParaRPr sz="2400" i="1" dirty="0"/>
          </a:p>
        </p:txBody>
      </p:sp>
      <p:sp>
        <p:nvSpPr>
          <p:cNvPr id="163" name="Shape 163"/>
          <p:cNvSpPr>
            <a:spLocks noGrp="1"/>
          </p:cNvSpPr>
          <p:nvPr>
            <p:ph type="subTitle" idx="1"/>
          </p:nvPr>
        </p:nvSpPr>
        <p:spPr>
          <a:xfrm>
            <a:off x="4114196" y="7737224"/>
            <a:ext cx="5466584" cy="1286931"/>
          </a:xfrm>
          <a:prstGeom prst="rect">
            <a:avLst/>
          </a:prstGeom>
        </p:spPr>
        <p:txBody>
          <a:bodyPr>
            <a:noAutofit/>
          </a:bodyPr>
          <a:lstStyle/>
          <a:p>
            <a:pPr algn="l" defTabSz="643737">
              <a:lnSpc>
                <a:spcPct val="80000"/>
              </a:lnSpc>
              <a:spcBef>
                <a:spcPts val="800"/>
              </a:spcBef>
              <a:spcAft>
                <a:spcPts val="222"/>
              </a:spcAft>
              <a:defRPr sz="3366"/>
            </a:pPr>
            <a:r>
              <a:rPr lang="en-US" sz="2000" dirty="0" smtClean="0">
                <a:solidFill>
                  <a:srgbClr val="CF71DA"/>
                </a:solidFill>
              </a:rPr>
              <a:t>Diane </a:t>
            </a:r>
            <a:r>
              <a:rPr lang="en-US" sz="2000" dirty="0" err="1" smtClean="0">
                <a:solidFill>
                  <a:srgbClr val="CF71DA"/>
                </a:solidFill>
              </a:rPr>
              <a:t>Karakla</a:t>
            </a:r>
            <a:endParaRPr sz="2000" dirty="0">
              <a:solidFill>
                <a:srgbClr val="CF71DA"/>
              </a:solidFill>
            </a:endParaRPr>
          </a:p>
          <a:p>
            <a:pPr algn="l" defTabSz="643737">
              <a:lnSpc>
                <a:spcPct val="80000"/>
              </a:lnSpc>
              <a:spcBef>
                <a:spcPts val="800"/>
              </a:spcBef>
              <a:spcAft>
                <a:spcPts val="222"/>
              </a:spcAft>
              <a:defRPr sz="3366"/>
            </a:pPr>
            <a:r>
              <a:rPr lang="en-US" sz="2000" dirty="0" smtClean="0">
                <a:solidFill>
                  <a:srgbClr val="CF71DA"/>
                </a:solidFill>
              </a:rPr>
              <a:t>Oct 5 2017</a:t>
            </a:r>
          </a:p>
          <a:p>
            <a:pPr algn="l" defTabSz="643737">
              <a:lnSpc>
                <a:spcPct val="80000"/>
              </a:lnSpc>
              <a:spcBef>
                <a:spcPts val="800"/>
              </a:spcBef>
              <a:spcAft>
                <a:spcPts val="222"/>
              </a:spcAft>
              <a:defRPr sz="3366"/>
            </a:pPr>
            <a:r>
              <a:rPr lang="en-US" sz="2000" dirty="0" smtClean="0">
                <a:solidFill>
                  <a:srgbClr val="CF71DA"/>
                </a:solidFill>
              </a:rPr>
              <a:t>2017 ESAC JWST Workshop </a:t>
            </a:r>
            <a:r>
              <a:rPr lang="en-US" sz="2000" dirty="0" smtClean="0">
                <a:solidFill>
                  <a:srgbClr val="CF71DA"/>
                </a:solidFill>
              </a:rPr>
              <a:t> - “</a:t>
            </a:r>
            <a:r>
              <a:rPr lang="en-US" sz="2000" dirty="0" smtClean="0">
                <a:solidFill>
                  <a:srgbClr val="CF71DA"/>
                </a:solidFill>
              </a:rPr>
              <a:t>Get Set”</a:t>
            </a:r>
            <a:endParaRPr sz="2000" dirty="0">
              <a:solidFill>
                <a:srgbClr val="CF71DA"/>
              </a:solidFill>
            </a:endParaRPr>
          </a:p>
        </p:txBody>
      </p:sp>
      <p:sp>
        <p:nvSpPr>
          <p:cNvPr id="3" name="TextBox 2"/>
          <p:cNvSpPr txBox="1"/>
          <p:nvPr/>
        </p:nvSpPr>
        <p:spPr>
          <a:xfrm>
            <a:off x="551284" y="490936"/>
            <a:ext cx="677423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000" dirty="0" smtClean="0">
                <a:solidFill>
                  <a:schemeClr val="tx1"/>
                </a:solidFill>
                <a:latin typeface="Calibri" charset="0"/>
                <a:ea typeface="Calibri" charset="0"/>
                <a:cs typeface="Calibri" charset="0"/>
              </a:rPr>
              <a:t>PLANNING MOS SPECTROSCOPY WITH THE NIRSPEC </a:t>
            </a:r>
          </a:p>
          <a:p>
            <a:pPr algn="l"/>
            <a:r>
              <a:rPr lang="en-US" sz="4000" dirty="0" smtClean="0">
                <a:solidFill>
                  <a:schemeClr val="tx1"/>
                </a:solidFill>
                <a:latin typeface="Calibri" charset="0"/>
                <a:ea typeface="Calibri" charset="0"/>
                <a:cs typeface="Calibri" charset="0"/>
              </a:rPr>
              <a:t>MICRO-SHUTTER ARRAY (MSA)</a:t>
            </a:r>
            <a:endParaRPr kumimoji="0" lang="en-US" sz="4000" i="0" u="none" strike="noStrike" cap="none" spc="0" normalizeH="0" baseline="0" dirty="0">
              <a:ln>
                <a:noFill/>
              </a:ln>
              <a:solidFill>
                <a:schemeClr val="tx1"/>
              </a:solidFill>
              <a:effectLst/>
              <a:uFillTx/>
              <a:latin typeface="Calibri" charset="0"/>
              <a:ea typeface="Calibri" charset="0"/>
              <a:cs typeface="Calibri" charset="0"/>
              <a:sym typeface="Helvetica Light"/>
            </a:endParaRPr>
          </a:p>
        </p:txBody>
      </p:sp>
      <p:pic>
        <p:nvPicPr>
          <p:cNvPr id="8" name="image3.png"/>
          <p:cNvPicPr>
            <a:picLocks noChangeAspect="1"/>
          </p:cNvPicPr>
          <p:nvPr/>
        </p:nvPicPr>
        <p:blipFill>
          <a:blip r:embed="rId2">
            <a:extLst/>
          </a:blip>
          <a:stretch>
            <a:fillRect/>
          </a:stretch>
        </p:blipFill>
        <p:spPr>
          <a:xfrm>
            <a:off x="8280751" y="420144"/>
            <a:ext cx="1418016" cy="1418016"/>
          </a:xfrm>
          <a:prstGeom prst="rect">
            <a:avLst/>
          </a:prstGeom>
          <a:ln w="12700">
            <a:miter lim="400000"/>
          </a:ln>
        </p:spPr>
      </p:pic>
      <p:pic>
        <p:nvPicPr>
          <p:cNvPr id="9" name="image1.png" descr="NIRSpec_Logo.png"/>
          <p:cNvPicPr>
            <a:picLocks noChangeAspect="1"/>
          </p:cNvPicPr>
          <p:nvPr/>
        </p:nvPicPr>
        <p:blipFill>
          <a:blip r:embed="rId3">
            <a:extLst/>
          </a:blip>
          <a:stretch>
            <a:fillRect/>
          </a:stretch>
        </p:blipFill>
        <p:spPr>
          <a:xfrm>
            <a:off x="10952017" y="286613"/>
            <a:ext cx="1660985" cy="1786932"/>
          </a:xfrm>
          <a:prstGeom prst="rect">
            <a:avLst/>
          </a:prstGeom>
          <a:ln w="12700">
            <a:miter lim="400000"/>
          </a:ln>
        </p:spPr>
      </p:pic>
      <p:pic>
        <p:nvPicPr>
          <p:cNvPr id="10" name="image2.png"/>
          <p:cNvPicPr>
            <a:picLocks noChangeAspect="1"/>
          </p:cNvPicPr>
          <p:nvPr/>
        </p:nvPicPr>
        <p:blipFill>
          <a:blip r:embed="rId4">
            <a:extLst/>
          </a:blip>
          <a:stretch>
            <a:fillRect/>
          </a:stretch>
        </p:blipFill>
        <p:spPr>
          <a:xfrm>
            <a:off x="1048445" y="6840280"/>
            <a:ext cx="2889957" cy="19785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44053" y="2121008"/>
            <a:ext cx="9634972" cy="6185138"/>
          </a:xfrm>
          <a:prstGeom prst="rect">
            <a:avLst/>
          </a:prstGeom>
          <a:ln w="12700">
            <a:miter lim="400000"/>
          </a:ln>
          <a:scene3d>
            <a:camera prst="orthographicFront">
              <a:rot lat="0" lon="0" rev="16200000"/>
            </a:camera>
            <a:lightRig rig="threePt" dir="t"/>
          </a:scene3d>
        </p:spPr>
      </p:pic>
      <p:sp>
        <p:nvSpPr>
          <p:cNvPr id="261" name="Shape 261"/>
          <p:cNvSpPr>
            <a:spLocks noGrp="1"/>
          </p:cNvSpPr>
          <p:nvPr>
            <p:ph type="title"/>
          </p:nvPr>
        </p:nvSpPr>
        <p:spPr>
          <a:xfrm>
            <a:off x="419100" y="349164"/>
            <a:ext cx="11099800" cy="1188028"/>
          </a:xfrm>
          <a:prstGeom prst="rect">
            <a:avLst/>
          </a:prstGeom>
        </p:spPr>
        <p:txBody>
          <a:bodyPr>
            <a:normAutofit fontScale="90000"/>
          </a:bodyPr>
          <a:lstStyle>
            <a:lvl1pPr>
              <a:defRPr sz="4400"/>
            </a:lvl1pPr>
          </a:lstStyle>
          <a:p>
            <a:r>
              <a:rPr lang="en-US" sz="4800" dirty="0" smtClean="0">
                <a:latin typeface="Calibri" charset="0"/>
                <a:ea typeface="Calibri" charset="0"/>
                <a:cs typeface="Calibri" charset="0"/>
              </a:rPr>
              <a:t>Catalog </a:t>
            </a:r>
            <a:r>
              <a:rPr sz="4800" dirty="0" smtClean="0">
                <a:latin typeface="Calibri" charset="0"/>
                <a:ea typeface="Calibri" charset="0"/>
                <a:cs typeface="Calibri" charset="0"/>
              </a:rPr>
              <a:t>Astrometric </a:t>
            </a:r>
            <a:r>
              <a:rPr lang="en-US" sz="4800" dirty="0" smtClean="0">
                <a:latin typeface="Calibri" charset="0"/>
                <a:ea typeface="Calibri" charset="0"/>
                <a:cs typeface="Calibri" charset="0"/>
              </a:rPr>
              <a:t>Accuracy </a:t>
            </a:r>
            <a:r>
              <a:rPr sz="4800" dirty="0" smtClean="0">
                <a:latin typeface="Calibri" charset="0"/>
                <a:ea typeface="Calibri" charset="0"/>
                <a:cs typeface="Calibri" charset="0"/>
              </a:rPr>
              <a:t>Requirements</a:t>
            </a:r>
            <a:endParaRPr sz="4800" dirty="0">
              <a:latin typeface="Calibri" charset="0"/>
              <a:ea typeface="Calibri" charset="0"/>
              <a:cs typeface="Calibri" charset="0"/>
            </a:endParaRPr>
          </a:p>
        </p:txBody>
      </p:sp>
      <p:sp>
        <p:nvSpPr>
          <p:cNvPr id="263" name="Shape 263"/>
          <p:cNvSpPr/>
          <p:nvPr/>
        </p:nvSpPr>
        <p:spPr>
          <a:xfrm>
            <a:off x="269584" y="1828845"/>
            <a:ext cx="2722418" cy="828944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66700" indent="-266700" algn="l">
              <a:spcBef>
                <a:spcPts val="2100"/>
              </a:spcBef>
              <a:buSzPct val="75000"/>
              <a:buChar char="•"/>
              <a:defRPr sz="2300"/>
            </a:pPr>
            <a:r>
              <a:rPr lang="en-US" sz="2200" dirty="0" smtClean="0">
                <a:solidFill>
                  <a:srgbClr val="FF1491"/>
                </a:solidFill>
                <a:latin typeface="Calibri" charset="0"/>
                <a:ea typeface="Calibri" charset="0"/>
                <a:cs typeface="Calibri" charset="0"/>
              </a:rPr>
              <a:t>Pointing accuracy </a:t>
            </a:r>
            <a:r>
              <a:rPr lang="en-US" sz="2200" dirty="0" smtClean="0">
                <a:solidFill>
                  <a:srgbClr val="FF1491"/>
                </a:solidFill>
                <a:latin typeface="Calibri" charset="0"/>
                <a:ea typeface="Calibri" charset="0"/>
                <a:cs typeface="Calibri" charset="0"/>
              </a:rPr>
              <a:t>depends on Catalog relative astrometric accuracy</a:t>
            </a:r>
            <a:r>
              <a:rPr lang="en-US" sz="2200" dirty="0" smtClean="0">
                <a:solidFill>
                  <a:srgbClr val="FF1491"/>
                </a:solidFill>
                <a:latin typeface="Calibri" charset="0"/>
                <a:ea typeface="Calibri" charset="0"/>
                <a:cs typeface="Calibri" charset="0"/>
              </a:rPr>
              <a:t>.</a:t>
            </a:r>
          </a:p>
          <a:p>
            <a:pPr marL="266700" indent="-266700" algn="l">
              <a:spcBef>
                <a:spcPts val="2100"/>
              </a:spcBef>
              <a:buSzPct val="75000"/>
              <a:buChar char="•"/>
              <a:defRPr sz="2300"/>
            </a:pPr>
            <a:r>
              <a:rPr lang="en-US" sz="2200" dirty="0">
                <a:solidFill>
                  <a:schemeClr val="tx1"/>
                </a:solidFill>
                <a:latin typeface="Calibri" charset="0"/>
                <a:ea typeface="Calibri" charset="0"/>
                <a:cs typeface="Calibri" charset="0"/>
              </a:rPr>
              <a:t>MSA shutters are small:  ~200  </a:t>
            </a:r>
            <a:r>
              <a:rPr lang="en-US" sz="2200" dirty="0" err="1">
                <a:solidFill>
                  <a:schemeClr val="tx1"/>
                </a:solidFill>
                <a:latin typeface="Calibri" charset="0"/>
                <a:ea typeface="Calibri" charset="0"/>
                <a:cs typeface="Calibri" charset="0"/>
              </a:rPr>
              <a:t>milli-arcsec</a:t>
            </a:r>
            <a:r>
              <a:rPr lang="en-US" sz="2200" dirty="0">
                <a:solidFill>
                  <a:schemeClr val="tx1"/>
                </a:solidFill>
                <a:latin typeface="Calibri" charset="0"/>
                <a:ea typeface="Calibri" charset="0"/>
                <a:cs typeface="Calibri" charset="0"/>
              </a:rPr>
              <a:t> wide.</a:t>
            </a:r>
            <a:endParaRPr lang="en-US" sz="2200" dirty="0">
              <a:solidFill>
                <a:srgbClr val="FF1491"/>
              </a:solidFill>
              <a:latin typeface="Calibri" charset="0"/>
              <a:ea typeface="Calibri" charset="0"/>
              <a:cs typeface="Calibri" charset="0"/>
            </a:endParaRPr>
          </a:p>
          <a:p>
            <a:pPr marL="266700" indent="-266700" algn="l">
              <a:spcBef>
                <a:spcPts val="2100"/>
              </a:spcBef>
              <a:buSzPct val="75000"/>
              <a:buChar char="•"/>
              <a:defRPr sz="2300"/>
            </a:pPr>
            <a:r>
              <a:rPr lang="en-US" sz="2200" dirty="0" smtClean="0">
                <a:solidFill>
                  <a:schemeClr val="tx1"/>
                </a:solidFill>
                <a:latin typeface="Calibri" charset="0"/>
                <a:ea typeface="Calibri" charset="0"/>
                <a:cs typeface="Calibri" charset="0"/>
              </a:rPr>
              <a:t>Normally, HST or </a:t>
            </a:r>
            <a:r>
              <a:rPr lang="en-US" sz="2200" dirty="0" err="1" smtClean="0">
                <a:solidFill>
                  <a:schemeClr val="tx1"/>
                </a:solidFill>
                <a:latin typeface="Calibri" charset="0"/>
                <a:ea typeface="Calibri" charset="0"/>
                <a:cs typeface="Calibri" charset="0"/>
              </a:rPr>
              <a:t>NIRCam</a:t>
            </a:r>
            <a:r>
              <a:rPr lang="en-US" sz="2200" dirty="0" smtClean="0">
                <a:solidFill>
                  <a:schemeClr val="tx1"/>
                </a:solidFill>
                <a:latin typeface="Calibri" charset="0"/>
                <a:ea typeface="Calibri" charset="0"/>
                <a:cs typeface="Calibri" charset="0"/>
              </a:rPr>
              <a:t> </a:t>
            </a:r>
            <a:r>
              <a:rPr sz="2200" dirty="0" smtClean="0">
                <a:solidFill>
                  <a:schemeClr val="tx1"/>
                </a:solidFill>
                <a:latin typeface="Calibri" charset="0"/>
                <a:ea typeface="Calibri" charset="0"/>
                <a:cs typeface="Calibri" charset="0"/>
              </a:rPr>
              <a:t>imaging </a:t>
            </a:r>
            <a:r>
              <a:rPr sz="2200" dirty="0">
                <a:solidFill>
                  <a:schemeClr val="tx1"/>
                </a:solidFill>
                <a:latin typeface="Calibri" charset="0"/>
                <a:ea typeface="Calibri" charset="0"/>
                <a:cs typeface="Calibri" charset="0"/>
              </a:rPr>
              <a:t>is required </a:t>
            </a:r>
            <a:r>
              <a:rPr sz="2200" b="1" dirty="0">
                <a:solidFill>
                  <a:schemeClr val="tx1"/>
                </a:solidFill>
                <a:latin typeface="Calibri" charset="0"/>
                <a:ea typeface="Calibri" charset="0"/>
                <a:cs typeface="Calibri" charset="0"/>
              </a:rPr>
              <a:t>for </a:t>
            </a:r>
            <a:r>
              <a:rPr lang="en-US" sz="2200" b="1" dirty="0" smtClean="0">
                <a:solidFill>
                  <a:schemeClr val="tx1"/>
                </a:solidFill>
                <a:latin typeface="Calibri" charset="0"/>
                <a:ea typeface="Calibri" charset="0"/>
                <a:cs typeface="Calibri" charset="0"/>
              </a:rPr>
              <a:t>standard MSA </a:t>
            </a:r>
            <a:r>
              <a:rPr sz="2200" b="1" dirty="0" smtClean="0">
                <a:solidFill>
                  <a:schemeClr val="tx1"/>
                </a:solidFill>
                <a:latin typeface="Calibri" charset="0"/>
                <a:ea typeface="Calibri" charset="0"/>
                <a:cs typeface="Calibri" charset="0"/>
              </a:rPr>
              <a:t>target </a:t>
            </a:r>
            <a:r>
              <a:rPr sz="2200" b="1" dirty="0">
                <a:solidFill>
                  <a:schemeClr val="tx1"/>
                </a:solidFill>
                <a:latin typeface="Calibri" charset="0"/>
                <a:ea typeface="Calibri" charset="0"/>
                <a:cs typeface="Calibri" charset="0"/>
              </a:rPr>
              <a:t>acquisition </a:t>
            </a:r>
            <a:endParaRPr lang="en-US" sz="2200" b="1" dirty="0" smtClean="0">
              <a:solidFill>
                <a:schemeClr val="tx1"/>
              </a:solidFill>
              <a:latin typeface="Calibri" charset="0"/>
              <a:ea typeface="Calibri" charset="0"/>
              <a:cs typeface="Calibri" charset="0"/>
            </a:endParaRPr>
          </a:p>
          <a:p>
            <a:pPr marL="266700" indent="-266700" algn="l">
              <a:spcBef>
                <a:spcPts val="2100"/>
              </a:spcBef>
              <a:buSzPct val="75000"/>
              <a:buChar char="•"/>
              <a:defRPr sz="2300"/>
            </a:pPr>
            <a:r>
              <a:rPr sz="2200" dirty="0" smtClean="0">
                <a:solidFill>
                  <a:schemeClr val="tx1"/>
                </a:solidFill>
                <a:latin typeface="Calibri" charset="0"/>
                <a:ea typeface="Calibri" charset="0"/>
                <a:cs typeface="Calibri" charset="0"/>
              </a:rPr>
              <a:t>Reduced </a:t>
            </a:r>
            <a:r>
              <a:rPr lang="en-US" sz="2200" dirty="0" smtClean="0">
                <a:solidFill>
                  <a:schemeClr val="tx1"/>
                </a:solidFill>
                <a:latin typeface="Calibri" charset="0"/>
                <a:ea typeface="Calibri" charset="0"/>
                <a:cs typeface="Calibri" charset="0"/>
              </a:rPr>
              <a:t>catalog </a:t>
            </a:r>
            <a:r>
              <a:rPr lang="en-US" sz="2200" b="1" dirty="0" smtClean="0">
                <a:solidFill>
                  <a:schemeClr val="tx1"/>
                </a:solidFill>
                <a:latin typeface="Calibri" charset="0"/>
                <a:ea typeface="Calibri" charset="0"/>
                <a:cs typeface="Calibri" charset="0"/>
              </a:rPr>
              <a:t>relative </a:t>
            </a:r>
            <a:r>
              <a:rPr sz="2200" b="1" dirty="0" smtClean="0">
                <a:solidFill>
                  <a:schemeClr val="tx1"/>
                </a:solidFill>
                <a:latin typeface="Calibri" charset="0"/>
                <a:ea typeface="Calibri" charset="0"/>
                <a:cs typeface="Calibri" charset="0"/>
              </a:rPr>
              <a:t>astrometric accuracy </a:t>
            </a:r>
            <a:r>
              <a:rPr sz="2200" dirty="0" smtClean="0">
                <a:solidFill>
                  <a:schemeClr val="tx1"/>
                </a:solidFill>
                <a:latin typeface="Calibri" charset="0"/>
                <a:ea typeface="Calibri" charset="0"/>
                <a:cs typeface="Calibri" charset="0"/>
              </a:rPr>
              <a:t>will result</a:t>
            </a:r>
            <a:r>
              <a:rPr lang="en-US" sz="2200" dirty="0">
                <a:solidFill>
                  <a:schemeClr val="tx1"/>
                </a:solidFill>
                <a:latin typeface="Calibri" charset="0"/>
                <a:ea typeface="Calibri" charset="0"/>
                <a:cs typeface="Calibri" charset="0"/>
              </a:rPr>
              <a:t> </a:t>
            </a:r>
            <a:r>
              <a:rPr lang="en-US" sz="2200" dirty="0" smtClean="0">
                <a:solidFill>
                  <a:schemeClr val="tx1"/>
                </a:solidFill>
                <a:latin typeface="Calibri" charset="0"/>
                <a:ea typeface="Calibri" charset="0"/>
                <a:cs typeface="Calibri" charset="0"/>
              </a:rPr>
              <a:t>in </a:t>
            </a:r>
            <a:r>
              <a:rPr lang="en-US" sz="2200" dirty="0">
                <a:solidFill>
                  <a:schemeClr val="tx1"/>
                </a:solidFill>
                <a:latin typeface="Calibri" charset="0"/>
                <a:ea typeface="Calibri" charset="0"/>
                <a:cs typeface="Calibri" charset="0"/>
              </a:rPr>
              <a:t>loss of throughput for some sources, and a larger flux calibration error</a:t>
            </a:r>
            <a:endParaRPr lang="en-US" sz="2200" dirty="0"/>
          </a:p>
          <a:p>
            <a:pPr marL="266700" indent="-266700" algn="l">
              <a:spcBef>
                <a:spcPts val="2100"/>
              </a:spcBef>
              <a:buSzPct val="75000"/>
              <a:buChar char="•"/>
              <a:defRPr sz="2300"/>
            </a:pPr>
            <a:endParaRPr sz="2200" dirty="0">
              <a:solidFill>
                <a:schemeClr val="tx1"/>
              </a:solidFill>
              <a:latin typeface="Calibri" charset="0"/>
              <a:ea typeface="Calibri" charset="0"/>
              <a:cs typeface="Calibri" charset="0"/>
            </a:endParaRPr>
          </a:p>
        </p:txBody>
      </p:sp>
      <p:cxnSp>
        <p:nvCxnSpPr>
          <p:cNvPr id="4" name="Straight Connector 3"/>
          <p:cNvCxnSpPr/>
          <p:nvPr/>
        </p:nvCxnSpPr>
        <p:spPr>
          <a:xfrm flipH="1" flipV="1">
            <a:off x="5358046" y="6652967"/>
            <a:ext cx="10391" cy="1233053"/>
          </a:xfrm>
          <a:prstGeom prst="line">
            <a:avLst/>
          </a:prstGeom>
          <a:noFill/>
          <a:ln w="38100" cap="flat">
            <a:solidFill>
              <a:srgbClr val="C00000">
                <a:alpha val="56000"/>
              </a:srgbClr>
            </a:solidFill>
            <a:prstDash val="sysDot"/>
            <a:miter lim="400000"/>
          </a:ln>
          <a:effectLst/>
          <a:sp3d/>
        </p:spPr>
        <p:style>
          <a:lnRef idx="0">
            <a:scrgbClr r="0" g="0" b="0"/>
          </a:lnRef>
          <a:fillRef idx="0">
            <a:scrgbClr r="0" g="0" b="0"/>
          </a:fillRef>
          <a:effectRef idx="0">
            <a:scrgbClr r="0" g="0" b="0"/>
          </a:effectRef>
          <a:fontRef idx="none"/>
        </p:style>
      </p:cxnSp>
      <p:sp>
        <p:nvSpPr>
          <p:cNvPr id="5" name="TextBox 4"/>
          <p:cNvSpPr txBox="1"/>
          <p:nvPr/>
        </p:nvSpPr>
        <p:spPr>
          <a:xfrm>
            <a:off x="4087958" y="7154125"/>
            <a:ext cx="126860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err="1" smtClean="0">
                <a:ln>
                  <a:noFill/>
                </a:ln>
                <a:solidFill>
                  <a:srgbClr val="FF1491"/>
                </a:solidFill>
                <a:effectLst/>
                <a:uFillTx/>
                <a:latin typeface="Calibri" charset="0"/>
                <a:ea typeface="Calibri" charset="0"/>
                <a:cs typeface="Calibri" charset="0"/>
                <a:sym typeface="Helvetica Light"/>
              </a:rPr>
              <a:t>NIRCam</a:t>
            </a:r>
            <a:r>
              <a:rPr kumimoji="0" lang="en-US" sz="1800" b="1" i="0" u="none" strike="noStrike" cap="none" spc="0" normalizeH="0" baseline="0" dirty="0" smtClean="0">
                <a:ln>
                  <a:noFill/>
                </a:ln>
                <a:solidFill>
                  <a:srgbClr val="FF1491"/>
                </a:solidFill>
                <a:effectLst/>
                <a:uFillTx/>
                <a:latin typeface="Calibri" charset="0"/>
                <a:ea typeface="Calibri" charset="0"/>
                <a:cs typeface="Calibri" charset="0"/>
                <a:sym typeface="Helvetica Light"/>
              </a:rPr>
              <a:t> &amp; HST</a:t>
            </a:r>
            <a:endParaRPr kumimoji="0" lang="en-US" sz="1800" b="1" i="0" u="none" strike="noStrike" cap="none" spc="0" normalizeH="0" baseline="0" dirty="0">
              <a:ln>
                <a:noFill/>
              </a:ln>
              <a:solidFill>
                <a:srgbClr val="FF1491"/>
              </a:solidFill>
              <a:effectLst/>
              <a:uFillTx/>
              <a:latin typeface="Calibri" charset="0"/>
              <a:ea typeface="Calibri" charset="0"/>
              <a:cs typeface="Calibri" charset="0"/>
              <a:sym typeface="Helvetica Light"/>
            </a:endParaRPr>
          </a:p>
        </p:txBody>
      </p:sp>
      <p:cxnSp>
        <p:nvCxnSpPr>
          <p:cNvPr id="7" name="Straight Arrow Connector 6"/>
          <p:cNvCxnSpPr/>
          <p:nvPr/>
        </p:nvCxnSpPr>
        <p:spPr>
          <a:xfrm flipH="1">
            <a:off x="3946812" y="6672210"/>
            <a:ext cx="1423109" cy="10391"/>
          </a:xfrm>
          <a:prstGeom prst="straightConnector1">
            <a:avLst/>
          </a:prstGeom>
          <a:noFill/>
          <a:ln w="50800" cap="flat">
            <a:solidFill>
              <a:srgbClr val="FAA4A7"/>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flipH="1" flipV="1">
            <a:off x="6073838" y="6245593"/>
            <a:ext cx="13854" cy="1699622"/>
          </a:xfrm>
          <a:prstGeom prst="line">
            <a:avLst/>
          </a:prstGeom>
          <a:noFill/>
          <a:ln w="38100" cap="flat">
            <a:solidFill>
              <a:srgbClr val="C00000">
                <a:alpha val="56000"/>
              </a:srgbClr>
            </a:solidFill>
            <a:prstDash val="sysDot"/>
            <a:miter lim="400000"/>
          </a:ln>
          <a:effectLst/>
          <a:sp3d/>
        </p:spPr>
        <p:style>
          <a:lnRef idx="0">
            <a:scrgbClr r="0" g="0" b="0"/>
          </a:lnRef>
          <a:fillRef idx="0">
            <a:scrgbClr r="0" g="0" b="0"/>
          </a:fillRef>
          <a:effectRef idx="0">
            <a:scrgbClr r="0" g="0" b="0"/>
          </a:effectRef>
          <a:fontRef idx="none"/>
        </p:style>
      </p:cxnSp>
      <p:cxnSp>
        <p:nvCxnSpPr>
          <p:cNvPr id="17" name="Straight Arrow Connector 16"/>
          <p:cNvCxnSpPr/>
          <p:nvPr/>
        </p:nvCxnSpPr>
        <p:spPr>
          <a:xfrm flipH="1">
            <a:off x="3945187" y="6268597"/>
            <a:ext cx="2128651" cy="12748"/>
          </a:xfrm>
          <a:prstGeom prst="straightConnector1">
            <a:avLst/>
          </a:prstGeom>
          <a:noFill/>
          <a:ln w="50800" cap="flat">
            <a:solidFill>
              <a:srgbClr val="FAA4A7"/>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TextBox 13"/>
          <p:cNvSpPr txBox="1"/>
          <p:nvPr/>
        </p:nvSpPr>
        <p:spPr>
          <a:xfrm>
            <a:off x="8772702" y="8360521"/>
            <a:ext cx="4209240" cy="323165"/>
          </a:xfrm>
          <a:prstGeom prst="rect">
            <a:avLst/>
          </a:prstGeom>
          <a:noFill/>
        </p:spPr>
        <p:txBody>
          <a:bodyPr wrap="square" rtlCol="0">
            <a:spAutoFit/>
          </a:bodyPr>
          <a:lstStyle/>
          <a:p>
            <a:r>
              <a:rPr lang="en-US" sz="1500" kern="1200" dirty="0" smtClean="0">
                <a:solidFill>
                  <a:srgbClr val="FF1491"/>
                </a:solidFill>
              </a:rPr>
              <a:t>Figure from T. Beck Proc</a:t>
            </a:r>
            <a:r>
              <a:rPr lang="en-US" sz="1500" kern="1200" dirty="0">
                <a:solidFill>
                  <a:srgbClr val="FF1491"/>
                </a:solidFill>
              </a:rPr>
              <a:t>. SPIE </a:t>
            </a:r>
            <a:r>
              <a:rPr lang="en-US" sz="1500" kern="1200" dirty="0" smtClean="0">
                <a:solidFill>
                  <a:srgbClr val="FF1491"/>
                </a:solidFill>
              </a:rPr>
              <a:t>9910 July 15 2016</a:t>
            </a:r>
            <a:endParaRPr lang="en-US" sz="1500" kern="1200" dirty="0">
              <a:solidFill>
                <a:srgbClr val="FF1491"/>
              </a:solidFill>
            </a:endParaRPr>
          </a:p>
        </p:txBody>
      </p:sp>
      <p:sp>
        <p:nvSpPr>
          <p:cNvPr id="2" name="TextBox 1"/>
          <p:cNvSpPr txBox="1"/>
          <p:nvPr/>
        </p:nvSpPr>
        <p:spPr>
          <a:xfrm>
            <a:off x="4087958" y="947475"/>
            <a:ext cx="7120860" cy="646331"/>
          </a:xfrm>
          <a:prstGeom prst="rect">
            <a:avLst/>
          </a:prstGeom>
          <a:noFill/>
        </p:spPr>
        <p:txBody>
          <a:bodyPr wrap="none" rtlCol="0">
            <a:spAutoFit/>
          </a:bodyPr>
          <a:lstStyle/>
          <a:p>
            <a:r>
              <a:rPr lang="mr-IN" dirty="0">
                <a:solidFill>
                  <a:srgbClr val="FF1491"/>
                </a:solidFill>
                <a:latin typeface="Calibri" charset="0"/>
                <a:ea typeface="Calibri" charset="0"/>
                <a:cs typeface="Calibri" charset="0"/>
              </a:rPr>
              <a:t>–</a:t>
            </a:r>
            <a:r>
              <a:rPr lang="en-US" dirty="0">
                <a:solidFill>
                  <a:srgbClr val="FF1491"/>
                </a:solidFill>
                <a:latin typeface="Calibri" charset="0"/>
                <a:ea typeface="Calibri" charset="0"/>
                <a:cs typeface="Calibri" charset="0"/>
              </a:rPr>
              <a:t> Is NIRCAM pre-imaging </a:t>
            </a:r>
            <a:r>
              <a:rPr lang="en-US" dirty="0" smtClean="0">
                <a:solidFill>
                  <a:srgbClr val="FF1491"/>
                </a:solidFill>
                <a:latin typeface="Calibri" charset="0"/>
                <a:ea typeface="Calibri" charset="0"/>
                <a:cs typeface="Calibri" charset="0"/>
              </a:rPr>
              <a:t>necessary ?</a:t>
            </a:r>
            <a:endParaRPr lang="en-US" dirty="0">
              <a:solidFill>
                <a:srgbClr val="FF1491"/>
              </a:solidFill>
            </a:endParaRPr>
          </a:p>
        </p:txBody>
      </p:sp>
    </p:spTree>
    <p:extLst>
      <p:ext uri="{BB962C8B-B14F-4D97-AF65-F5344CB8AC3E}">
        <p14:creationId xmlns:p14="http://schemas.microsoft.com/office/powerpoint/2010/main" val="8619030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008" y="369187"/>
            <a:ext cx="11704320" cy="871352"/>
          </a:xfrm>
        </p:spPr>
        <p:txBody>
          <a:bodyPr>
            <a:normAutofit/>
          </a:bodyPr>
          <a:lstStyle/>
          <a:p>
            <a:r>
              <a:rPr lang="en-US" dirty="0" err="1" smtClean="0"/>
              <a:t>NIRCam</a:t>
            </a:r>
            <a:r>
              <a:rPr lang="en-US" dirty="0" smtClean="0"/>
              <a:t> Pre-Imaging Considerations</a:t>
            </a:r>
            <a:endParaRPr lang="en-US" dirty="0"/>
          </a:p>
        </p:txBody>
      </p:sp>
      <p:sp>
        <p:nvSpPr>
          <p:cNvPr id="15" name="TextBox 14"/>
          <p:cNvSpPr txBox="1"/>
          <p:nvPr/>
        </p:nvSpPr>
        <p:spPr>
          <a:xfrm>
            <a:off x="10157553" y="2736153"/>
            <a:ext cx="2216587" cy="3170099"/>
          </a:xfrm>
          <a:prstGeom prst="rect">
            <a:avLst/>
          </a:prstGeom>
          <a:noFill/>
        </p:spPr>
        <p:txBody>
          <a:bodyPr wrap="square" rtlCol="0">
            <a:spAutoFit/>
          </a:bodyPr>
          <a:lstStyle/>
          <a:p>
            <a:pPr algn="l"/>
            <a:r>
              <a:rPr lang="en-US" sz="2000" dirty="0" smtClean="0">
                <a:solidFill>
                  <a:srgbClr val="CF71DA"/>
                </a:solidFill>
              </a:rPr>
              <a:t>If </a:t>
            </a:r>
            <a:r>
              <a:rPr lang="en-US" sz="2000" dirty="0" err="1" smtClean="0">
                <a:solidFill>
                  <a:srgbClr val="CF71DA"/>
                </a:solidFill>
              </a:rPr>
              <a:t>NIRCam</a:t>
            </a:r>
            <a:r>
              <a:rPr lang="en-US" sz="2000" dirty="0" smtClean="0">
                <a:solidFill>
                  <a:srgbClr val="CF71DA"/>
                </a:solidFill>
              </a:rPr>
              <a:t> Pre-imaging is needed, the area should </a:t>
            </a:r>
            <a:r>
              <a:rPr lang="en-US" sz="2000" dirty="0" smtClean="0">
                <a:solidFill>
                  <a:schemeClr val="tx1"/>
                </a:solidFill>
              </a:rPr>
              <a:t>minimally cover the MSA </a:t>
            </a:r>
            <a:r>
              <a:rPr lang="en-US" sz="2000" dirty="0" err="1" smtClean="0">
                <a:solidFill>
                  <a:schemeClr val="tx1"/>
                </a:solidFill>
              </a:rPr>
              <a:t>FoV</a:t>
            </a:r>
            <a:r>
              <a:rPr lang="en-US" sz="2000" dirty="0" smtClean="0">
                <a:solidFill>
                  <a:schemeClr val="tx1"/>
                </a:solidFill>
              </a:rPr>
              <a:t> </a:t>
            </a:r>
            <a:r>
              <a:rPr lang="mr-IN" sz="2000" dirty="0" smtClean="0">
                <a:solidFill>
                  <a:srgbClr val="CF71DA"/>
                </a:solidFill>
              </a:rPr>
              <a:t>–</a:t>
            </a:r>
            <a:r>
              <a:rPr lang="en-US" sz="2000" dirty="0" smtClean="0">
                <a:solidFill>
                  <a:srgbClr val="CF71DA"/>
                </a:solidFill>
              </a:rPr>
              <a:t> typically 2x1 mosaic + dithers to cover the gaps to cover an area of about  5’x 5’</a:t>
            </a:r>
            <a:endParaRPr lang="en-US" sz="2000" dirty="0">
              <a:solidFill>
                <a:srgbClr val="CF71DA"/>
              </a:solidFill>
            </a:endParaRPr>
          </a:p>
        </p:txBody>
      </p:sp>
      <p:sp>
        <p:nvSpPr>
          <p:cNvPr id="16" name="5-Point Star 15"/>
          <p:cNvSpPr/>
          <p:nvPr/>
        </p:nvSpPr>
        <p:spPr>
          <a:xfrm>
            <a:off x="9992607" y="2570300"/>
            <a:ext cx="329892" cy="342872"/>
          </a:xfrm>
          <a:prstGeom prst="star5">
            <a:avLst>
              <a:gd name="adj" fmla="val 23452"/>
              <a:gd name="hf" fmla="val 105146"/>
              <a:gd name="vf" fmla="val 110557"/>
            </a:avLst>
          </a:prstGeom>
          <a:solidFill>
            <a:srgbClr val="FF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4" name="Picture 3"/>
          <p:cNvPicPr>
            <a:picLocks noChangeAspect="1"/>
          </p:cNvPicPr>
          <p:nvPr/>
        </p:nvPicPr>
        <p:blipFill>
          <a:blip r:embed="rId2"/>
          <a:stretch>
            <a:fillRect/>
          </a:stretch>
        </p:blipFill>
        <p:spPr>
          <a:xfrm>
            <a:off x="266852" y="1406392"/>
            <a:ext cx="9441468" cy="6808184"/>
          </a:xfrm>
          <a:prstGeom prst="rect">
            <a:avLst/>
          </a:prstGeom>
        </p:spPr>
      </p:pic>
      <p:sp>
        <p:nvSpPr>
          <p:cNvPr id="12" name="TextBox 11"/>
          <p:cNvSpPr txBox="1"/>
          <p:nvPr/>
        </p:nvSpPr>
        <p:spPr>
          <a:xfrm>
            <a:off x="731495" y="8380429"/>
            <a:ext cx="10876696" cy="1446550"/>
          </a:xfrm>
          <a:prstGeom prst="rect">
            <a:avLst/>
          </a:prstGeom>
          <a:noFill/>
        </p:spPr>
        <p:txBody>
          <a:bodyPr wrap="none" rtlCol="0">
            <a:spAutoFit/>
          </a:bodyPr>
          <a:lstStyle/>
          <a:p>
            <a:r>
              <a:rPr lang="en-US" sz="2200" dirty="0">
                <a:solidFill>
                  <a:schemeClr val="tx1"/>
                </a:solidFill>
              </a:rPr>
              <a:t>The live </a:t>
            </a:r>
            <a:r>
              <a:rPr lang="en-US" sz="2200" dirty="0" err="1">
                <a:solidFill>
                  <a:schemeClr val="tx1"/>
                </a:solidFill>
              </a:rPr>
              <a:t>JDox</a:t>
            </a:r>
            <a:r>
              <a:rPr lang="en-US" sz="2200" dirty="0">
                <a:solidFill>
                  <a:schemeClr val="tx1"/>
                </a:solidFill>
              </a:rPr>
              <a:t> page </a:t>
            </a:r>
            <a:r>
              <a:rPr lang="en-US" sz="2200" dirty="0" smtClean="0">
                <a:solidFill>
                  <a:schemeClr val="tx1"/>
                </a:solidFill>
              </a:rPr>
              <a:t>for the </a:t>
            </a:r>
            <a:r>
              <a:rPr lang="en-US" sz="2200" b="1" dirty="0" err="1" smtClean="0">
                <a:solidFill>
                  <a:srgbClr val="CF71DA"/>
                </a:solidFill>
              </a:rPr>
              <a:t>NIRSpec</a:t>
            </a:r>
            <a:r>
              <a:rPr lang="en-US" sz="2200" b="1" dirty="0" smtClean="0">
                <a:solidFill>
                  <a:srgbClr val="CF71DA"/>
                </a:solidFill>
              </a:rPr>
              <a:t> Observation Visualization Tool </a:t>
            </a:r>
            <a:r>
              <a:rPr lang="en-US" sz="2200" dirty="0" smtClean="0">
                <a:solidFill>
                  <a:schemeClr val="tx1"/>
                </a:solidFill>
              </a:rPr>
              <a:t>(L. </a:t>
            </a:r>
            <a:r>
              <a:rPr lang="en-US" sz="2200" dirty="0" err="1" smtClean="0">
                <a:solidFill>
                  <a:schemeClr val="tx1"/>
                </a:solidFill>
              </a:rPr>
              <a:t>Ubeda</a:t>
            </a:r>
            <a:r>
              <a:rPr lang="en-US" sz="2200" dirty="0" smtClean="0">
                <a:solidFill>
                  <a:schemeClr val="tx1"/>
                </a:solidFill>
              </a:rPr>
              <a:t>) is</a:t>
            </a:r>
            <a:endParaRPr lang="en-US" sz="2200" dirty="0">
              <a:solidFill>
                <a:schemeClr val="tx1"/>
              </a:solidFill>
            </a:endParaRPr>
          </a:p>
          <a:p>
            <a:r>
              <a:rPr lang="en-US" sz="2200" dirty="0"/>
              <a:t> </a:t>
            </a:r>
          </a:p>
          <a:p>
            <a:r>
              <a:rPr lang="en-US" sz="2200" u="sng" dirty="0">
                <a:hlinkClick r:id="rId3"/>
              </a:rPr>
              <a:t>https://jwst-docs.stsci.edu/display/JPP/JWST+NIRSpec+Observation+Visualization+Tool+Help</a:t>
            </a:r>
            <a:endParaRPr lang="en-US" sz="2200" dirty="0"/>
          </a:p>
          <a:p>
            <a:endParaRPr lang="en-US" sz="2200" dirty="0"/>
          </a:p>
        </p:txBody>
      </p:sp>
      <p:sp>
        <p:nvSpPr>
          <p:cNvPr id="17" name="TextBox 16"/>
          <p:cNvSpPr txBox="1"/>
          <p:nvPr/>
        </p:nvSpPr>
        <p:spPr>
          <a:xfrm>
            <a:off x="9703789" y="5906252"/>
            <a:ext cx="3119584" cy="2308324"/>
          </a:xfrm>
          <a:prstGeom prst="rect">
            <a:avLst/>
          </a:prstGeom>
          <a:noFill/>
        </p:spPr>
        <p:txBody>
          <a:bodyPr wrap="square" rtlCol="0">
            <a:spAutoFit/>
          </a:bodyPr>
          <a:lstStyle/>
          <a:p>
            <a:r>
              <a:rPr lang="en-US" dirty="0" smtClean="0">
                <a:solidFill>
                  <a:schemeClr val="tx1"/>
                </a:solidFill>
              </a:rPr>
              <a:t>3Tight </a:t>
            </a:r>
            <a:r>
              <a:rPr lang="en-US" dirty="0" err="1" smtClean="0">
                <a:solidFill>
                  <a:schemeClr val="tx1"/>
                </a:solidFill>
              </a:rPr>
              <a:t>NIRCam</a:t>
            </a:r>
            <a:r>
              <a:rPr lang="en-US" dirty="0" smtClean="0">
                <a:solidFill>
                  <a:schemeClr val="tx1"/>
                </a:solidFill>
              </a:rPr>
              <a:t> dither pattern with 2x1 mosaic</a:t>
            </a:r>
            <a:endParaRPr lang="en-US" dirty="0">
              <a:solidFill>
                <a:schemeClr val="tx1"/>
              </a:solidFill>
            </a:endParaRPr>
          </a:p>
        </p:txBody>
      </p:sp>
      <p:sp>
        <p:nvSpPr>
          <p:cNvPr id="18" name="TextBox 17"/>
          <p:cNvSpPr txBox="1"/>
          <p:nvPr/>
        </p:nvSpPr>
        <p:spPr>
          <a:xfrm>
            <a:off x="9703789" y="450664"/>
            <a:ext cx="3193503" cy="1477328"/>
          </a:xfrm>
          <a:prstGeom prst="rect">
            <a:avLst/>
          </a:prstGeom>
          <a:noFill/>
        </p:spPr>
        <p:txBody>
          <a:bodyPr wrap="none" rtlCol="0">
            <a:spAutoFit/>
          </a:bodyPr>
          <a:lstStyle/>
          <a:p>
            <a:r>
              <a:rPr lang="en-US" dirty="0" smtClean="0">
                <a:solidFill>
                  <a:schemeClr val="tx1"/>
                </a:solidFill>
              </a:rPr>
              <a:t>WHY?</a:t>
            </a:r>
          </a:p>
          <a:p>
            <a:pPr marL="342900" indent="-342900" algn="l">
              <a:buAutoNum type="arabicParenR"/>
            </a:pPr>
            <a:r>
              <a:rPr lang="en-US" sz="1800" dirty="0" smtClean="0">
                <a:solidFill>
                  <a:schemeClr val="tx1"/>
                </a:solidFill>
              </a:rPr>
              <a:t>Finest Catalog accuracy</a:t>
            </a:r>
          </a:p>
          <a:p>
            <a:pPr marL="342900" indent="-342900" algn="l">
              <a:buAutoNum type="arabicParenR"/>
            </a:pPr>
            <a:r>
              <a:rPr lang="en-US" sz="1800" dirty="0" smtClean="0">
                <a:solidFill>
                  <a:schemeClr val="tx1"/>
                </a:solidFill>
              </a:rPr>
              <a:t>Find new sources</a:t>
            </a:r>
          </a:p>
          <a:p>
            <a:pPr marL="342900" indent="-342900" algn="l">
              <a:buAutoNum type="arabicParenR"/>
            </a:pPr>
            <a:r>
              <a:rPr lang="en-US" sz="1800" dirty="0" smtClean="0">
                <a:solidFill>
                  <a:schemeClr val="tx1"/>
                </a:solidFill>
              </a:rPr>
              <a:t>Find suitable reference stars</a:t>
            </a:r>
            <a:endParaRPr lang="en-US" sz="1800" dirty="0">
              <a:solidFill>
                <a:schemeClr val="tx1"/>
              </a:solidFill>
            </a:endParaRPr>
          </a:p>
        </p:txBody>
      </p:sp>
    </p:spTree>
    <p:extLst>
      <p:ext uri="{BB962C8B-B14F-4D97-AF65-F5344CB8AC3E}">
        <p14:creationId xmlns:p14="http://schemas.microsoft.com/office/powerpoint/2010/main" val="71035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56A8"/>
                </a:solidFill>
                <a:latin typeface="Calibri"/>
                <a:cs typeface="Calibri"/>
              </a:rPr>
              <a:t>MOS </a:t>
            </a:r>
            <a:r>
              <a:rPr lang="en-US" sz="3500" dirty="0">
                <a:solidFill>
                  <a:srgbClr val="FF56A8"/>
                </a:solidFill>
                <a:latin typeface="Calibri"/>
                <a:cs typeface="Calibri"/>
              </a:rPr>
              <a:t>process </a:t>
            </a:r>
            <a:r>
              <a:rPr lang="en-US" sz="3500" dirty="0" smtClean="0">
                <a:solidFill>
                  <a:srgbClr val="FF56A8"/>
                </a:solidFill>
                <a:latin typeface="Calibri"/>
                <a:cs typeface="Calibri"/>
              </a:rPr>
              <a:t>overview </a:t>
            </a:r>
          </a:p>
          <a:p>
            <a:pPr>
              <a:lnSpc>
                <a:spcPct val="120000"/>
              </a:lnSpc>
              <a:spcBef>
                <a:spcPts val="1200"/>
              </a:spcBef>
              <a:buFont typeface="Wingdings" charset="2"/>
              <a:buChar char="v"/>
            </a:pPr>
            <a:r>
              <a:rPr sz="3500" dirty="0" smtClean="0">
                <a:solidFill>
                  <a:srgbClr val="FF56A8"/>
                </a:solidFill>
                <a:latin typeface="Calibri"/>
                <a:cs typeface="Calibri"/>
              </a:rPr>
              <a:t>MSA </a:t>
            </a:r>
            <a:r>
              <a:rPr sz="3500" dirty="0">
                <a:solidFill>
                  <a:srgbClr val="FF56A8"/>
                </a:solidFill>
                <a:latin typeface="Calibri"/>
                <a:cs typeface="Calibri"/>
              </a:rPr>
              <a:t>characteristics that impact </a:t>
            </a:r>
            <a:r>
              <a:rPr lang="en-US" sz="3500" dirty="0" smtClean="0">
                <a:solidFill>
                  <a:srgbClr val="FF56A8"/>
                </a:solidFill>
                <a:latin typeface="Calibri"/>
                <a:cs typeface="Calibri"/>
              </a:rPr>
              <a:t>MOS </a:t>
            </a:r>
            <a:r>
              <a:rPr sz="3500" dirty="0" smtClean="0">
                <a:solidFill>
                  <a:srgbClr val="FF56A8"/>
                </a:solidFill>
                <a:latin typeface="Calibri"/>
                <a:cs typeface="Calibri"/>
              </a:rPr>
              <a:t>observation</a:t>
            </a:r>
            <a:r>
              <a:rPr lang="en-US" sz="3500" dirty="0" smtClean="0">
                <a:solidFill>
                  <a:srgbClr val="FF56A8"/>
                </a:solidFill>
                <a:latin typeface="Calibri"/>
                <a:cs typeface="Calibri"/>
              </a:rPr>
              <a:t> planning</a:t>
            </a:r>
          </a:p>
          <a:p>
            <a:pPr>
              <a:lnSpc>
                <a:spcPct val="120000"/>
              </a:lnSpc>
              <a:spcBef>
                <a:spcPts val="1200"/>
              </a:spcBef>
              <a:buFont typeface="Wingdings" charset="2"/>
              <a:buChar char="v"/>
            </a:pPr>
            <a:r>
              <a:rPr lang="en-US" sz="3500" dirty="0">
                <a:solidFill>
                  <a:srgbClr val="FF56A8"/>
                </a:solidFill>
                <a:cs typeface="Calibri"/>
              </a:rPr>
              <a:t>Target Acquisition and Pre-Imaging </a:t>
            </a:r>
            <a:r>
              <a:rPr lang="en-US" sz="3500" dirty="0" smtClean="0">
                <a:solidFill>
                  <a:srgbClr val="FF56A8"/>
                </a:solidFill>
                <a:cs typeface="Calibri"/>
              </a:rPr>
              <a:t>considerations</a:t>
            </a:r>
            <a:endParaRPr lang="en-US" sz="3500" dirty="0" smtClean="0">
              <a:solidFill>
                <a:srgbClr val="FF56A8"/>
              </a:solidFill>
              <a:latin typeface="Calibri"/>
              <a:cs typeface="Calibri"/>
            </a:endParaRPr>
          </a:p>
          <a:p>
            <a:pPr>
              <a:lnSpc>
                <a:spcPct val="120000"/>
              </a:lnSpc>
              <a:spcBef>
                <a:spcPts val="1200"/>
              </a:spcBef>
              <a:spcAft>
                <a:spcPts val="222"/>
              </a:spcAft>
              <a:buFont typeface="Wingdings" charset="2"/>
              <a:buChar char="v"/>
            </a:pPr>
            <a:r>
              <a:rPr lang="en-US" sz="3500" dirty="0" smtClean="0">
                <a:solidFill>
                  <a:srgbClr val="FF1491"/>
                </a:solidFill>
                <a:latin typeface="Calibri"/>
                <a:cs typeface="Calibri"/>
              </a:rPr>
              <a:t>The MSA Planning Tool (MPT) in APT </a:t>
            </a:r>
            <a:endParaRPr lang="en-US" sz="3500" dirty="0">
              <a:solidFill>
                <a:srgbClr val="FF1491"/>
              </a:solidFill>
              <a:latin typeface="Calibri"/>
              <a:cs typeface="Calibri"/>
            </a:endParaRPr>
          </a:p>
          <a:p>
            <a:pPr lvl="1">
              <a:lnSpc>
                <a:spcPct val="120000"/>
              </a:lnSpc>
              <a:spcBef>
                <a:spcPts val="300"/>
              </a:spcBef>
              <a:spcAft>
                <a:spcPts val="600"/>
              </a:spcAft>
              <a:buFont typeface="Wingdings" charset="2"/>
              <a:buChar char="§"/>
            </a:pPr>
            <a:r>
              <a:rPr lang="en-US" sz="3000" dirty="0" smtClean="0">
                <a:latin typeface="Calibri"/>
                <a:cs typeface="Calibri"/>
              </a:rPr>
              <a:t>Input </a:t>
            </a:r>
            <a:r>
              <a:rPr lang="en-US" sz="3000" dirty="0" smtClean="0">
                <a:latin typeface="Calibri"/>
                <a:cs typeface="Calibri"/>
              </a:rPr>
              <a:t>Catalog and Candidate Lists</a:t>
            </a:r>
            <a:endParaRPr lang="en-US" sz="3000" dirty="0" smtClean="0">
              <a:latin typeface="Calibri"/>
              <a:cs typeface="Calibri"/>
            </a:endParaRPr>
          </a:p>
          <a:p>
            <a:pPr lvl="1">
              <a:lnSpc>
                <a:spcPct val="120000"/>
              </a:lnSpc>
              <a:spcBef>
                <a:spcPts val="300"/>
              </a:spcBef>
              <a:spcAft>
                <a:spcPts val="600"/>
              </a:spcAft>
              <a:buFont typeface="Wingdings" charset="2"/>
              <a:buChar char="§"/>
            </a:pPr>
            <a:r>
              <a:rPr lang="en-US" sz="3100" dirty="0" smtClean="0">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197570460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fontScale="85000" lnSpcReduction="20000"/>
          </a:bodyPr>
          <a:lstStyle/>
          <a:p>
            <a:pPr>
              <a:lnSpc>
                <a:spcPct val="120000"/>
              </a:lnSpc>
              <a:spcBef>
                <a:spcPts val="1200"/>
              </a:spcBef>
            </a:pPr>
            <a:r>
              <a:rPr lang="en-US" sz="3500" dirty="0" smtClean="0">
                <a:latin typeface="Calibri"/>
                <a:cs typeface="Calibri"/>
              </a:rPr>
              <a:t>User </a:t>
            </a:r>
            <a:r>
              <a:rPr lang="en-US" sz="3500" dirty="0" smtClean="0">
                <a:solidFill>
                  <a:srgbClr val="FF1491"/>
                </a:solidFill>
                <a:latin typeface="Calibri"/>
                <a:cs typeface="Calibri"/>
              </a:rPr>
              <a:t>loads the Catalog </a:t>
            </a:r>
            <a:r>
              <a:rPr lang="en-US" sz="3500" dirty="0" smtClean="0">
                <a:latin typeface="Calibri"/>
                <a:cs typeface="Calibri"/>
              </a:rPr>
              <a:t>and defines </a:t>
            </a:r>
            <a:r>
              <a:rPr lang="en-US" sz="3500" dirty="0" smtClean="0">
                <a:solidFill>
                  <a:srgbClr val="FF1491"/>
                </a:solidFill>
                <a:latin typeface="Calibri"/>
                <a:cs typeface="Calibri"/>
              </a:rPr>
              <a:t>Primary</a:t>
            </a:r>
            <a:r>
              <a:rPr lang="en-US" sz="3500" dirty="0" smtClean="0">
                <a:latin typeface="Calibri"/>
                <a:cs typeface="Calibri"/>
              </a:rPr>
              <a:t> </a:t>
            </a:r>
            <a:r>
              <a:rPr lang="en-US" sz="3500" dirty="0" smtClean="0">
                <a:solidFill>
                  <a:srgbClr val="FF1491"/>
                </a:solidFill>
                <a:latin typeface="Calibri"/>
                <a:cs typeface="Calibri"/>
              </a:rPr>
              <a:t>and</a:t>
            </a:r>
            <a:r>
              <a:rPr lang="en-US" sz="3500" dirty="0" smtClean="0">
                <a:latin typeface="Calibri"/>
                <a:cs typeface="Calibri"/>
              </a:rPr>
              <a:t> </a:t>
            </a:r>
            <a:r>
              <a:rPr lang="en-US" sz="3500" dirty="0" smtClean="0">
                <a:solidFill>
                  <a:srgbClr val="FF1491"/>
                </a:solidFill>
                <a:latin typeface="Calibri"/>
                <a:cs typeface="Calibri"/>
              </a:rPr>
              <a:t>optional</a:t>
            </a:r>
            <a:r>
              <a:rPr lang="en-US" sz="3500" dirty="0" smtClean="0">
                <a:latin typeface="Calibri"/>
                <a:cs typeface="Calibri"/>
              </a:rPr>
              <a:t> </a:t>
            </a:r>
            <a:r>
              <a:rPr lang="en-US" sz="3500" dirty="0" smtClean="0">
                <a:solidFill>
                  <a:srgbClr val="FF1491"/>
                </a:solidFill>
                <a:latin typeface="Calibri"/>
                <a:cs typeface="Calibri"/>
              </a:rPr>
              <a:t>Filler</a:t>
            </a:r>
            <a:r>
              <a:rPr lang="en-US" sz="3500" dirty="0" smtClean="0">
                <a:latin typeface="Calibri"/>
                <a:cs typeface="Calibri"/>
              </a:rPr>
              <a:t> </a:t>
            </a:r>
            <a:r>
              <a:rPr lang="en-US" sz="3500" dirty="0" smtClean="0">
                <a:solidFill>
                  <a:srgbClr val="FF1491"/>
                </a:solidFill>
                <a:latin typeface="Calibri"/>
                <a:cs typeface="Calibri"/>
              </a:rPr>
              <a:t>candidate lists.</a:t>
            </a:r>
          </a:p>
          <a:p>
            <a:pPr>
              <a:lnSpc>
                <a:spcPct val="120000"/>
              </a:lnSpc>
              <a:spcBef>
                <a:spcPts val="1200"/>
              </a:spcBef>
            </a:pPr>
            <a:r>
              <a:rPr lang="en-US" sz="3500" dirty="0" smtClean="0">
                <a:latin typeface="Calibri"/>
                <a:cs typeface="Calibri"/>
              </a:rPr>
              <a:t>User selects an </a:t>
            </a:r>
            <a:r>
              <a:rPr lang="en-US" sz="3500" dirty="0" smtClean="0">
                <a:solidFill>
                  <a:srgbClr val="FF1491"/>
                </a:solidFill>
                <a:latin typeface="Calibri"/>
                <a:cs typeface="Calibri"/>
              </a:rPr>
              <a:t>APA</a:t>
            </a:r>
            <a:r>
              <a:rPr lang="en-US" sz="3500" dirty="0" smtClean="0">
                <a:latin typeface="Calibri"/>
                <a:cs typeface="Calibri"/>
              </a:rPr>
              <a:t>, a </a:t>
            </a:r>
            <a:r>
              <a:rPr lang="en-US" sz="3500" dirty="0" smtClean="0">
                <a:solidFill>
                  <a:srgbClr val="FF1491"/>
                </a:solidFill>
                <a:latin typeface="Calibri"/>
                <a:cs typeface="Calibri"/>
              </a:rPr>
              <a:t>slit shape</a:t>
            </a:r>
            <a:r>
              <a:rPr lang="en-US" sz="3500" dirty="0" smtClean="0">
                <a:latin typeface="Calibri"/>
                <a:cs typeface="Calibri"/>
              </a:rPr>
              <a:t>, a </a:t>
            </a:r>
            <a:r>
              <a:rPr lang="en-US" sz="3500" dirty="0" smtClean="0">
                <a:solidFill>
                  <a:srgbClr val="FF1491"/>
                </a:solidFill>
                <a:latin typeface="Calibri"/>
                <a:cs typeface="Calibri"/>
              </a:rPr>
              <a:t>centering constraint</a:t>
            </a:r>
            <a:r>
              <a:rPr lang="en-US" sz="3500" dirty="0" smtClean="0">
                <a:latin typeface="Calibri"/>
                <a:cs typeface="Calibri"/>
              </a:rPr>
              <a:t>, and </a:t>
            </a:r>
            <a:r>
              <a:rPr lang="en-US" sz="3500" dirty="0" smtClean="0">
                <a:solidFill>
                  <a:srgbClr val="FF1491"/>
                </a:solidFill>
                <a:latin typeface="Calibri"/>
                <a:cs typeface="Calibri"/>
              </a:rPr>
              <a:t>dithers</a:t>
            </a:r>
            <a:r>
              <a:rPr lang="en-US" sz="3500" dirty="0" smtClean="0">
                <a:latin typeface="Calibri"/>
                <a:cs typeface="Calibri"/>
              </a:rPr>
              <a:t> in dispersion and/or spatial directions.</a:t>
            </a:r>
            <a:endParaRPr lang="en-US" sz="3500" dirty="0" smtClean="0">
              <a:latin typeface="Calibri"/>
              <a:cs typeface="Calibri"/>
            </a:endParaRPr>
          </a:p>
          <a:p>
            <a:pPr>
              <a:lnSpc>
                <a:spcPct val="120000"/>
              </a:lnSpc>
              <a:spcBef>
                <a:spcPts val="1200"/>
              </a:spcBef>
            </a:pPr>
            <a:r>
              <a:rPr lang="en-US" sz="3500" dirty="0" smtClean="0">
                <a:latin typeface="Calibri"/>
                <a:cs typeface="Calibri"/>
              </a:rPr>
              <a:t>MPT creates a </a:t>
            </a:r>
            <a:r>
              <a:rPr lang="en-US" sz="3500" dirty="0" smtClean="0">
                <a:solidFill>
                  <a:srgbClr val="FF1491"/>
                </a:solidFill>
                <a:latin typeface="Calibri"/>
                <a:cs typeface="Calibri"/>
              </a:rPr>
              <a:t>grid of test </a:t>
            </a:r>
            <a:r>
              <a:rPr lang="en-US" sz="3500" dirty="0" err="1" smtClean="0">
                <a:solidFill>
                  <a:srgbClr val="FF1491"/>
                </a:solidFill>
                <a:latin typeface="Calibri"/>
                <a:cs typeface="Calibri"/>
              </a:rPr>
              <a:t>pointings</a:t>
            </a:r>
            <a:r>
              <a:rPr lang="en-US" sz="3500" dirty="0" smtClean="0">
                <a:solidFill>
                  <a:srgbClr val="FF1491"/>
                </a:solidFill>
                <a:latin typeface="Calibri"/>
                <a:cs typeface="Calibri"/>
              </a:rPr>
              <a:t> </a:t>
            </a:r>
            <a:r>
              <a:rPr lang="en-US" sz="3500" dirty="0" smtClean="0">
                <a:latin typeface="Calibri"/>
                <a:cs typeface="Calibri"/>
              </a:rPr>
              <a:t>over the area of your Primary Candidate List.</a:t>
            </a:r>
          </a:p>
          <a:p>
            <a:pPr>
              <a:lnSpc>
                <a:spcPct val="120000"/>
              </a:lnSpc>
              <a:spcBef>
                <a:spcPts val="1200"/>
              </a:spcBef>
            </a:pPr>
            <a:r>
              <a:rPr lang="en-US" sz="3500" dirty="0" smtClean="0">
                <a:latin typeface="Calibri"/>
                <a:cs typeface="Calibri"/>
              </a:rPr>
              <a:t>At each pointing, it </a:t>
            </a:r>
            <a:r>
              <a:rPr lang="en-US" sz="3500" dirty="0" smtClean="0">
                <a:solidFill>
                  <a:srgbClr val="FF1491"/>
                </a:solidFill>
                <a:latin typeface="Calibri"/>
                <a:cs typeface="Calibri"/>
              </a:rPr>
              <a:t>sums the weights </a:t>
            </a:r>
            <a:r>
              <a:rPr lang="en-US" sz="3500" dirty="0" smtClean="0">
                <a:latin typeface="Calibri"/>
                <a:cs typeface="Calibri"/>
              </a:rPr>
              <a:t>of all observable sources in an MSA configuration.  The order of the Catalog and Candidate lists influences the target selection.</a:t>
            </a:r>
          </a:p>
          <a:p>
            <a:pPr>
              <a:lnSpc>
                <a:spcPct val="120000"/>
              </a:lnSpc>
              <a:spcBef>
                <a:spcPts val="1200"/>
              </a:spcBef>
            </a:pPr>
            <a:r>
              <a:rPr lang="en-US" sz="3500" dirty="0" smtClean="0">
                <a:latin typeface="Calibri"/>
                <a:cs typeface="Calibri"/>
              </a:rPr>
              <a:t>The set of </a:t>
            </a:r>
            <a:r>
              <a:rPr lang="en-US" sz="3500" dirty="0" err="1" smtClean="0">
                <a:latin typeface="Calibri"/>
                <a:cs typeface="Calibri"/>
              </a:rPr>
              <a:t>pointings</a:t>
            </a:r>
            <a:r>
              <a:rPr lang="en-US" sz="3500" dirty="0" smtClean="0">
                <a:latin typeface="Calibri"/>
                <a:cs typeface="Calibri"/>
              </a:rPr>
              <a:t> with the </a:t>
            </a:r>
            <a:r>
              <a:rPr lang="en-US" sz="3500" dirty="0" smtClean="0">
                <a:solidFill>
                  <a:srgbClr val="FF1491"/>
                </a:solidFill>
                <a:latin typeface="Calibri"/>
                <a:cs typeface="Calibri"/>
              </a:rPr>
              <a:t>largest score </a:t>
            </a:r>
            <a:r>
              <a:rPr lang="en-US" sz="3500" dirty="0" smtClean="0">
                <a:latin typeface="Calibri"/>
                <a:cs typeface="Calibri"/>
              </a:rPr>
              <a:t>is selected.</a:t>
            </a:r>
          </a:p>
          <a:p>
            <a:pPr>
              <a:lnSpc>
                <a:spcPct val="120000"/>
              </a:lnSpc>
              <a:spcBef>
                <a:spcPts val="1200"/>
              </a:spcBef>
            </a:pPr>
            <a:r>
              <a:rPr lang="en-US" sz="3500" dirty="0" smtClean="0">
                <a:latin typeface="Calibri"/>
                <a:cs typeface="Calibri"/>
              </a:rPr>
              <a:t>Products:  </a:t>
            </a:r>
            <a:r>
              <a:rPr lang="en-US" sz="3500" dirty="0" err="1" smtClean="0">
                <a:solidFill>
                  <a:srgbClr val="FF1491"/>
                </a:solidFill>
                <a:latin typeface="Calibri"/>
                <a:cs typeface="Calibri"/>
              </a:rPr>
              <a:t>Pointings</a:t>
            </a:r>
            <a:r>
              <a:rPr lang="en-US" sz="3500" dirty="0" smtClean="0">
                <a:latin typeface="Calibri"/>
                <a:cs typeface="Calibri"/>
              </a:rPr>
              <a:t>, a </a:t>
            </a:r>
            <a:r>
              <a:rPr lang="en-US" sz="3500" dirty="0" smtClean="0">
                <a:solidFill>
                  <a:srgbClr val="FF1491"/>
                </a:solidFill>
                <a:latin typeface="Calibri"/>
                <a:cs typeface="Calibri"/>
              </a:rPr>
              <a:t>set of Targets</a:t>
            </a:r>
            <a:r>
              <a:rPr lang="en-US" sz="3500" dirty="0" smtClean="0">
                <a:latin typeface="Calibri"/>
                <a:cs typeface="Calibri"/>
              </a:rPr>
              <a:t>, and </a:t>
            </a:r>
            <a:r>
              <a:rPr lang="en-US" sz="3500" dirty="0" smtClean="0">
                <a:solidFill>
                  <a:srgbClr val="FF1491"/>
                </a:solidFill>
                <a:latin typeface="Calibri"/>
                <a:cs typeface="Calibri"/>
              </a:rPr>
              <a:t>MSA configurations</a:t>
            </a:r>
            <a:r>
              <a:rPr lang="en-US" sz="3500" dirty="0" smtClean="0">
                <a:latin typeface="Calibri"/>
                <a:cs typeface="Calibri"/>
              </a:rPr>
              <a:t>.</a:t>
            </a:r>
            <a:endParaRPr sz="3500" dirty="0">
              <a:latin typeface="Calibri"/>
              <a:cs typeface="Calibri"/>
            </a:endParaRP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General description of MPT</a:t>
            </a:r>
            <a:endParaRPr sz="4000" dirty="0">
              <a:latin typeface="Calibri" charset="0"/>
              <a:ea typeface="Calibri" charset="0"/>
              <a:cs typeface="Calibri" charset="0"/>
            </a:endParaRPr>
          </a:p>
        </p:txBody>
      </p:sp>
    </p:spTree>
    <p:extLst>
      <p:ext uri="{BB962C8B-B14F-4D97-AF65-F5344CB8AC3E}">
        <p14:creationId xmlns:p14="http://schemas.microsoft.com/office/powerpoint/2010/main" val="191385706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56A8"/>
                </a:solidFill>
                <a:latin typeface="Calibri"/>
                <a:cs typeface="Calibri"/>
              </a:rPr>
              <a:t>MOS </a:t>
            </a:r>
            <a:r>
              <a:rPr lang="en-US" sz="3500" dirty="0">
                <a:solidFill>
                  <a:srgbClr val="FF56A8"/>
                </a:solidFill>
                <a:latin typeface="Calibri"/>
                <a:cs typeface="Calibri"/>
              </a:rPr>
              <a:t>process </a:t>
            </a:r>
            <a:r>
              <a:rPr lang="en-US" sz="3500" dirty="0" smtClean="0">
                <a:solidFill>
                  <a:srgbClr val="FF56A8"/>
                </a:solidFill>
                <a:latin typeface="Calibri"/>
                <a:cs typeface="Calibri"/>
              </a:rPr>
              <a:t>overview </a:t>
            </a:r>
          </a:p>
          <a:p>
            <a:pPr>
              <a:lnSpc>
                <a:spcPct val="120000"/>
              </a:lnSpc>
              <a:spcBef>
                <a:spcPts val="1200"/>
              </a:spcBef>
              <a:buFont typeface="Wingdings" charset="2"/>
              <a:buChar char="v"/>
            </a:pPr>
            <a:r>
              <a:rPr sz="3500" dirty="0" smtClean="0">
                <a:solidFill>
                  <a:srgbClr val="FF56A8"/>
                </a:solidFill>
                <a:latin typeface="Calibri"/>
                <a:cs typeface="Calibri"/>
              </a:rPr>
              <a:t>MSA </a:t>
            </a:r>
            <a:r>
              <a:rPr sz="3500" dirty="0">
                <a:solidFill>
                  <a:srgbClr val="FF56A8"/>
                </a:solidFill>
                <a:latin typeface="Calibri"/>
                <a:cs typeface="Calibri"/>
              </a:rPr>
              <a:t>characteristics that impact </a:t>
            </a:r>
            <a:r>
              <a:rPr lang="en-US" sz="3500" dirty="0" smtClean="0">
                <a:solidFill>
                  <a:srgbClr val="FF56A8"/>
                </a:solidFill>
                <a:latin typeface="Calibri"/>
                <a:cs typeface="Calibri"/>
              </a:rPr>
              <a:t>MOS </a:t>
            </a:r>
            <a:r>
              <a:rPr sz="3500" dirty="0" smtClean="0">
                <a:solidFill>
                  <a:srgbClr val="FF56A8"/>
                </a:solidFill>
                <a:latin typeface="Calibri"/>
                <a:cs typeface="Calibri"/>
              </a:rPr>
              <a:t>observation</a:t>
            </a:r>
            <a:r>
              <a:rPr lang="en-US" sz="3500" dirty="0" smtClean="0">
                <a:solidFill>
                  <a:srgbClr val="FF56A8"/>
                </a:solidFill>
                <a:latin typeface="Calibri"/>
                <a:cs typeface="Calibri"/>
              </a:rPr>
              <a:t> planning</a:t>
            </a:r>
          </a:p>
          <a:p>
            <a:pPr>
              <a:lnSpc>
                <a:spcPct val="120000"/>
              </a:lnSpc>
              <a:spcBef>
                <a:spcPts val="1200"/>
              </a:spcBef>
              <a:buFont typeface="Wingdings" charset="2"/>
              <a:buChar char="v"/>
            </a:pPr>
            <a:r>
              <a:rPr lang="en-US" sz="3500" dirty="0">
                <a:solidFill>
                  <a:srgbClr val="FF56A8"/>
                </a:solidFill>
                <a:cs typeface="Calibri"/>
              </a:rPr>
              <a:t>Target Acquisition and Pre-Imaging </a:t>
            </a:r>
            <a:r>
              <a:rPr lang="en-US" sz="3500" dirty="0" smtClean="0">
                <a:solidFill>
                  <a:srgbClr val="FF56A8"/>
                </a:solidFill>
                <a:cs typeface="Calibri"/>
              </a:rPr>
              <a:t>considerations</a:t>
            </a:r>
            <a:endParaRPr lang="en-US" sz="3500" dirty="0" smtClean="0">
              <a:solidFill>
                <a:srgbClr val="FF56A8"/>
              </a:solidFill>
              <a:latin typeface="Calibri"/>
              <a:cs typeface="Calibri"/>
            </a:endParaRPr>
          </a:p>
          <a:p>
            <a:pPr>
              <a:lnSpc>
                <a:spcPct val="120000"/>
              </a:lnSpc>
              <a:spcBef>
                <a:spcPts val="1200"/>
              </a:spcBef>
              <a:spcAft>
                <a:spcPts val="222"/>
              </a:spcAft>
              <a:buFont typeface="Wingdings" charset="2"/>
              <a:buChar char="v"/>
            </a:pPr>
            <a:r>
              <a:rPr lang="en-US" sz="3500" dirty="0" smtClean="0">
                <a:solidFill>
                  <a:srgbClr val="FF1491"/>
                </a:solidFill>
                <a:latin typeface="Calibri"/>
                <a:cs typeface="Calibri"/>
              </a:rPr>
              <a:t>The MSA Planning Tool (MPT) in APT</a:t>
            </a:r>
            <a:endParaRPr lang="en-US" sz="3500" dirty="0">
              <a:solidFill>
                <a:srgbClr val="FF1491"/>
              </a:solidFill>
              <a:latin typeface="Calibri"/>
              <a:cs typeface="Calibri"/>
            </a:endParaRPr>
          </a:p>
          <a:p>
            <a:pPr lvl="1">
              <a:lnSpc>
                <a:spcPct val="120000"/>
              </a:lnSpc>
              <a:spcBef>
                <a:spcPts val="300"/>
              </a:spcBef>
              <a:spcAft>
                <a:spcPts val="600"/>
              </a:spcAft>
              <a:buFont typeface="Wingdings" charset="2"/>
              <a:buChar char="§"/>
            </a:pPr>
            <a:r>
              <a:rPr lang="en-US" sz="3000" dirty="0" smtClean="0">
                <a:solidFill>
                  <a:srgbClr val="FF1491"/>
                </a:solidFill>
                <a:latin typeface="Calibri"/>
                <a:cs typeface="Calibri"/>
              </a:rPr>
              <a:t>Input </a:t>
            </a:r>
            <a:r>
              <a:rPr lang="en-US" sz="3000" dirty="0" smtClean="0">
                <a:solidFill>
                  <a:srgbClr val="FF1491"/>
                </a:solidFill>
                <a:latin typeface="Calibri"/>
                <a:cs typeface="Calibri"/>
              </a:rPr>
              <a:t>Catalog and Candidate Lists</a:t>
            </a:r>
            <a:endParaRPr lang="en-US" sz="3000" dirty="0" smtClean="0">
              <a:solidFill>
                <a:srgbClr val="FF1491"/>
              </a:solidFill>
              <a:latin typeface="Calibri"/>
              <a:cs typeface="Calibri"/>
            </a:endParaRPr>
          </a:p>
          <a:p>
            <a:pPr lvl="1">
              <a:lnSpc>
                <a:spcPct val="120000"/>
              </a:lnSpc>
              <a:spcBef>
                <a:spcPts val="300"/>
              </a:spcBef>
              <a:spcAft>
                <a:spcPts val="600"/>
              </a:spcAft>
              <a:buFont typeface="Wingdings" charset="2"/>
              <a:buChar char="§"/>
            </a:pPr>
            <a:r>
              <a:rPr lang="en-US" sz="3100" dirty="0" smtClean="0">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118562668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71" y="295593"/>
            <a:ext cx="11704322" cy="953295"/>
          </a:xfrm>
        </p:spPr>
        <p:txBody>
          <a:bodyPr>
            <a:normAutofit/>
          </a:bodyPr>
          <a:lstStyle/>
          <a:p>
            <a:r>
              <a:rPr lang="en-US" sz="4800" dirty="0" smtClean="0"/>
              <a:t>Catalog Format and Content</a:t>
            </a:r>
            <a:endParaRPr lang="en-US" sz="4800" dirty="0"/>
          </a:p>
        </p:txBody>
      </p:sp>
      <p:sp>
        <p:nvSpPr>
          <p:cNvPr id="3" name="Text Placeholder 2"/>
          <p:cNvSpPr>
            <a:spLocks noGrp="1"/>
          </p:cNvSpPr>
          <p:nvPr>
            <p:ph idx="1"/>
          </p:nvPr>
        </p:nvSpPr>
        <p:spPr>
          <a:xfrm>
            <a:off x="345704" y="1333995"/>
            <a:ext cx="12008857" cy="7978239"/>
          </a:xfrm>
        </p:spPr>
        <p:txBody>
          <a:bodyPr>
            <a:normAutofit fontScale="92500" lnSpcReduction="20000"/>
          </a:bodyPr>
          <a:lstStyle/>
          <a:p>
            <a:pPr marL="0" indent="0">
              <a:spcBef>
                <a:spcPts val="1000"/>
              </a:spcBef>
              <a:spcAft>
                <a:spcPts val="822"/>
              </a:spcAft>
              <a:buNone/>
            </a:pPr>
            <a:r>
              <a:rPr lang="en-US" sz="3000" dirty="0" smtClean="0">
                <a:solidFill>
                  <a:srgbClr val="CF71DA"/>
                </a:solidFill>
              </a:rPr>
              <a:t>Observations must be planned using </a:t>
            </a:r>
            <a:r>
              <a:rPr lang="en-US" sz="3000" dirty="0" smtClean="0">
                <a:solidFill>
                  <a:srgbClr val="CF71DA"/>
                </a:solidFill>
              </a:rPr>
              <a:t>a </a:t>
            </a:r>
            <a:r>
              <a:rPr lang="en-US" sz="3000" dirty="0" smtClean="0">
                <a:solidFill>
                  <a:srgbClr val="FF1491"/>
                </a:solidFill>
              </a:rPr>
              <a:t>single Catalog </a:t>
            </a:r>
            <a:r>
              <a:rPr lang="en-US" sz="3000" dirty="0" smtClean="0">
                <a:solidFill>
                  <a:srgbClr val="CF71DA"/>
                </a:solidFill>
              </a:rPr>
              <a:t>(simulated, or derived from </a:t>
            </a:r>
            <a:r>
              <a:rPr lang="en-US" sz="3000" dirty="0" err="1" smtClean="0">
                <a:solidFill>
                  <a:srgbClr val="CF71DA"/>
                </a:solidFill>
              </a:rPr>
              <a:t>NIRCam</a:t>
            </a:r>
            <a:r>
              <a:rPr lang="en-US" sz="3000" dirty="0" smtClean="0">
                <a:solidFill>
                  <a:srgbClr val="CF71DA"/>
                </a:solidFill>
              </a:rPr>
              <a:t> or HST observations, or from other observatories).  Flight Updates can be made using a refined </a:t>
            </a:r>
            <a:r>
              <a:rPr lang="en-US" sz="3000" dirty="0">
                <a:solidFill>
                  <a:srgbClr val="CF71DA"/>
                </a:solidFill>
              </a:rPr>
              <a:t>C</a:t>
            </a:r>
            <a:r>
              <a:rPr lang="en-US" sz="3000" dirty="0" smtClean="0">
                <a:solidFill>
                  <a:srgbClr val="CF71DA"/>
                </a:solidFill>
              </a:rPr>
              <a:t>atalog</a:t>
            </a:r>
            <a:r>
              <a:rPr lang="en-US" sz="3000" dirty="0" smtClean="0">
                <a:solidFill>
                  <a:srgbClr val="CF71DA"/>
                </a:solidFill>
              </a:rPr>
              <a:t>.  </a:t>
            </a:r>
            <a:r>
              <a:rPr lang="en-US" sz="3000" dirty="0" smtClean="0">
                <a:solidFill>
                  <a:srgbClr val="FF1491"/>
                </a:solidFill>
              </a:rPr>
              <a:t>The</a:t>
            </a:r>
            <a:r>
              <a:rPr lang="en-US" sz="3000" dirty="0" smtClean="0">
                <a:solidFill>
                  <a:srgbClr val="CF71DA"/>
                </a:solidFill>
              </a:rPr>
              <a:t> </a:t>
            </a:r>
            <a:r>
              <a:rPr lang="en-US" sz="3000" dirty="0" smtClean="0">
                <a:solidFill>
                  <a:srgbClr val="FF1491"/>
                </a:solidFill>
              </a:rPr>
              <a:t>Catalog should be as complete as possible.</a:t>
            </a:r>
            <a:endParaRPr lang="en-US" sz="3000" dirty="0" smtClean="0">
              <a:solidFill>
                <a:srgbClr val="FF1491"/>
              </a:solidFill>
            </a:endParaRPr>
          </a:p>
          <a:p>
            <a:pPr>
              <a:spcBef>
                <a:spcPts val="1000"/>
              </a:spcBef>
              <a:spcAft>
                <a:spcPts val="822"/>
              </a:spcAft>
            </a:pPr>
            <a:r>
              <a:rPr lang="en-US" b="1" dirty="0" smtClean="0"/>
              <a:t>Format: </a:t>
            </a:r>
            <a:r>
              <a:rPr lang="en-US" dirty="0" smtClean="0"/>
              <a:t>an</a:t>
            </a:r>
            <a:r>
              <a:rPr lang="en-US" b="1" dirty="0" smtClean="0"/>
              <a:t> </a:t>
            </a:r>
            <a:r>
              <a:rPr lang="en-US" b="1" dirty="0" err="1" smtClean="0">
                <a:solidFill>
                  <a:srgbClr val="CF71DA"/>
                </a:solidFill>
              </a:rPr>
              <a:t>Ascii</a:t>
            </a:r>
            <a:r>
              <a:rPr lang="en-US" dirty="0" smtClean="0">
                <a:solidFill>
                  <a:srgbClr val="CF71DA"/>
                </a:solidFill>
              </a:rPr>
              <a:t> </a:t>
            </a:r>
            <a:r>
              <a:rPr lang="en-US" dirty="0" smtClean="0"/>
              <a:t>file</a:t>
            </a:r>
            <a:r>
              <a:rPr lang="en-US" dirty="0"/>
              <a:t> </a:t>
            </a:r>
            <a:r>
              <a:rPr lang="en-US" dirty="0" smtClean="0"/>
              <a:t>with </a:t>
            </a:r>
            <a:r>
              <a:rPr lang="en-US" dirty="0" smtClean="0"/>
              <a:t>comma-, tab-, </a:t>
            </a:r>
            <a:r>
              <a:rPr lang="en-US" dirty="0" smtClean="0"/>
              <a:t>or </a:t>
            </a:r>
            <a:r>
              <a:rPr lang="en-US" dirty="0" smtClean="0"/>
              <a:t>white-space-separated </a:t>
            </a:r>
            <a:r>
              <a:rPr lang="en-US" dirty="0" smtClean="0"/>
              <a:t>values</a:t>
            </a:r>
          </a:p>
          <a:p>
            <a:pPr>
              <a:spcBef>
                <a:spcPts val="1000"/>
              </a:spcBef>
              <a:spcAft>
                <a:spcPts val="822"/>
              </a:spcAft>
            </a:pPr>
            <a:r>
              <a:rPr lang="en-US" b="1" dirty="0"/>
              <a:t>O</a:t>
            </a:r>
            <a:r>
              <a:rPr lang="en-US" b="1" dirty="0" smtClean="0"/>
              <a:t>ptional </a:t>
            </a:r>
            <a:r>
              <a:rPr lang="en-US" b="1" dirty="0" smtClean="0">
                <a:solidFill>
                  <a:srgbClr val="CF71DA"/>
                </a:solidFill>
              </a:rPr>
              <a:t>single-line</a:t>
            </a:r>
            <a:r>
              <a:rPr lang="en-US" b="1" dirty="0" smtClean="0"/>
              <a:t> </a:t>
            </a:r>
            <a:r>
              <a:rPr lang="en-US" b="1" dirty="0" smtClean="0">
                <a:solidFill>
                  <a:srgbClr val="CF71DA"/>
                </a:solidFill>
              </a:rPr>
              <a:t>header</a:t>
            </a:r>
            <a:r>
              <a:rPr lang="en-US" b="1" dirty="0" smtClean="0"/>
              <a:t> </a:t>
            </a:r>
            <a:r>
              <a:rPr lang="en-US" dirty="0" smtClean="0"/>
              <a:t>at the top (marked with a leading </a:t>
            </a:r>
            <a:r>
              <a:rPr lang="en-US" dirty="0" smtClean="0"/>
              <a:t>pound symbol “</a:t>
            </a:r>
            <a:r>
              <a:rPr lang="en-US" i="1" dirty="0" smtClean="0"/>
              <a:t>#</a:t>
            </a:r>
            <a:r>
              <a:rPr lang="en-US" dirty="0" smtClean="0"/>
              <a:t>”) </a:t>
            </a:r>
            <a:r>
              <a:rPr lang="en-US" dirty="0" smtClean="0"/>
              <a:t>showing column labels, minimally needed columns: RA and DEC.</a:t>
            </a:r>
          </a:p>
          <a:p>
            <a:pPr>
              <a:spcBef>
                <a:spcPts val="1000"/>
              </a:spcBef>
              <a:spcAft>
                <a:spcPts val="822"/>
              </a:spcAft>
            </a:pPr>
            <a:r>
              <a:rPr lang="en-US" dirty="0" smtClean="0"/>
              <a:t>Commonly included </a:t>
            </a:r>
            <a:r>
              <a:rPr lang="en-US" b="1" dirty="0" smtClean="0">
                <a:solidFill>
                  <a:srgbClr val="CF71DA"/>
                </a:solidFill>
              </a:rPr>
              <a:t>column types </a:t>
            </a:r>
            <a:r>
              <a:rPr lang="en-US" b="1" dirty="0" smtClean="0">
                <a:solidFill>
                  <a:srgbClr val="CF71DA"/>
                </a:solidFill>
              </a:rPr>
              <a:t>that are automatically </a:t>
            </a:r>
            <a:r>
              <a:rPr lang="en-US" b="1" dirty="0" smtClean="0">
                <a:solidFill>
                  <a:srgbClr val="CF71DA"/>
                </a:solidFill>
              </a:rPr>
              <a:t>recognized </a:t>
            </a:r>
            <a:r>
              <a:rPr lang="en-US" dirty="0" smtClean="0"/>
              <a:t>by MPT during </a:t>
            </a:r>
            <a:r>
              <a:rPr lang="en-US" dirty="0" smtClean="0"/>
              <a:t>ingest:  </a:t>
            </a:r>
            <a:endParaRPr lang="en-US" dirty="0" smtClean="0"/>
          </a:p>
          <a:p>
            <a:pPr marL="1860233" lvl="4" indent="0">
              <a:spcBef>
                <a:spcPts val="1000"/>
              </a:spcBef>
              <a:spcAft>
                <a:spcPts val="822"/>
              </a:spcAft>
              <a:buNone/>
            </a:pPr>
            <a:r>
              <a:rPr lang="en-US" sz="2400" b="1" dirty="0" smtClean="0"/>
              <a:t>	</a:t>
            </a:r>
            <a:r>
              <a:rPr lang="en-US" sz="2400" b="1" dirty="0" smtClean="0">
                <a:solidFill>
                  <a:srgbClr val="FF1491"/>
                </a:solidFill>
              </a:rPr>
              <a:t>ID, RA, DEC, magnitude, magnitude error, redshift, </a:t>
            </a:r>
            <a:r>
              <a:rPr lang="en-US" sz="2400" b="1" dirty="0" smtClean="0">
                <a:solidFill>
                  <a:srgbClr val="FF1491"/>
                </a:solidFill>
              </a:rPr>
              <a:t>WEIGHT</a:t>
            </a:r>
          </a:p>
          <a:p>
            <a:pPr marL="1860233" lvl="4" indent="0">
              <a:spcBef>
                <a:spcPts val="1000"/>
              </a:spcBef>
              <a:spcAft>
                <a:spcPts val="822"/>
              </a:spcAft>
              <a:buNone/>
            </a:pPr>
            <a:endParaRPr lang="en-US" sz="2400" b="1" dirty="0"/>
          </a:p>
          <a:p>
            <a:pPr marL="1860233" lvl="4" indent="0">
              <a:spcBef>
                <a:spcPts val="1000"/>
              </a:spcBef>
              <a:spcAft>
                <a:spcPts val="822"/>
              </a:spcAft>
              <a:buNone/>
            </a:pPr>
            <a:endParaRPr lang="en-US" sz="2400" b="1" dirty="0" smtClean="0"/>
          </a:p>
          <a:p>
            <a:pPr>
              <a:lnSpc>
                <a:spcPct val="120000"/>
              </a:lnSpc>
              <a:spcBef>
                <a:spcPts val="1000"/>
              </a:spcBef>
              <a:spcAft>
                <a:spcPts val="822"/>
              </a:spcAft>
            </a:pPr>
            <a:endParaRPr lang="en-US" dirty="0" smtClean="0"/>
          </a:p>
          <a:p>
            <a:pPr>
              <a:lnSpc>
                <a:spcPct val="120000"/>
              </a:lnSpc>
              <a:spcBef>
                <a:spcPts val="1000"/>
              </a:spcBef>
              <a:spcAft>
                <a:spcPts val="822"/>
              </a:spcAft>
            </a:pPr>
            <a:endParaRPr lang="en-US" dirty="0" smtClean="0"/>
          </a:p>
          <a:p>
            <a:pPr>
              <a:lnSpc>
                <a:spcPct val="120000"/>
              </a:lnSpc>
              <a:spcBef>
                <a:spcPts val="1000"/>
              </a:spcBef>
              <a:spcAft>
                <a:spcPts val="822"/>
              </a:spcAft>
            </a:pPr>
            <a:r>
              <a:rPr lang="en-US" dirty="0" smtClean="0"/>
              <a:t>Extra </a:t>
            </a:r>
            <a:r>
              <a:rPr lang="en-US" dirty="0" smtClean="0"/>
              <a:t>columns needed for Flight Update program for </a:t>
            </a:r>
            <a:r>
              <a:rPr lang="en-US" dirty="0" smtClean="0"/>
              <a:t>MSATA with </a:t>
            </a:r>
            <a:r>
              <a:rPr lang="en-US" dirty="0" smtClean="0"/>
              <a:t>reference stars:  		</a:t>
            </a:r>
            <a:r>
              <a:rPr lang="en-US" b="1" dirty="0" err="1" smtClean="0"/>
              <a:t>Stellarity</a:t>
            </a:r>
            <a:r>
              <a:rPr lang="en-US" b="1" dirty="0" smtClean="0"/>
              <a:t>, </a:t>
            </a:r>
            <a:r>
              <a:rPr lang="en-US" b="1" dirty="0" smtClean="0">
                <a:solidFill>
                  <a:srgbClr val="FF1491"/>
                </a:solidFill>
              </a:rPr>
              <a:t>NRS_F110W, NRS_F140X, NRS_CLEAR, </a:t>
            </a:r>
            <a:r>
              <a:rPr lang="en-US" b="1" dirty="0" smtClean="0">
                <a:solidFill>
                  <a:srgbClr val="FF1491"/>
                </a:solidFill>
              </a:rPr>
              <a:t>REFERENCE (TRUE/FALSE) </a:t>
            </a:r>
            <a:endParaRPr lang="en-US" b="1" dirty="0" smtClean="0">
              <a:solidFill>
                <a:srgbClr val="FF1491"/>
              </a:solidFill>
            </a:endParaRPr>
          </a:p>
          <a:p>
            <a:pPr>
              <a:lnSpc>
                <a:spcPct val="120000"/>
              </a:lnSpc>
              <a:spcBef>
                <a:spcPts val="1000"/>
              </a:spcBef>
              <a:spcAft>
                <a:spcPts val="822"/>
              </a:spcAft>
            </a:pPr>
            <a:r>
              <a:rPr lang="en-US" sz="2600" dirty="0" smtClean="0"/>
              <a:t>The </a:t>
            </a:r>
            <a:r>
              <a:rPr lang="en-US" sz="2600" dirty="0" err="1" smtClean="0"/>
              <a:t>NIRSpec</a:t>
            </a:r>
            <a:r>
              <a:rPr lang="en-US" sz="2600" dirty="0" smtClean="0"/>
              <a:t> team is working on a script </a:t>
            </a:r>
            <a:r>
              <a:rPr lang="en-US" sz="2600" dirty="0" smtClean="0"/>
              <a:t>to run </a:t>
            </a:r>
            <a:r>
              <a:rPr lang="en-US" sz="2600" dirty="0" smtClean="0"/>
              <a:t>the ETC with an input catalog to calculate the </a:t>
            </a:r>
            <a:r>
              <a:rPr lang="en-US" sz="2600" dirty="0" smtClean="0"/>
              <a:t>last 4 </a:t>
            </a:r>
            <a:r>
              <a:rPr lang="en-US" sz="2600" dirty="0" smtClean="0"/>
              <a:t>columns above from </a:t>
            </a:r>
            <a:r>
              <a:rPr lang="en-US" sz="2600" dirty="0" err="1" smtClean="0"/>
              <a:t>Stellarity</a:t>
            </a:r>
            <a:r>
              <a:rPr lang="en-US" sz="2600" dirty="0" smtClean="0"/>
              <a:t> plus </a:t>
            </a:r>
            <a:r>
              <a:rPr lang="en-US" sz="2600" dirty="0" err="1" smtClean="0"/>
              <a:t>NIRCam</a:t>
            </a:r>
            <a:r>
              <a:rPr lang="en-US" sz="2600" dirty="0" smtClean="0"/>
              <a:t> or HST magnitudes</a:t>
            </a:r>
            <a:r>
              <a:rPr lang="en-US" sz="2600" dirty="0" smtClean="0"/>
              <a:t>.</a:t>
            </a:r>
          </a:p>
        </p:txBody>
      </p:sp>
      <p:graphicFrame>
        <p:nvGraphicFramePr>
          <p:cNvPr id="4" name="Table 3"/>
          <p:cNvGraphicFramePr>
            <a:graphicFrameLocks noGrp="1"/>
          </p:cNvGraphicFramePr>
          <p:nvPr>
            <p:extLst>
              <p:ext uri="{D42A27DB-BD31-4B8C-83A1-F6EECF244321}">
                <p14:modId xmlns:p14="http://schemas.microsoft.com/office/powerpoint/2010/main" val="1775529522"/>
              </p:ext>
            </p:extLst>
          </p:nvPr>
        </p:nvGraphicFramePr>
        <p:xfrm>
          <a:off x="1534390" y="5241997"/>
          <a:ext cx="9249835" cy="1947220"/>
        </p:xfrm>
        <a:graphic>
          <a:graphicData uri="http://schemas.openxmlformats.org/drawingml/2006/table">
            <a:tbl>
              <a:tblPr/>
              <a:tblGrid>
                <a:gridCol w="1849967"/>
                <a:gridCol w="1849967"/>
                <a:gridCol w="1710267"/>
                <a:gridCol w="2146300"/>
                <a:gridCol w="1693334"/>
              </a:tblGrid>
              <a:tr h="590860">
                <a:tc>
                  <a:txBody>
                    <a:bodyPr/>
                    <a:lstStyle/>
                    <a:p>
                      <a:pPr algn="l" fontAlgn="t"/>
                      <a:r>
                        <a:rPr lang="uk-UA" sz="1800" b="0" dirty="0">
                          <a:solidFill>
                            <a:schemeClr val="tx1"/>
                          </a:solidFill>
                          <a:effectLst/>
                          <a:latin typeface="Lato" charset="0"/>
                        </a:rPr>
                        <a:t># </a:t>
                      </a:r>
                      <a:r>
                        <a:rPr lang="uk-UA" sz="1800" b="1" dirty="0">
                          <a:solidFill>
                            <a:schemeClr val="tx1"/>
                          </a:solidFill>
                          <a:effectLst/>
                          <a:latin typeface="Lato" charset="0"/>
                        </a:rPr>
                        <a:t>RA</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1" dirty="0">
                          <a:solidFill>
                            <a:schemeClr val="tx1"/>
                          </a:solidFill>
                          <a:effectLst/>
                          <a:latin typeface="Lato" charset="0"/>
                        </a:rPr>
                        <a:t>DEC</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1" dirty="0">
                          <a:solidFill>
                            <a:schemeClr val="tx1"/>
                          </a:solidFill>
                          <a:effectLst/>
                          <a:latin typeface="Lato" charset="0"/>
                        </a:rPr>
                        <a:t>MAG_F160W</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1" dirty="0">
                          <a:solidFill>
                            <a:schemeClr val="tx1"/>
                          </a:solidFill>
                          <a:effectLst/>
                          <a:latin typeface="Lato" charset="0"/>
                        </a:rPr>
                        <a:t>MAGERR_F160W</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1" dirty="0" smtClean="0">
                          <a:solidFill>
                            <a:schemeClr val="tx1"/>
                          </a:solidFill>
                          <a:effectLst/>
                          <a:latin typeface="Lato" charset="0"/>
                        </a:rPr>
                        <a:t>WEIGHT</a:t>
                      </a:r>
                      <a:endParaRPr lang="en-US" sz="1800" b="1" dirty="0">
                        <a:solidFill>
                          <a:schemeClr val="tx1"/>
                        </a:solidFill>
                        <a:effectLst/>
                        <a:latin typeface="Lato" charset="0"/>
                      </a:endParaRP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425183">
                <a:tc>
                  <a:txBody>
                    <a:bodyPr/>
                    <a:lstStyle/>
                    <a:p>
                      <a:pPr algn="l" fontAlgn="t"/>
                      <a:r>
                        <a:rPr lang="hr-HR" sz="1800" b="0">
                          <a:solidFill>
                            <a:schemeClr val="tx1"/>
                          </a:solidFill>
                          <a:effectLst/>
                          <a:latin typeface="Lato" charset="0"/>
                        </a:rPr>
                        <a:t>53.16054039</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cs-CZ" sz="1800" b="0">
                          <a:solidFill>
                            <a:schemeClr val="tx1"/>
                          </a:solidFill>
                          <a:effectLst/>
                          <a:latin typeface="Lato" charset="0"/>
                        </a:rPr>
                        <a:t>-27.79774121</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nb-NO" sz="1800" b="0">
                          <a:solidFill>
                            <a:schemeClr val="tx1"/>
                          </a:solidFill>
                          <a:effectLst/>
                          <a:latin typeface="Lato" charset="0"/>
                        </a:rPr>
                        <a:t>17.85</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nb-NO" sz="1800" b="0">
                          <a:solidFill>
                            <a:schemeClr val="tx1"/>
                          </a:solidFill>
                          <a:effectLst/>
                          <a:latin typeface="Lato" charset="0"/>
                        </a:rPr>
                        <a:t>0.01</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0" dirty="0" smtClean="0">
                          <a:solidFill>
                            <a:schemeClr val="tx1"/>
                          </a:solidFill>
                          <a:effectLst/>
                          <a:latin typeface="Lato" charset="0"/>
                        </a:rPr>
                        <a:t>300</a:t>
                      </a:r>
                      <a:endParaRPr lang="en-US" sz="1800" b="0" dirty="0">
                        <a:solidFill>
                          <a:schemeClr val="tx1"/>
                        </a:solidFill>
                        <a:effectLst/>
                        <a:latin typeface="Lato" charset="0"/>
                      </a:endParaRP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425183">
                <a:tc>
                  <a:txBody>
                    <a:bodyPr/>
                    <a:lstStyle/>
                    <a:p>
                      <a:pPr algn="l" fontAlgn="t"/>
                      <a:r>
                        <a:rPr lang="is-IS" sz="1800" b="0">
                          <a:solidFill>
                            <a:schemeClr val="tx1"/>
                          </a:solidFill>
                          <a:effectLst/>
                          <a:latin typeface="Lato" charset="0"/>
                        </a:rPr>
                        <a:t>53.17103742</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fi-FI" sz="1800" b="0">
                          <a:solidFill>
                            <a:schemeClr val="tx1"/>
                          </a:solidFill>
                          <a:effectLst/>
                          <a:latin typeface="Lato" charset="0"/>
                        </a:rPr>
                        <a:t>-27.78765924</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hr-HR" sz="1800" b="0" dirty="0">
                          <a:solidFill>
                            <a:schemeClr val="tx1"/>
                          </a:solidFill>
                          <a:effectLst/>
                          <a:latin typeface="Lato" charset="0"/>
                        </a:rPr>
                        <a:t>19.21</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nb-NO" sz="1800" b="0">
                          <a:solidFill>
                            <a:schemeClr val="tx1"/>
                          </a:solidFill>
                          <a:effectLst/>
                          <a:latin typeface="Lato" charset="0"/>
                        </a:rPr>
                        <a:t>0.10</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0" dirty="0" smtClean="0">
                          <a:solidFill>
                            <a:schemeClr val="tx1"/>
                          </a:solidFill>
                          <a:effectLst/>
                          <a:latin typeface="Lato" charset="0"/>
                        </a:rPr>
                        <a:t>100</a:t>
                      </a:r>
                      <a:endParaRPr lang="en-US" sz="1800" b="0" dirty="0">
                        <a:solidFill>
                          <a:schemeClr val="tx1"/>
                        </a:solidFill>
                        <a:effectLst/>
                        <a:latin typeface="Lato" charset="0"/>
                      </a:endParaRP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425183">
                <a:tc>
                  <a:txBody>
                    <a:bodyPr/>
                    <a:lstStyle/>
                    <a:p>
                      <a:pPr algn="l" fontAlgn="t"/>
                      <a:r>
                        <a:rPr lang="is-IS" sz="1800" b="0" dirty="0">
                          <a:solidFill>
                            <a:schemeClr val="tx1"/>
                          </a:solidFill>
                          <a:effectLst/>
                          <a:latin typeface="Lato" charset="0"/>
                        </a:rPr>
                        <a:t>53.16553235</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mr-IN" sz="1800" b="0" dirty="0">
                          <a:solidFill>
                            <a:schemeClr val="tx1"/>
                          </a:solidFill>
                          <a:effectLst/>
                          <a:latin typeface="Lato" charset="0"/>
                        </a:rPr>
                        <a:t>-27.77259145</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nb-NO" sz="1800" b="0" dirty="0">
                          <a:solidFill>
                            <a:schemeClr val="tx1"/>
                          </a:solidFill>
                          <a:effectLst/>
                          <a:latin typeface="Lato" charset="0"/>
                        </a:rPr>
                        <a:t>20.10</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pt-BR" sz="1800" b="0" dirty="0">
                          <a:solidFill>
                            <a:schemeClr val="tx1"/>
                          </a:solidFill>
                          <a:effectLst/>
                          <a:latin typeface="Lato" charset="0"/>
                        </a:rPr>
                        <a:t>0.05</a:t>
                      </a: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l" fontAlgn="t"/>
                      <a:r>
                        <a:rPr lang="en-US" sz="1800" b="0" dirty="0" smtClean="0">
                          <a:solidFill>
                            <a:schemeClr val="tx1"/>
                          </a:solidFill>
                          <a:effectLst/>
                          <a:latin typeface="Lato" charset="0"/>
                        </a:rPr>
                        <a:t>50</a:t>
                      </a:r>
                      <a:endParaRPr lang="en-US" sz="1800" b="0" dirty="0">
                        <a:solidFill>
                          <a:schemeClr val="tx1"/>
                        </a:solidFill>
                        <a:effectLst/>
                        <a:latin typeface="Lato" charset="0"/>
                      </a:endParaRPr>
                    </a:p>
                  </a:txBody>
                  <a:tcPr marL="127000" marR="127000" marT="88900" marB="8890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4526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71" y="295593"/>
            <a:ext cx="11704322" cy="953295"/>
          </a:xfrm>
        </p:spPr>
        <p:txBody>
          <a:bodyPr>
            <a:normAutofit/>
          </a:bodyPr>
          <a:lstStyle/>
          <a:p>
            <a:r>
              <a:rPr lang="en-US" sz="4800" dirty="0" smtClean="0"/>
              <a:t>PRIMARY and filler candidate lists</a:t>
            </a:r>
            <a:endParaRPr lang="en-US" sz="4800" dirty="0"/>
          </a:p>
        </p:txBody>
      </p:sp>
      <p:sp>
        <p:nvSpPr>
          <p:cNvPr id="3" name="Text Placeholder 2"/>
          <p:cNvSpPr>
            <a:spLocks noGrp="1"/>
          </p:cNvSpPr>
          <p:nvPr>
            <p:ph idx="1"/>
          </p:nvPr>
        </p:nvSpPr>
        <p:spPr>
          <a:xfrm>
            <a:off x="345704" y="1333995"/>
            <a:ext cx="12008857" cy="7978239"/>
          </a:xfrm>
        </p:spPr>
        <p:txBody>
          <a:bodyPr>
            <a:normAutofit/>
          </a:bodyPr>
          <a:lstStyle/>
          <a:p>
            <a:pPr marL="0" indent="0">
              <a:spcBef>
                <a:spcPts val="1000"/>
              </a:spcBef>
              <a:spcAft>
                <a:spcPts val="822"/>
              </a:spcAft>
              <a:buNone/>
            </a:pPr>
            <a:r>
              <a:rPr lang="en-US" sz="3000" dirty="0" smtClean="0">
                <a:solidFill>
                  <a:srgbClr val="CF71DA"/>
                </a:solidFill>
              </a:rPr>
              <a:t>Primary and Filler candidate lists are subsets of sources derived from the Catalog and used to design a MOS Plan.</a:t>
            </a:r>
            <a:endParaRPr lang="en-US" sz="3000" dirty="0" smtClean="0">
              <a:solidFill>
                <a:srgbClr val="FF1491"/>
              </a:solidFill>
            </a:endParaRPr>
          </a:p>
          <a:p>
            <a:pPr>
              <a:spcBef>
                <a:spcPts val="1000"/>
              </a:spcBef>
              <a:spcAft>
                <a:spcPts val="822"/>
              </a:spcAft>
            </a:pPr>
            <a:r>
              <a:rPr lang="en-US" dirty="0" smtClean="0"/>
              <a:t>These lists can be filtered from the Catalog by filtering values in one or more columns.</a:t>
            </a:r>
            <a:endParaRPr lang="en-US" dirty="0" smtClean="0"/>
          </a:p>
          <a:p>
            <a:pPr>
              <a:spcBef>
                <a:spcPts val="1000"/>
              </a:spcBef>
              <a:spcAft>
                <a:spcPts val="822"/>
              </a:spcAft>
            </a:pPr>
            <a:r>
              <a:rPr lang="en-US" b="1" dirty="0" smtClean="0">
                <a:solidFill>
                  <a:srgbClr val="CF71DA"/>
                </a:solidFill>
              </a:rPr>
              <a:t>Primary Candidate List</a:t>
            </a:r>
            <a:r>
              <a:rPr lang="en-US" b="1" dirty="0" smtClean="0"/>
              <a:t>:  </a:t>
            </a:r>
            <a:r>
              <a:rPr lang="en-US" dirty="0" smtClean="0"/>
              <a:t>These sources are used to find preferable </a:t>
            </a:r>
            <a:r>
              <a:rPr lang="en-US" dirty="0" err="1" smtClean="0"/>
              <a:t>pointings</a:t>
            </a:r>
            <a:r>
              <a:rPr lang="en-US" dirty="0" smtClean="0"/>
              <a:t>.  Source weights are (optionally) used in making this determination.  Plans are scored by the summed weights at a given test pointing.</a:t>
            </a:r>
          </a:p>
          <a:p>
            <a:pPr>
              <a:spcBef>
                <a:spcPts val="1000"/>
              </a:spcBef>
              <a:spcAft>
                <a:spcPts val="822"/>
              </a:spcAft>
            </a:pPr>
            <a:r>
              <a:rPr lang="en-US" sz="2500" b="1" dirty="0" smtClean="0">
                <a:solidFill>
                  <a:srgbClr val="CF71DA"/>
                </a:solidFill>
              </a:rPr>
              <a:t>Filler Candidate List</a:t>
            </a:r>
            <a:r>
              <a:rPr lang="en-US" sz="2500" b="1" dirty="0" smtClean="0"/>
              <a:t>:  </a:t>
            </a:r>
            <a:r>
              <a:rPr lang="en-US" sz="2500" dirty="0" smtClean="0"/>
              <a:t>These sources are used to help fill the MSA after any </a:t>
            </a:r>
            <a:r>
              <a:rPr lang="en-US" sz="2500" dirty="0" err="1" smtClean="0"/>
              <a:t>pointings</a:t>
            </a:r>
            <a:r>
              <a:rPr lang="en-US" sz="2500" dirty="0" smtClean="0"/>
              <a:t> are chosen.  Source weights are not used.</a:t>
            </a:r>
          </a:p>
          <a:p>
            <a:pPr>
              <a:spcBef>
                <a:spcPts val="1000"/>
              </a:spcBef>
              <a:spcAft>
                <a:spcPts val="822"/>
              </a:spcAft>
            </a:pPr>
            <a:r>
              <a:rPr lang="en-US" sz="2500" dirty="0" smtClean="0"/>
              <a:t>Target Sets that are chosen by the tool include sources from these two lists.</a:t>
            </a:r>
            <a:endParaRPr lang="en-US" sz="2500" dirty="0"/>
          </a:p>
          <a:p>
            <a:pPr>
              <a:spcBef>
                <a:spcPts val="1000"/>
              </a:spcBef>
              <a:spcAft>
                <a:spcPts val="822"/>
              </a:spcAft>
            </a:pPr>
            <a:endParaRPr lang="en-US" sz="2400" dirty="0" smtClean="0"/>
          </a:p>
        </p:txBody>
      </p:sp>
    </p:spTree>
    <p:extLst>
      <p:ext uri="{BB962C8B-B14F-4D97-AF65-F5344CB8AC3E}">
        <p14:creationId xmlns:p14="http://schemas.microsoft.com/office/powerpoint/2010/main" val="124904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56A8"/>
                </a:solidFill>
                <a:latin typeface="Calibri"/>
                <a:cs typeface="Calibri"/>
              </a:rPr>
              <a:t>MOS </a:t>
            </a:r>
            <a:r>
              <a:rPr lang="en-US" sz="3500" dirty="0">
                <a:solidFill>
                  <a:srgbClr val="FF56A8"/>
                </a:solidFill>
                <a:latin typeface="Calibri"/>
                <a:cs typeface="Calibri"/>
              </a:rPr>
              <a:t>process </a:t>
            </a:r>
            <a:r>
              <a:rPr lang="en-US" sz="3500" dirty="0" smtClean="0">
                <a:solidFill>
                  <a:srgbClr val="FF56A8"/>
                </a:solidFill>
                <a:latin typeface="Calibri"/>
                <a:cs typeface="Calibri"/>
              </a:rPr>
              <a:t>overview </a:t>
            </a:r>
          </a:p>
          <a:p>
            <a:pPr>
              <a:lnSpc>
                <a:spcPct val="120000"/>
              </a:lnSpc>
              <a:spcBef>
                <a:spcPts val="1200"/>
              </a:spcBef>
              <a:buFont typeface="Wingdings" charset="2"/>
              <a:buChar char="v"/>
            </a:pPr>
            <a:r>
              <a:rPr sz="3500" dirty="0" smtClean="0">
                <a:solidFill>
                  <a:srgbClr val="FF56A8"/>
                </a:solidFill>
                <a:latin typeface="Calibri"/>
                <a:cs typeface="Calibri"/>
              </a:rPr>
              <a:t>MSA </a:t>
            </a:r>
            <a:r>
              <a:rPr sz="3500" dirty="0">
                <a:solidFill>
                  <a:srgbClr val="FF56A8"/>
                </a:solidFill>
                <a:latin typeface="Calibri"/>
                <a:cs typeface="Calibri"/>
              </a:rPr>
              <a:t>characteristics that impact </a:t>
            </a:r>
            <a:r>
              <a:rPr lang="en-US" sz="3500" dirty="0" smtClean="0">
                <a:solidFill>
                  <a:srgbClr val="FF56A8"/>
                </a:solidFill>
                <a:latin typeface="Calibri"/>
                <a:cs typeface="Calibri"/>
              </a:rPr>
              <a:t>MOS </a:t>
            </a:r>
            <a:r>
              <a:rPr sz="3500" dirty="0" smtClean="0">
                <a:solidFill>
                  <a:srgbClr val="FF56A8"/>
                </a:solidFill>
                <a:latin typeface="Calibri"/>
                <a:cs typeface="Calibri"/>
              </a:rPr>
              <a:t>observation</a:t>
            </a:r>
            <a:r>
              <a:rPr lang="en-US" sz="3500" dirty="0" smtClean="0">
                <a:solidFill>
                  <a:srgbClr val="FF56A8"/>
                </a:solidFill>
                <a:latin typeface="Calibri"/>
                <a:cs typeface="Calibri"/>
              </a:rPr>
              <a:t> planning</a:t>
            </a:r>
          </a:p>
          <a:p>
            <a:pPr>
              <a:lnSpc>
                <a:spcPct val="120000"/>
              </a:lnSpc>
              <a:spcBef>
                <a:spcPts val="1200"/>
              </a:spcBef>
              <a:buFont typeface="Wingdings" charset="2"/>
              <a:buChar char="v"/>
            </a:pPr>
            <a:r>
              <a:rPr lang="en-US" sz="3500" dirty="0">
                <a:solidFill>
                  <a:srgbClr val="FF56A8"/>
                </a:solidFill>
                <a:cs typeface="Calibri"/>
              </a:rPr>
              <a:t>Target Acquisition and Pre-Imaging </a:t>
            </a:r>
            <a:r>
              <a:rPr lang="en-US" sz="3500" dirty="0" smtClean="0">
                <a:solidFill>
                  <a:srgbClr val="FF56A8"/>
                </a:solidFill>
                <a:cs typeface="Calibri"/>
              </a:rPr>
              <a:t>considerations</a:t>
            </a:r>
            <a:endParaRPr lang="en-US" sz="3500" dirty="0" smtClean="0">
              <a:solidFill>
                <a:srgbClr val="FF56A8"/>
              </a:solidFill>
              <a:latin typeface="Calibri"/>
              <a:cs typeface="Calibri"/>
            </a:endParaRPr>
          </a:p>
          <a:p>
            <a:pPr>
              <a:lnSpc>
                <a:spcPct val="120000"/>
              </a:lnSpc>
              <a:spcBef>
                <a:spcPts val="1200"/>
              </a:spcBef>
              <a:spcAft>
                <a:spcPts val="222"/>
              </a:spcAft>
              <a:buFont typeface="Wingdings" charset="2"/>
              <a:buChar char="v"/>
            </a:pPr>
            <a:r>
              <a:rPr lang="en-US" sz="3500" dirty="0" smtClean="0">
                <a:solidFill>
                  <a:srgbClr val="FF56A8"/>
                </a:solidFill>
                <a:latin typeface="Calibri"/>
                <a:cs typeface="Calibri"/>
              </a:rPr>
              <a:t>The MSA Planning Tool (MPT) in APT</a:t>
            </a:r>
            <a:endParaRPr lang="en-US" sz="3500" dirty="0">
              <a:solidFill>
                <a:srgbClr val="FF56A8"/>
              </a:solidFill>
              <a:latin typeface="Calibri"/>
              <a:cs typeface="Calibri"/>
            </a:endParaRPr>
          </a:p>
          <a:p>
            <a:pPr lvl="1">
              <a:lnSpc>
                <a:spcPct val="120000"/>
              </a:lnSpc>
              <a:spcBef>
                <a:spcPts val="300"/>
              </a:spcBef>
              <a:spcAft>
                <a:spcPts val="600"/>
              </a:spcAft>
              <a:buFont typeface="Wingdings" charset="2"/>
              <a:buChar char="§"/>
            </a:pPr>
            <a:r>
              <a:rPr lang="en-US" sz="3000" dirty="0" smtClean="0">
                <a:solidFill>
                  <a:srgbClr val="FF56A8"/>
                </a:solidFill>
                <a:latin typeface="Calibri"/>
                <a:cs typeface="Calibri"/>
              </a:rPr>
              <a:t>Input </a:t>
            </a:r>
            <a:r>
              <a:rPr lang="en-US" sz="3000" dirty="0" smtClean="0">
                <a:solidFill>
                  <a:srgbClr val="FF56A8"/>
                </a:solidFill>
                <a:latin typeface="Calibri"/>
                <a:cs typeface="Calibri"/>
              </a:rPr>
              <a:t>Catalog and Candidate Lists</a:t>
            </a:r>
            <a:endParaRPr lang="en-US" sz="3000" dirty="0" smtClean="0">
              <a:solidFill>
                <a:srgbClr val="FF56A8"/>
              </a:solidFill>
              <a:latin typeface="Calibri"/>
              <a:cs typeface="Calibri"/>
            </a:endParaRPr>
          </a:p>
          <a:p>
            <a:pPr lvl="1">
              <a:lnSpc>
                <a:spcPct val="120000"/>
              </a:lnSpc>
              <a:spcBef>
                <a:spcPts val="300"/>
              </a:spcBef>
              <a:spcAft>
                <a:spcPts val="600"/>
              </a:spcAft>
              <a:buFont typeface="Wingdings" charset="2"/>
              <a:buChar char="§"/>
            </a:pPr>
            <a:r>
              <a:rPr lang="en-US" sz="3100" dirty="0" smtClean="0">
                <a:solidFill>
                  <a:srgbClr val="FF1491"/>
                </a:solidFill>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153079698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311" y="141506"/>
            <a:ext cx="10713196" cy="984148"/>
          </a:xfrm>
        </p:spPr>
        <p:txBody>
          <a:bodyPr>
            <a:noAutofit/>
          </a:bodyPr>
          <a:lstStyle/>
          <a:p>
            <a:r>
              <a:rPr lang="en-US" sz="3800" dirty="0"/>
              <a:t>Key Planning Parameters in MPT: </a:t>
            </a:r>
            <a:r>
              <a:rPr lang="en-US" sz="3800" dirty="0" smtClean="0"/>
              <a:t>  </a:t>
            </a:r>
            <a:r>
              <a:rPr lang="en-US" sz="3800" dirty="0" err="1" smtClean="0"/>
              <a:t>Slitlet</a:t>
            </a:r>
            <a:r>
              <a:rPr lang="en-US" sz="3800" dirty="0" smtClean="0"/>
              <a:t> Shape</a:t>
            </a:r>
            <a:endParaRPr lang="en-US" sz="3800" dirty="0"/>
          </a:p>
        </p:txBody>
      </p:sp>
      <p:sp>
        <p:nvSpPr>
          <p:cNvPr id="3" name="Content Placeholder 2"/>
          <p:cNvSpPr>
            <a:spLocks noGrp="1"/>
          </p:cNvSpPr>
          <p:nvPr>
            <p:ph idx="1"/>
          </p:nvPr>
        </p:nvSpPr>
        <p:spPr>
          <a:xfrm>
            <a:off x="6856841" y="1578624"/>
            <a:ext cx="4952815" cy="684130"/>
          </a:xfrm>
        </p:spPr>
        <p:txBody>
          <a:bodyPr>
            <a:normAutofit/>
          </a:bodyPr>
          <a:lstStyle/>
          <a:p>
            <a:pPr marL="0" indent="0" algn="ctr">
              <a:buNone/>
            </a:pPr>
            <a:r>
              <a:rPr lang="en-US" b="1" dirty="0" err="1"/>
              <a:t>S</a:t>
            </a:r>
            <a:r>
              <a:rPr lang="en-US" b="1" dirty="0" err="1"/>
              <a:t>litlet</a:t>
            </a:r>
            <a:r>
              <a:rPr lang="en-US" b="1" dirty="0"/>
              <a:t> shape </a:t>
            </a:r>
            <a:r>
              <a:rPr lang="en-US" dirty="0" smtClean="0"/>
              <a:t>(1</a:t>
            </a:r>
            <a:r>
              <a:rPr lang="en-US" dirty="0"/>
              <a:t>, 2, 3, or 5 shutters)</a:t>
            </a:r>
            <a:endParaRPr lang="en-US" dirty="0" smtClean="0"/>
          </a:p>
        </p:txBody>
      </p:sp>
      <p:sp>
        <p:nvSpPr>
          <p:cNvPr id="46" name="TextBox 45"/>
          <p:cNvSpPr txBox="1"/>
          <p:nvPr/>
        </p:nvSpPr>
        <p:spPr>
          <a:xfrm>
            <a:off x="385228" y="4180597"/>
            <a:ext cx="5750843" cy="5247590"/>
          </a:xfrm>
          <a:prstGeom prst="rect">
            <a:avLst/>
          </a:prstGeom>
          <a:noFill/>
          <a:ln>
            <a:noFill/>
          </a:ln>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lgn="l">
              <a:spcBef>
                <a:spcPts val="1200"/>
              </a:spcBef>
              <a:spcAft>
                <a:spcPts val="1200"/>
              </a:spcAft>
              <a:buFont typeface="Wingdings" charset="2"/>
              <a:buChar char="v"/>
            </a:pPr>
            <a:r>
              <a:rPr lang="en-US" sz="2500" dirty="0" smtClean="0">
                <a:solidFill>
                  <a:srgbClr val="FF1491"/>
                </a:solidFill>
              </a:rPr>
              <a:t>Multiplexing</a:t>
            </a:r>
            <a:r>
              <a:rPr lang="en-US" sz="2500" dirty="0" smtClean="0">
                <a:solidFill>
                  <a:schemeClr val="tx1"/>
                </a:solidFill>
              </a:rPr>
              <a:t> (the number of observable sources in an MSA configuration) depends on </a:t>
            </a:r>
            <a:r>
              <a:rPr lang="en-US" sz="2500" dirty="0" err="1" smtClean="0">
                <a:solidFill>
                  <a:schemeClr val="tx1"/>
                </a:solidFill>
              </a:rPr>
              <a:t>slitlet</a:t>
            </a:r>
            <a:r>
              <a:rPr lang="en-US" sz="2500" dirty="0" smtClean="0">
                <a:solidFill>
                  <a:schemeClr val="tx1"/>
                </a:solidFill>
              </a:rPr>
              <a:t> length </a:t>
            </a:r>
          </a:p>
          <a:p>
            <a:pPr marL="342900" indent="-342900" algn="l">
              <a:spcBef>
                <a:spcPts val="1200"/>
              </a:spcBef>
              <a:spcAft>
                <a:spcPts val="1200"/>
              </a:spcAft>
              <a:buFont typeface="Wingdings" charset="2"/>
              <a:buChar char="v"/>
            </a:pPr>
            <a:r>
              <a:rPr lang="en-US" sz="2500" dirty="0" smtClean="0">
                <a:solidFill>
                  <a:schemeClr val="tx1"/>
                </a:solidFill>
              </a:rPr>
              <a:t>see poster by Emily </a:t>
            </a:r>
            <a:r>
              <a:rPr lang="en-US" sz="2500" dirty="0" err="1" smtClean="0">
                <a:solidFill>
                  <a:schemeClr val="tx1"/>
                </a:solidFill>
              </a:rPr>
              <a:t>Wislowski</a:t>
            </a:r>
            <a:r>
              <a:rPr lang="en-US" sz="2500" dirty="0" smtClean="0">
                <a:solidFill>
                  <a:schemeClr val="tx1"/>
                </a:solidFill>
              </a:rPr>
              <a:t> which shows examples of this effect</a:t>
            </a:r>
          </a:p>
          <a:p>
            <a:pPr marL="342900" indent="-342900" algn="l">
              <a:spcBef>
                <a:spcPts val="1200"/>
              </a:spcBef>
              <a:spcAft>
                <a:spcPts val="1200"/>
              </a:spcAft>
              <a:buFont typeface="Wingdings" charset="2"/>
              <a:buChar char="v"/>
            </a:pPr>
            <a:r>
              <a:rPr lang="en-US" sz="2500" dirty="0" smtClean="0">
                <a:solidFill>
                  <a:srgbClr val="FF1491"/>
                </a:solidFill>
              </a:rPr>
              <a:t>Background measurements</a:t>
            </a:r>
            <a:r>
              <a:rPr lang="en-US" sz="2500" dirty="0" smtClean="0">
                <a:solidFill>
                  <a:schemeClr val="tx1"/>
                </a:solidFill>
              </a:rPr>
              <a:t> are taken from the shutters without the planned target.</a:t>
            </a:r>
          </a:p>
          <a:p>
            <a:pPr marL="342900" indent="-342900" algn="l">
              <a:spcBef>
                <a:spcPts val="1200"/>
              </a:spcBef>
              <a:spcAft>
                <a:spcPts val="1200"/>
              </a:spcAft>
              <a:buFont typeface="Wingdings" charset="2"/>
              <a:buChar char="v"/>
            </a:pPr>
            <a:r>
              <a:rPr lang="en-US" sz="2500" dirty="0" smtClean="0">
                <a:solidFill>
                  <a:schemeClr val="tx1"/>
                </a:solidFill>
              </a:rPr>
              <a:t>Important to check that no other sources are in the </a:t>
            </a:r>
            <a:r>
              <a:rPr lang="en-US" sz="2500" dirty="0" err="1" smtClean="0">
                <a:solidFill>
                  <a:schemeClr val="tx1"/>
                </a:solidFill>
              </a:rPr>
              <a:t>slitlet</a:t>
            </a:r>
            <a:r>
              <a:rPr lang="en-US" sz="2500" dirty="0" smtClean="0">
                <a:solidFill>
                  <a:schemeClr val="tx1"/>
                </a:solidFill>
              </a:rPr>
              <a:t> to </a:t>
            </a:r>
            <a:r>
              <a:rPr lang="en-US" sz="2500" dirty="0" smtClean="0">
                <a:solidFill>
                  <a:srgbClr val="FF1491"/>
                </a:solidFill>
              </a:rPr>
              <a:t>avoid contamination </a:t>
            </a:r>
            <a:r>
              <a:rPr lang="en-US" sz="2500" dirty="0" smtClean="0">
                <a:solidFill>
                  <a:schemeClr val="tx1"/>
                </a:solidFill>
              </a:rPr>
              <a:t>of target spectra.</a:t>
            </a:r>
          </a:p>
        </p:txBody>
      </p:sp>
      <p:grpSp>
        <p:nvGrpSpPr>
          <p:cNvPr id="80" name="Group 79"/>
          <p:cNvGrpSpPr/>
          <p:nvPr/>
        </p:nvGrpSpPr>
        <p:grpSpPr>
          <a:xfrm>
            <a:off x="6598726" y="2362478"/>
            <a:ext cx="5769204" cy="4543720"/>
            <a:chOff x="6014301" y="2238801"/>
            <a:chExt cx="5769204" cy="4543720"/>
          </a:xfrm>
        </p:grpSpPr>
        <p:grpSp>
          <p:nvGrpSpPr>
            <p:cNvPr id="79" name="Group 78"/>
            <p:cNvGrpSpPr/>
            <p:nvPr/>
          </p:nvGrpSpPr>
          <p:grpSpPr>
            <a:xfrm>
              <a:off x="6014301" y="2238801"/>
              <a:ext cx="5769204" cy="4543720"/>
              <a:chOff x="6014301" y="2215299"/>
              <a:chExt cx="5769204" cy="4543720"/>
            </a:xfrm>
          </p:grpSpPr>
          <p:sp>
            <p:nvSpPr>
              <p:cNvPr id="78" name="Rectangle 77"/>
              <p:cNvSpPr/>
              <p:nvPr/>
            </p:nvSpPr>
            <p:spPr>
              <a:xfrm>
                <a:off x="6014301" y="2215299"/>
                <a:ext cx="5769204" cy="45437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6913587" y="2382536"/>
                <a:ext cx="3825791" cy="4145683"/>
                <a:chOff x="6913587" y="2382536"/>
                <a:chExt cx="3825791" cy="4145683"/>
              </a:xfrm>
              <a:noFill/>
            </p:grpSpPr>
            <p:grpSp>
              <p:nvGrpSpPr>
                <p:cNvPr id="6" name="Group 5"/>
                <p:cNvGrpSpPr/>
                <p:nvPr/>
              </p:nvGrpSpPr>
              <p:grpSpPr>
                <a:xfrm>
                  <a:off x="8003480" y="3192046"/>
                  <a:ext cx="629392" cy="2541229"/>
                  <a:chOff x="8148069" y="-452622"/>
                  <a:chExt cx="635000" cy="2984500"/>
                </a:xfrm>
                <a:grpFill/>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069" y="-452622"/>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50" name="Group 49"/>
                <p:cNvGrpSpPr/>
                <p:nvPr/>
              </p:nvGrpSpPr>
              <p:grpSpPr>
                <a:xfrm>
                  <a:off x="10112080" y="2382536"/>
                  <a:ext cx="627298" cy="4145683"/>
                  <a:chOff x="7720839" y="6138602"/>
                  <a:chExt cx="493949" cy="3620527"/>
                </a:xfrm>
                <a:grpFill/>
              </p:grpSpPr>
              <p:grpSp>
                <p:nvGrpSpPr>
                  <p:cNvPr id="51" name="Group 50"/>
                  <p:cNvGrpSpPr/>
                  <p:nvPr/>
                </p:nvGrpSpPr>
                <p:grpSpPr>
                  <a:xfrm>
                    <a:off x="7724781" y="6138602"/>
                    <a:ext cx="490007" cy="2233002"/>
                    <a:chOff x="8095757" y="-459544"/>
                    <a:chExt cx="635000" cy="2984500"/>
                  </a:xfrm>
                  <a:grpFill/>
                </p:grpSpPr>
                <p:pic>
                  <p:nvPicPr>
                    <p:cNvPr id="58"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75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9"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52" name="Group 51"/>
                  <p:cNvGrpSpPr/>
                  <p:nvPr/>
                </p:nvGrpSpPr>
                <p:grpSpPr>
                  <a:xfrm>
                    <a:off x="7720839" y="7526127"/>
                    <a:ext cx="490007" cy="2233002"/>
                    <a:chOff x="8086137" y="-459544"/>
                    <a:chExt cx="635000" cy="2984500"/>
                  </a:xfrm>
                  <a:grpFill/>
                </p:grpSpPr>
                <p:pic>
                  <p:nvPicPr>
                    <p:cNvPr id="56"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7"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53" name="Group 52"/>
                  <p:cNvGrpSpPr/>
                  <p:nvPr/>
                </p:nvGrpSpPr>
                <p:grpSpPr>
                  <a:xfrm>
                    <a:off x="7720839" y="6816020"/>
                    <a:ext cx="490007" cy="2233002"/>
                    <a:chOff x="8086137" y="-459544"/>
                    <a:chExt cx="635000" cy="2984500"/>
                  </a:xfrm>
                  <a:grpFill/>
                </p:grpSpPr>
                <p:pic>
                  <p:nvPicPr>
                    <p:cNvPr id="54"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5"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grpSp>
              <p:nvGrpSpPr>
                <p:cNvPr id="61" name="Group 60"/>
                <p:cNvGrpSpPr/>
                <p:nvPr/>
              </p:nvGrpSpPr>
              <p:grpSpPr>
                <a:xfrm>
                  <a:off x="9020033" y="3182697"/>
                  <a:ext cx="629392" cy="2541229"/>
                  <a:chOff x="8086137" y="-459544"/>
                  <a:chExt cx="635000" cy="2984500"/>
                </a:xfrm>
                <a:grpFill/>
              </p:grpSpPr>
              <p:pic>
                <p:nvPicPr>
                  <p:cNvPr id="62"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63"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64" name="Group 63"/>
                <p:cNvGrpSpPr/>
                <p:nvPr/>
              </p:nvGrpSpPr>
              <p:grpSpPr>
                <a:xfrm>
                  <a:off x="6913587" y="3211764"/>
                  <a:ext cx="597273" cy="2560320"/>
                  <a:chOff x="8086137" y="-459544"/>
                  <a:chExt cx="635000" cy="2984500"/>
                </a:xfrm>
                <a:grpFill/>
              </p:grpSpPr>
              <p:pic>
                <p:nvPicPr>
                  <p:cNvPr id="65" name="Picture 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66"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grpSp>
        <p:sp>
          <p:nvSpPr>
            <p:cNvPr id="75" name="Rectangle 74"/>
            <p:cNvSpPr/>
            <p:nvPr/>
          </p:nvSpPr>
          <p:spPr>
            <a:xfrm>
              <a:off x="6272416" y="2610120"/>
              <a:ext cx="2328544" cy="144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325122" y="4953715"/>
              <a:ext cx="1706252" cy="1092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553286" y="1442609"/>
            <a:ext cx="5604341" cy="2174211"/>
            <a:chOff x="409110" y="2362478"/>
            <a:chExt cx="5604341" cy="2174211"/>
          </a:xfrm>
        </p:grpSpPr>
        <p:sp>
          <p:nvSpPr>
            <p:cNvPr id="31" name="TextBox 30"/>
            <p:cNvSpPr txBox="1"/>
            <p:nvPr/>
          </p:nvSpPr>
          <p:spPr>
            <a:xfrm>
              <a:off x="2549474" y="3588666"/>
              <a:ext cx="635110" cy="338554"/>
            </a:xfrm>
            <a:prstGeom prst="rect">
              <a:avLst/>
            </a:prstGeom>
            <a:noFill/>
          </p:spPr>
          <p:txBody>
            <a:bodyPr wrap="none" rtlCol="0">
              <a:spAutoFit/>
            </a:bodyPr>
            <a:lstStyle/>
            <a:p>
              <a:r>
                <a:rPr lang="en-US" sz="1600" smtClean="0">
                  <a:solidFill>
                    <a:schemeClr val="tx1"/>
                  </a:solidFill>
                </a:rPr>
                <a:t>0.46”</a:t>
              </a:r>
              <a:endParaRPr lang="en-US" sz="1600">
                <a:solidFill>
                  <a:schemeClr val="tx1"/>
                </a:solidFill>
              </a:endParaRPr>
            </a:p>
          </p:txBody>
        </p:sp>
        <p:grpSp>
          <p:nvGrpSpPr>
            <p:cNvPr id="89" name="Group 88"/>
            <p:cNvGrpSpPr/>
            <p:nvPr/>
          </p:nvGrpSpPr>
          <p:grpSpPr>
            <a:xfrm>
              <a:off x="409110" y="2362478"/>
              <a:ext cx="5604341" cy="2174211"/>
              <a:chOff x="398547" y="2363682"/>
              <a:chExt cx="5604341" cy="2174211"/>
            </a:xfrm>
          </p:grpSpPr>
          <p:sp>
            <p:nvSpPr>
              <p:cNvPr id="33" name="TextBox 32"/>
              <p:cNvSpPr txBox="1"/>
              <p:nvPr/>
            </p:nvSpPr>
            <p:spPr>
              <a:xfrm>
                <a:off x="1792790" y="2363682"/>
                <a:ext cx="530915" cy="338554"/>
              </a:xfrm>
              <a:prstGeom prst="rect">
                <a:avLst/>
              </a:prstGeom>
              <a:noFill/>
            </p:spPr>
            <p:txBody>
              <a:bodyPr wrap="none" rtlCol="0">
                <a:spAutoFit/>
              </a:bodyPr>
              <a:lstStyle/>
              <a:p>
                <a:r>
                  <a:rPr lang="en-US" sz="1600" dirty="0" smtClean="0">
                    <a:solidFill>
                      <a:schemeClr val="tx1"/>
                    </a:solidFill>
                  </a:rPr>
                  <a:t>0.2”</a:t>
                </a:r>
                <a:endParaRPr lang="en-US" sz="1600" dirty="0">
                  <a:solidFill>
                    <a:schemeClr val="tx1"/>
                  </a:solidFill>
                </a:endParaRPr>
              </a:p>
            </p:txBody>
          </p:sp>
          <p:sp>
            <p:nvSpPr>
              <p:cNvPr id="48" name="TextBox 47"/>
              <p:cNvSpPr txBox="1"/>
              <p:nvPr/>
            </p:nvSpPr>
            <p:spPr>
              <a:xfrm>
                <a:off x="3377405" y="3162695"/>
                <a:ext cx="2625483" cy="707886"/>
              </a:xfrm>
              <a:prstGeom prst="rect">
                <a:avLst/>
              </a:prstGeom>
              <a:noFill/>
            </p:spPr>
            <p:txBody>
              <a:bodyPr wrap="square" rtlCol="0">
                <a:spAutoFit/>
              </a:bodyPr>
              <a:lstStyle/>
              <a:p>
                <a:r>
                  <a:rPr lang="en-US" sz="2000" dirty="0" smtClean="0">
                    <a:solidFill>
                      <a:schemeClr val="tx1"/>
                    </a:solidFill>
                  </a:rPr>
                  <a:t>One shutter </a:t>
                </a:r>
                <a:r>
                  <a:rPr lang="mr-IN" sz="2000" dirty="0" smtClean="0">
                    <a:solidFill>
                      <a:schemeClr val="tx1"/>
                    </a:solidFill>
                  </a:rPr>
                  <a:t>–</a:t>
                </a:r>
                <a:r>
                  <a:rPr lang="en-US" sz="2000" dirty="0" smtClean="0">
                    <a:solidFill>
                      <a:schemeClr val="tx1"/>
                    </a:solidFill>
                  </a:rPr>
                  <a:t> perfectly centered point source</a:t>
                </a:r>
                <a:endParaRPr lang="en-US" sz="2000" dirty="0">
                  <a:solidFill>
                    <a:schemeClr val="tx1"/>
                  </a:solidFill>
                </a:endParaRPr>
              </a:p>
            </p:txBody>
          </p:sp>
          <p:grpSp>
            <p:nvGrpSpPr>
              <p:cNvPr id="88" name="Group 87"/>
              <p:cNvGrpSpPr/>
              <p:nvPr/>
            </p:nvGrpSpPr>
            <p:grpSpPr>
              <a:xfrm>
                <a:off x="1665941" y="2661620"/>
                <a:ext cx="877144" cy="1876273"/>
                <a:chOff x="1665941" y="2661620"/>
                <a:chExt cx="877144" cy="1876273"/>
              </a:xfrm>
            </p:grpSpPr>
            <p:cxnSp>
              <p:nvCxnSpPr>
                <p:cNvPr id="37" name="Straight Arrow Connector 36"/>
                <p:cNvCxnSpPr/>
                <p:nvPr/>
              </p:nvCxnSpPr>
              <p:spPr>
                <a:xfrm flipH="1" flipV="1">
                  <a:off x="1737561" y="2661620"/>
                  <a:ext cx="642706" cy="127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1665941" y="2831746"/>
                  <a:ext cx="877144" cy="1706147"/>
                  <a:chOff x="1656577" y="2766806"/>
                  <a:chExt cx="877144" cy="1706147"/>
                </a:xfrm>
              </p:grpSpPr>
              <p:grpSp>
                <p:nvGrpSpPr>
                  <p:cNvPr id="32" name="Group 31"/>
                  <p:cNvGrpSpPr/>
                  <p:nvPr/>
                </p:nvGrpSpPr>
                <p:grpSpPr>
                  <a:xfrm>
                    <a:off x="1656577" y="2773170"/>
                    <a:ext cx="877144" cy="1683597"/>
                    <a:chOff x="1612046" y="2493044"/>
                    <a:chExt cx="995216" cy="2019384"/>
                  </a:xfrm>
                </p:grpSpPr>
                <p:grpSp>
                  <p:nvGrpSpPr>
                    <p:cNvPr id="14" name="Group 13"/>
                    <p:cNvGrpSpPr/>
                    <p:nvPr/>
                  </p:nvGrpSpPr>
                  <p:grpSpPr>
                    <a:xfrm>
                      <a:off x="1612046" y="2493044"/>
                      <a:ext cx="876426" cy="2019384"/>
                      <a:chOff x="1770521" y="1219062"/>
                      <a:chExt cx="616237" cy="1419878"/>
                    </a:xfrm>
                  </p:grpSpPr>
                  <p:pic>
                    <p:nvPicPr>
                      <p:cNvPr id="10" name="Picture 9" descr="openshut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521" y="1219062"/>
                        <a:ext cx="616237" cy="1416964"/>
                      </a:xfrm>
                      <a:prstGeom prst="rect">
                        <a:avLst/>
                      </a:prstGeom>
                      <a:ln w="28575">
                        <a:noFill/>
                      </a:ln>
                    </p:spPr>
                  </p:pic>
                  <p:sp>
                    <p:nvSpPr>
                      <p:cNvPr id="24" name="Rectangle 23"/>
                      <p:cNvSpPr/>
                      <p:nvPr/>
                    </p:nvSpPr>
                    <p:spPr>
                      <a:xfrm>
                        <a:off x="1787113" y="1219608"/>
                        <a:ext cx="588034" cy="1419332"/>
                      </a:xfrm>
                      <a:prstGeom prst="rect">
                        <a:avLst/>
                      </a:prstGeom>
                      <a:noFill/>
                      <a:ln w="6032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grpSp>
                <p:cxnSp>
                  <p:nvCxnSpPr>
                    <p:cNvPr id="29" name="Straight Arrow Connector 28"/>
                    <p:cNvCxnSpPr/>
                    <p:nvPr/>
                  </p:nvCxnSpPr>
                  <p:spPr>
                    <a:xfrm>
                      <a:off x="2593693" y="2540530"/>
                      <a:ext cx="13569" cy="192266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9" name="Sun 48"/>
                  <p:cNvSpPr/>
                  <p:nvPr/>
                </p:nvSpPr>
                <p:spPr>
                  <a:xfrm>
                    <a:off x="2010084" y="3585033"/>
                    <a:ext cx="95136" cy="101023"/>
                  </a:xfrm>
                  <a:prstGeom prst="su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656577" y="2766806"/>
                    <a:ext cx="778727" cy="1706147"/>
                  </a:xfrm>
                  <a:prstGeom prst="rect">
                    <a:avLst/>
                  </a:prstGeom>
                  <a:noFill/>
                  <a:ln w="92075">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TextBox 80"/>
              <p:cNvSpPr txBox="1"/>
              <p:nvPr/>
            </p:nvSpPr>
            <p:spPr>
              <a:xfrm>
                <a:off x="398547" y="3113941"/>
                <a:ext cx="1061349" cy="923330"/>
              </a:xfrm>
              <a:prstGeom prst="rect">
                <a:avLst/>
              </a:prstGeom>
              <a:noFill/>
            </p:spPr>
            <p:txBody>
              <a:bodyPr wrap="square" rtlCol="0">
                <a:spAutoFit/>
              </a:bodyPr>
              <a:lstStyle/>
              <a:p>
                <a:r>
                  <a:rPr lang="en-US" sz="1800" dirty="0" smtClean="0">
                    <a:solidFill>
                      <a:schemeClr val="tx1"/>
                    </a:solidFill>
                  </a:rPr>
                  <a:t>MSA bars ~74 mas</a:t>
                </a:r>
                <a:endParaRPr lang="en-US" sz="1800" dirty="0">
                  <a:solidFill>
                    <a:schemeClr val="tx1"/>
                  </a:solidFill>
                </a:endParaRPr>
              </a:p>
            </p:txBody>
          </p:sp>
        </p:grpSp>
      </p:grpSp>
      <p:grpSp>
        <p:nvGrpSpPr>
          <p:cNvPr id="91" name="Group 90"/>
          <p:cNvGrpSpPr/>
          <p:nvPr/>
        </p:nvGrpSpPr>
        <p:grpSpPr>
          <a:xfrm>
            <a:off x="7363958" y="6006397"/>
            <a:ext cx="5110392" cy="3127281"/>
            <a:chOff x="7363958" y="6105878"/>
            <a:chExt cx="5110392" cy="3127281"/>
          </a:xfrm>
        </p:grpSpPr>
        <p:sp>
          <p:nvSpPr>
            <p:cNvPr id="82" name="TextBox 81"/>
            <p:cNvSpPr txBox="1"/>
            <p:nvPr/>
          </p:nvSpPr>
          <p:spPr>
            <a:xfrm>
              <a:off x="7363958" y="7663499"/>
              <a:ext cx="5110392" cy="1569660"/>
            </a:xfrm>
            <a:prstGeom prst="rect">
              <a:avLst/>
            </a:prstGeom>
            <a:noFill/>
          </p:spPr>
          <p:txBody>
            <a:bodyPr wrap="square" rtlCol="0">
              <a:spAutoFit/>
            </a:bodyPr>
            <a:lstStyle/>
            <a:p>
              <a:r>
                <a:rPr lang="en-US" sz="2400" dirty="0" smtClean="0">
                  <a:solidFill>
                    <a:schemeClr val="tx1"/>
                  </a:solidFill>
                </a:rPr>
                <a:t>Default configuration, good for </a:t>
              </a:r>
              <a:r>
                <a:rPr lang="en-US" sz="2400" dirty="0" smtClean="0">
                  <a:solidFill>
                    <a:srgbClr val="FF1491"/>
                  </a:solidFill>
                </a:rPr>
                <a:t>compact sources.</a:t>
              </a:r>
              <a:r>
                <a:rPr lang="en-US" sz="2400" dirty="0" smtClean="0">
                  <a:solidFill>
                    <a:schemeClr val="tx1"/>
                  </a:solidFill>
                </a:rPr>
                <a:t>  Provides 2 background measurements per exposure.</a:t>
              </a:r>
              <a:endParaRPr lang="en-US" sz="2400" dirty="0">
                <a:solidFill>
                  <a:schemeClr val="tx1"/>
                </a:solidFill>
              </a:endParaRPr>
            </a:p>
          </p:txBody>
        </p:sp>
        <p:cxnSp>
          <p:nvCxnSpPr>
            <p:cNvPr id="84" name="Straight Arrow Connector 83"/>
            <p:cNvCxnSpPr/>
            <p:nvPr/>
          </p:nvCxnSpPr>
          <p:spPr>
            <a:xfrm flipH="1" flipV="1">
              <a:off x="9919154" y="6105878"/>
              <a:ext cx="27818" cy="143792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15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27622" y="705410"/>
            <a:ext cx="274126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3600" b="0" i="0" u="none" strike="noStrike" cap="none" spc="0" normalizeH="0" baseline="0" dirty="0" smtClean="0">
                <a:ln>
                  <a:noFill/>
                </a:ln>
                <a:solidFill>
                  <a:srgbClr val="FF1491"/>
                </a:solidFill>
                <a:effectLst/>
                <a:uFillTx/>
                <a:latin typeface="+mn-lt"/>
                <a:ea typeface="+mn-ea"/>
                <a:cs typeface="+mn-cs"/>
                <a:sym typeface="Helvetica Light"/>
              </a:rPr>
              <a:t>Poster </a:t>
            </a:r>
            <a:r>
              <a:rPr lang="en-US" dirty="0">
                <a:solidFill>
                  <a:srgbClr val="FF1491"/>
                </a:solidFill>
              </a:rPr>
              <a:t>on performance with MPT</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1491"/>
                </a:solidFill>
                <a:effectLst/>
                <a:uFillTx/>
                <a:latin typeface="+mn-lt"/>
                <a:ea typeface="+mn-ea"/>
                <a:cs typeface="+mn-cs"/>
                <a:sym typeface="Helvetica Light"/>
              </a:rPr>
              <a:t>by </a:t>
            </a:r>
            <a:r>
              <a:rPr kumimoji="0" lang="en-US" sz="3600" b="0" i="0" u="none" strike="noStrike" cap="none" spc="0" normalizeH="0" baseline="0" dirty="0" smtClean="0">
                <a:ln>
                  <a:noFill/>
                </a:ln>
                <a:solidFill>
                  <a:srgbClr val="FF1491"/>
                </a:solidFill>
                <a:effectLst/>
                <a:uFillTx/>
                <a:latin typeface="+mn-lt"/>
                <a:ea typeface="+mn-ea"/>
                <a:cs typeface="+mn-cs"/>
                <a:sym typeface="Helvetica Light"/>
              </a:rPr>
              <a:t>Emily </a:t>
            </a:r>
            <a:r>
              <a:rPr kumimoji="0" lang="en-US" sz="3600" b="0" i="0" u="none" strike="noStrike" cap="none" spc="0" normalizeH="0" baseline="0" dirty="0" err="1" smtClean="0">
                <a:ln>
                  <a:noFill/>
                </a:ln>
                <a:solidFill>
                  <a:srgbClr val="FF1491"/>
                </a:solidFill>
                <a:effectLst/>
                <a:uFillTx/>
                <a:latin typeface="+mn-lt"/>
                <a:ea typeface="+mn-ea"/>
                <a:cs typeface="+mn-cs"/>
                <a:sym typeface="Helvetica Light"/>
              </a:rPr>
              <a:t>Wislowski</a:t>
            </a:r>
            <a:endParaRPr kumimoji="0" lang="en-US" sz="3600" b="0" i="0" u="none" strike="noStrike" cap="none" spc="0" normalizeH="0" baseline="0" dirty="0">
              <a:ln>
                <a:noFill/>
              </a:ln>
              <a:solidFill>
                <a:srgbClr val="FF1491"/>
              </a:solidFill>
              <a:effectLst/>
              <a:uFillTx/>
              <a:sym typeface="Helvetica Light"/>
            </a:endParaRPr>
          </a:p>
        </p:txBody>
      </p:sp>
      <p:pic>
        <p:nvPicPr>
          <p:cNvPr id="4" name="Picture 3" descr="Emily_pos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56" y="0"/>
            <a:ext cx="6474542" cy="9711813"/>
          </a:xfrm>
          <a:prstGeom prst="rect">
            <a:avLst/>
          </a:prstGeom>
        </p:spPr>
      </p:pic>
      <p:sp>
        <p:nvSpPr>
          <p:cNvPr id="5" name="TextBox 4"/>
          <p:cNvSpPr txBox="1"/>
          <p:nvPr/>
        </p:nvSpPr>
        <p:spPr>
          <a:xfrm>
            <a:off x="9168356" y="4992389"/>
            <a:ext cx="274126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3600" b="0" i="0" u="none" strike="noStrike" cap="none" spc="0" normalizeH="0" baseline="0" dirty="0" smtClean="0">
                <a:ln>
                  <a:noFill/>
                </a:ln>
                <a:solidFill>
                  <a:srgbClr val="FF1491"/>
                </a:solidFill>
                <a:effectLst/>
                <a:uFillTx/>
                <a:latin typeface="+mn-lt"/>
                <a:ea typeface="+mn-ea"/>
                <a:cs typeface="+mn-cs"/>
                <a:sym typeface="Helvetica Light"/>
              </a:rPr>
              <a:t>Poster </a:t>
            </a:r>
            <a:r>
              <a:rPr lang="en-US" dirty="0">
                <a:solidFill>
                  <a:srgbClr val="FF1491"/>
                </a:solidFill>
              </a:rPr>
              <a:t>on </a:t>
            </a:r>
            <a:r>
              <a:rPr lang="en-US" dirty="0" err="1" smtClean="0">
                <a:solidFill>
                  <a:srgbClr val="FF1491"/>
                </a:solidFill>
              </a:rPr>
              <a:t>NIRSpec</a:t>
            </a:r>
            <a:r>
              <a:rPr lang="en-US" dirty="0" smtClean="0">
                <a:solidFill>
                  <a:srgbClr val="FF1491"/>
                </a:solidFill>
              </a:rPr>
              <a:t> Observation Visualization Tool </a:t>
            </a:r>
            <a:endParaRPr lang="en-US" dirty="0">
              <a:solidFill>
                <a:srgbClr val="FF1491"/>
              </a:solidFill>
            </a:endParaRP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1491"/>
                </a:solidFill>
                <a:effectLst/>
                <a:uFillTx/>
                <a:latin typeface="+mn-lt"/>
                <a:ea typeface="+mn-ea"/>
                <a:cs typeface="+mn-cs"/>
                <a:sym typeface="Helvetica Light"/>
              </a:rPr>
              <a:t>by L. </a:t>
            </a:r>
            <a:r>
              <a:rPr kumimoji="0" lang="en-US" sz="3600" b="0" i="0" u="none" strike="noStrike" cap="none" spc="0" normalizeH="0" baseline="0" dirty="0" err="1" smtClean="0">
                <a:ln>
                  <a:noFill/>
                </a:ln>
                <a:solidFill>
                  <a:srgbClr val="FF1491"/>
                </a:solidFill>
                <a:effectLst/>
                <a:uFillTx/>
                <a:latin typeface="+mn-lt"/>
                <a:ea typeface="+mn-ea"/>
                <a:cs typeface="+mn-cs"/>
                <a:sym typeface="Helvetica Light"/>
              </a:rPr>
              <a:t>Ubeda</a:t>
            </a:r>
            <a:endParaRPr kumimoji="0" lang="en-US" sz="3600" b="0" i="0" u="none" strike="noStrike" cap="none" spc="0" normalizeH="0" baseline="0" dirty="0">
              <a:ln>
                <a:noFill/>
              </a:ln>
              <a:solidFill>
                <a:srgbClr val="FF1491"/>
              </a:solidFill>
              <a:effectLst/>
              <a:uFillTx/>
              <a:sym typeface="Helvetica Light"/>
            </a:endParaRPr>
          </a:p>
        </p:txBody>
      </p:sp>
      <p:sp>
        <p:nvSpPr>
          <p:cNvPr id="6" name="TextBox 5"/>
          <p:cNvSpPr txBox="1"/>
          <p:nvPr/>
        </p:nvSpPr>
        <p:spPr>
          <a:xfrm>
            <a:off x="8592791" y="3594287"/>
            <a:ext cx="3610921" cy="923330"/>
          </a:xfrm>
          <a:prstGeom prst="rect">
            <a:avLst/>
          </a:prstGeom>
          <a:noFill/>
        </p:spPr>
        <p:txBody>
          <a:bodyPr wrap="square" rtlCol="0">
            <a:spAutoFit/>
          </a:bodyPr>
          <a:lstStyle/>
          <a:p>
            <a:r>
              <a:rPr lang="en-US" sz="1800" u="sng" dirty="0">
                <a:hlinkClick r:id="rId3"/>
              </a:rPr>
              <a:t>https://jwst-docs.stsci.edu/display/JPP/NIRSpec+MPT%3A+Performance+Statistics</a:t>
            </a:r>
            <a:endParaRPr lang="en-US" sz="1800" dirty="0"/>
          </a:p>
        </p:txBody>
      </p:sp>
      <p:sp>
        <p:nvSpPr>
          <p:cNvPr id="7" name="TextBox 6"/>
          <p:cNvSpPr txBox="1"/>
          <p:nvPr/>
        </p:nvSpPr>
        <p:spPr>
          <a:xfrm>
            <a:off x="8241353" y="8418968"/>
            <a:ext cx="4313795" cy="1200329"/>
          </a:xfrm>
          <a:prstGeom prst="rect">
            <a:avLst/>
          </a:prstGeom>
          <a:noFill/>
        </p:spPr>
        <p:txBody>
          <a:bodyPr wrap="square" rtlCol="0">
            <a:spAutoFit/>
          </a:bodyPr>
          <a:lstStyle/>
          <a:p>
            <a:r>
              <a:rPr lang="en-US" sz="1800" u="sng" dirty="0">
                <a:hlinkClick r:id="rId4"/>
              </a:rPr>
              <a:t>https://jwst-docs.stsci.edu/display/JPP/JWST+NIRSpec+Observation+Visualization+Tool+Help</a:t>
            </a:r>
            <a:endParaRPr lang="en-US" sz="1800" dirty="0"/>
          </a:p>
          <a:p>
            <a:endParaRPr lang="en-US" sz="1800" dirty="0"/>
          </a:p>
        </p:txBody>
      </p:sp>
    </p:spTree>
    <p:extLst>
      <p:ext uri="{BB962C8B-B14F-4D97-AF65-F5344CB8AC3E}">
        <p14:creationId xmlns:p14="http://schemas.microsoft.com/office/powerpoint/2010/main" val="425923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latin typeface="Calibri"/>
                <a:cs typeface="Calibri"/>
              </a:rPr>
              <a:t>MOS </a:t>
            </a:r>
            <a:r>
              <a:rPr lang="en-US" sz="3500" dirty="0">
                <a:latin typeface="Calibri"/>
                <a:cs typeface="Calibri"/>
              </a:rPr>
              <a:t>process </a:t>
            </a:r>
            <a:r>
              <a:rPr lang="en-US" sz="3500" dirty="0" smtClean="0">
                <a:latin typeface="Calibri"/>
                <a:cs typeface="Calibri"/>
              </a:rPr>
              <a:t>overview </a:t>
            </a:r>
          </a:p>
          <a:p>
            <a:pPr>
              <a:lnSpc>
                <a:spcPct val="120000"/>
              </a:lnSpc>
              <a:spcBef>
                <a:spcPts val="1200"/>
              </a:spcBef>
              <a:buFont typeface="Wingdings" charset="2"/>
              <a:buChar char="v"/>
            </a:pPr>
            <a:r>
              <a:rPr sz="3500" dirty="0" smtClean="0">
                <a:latin typeface="Calibri"/>
                <a:cs typeface="Calibri"/>
              </a:rPr>
              <a:t>MSA </a:t>
            </a:r>
            <a:r>
              <a:rPr sz="3500" dirty="0">
                <a:latin typeface="Calibri"/>
                <a:cs typeface="Calibri"/>
              </a:rPr>
              <a:t>characteristics that impact </a:t>
            </a:r>
            <a:r>
              <a:rPr lang="en-US" sz="3500" dirty="0" smtClean="0">
                <a:latin typeface="Calibri"/>
                <a:cs typeface="Calibri"/>
              </a:rPr>
              <a:t>MOS </a:t>
            </a:r>
            <a:r>
              <a:rPr sz="3500" dirty="0" smtClean="0">
                <a:latin typeface="Calibri"/>
                <a:cs typeface="Calibri"/>
              </a:rPr>
              <a:t>observation</a:t>
            </a:r>
            <a:r>
              <a:rPr lang="en-US" sz="3500" dirty="0" smtClean="0">
                <a:latin typeface="Calibri"/>
                <a:cs typeface="Calibri"/>
              </a:rPr>
              <a:t> planning</a:t>
            </a:r>
          </a:p>
          <a:p>
            <a:pPr>
              <a:lnSpc>
                <a:spcPct val="120000"/>
              </a:lnSpc>
              <a:spcBef>
                <a:spcPts val="1200"/>
              </a:spcBef>
              <a:buFont typeface="Wingdings" charset="2"/>
              <a:buChar char="v"/>
            </a:pPr>
            <a:r>
              <a:rPr lang="en-US" sz="3500" dirty="0">
                <a:cs typeface="Calibri"/>
              </a:rPr>
              <a:t>Target Acquisition and Pre-Imaging </a:t>
            </a:r>
            <a:r>
              <a:rPr lang="en-US" sz="3500" dirty="0" smtClean="0">
                <a:cs typeface="Calibri"/>
              </a:rPr>
              <a:t>considerations</a:t>
            </a:r>
            <a:endParaRPr lang="en-US" sz="3500" dirty="0" smtClean="0">
              <a:latin typeface="Calibri"/>
              <a:cs typeface="Calibri"/>
            </a:endParaRPr>
          </a:p>
          <a:p>
            <a:pPr>
              <a:lnSpc>
                <a:spcPct val="120000"/>
              </a:lnSpc>
              <a:spcBef>
                <a:spcPts val="1200"/>
              </a:spcBef>
              <a:spcAft>
                <a:spcPts val="222"/>
              </a:spcAft>
              <a:buFont typeface="Wingdings" charset="2"/>
              <a:buChar char="v"/>
            </a:pPr>
            <a:r>
              <a:rPr lang="en-US" sz="3500" dirty="0" smtClean="0">
                <a:latin typeface="Calibri"/>
                <a:cs typeface="Calibri"/>
              </a:rPr>
              <a:t>The MSA Planning Tool (MPT)</a:t>
            </a:r>
            <a:endParaRPr lang="en-US" sz="3500" dirty="0">
              <a:latin typeface="Calibri"/>
              <a:cs typeface="Calibri"/>
            </a:endParaRPr>
          </a:p>
          <a:p>
            <a:pPr lvl="1">
              <a:lnSpc>
                <a:spcPct val="120000"/>
              </a:lnSpc>
              <a:spcBef>
                <a:spcPts val="300"/>
              </a:spcBef>
              <a:spcAft>
                <a:spcPts val="600"/>
              </a:spcAft>
              <a:buFont typeface="Wingdings" charset="2"/>
              <a:buChar char="§"/>
            </a:pPr>
            <a:r>
              <a:rPr lang="en-US" sz="3000" dirty="0" smtClean="0">
                <a:solidFill>
                  <a:schemeClr val="tx1"/>
                </a:solidFill>
                <a:latin typeface="Calibri"/>
                <a:cs typeface="Calibri"/>
              </a:rPr>
              <a:t>Input </a:t>
            </a:r>
            <a:r>
              <a:rPr lang="en-US" sz="3000" dirty="0" smtClean="0">
                <a:solidFill>
                  <a:schemeClr val="tx1"/>
                </a:solidFill>
                <a:latin typeface="Calibri"/>
                <a:cs typeface="Calibri"/>
              </a:rPr>
              <a:t>Catalog and Candidate Lists</a:t>
            </a:r>
            <a:endParaRPr lang="en-US" sz="3000" dirty="0" smtClean="0">
              <a:solidFill>
                <a:schemeClr val="tx1"/>
              </a:solidFill>
              <a:latin typeface="Calibri"/>
              <a:cs typeface="Calibri"/>
            </a:endParaRPr>
          </a:p>
          <a:p>
            <a:pPr lvl="1">
              <a:lnSpc>
                <a:spcPct val="120000"/>
              </a:lnSpc>
              <a:spcBef>
                <a:spcPts val="300"/>
              </a:spcBef>
              <a:spcAft>
                <a:spcPts val="600"/>
              </a:spcAft>
              <a:buFont typeface="Wingdings" charset="2"/>
              <a:buChar char="§"/>
            </a:pPr>
            <a:r>
              <a:rPr lang="en-US" sz="3100" dirty="0" smtClean="0">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smtClean="0">
                <a:latin typeface="Calibri"/>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109654720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57" y="224461"/>
            <a:ext cx="12164923" cy="984148"/>
          </a:xfrm>
        </p:spPr>
        <p:txBody>
          <a:bodyPr>
            <a:noAutofit/>
          </a:bodyPr>
          <a:lstStyle/>
          <a:p>
            <a:r>
              <a:rPr lang="en-US" sz="4000" dirty="0"/>
              <a:t>Key Planning Parameters in MPT:  </a:t>
            </a:r>
            <a:r>
              <a:rPr lang="en-US" sz="4000" dirty="0" smtClean="0"/>
              <a:t>SOURCE CENTERING CONSTRAINT </a:t>
            </a:r>
            <a:r>
              <a:rPr lang="en-US" sz="2400" dirty="0" smtClean="0">
                <a:latin typeface="+mn-lt"/>
              </a:rPr>
              <a:t>(AKA Shutter MARGIN)</a:t>
            </a:r>
            <a:endParaRPr lang="en-US" sz="2400" dirty="0">
              <a:latin typeface="+mn-lt"/>
            </a:endParaRPr>
          </a:p>
        </p:txBody>
      </p:sp>
      <p:pic>
        <p:nvPicPr>
          <p:cNvPr id="7" name="Picture 6" descr="msaslitlos_presentatio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647283" y="2364531"/>
            <a:ext cx="6179620" cy="8386626"/>
          </a:xfrm>
          <a:prstGeom prst="rect">
            <a:avLst/>
          </a:prstGeom>
          <a:solidFill>
            <a:schemeClr val="tx1"/>
          </a:solidFill>
        </p:spPr>
      </p:pic>
      <p:pic>
        <p:nvPicPr>
          <p:cNvPr id="8" name="Picture 7" descr="unconstrain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53" y="5051119"/>
            <a:ext cx="1012147" cy="1792676"/>
          </a:xfrm>
          <a:prstGeom prst="rect">
            <a:avLst/>
          </a:prstGeom>
        </p:spPr>
      </p:pic>
      <p:pic>
        <p:nvPicPr>
          <p:cNvPr id="9" name="Picture 8" descr="tightlyconstrain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931" y="7367395"/>
            <a:ext cx="1012325" cy="1840297"/>
          </a:xfrm>
          <a:prstGeom prst="rect">
            <a:avLst/>
          </a:prstGeom>
        </p:spPr>
      </p:pic>
      <p:pic>
        <p:nvPicPr>
          <p:cNvPr id="11" name="Picture 10" descr="openarea.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866" y="5051119"/>
            <a:ext cx="1009375" cy="1792676"/>
          </a:xfrm>
          <a:prstGeom prst="rect">
            <a:avLst/>
          </a:prstGeom>
        </p:spPr>
      </p:pic>
      <p:pic>
        <p:nvPicPr>
          <p:cNvPr id="12" name="Picture 11" descr="constrained.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856" y="7358802"/>
            <a:ext cx="1100949" cy="1840297"/>
          </a:xfrm>
          <a:prstGeom prst="rect">
            <a:avLst/>
          </a:prstGeom>
        </p:spPr>
      </p:pic>
      <p:pic>
        <p:nvPicPr>
          <p:cNvPr id="13" name="Picture 12" descr="midpoint.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012" y="7367395"/>
            <a:ext cx="1055718" cy="1837015"/>
          </a:xfrm>
          <a:prstGeom prst="rect">
            <a:avLst/>
          </a:prstGeom>
        </p:spPr>
      </p:pic>
      <p:sp>
        <p:nvSpPr>
          <p:cNvPr id="17" name="TextBox 16"/>
          <p:cNvSpPr txBox="1"/>
          <p:nvPr/>
        </p:nvSpPr>
        <p:spPr>
          <a:xfrm>
            <a:off x="529012" y="4713367"/>
            <a:ext cx="1684606" cy="369332"/>
          </a:xfrm>
          <a:prstGeom prst="rect">
            <a:avLst/>
          </a:prstGeom>
          <a:noFill/>
        </p:spPr>
        <p:txBody>
          <a:bodyPr wrap="square" rtlCol="0">
            <a:spAutoFit/>
          </a:bodyPr>
          <a:lstStyle/>
          <a:p>
            <a:r>
              <a:rPr lang="en-US" sz="1800" b="1" dirty="0">
                <a:solidFill>
                  <a:srgbClr val="EF00FF"/>
                </a:solidFill>
              </a:rPr>
              <a:t>Unconstrained</a:t>
            </a:r>
            <a:endParaRPr lang="en-US" sz="1800" b="1" dirty="0">
              <a:solidFill>
                <a:srgbClr val="EF00FF"/>
              </a:solidFill>
            </a:endParaRPr>
          </a:p>
        </p:txBody>
      </p:sp>
      <p:sp>
        <p:nvSpPr>
          <p:cNvPr id="18" name="TextBox 17"/>
          <p:cNvSpPr txBox="1"/>
          <p:nvPr/>
        </p:nvSpPr>
        <p:spPr>
          <a:xfrm>
            <a:off x="1988516" y="4708170"/>
            <a:ext cx="2192556" cy="369332"/>
          </a:xfrm>
          <a:prstGeom prst="rect">
            <a:avLst/>
          </a:prstGeom>
          <a:noFill/>
        </p:spPr>
        <p:txBody>
          <a:bodyPr wrap="square" rtlCol="0">
            <a:spAutoFit/>
          </a:bodyPr>
          <a:lstStyle/>
          <a:p>
            <a:pPr algn="ctr"/>
            <a:r>
              <a:rPr lang="en-US" sz="1800" b="1" dirty="0">
                <a:solidFill>
                  <a:srgbClr val="00E0D3"/>
                </a:solidFill>
              </a:rPr>
              <a:t>Open </a:t>
            </a:r>
            <a:r>
              <a:rPr lang="en-US" sz="1800" b="1" dirty="0" smtClean="0">
                <a:solidFill>
                  <a:srgbClr val="00E0D3"/>
                </a:solidFill>
              </a:rPr>
              <a:t>Shutter Area</a:t>
            </a:r>
            <a:endParaRPr lang="en-US" sz="1800" b="1" dirty="0">
              <a:solidFill>
                <a:srgbClr val="00E0D3"/>
              </a:solidFill>
            </a:endParaRPr>
          </a:p>
        </p:txBody>
      </p:sp>
      <p:sp>
        <p:nvSpPr>
          <p:cNvPr id="19" name="TextBox 18"/>
          <p:cNvSpPr txBox="1"/>
          <p:nvPr/>
        </p:nvSpPr>
        <p:spPr>
          <a:xfrm>
            <a:off x="253305" y="7018517"/>
            <a:ext cx="1377570" cy="369332"/>
          </a:xfrm>
          <a:prstGeom prst="rect">
            <a:avLst/>
          </a:prstGeom>
          <a:noFill/>
        </p:spPr>
        <p:txBody>
          <a:bodyPr wrap="square" rtlCol="0">
            <a:spAutoFit/>
          </a:bodyPr>
          <a:lstStyle/>
          <a:p>
            <a:pPr algn="ctr"/>
            <a:r>
              <a:rPr lang="en-US" sz="1800" b="1" dirty="0">
                <a:solidFill>
                  <a:srgbClr val="3366FF"/>
                </a:solidFill>
              </a:rPr>
              <a:t>Midpoint</a:t>
            </a:r>
            <a:endParaRPr lang="en-US" sz="1800" b="1" dirty="0">
              <a:solidFill>
                <a:srgbClr val="3366FF"/>
              </a:solidFill>
            </a:endParaRPr>
          </a:p>
        </p:txBody>
      </p:sp>
      <p:sp>
        <p:nvSpPr>
          <p:cNvPr id="20" name="TextBox 19"/>
          <p:cNvSpPr txBox="1"/>
          <p:nvPr/>
        </p:nvSpPr>
        <p:spPr>
          <a:xfrm>
            <a:off x="1396834" y="7010461"/>
            <a:ext cx="1377570" cy="369332"/>
          </a:xfrm>
          <a:prstGeom prst="rect">
            <a:avLst/>
          </a:prstGeom>
          <a:noFill/>
        </p:spPr>
        <p:txBody>
          <a:bodyPr wrap="square" rtlCol="0">
            <a:spAutoFit/>
          </a:bodyPr>
          <a:lstStyle/>
          <a:p>
            <a:pPr algn="ctr"/>
            <a:r>
              <a:rPr lang="en-US" sz="1800" b="1" dirty="0">
                <a:solidFill>
                  <a:srgbClr val="04DD14"/>
                </a:solidFill>
              </a:rPr>
              <a:t>Constrained</a:t>
            </a:r>
            <a:endParaRPr lang="en-US" sz="1800" b="1" dirty="0">
              <a:solidFill>
                <a:srgbClr val="04DD14"/>
              </a:solidFill>
            </a:endParaRPr>
          </a:p>
        </p:txBody>
      </p:sp>
      <p:sp>
        <p:nvSpPr>
          <p:cNvPr id="21" name="TextBox 20"/>
          <p:cNvSpPr txBox="1"/>
          <p:nvPr/>
        </p:nvSpPr>
        <p:spPr>
          <a:xfrm>
            <a:off x="2608779" y="6777175"/>
            <a:ext cx="1377570" cy="646331"/>
          </a:xfrm>
          <a:prstGeom prst="rect">
            <a:avLst/>
          </a:prstGeom>
          <a:noFill/>
        </p:spPr>
        <p:txBody>
          <a:bodyPr wrap="square" rtlCol="0">
            <a:spAutoFit/>
          </a:bodyPr>
          <a:lstStyle/>
          <a:p>
            <a:pPr algn="ctr"/>
            <a:r>
              <a:rPr lang="en-US" sz="1800" b="1" dirty="0">
                <a:solidFill>
                  <a:srgbClr val="FF0000"/>
                </a:solidFill>
              </a:rPr>
              <a:t>Tightly Constrained</a:t>
            </a:r>
            <a:endParaRPr lang="en-US" sz="1800" b="1" dirty="0">
              <a:solidFill>
                <a:srgbClr val="FF0000"/>
              </a:solidFill>
            </a:endParaRPr>
          </a:p>
        </p:txBody>
      </p:sp>
      <p:sp>
        <p:nvSpPr>
          <p:cNvPr id="22" name="TextBox 21"/>
          <p:cNvSpPr txBox="1"/>
          <p:nvPr/>
        </p:nvSpPr>
        <p:spPr>
          <a:xfrm>
            <a:off x="674052" y="9210974"/>
            <a:ext cx="3285362" cy="355034"/>
          </a:xfrm>
          <a:prstGeom prst="rect">
            <a:avLst/>
          </a:prstGeom>
          <a:noFill/>
        </p:spPr>
        <p:txBody>
          <a:bodyPr wrap="square" rtlCol="0">
            <a:spAutoFit/>
          </a:bodyPr>
          <a:lstStyle/>
          <a:p>
            <a:pPr algn="ctr"/>
            <a:r>
              <a:rPr lang="en-US" sz="1707" b="1" dirty="0">
                <a:solidFill>
                  <a:schemeClr val="tx1"/>
                </a:solidFill>
              </a:rPr>
              <a:t>Shutter Planning Constraints</a:t>
            </a:r>
            <a:endParaRPr lang="en-US" sz="1707" b="1" dirty="0">
              <a:solidFill>
                <a:schemeClr val="tx1"/>
              </a:solidFill>
            </a:endParaRPr>
          </a:p>
        </p:txBody>
      </p:sp>
      <p:sp>
        <p:nvSpPr>
          <p:cNvPr id="23" name="TextBox 22"/>
          <p:cNvSpPr txBox="1"/>
          <p:nvPr/>
        </p:nvSpPr>
        <p:spPr>
          <a:xfrm>
            <a:off x="5001515" y="3040906"/>
            <a:ext cx="7586445" cy="398699"/>
          </a:xfrm>
          <a:prstGeom prst="rect">
            <a:avLst/>
          </a:prstGeom>
          <a:noFill/>
        </p:spPr>
        <p:txBody>
          <a:bodyPr wrap="square" rtlCol="0">
            <a:spAutoFit/>
          </a:bodyPr>
          <a:lstStyle/>
          <a:p>
            <a:pPr algn="ctr"/>
            <a:r>
              <a:rPr lang="en-US" sz="1991" kern="1200" dirty="0">
                <a:solidFill>
                  <a:schemeClr val="tx1"/>
                </a:solidFill>
                <a:latin typeface="Avenir Black"/>
                <a:cs typeface="Avenir Black"/>
              </a:rPr>
              <a:t>NIRSpec</a:t>
            </a:r>
            <a:r>
              <a:rPr lang="en-US" sz="1991" kern="1200" dirty="0">
                <a:solidFill>
                  <a:schemeClr val="tx1"/>
                </a:solidFill>
                <a:latin typeface="Avenir Black"/>
                <a:cs typeface="Avenir Black"/>
              </a:rPr>
              <a:t> MSA Slit Throughput vs</a:t>
            </a:r>
            <a:r>
              <a:rPr lang="en-US" sz="1991" dirty="0">
                <a:solidFill>
                  <a:schemeClr val="tx1"/>
                </a:solidFill>
                <a:latin typeface="Avenir Black"/>
                <a:cs typeface="Avenir Black"/>
              </a:rPr>
              <a:t>. </a:t>
            </a:r>
            <a:r>
              <a:rPr lang="en-US" sz="1991" kern="1200" dirty="0" smtClean="0">
                <a:solidFill>
                  <a:schemeClr val="tx1"/>
                </a:solidFill>
                <a:latin typeface="Avenir Black"/>
                <a:cs typeface="Avenir Black"/>
              </a:rPr>
              <a:t>Source Centering</a:t>
            </a:r>
            <a:endParaRPr lang="en-US" sz="1991" kern="1200" dirty="0">
              <a:solidFill>
                <a:schemeClr val="tx1"/>
              </a:solidFill>
              <a:latin typeface="Avenir Black"/>
              <a:cs typeface="Avenir Black"/>
            </a:endParaRPr>
          </a:p>
        </p:txBody>
      </p:sp>
      <p:sp>
        <p:nvSpPr>
          <p:cNvPr id="26" name="Content Placeholder 2"/>
          <p:cNvSpPr txBox="1">
            <a:spLocks/>
          </p:cNvSpPr>
          <p:nvPr/>
        </p:nvSpPr>
        <p:spPr>
          <a:xfrm>
            <a:off x="145851" y="1369704"/>
            <a:ext cx="4470013" cy="1542114"/>
          </a:xfrm>
          <a:prstGeom prst="rect">
            <a:avLst/>
          </a:prstGeom>
        </p:spPr>
        <p:txBody>
          <a:bodyPr vert="horz" lIns="130048" tIns="65024" rIns="130048" bIns="65024"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60" b="1" dirty="0"/>
              <a:t>S</a:t>
            </a:r>
            <a:r>
              <a:rPr lang="en-US" sz="2560" b="1" dirty="0"/>
              <a:t>hutter margin </a:t>
            </a:r>
            <a:r>
              <a:rPr lang="en-US" sz="2560" dirty="0" smtClean="0"/>
              <a:t>helps to </a:t>
            </a:r>
            <a:r>
              <a:rPr lang="en-US" sz="2560" dirty="0"/>
              <a:t>limit slit losses (5 choices):</a:t>
            </a:r>
          </a:p>
        </p:txBody>
      </p:sp>
      <p:sp>
        <p:nvSpPr>
          <p:cNvPr id="27" name="TextBox 26"/>
          <p:cNvSpPr txBox="1"/>
          <p:nvPr/>
        </p:nvSpPr>
        <p:spPr>
          <a:xfrm>
            <a:off x="9431665" y="8053112"/>
            <a:ext cx="2838726" cy="646331"/>
          </a:xfrm>
          <a:prstGeom prst="rect">
            <a:avLst/>
          </a:prstGeom>
          <a:noFill/>
        </p:spPr>
        <p:txBody>
          <a:bodyPr wrap="none" rtlCol="0">
            <a:spAutoFit/>
          </a:bodyPr>
          <a:lstStyle/>
          <a:p>
            <a:r>
              <a:rPr lang="en-US" sz="1800" kern="1200" dirty="0">
                <a:solidFill>
                  <a:schemeClr val="bg1"/>
                </a:solidFill>
              </a:rPr>
              <a:t>Figure from T. Beck</a:t>
            </a:r>
          </a:p>
          <a:p>
            <a:r>
              <a:rPr lang="en-US" sz="1800" kern="1200" dirty="0">
                <a:solidFill>
                  <a:schemeClr val="bg1"/>
                </a:solidFill>
              </a:rPr>
              <a:t>Proc. SPIE </a:t>
            </a:r>
            <a:r>
              <a:rPr lang="en-US" sz="1800" kern="1200" dirty="0">
                <a:solidFill>
                  <a:schemeClr val="bg1"/>
                </a:solidFill>
              </a:rPr>
              <a:t>9910 July 15 2016</a:t>
            </a:r>
            <a:endParaRPr lang="en-US" sz="1800" kern="1200" dirty="0">
              <a:solidFill>
                <a:schemeClr val="bg1"/>
              </a:solidFill>
            </a:endParaRPr>
          </a:p>
        </p:txBody>
      </p:sp>
      <p:grpSp>
        <p:nvGrpSpPr>
          <p:cNvPr id="32" name="Group 31"/>
          <p:cNvGrpSpPr/>
          <p:nvPr/>
        </p:nvGrpSpPr>
        <p:grpSpPr>
          <a:xfrm>
            <a:off x="450484" y="2790841"/>
            <a:ext cx="2094846" cy="1691539"/>
            <a:chOff x="348315" y="2493044"/>
            <a:chExt cx="2264552" cy="2028910"/>
          </a:xfrm>
        </p:grpSpPr>
        <p:grpSp>
          <p:nvGrpSpPr>
            <p:cNvPr id="14" name="Group 13"/>
            <p:cNvGrpSpPr/>
            <p:nvPr/>
          </p:nvGrpSpPr>
          <p:grpSpPr>
            <a:xfrm>
              <a:off x="348315" y="2493044"/>
              <a:ext cx="2140158" cy="2019384"/>
              <a:chOff x="881960" y="1219062"/>
              <a:chExt cx="1504798" cy="1419878"/>
            </a:xfrm>
          </p:grpSpPr>
          <p:pic>
            <p:nvPicPr>
              <p:cNvPr id="10" name="Picture 9" descr="openshutter.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0521" y="1219062"/>
                <a:ext cx="616237" cy="1416964"/>
              </a:xfrm>
              <a:prstGeom prst="rect">
                <a:avLst/>
              </a:prstGeom>
              <a:ln w="28575">
                <a:noFill/>
              </a:ln>
            </p:spPr>
          </p:pic>
          <p:sp>
            <p:nvSpPr>
              <p:cNvPr id="16" name="TextBox 15"/>
              <p:cNvSpPr txBox="1"/>
              <p:nvPr/>
            </p:nvSpPr>
            <p:spPr>
              <a:xfrm>
                <a:off x="881960" y="1637518"/>
                <a:ext cx="812800" cy="545090"/>
              </a:xfrm>
              <a:prstGeom prst="rect">
                <a:avLst/>
              </a:prstGeom>
              <a:noFill/>
            </p:spPr>
            <p:txBody>
              <a:bodyPr wrap="square" rtlCol="0">
                <a:spAutoFit/>
              </a:bodyPr>
              <a:lstStyle/>
              <a:p>
                <a:r>
                  <a:rPr lang="en-US" sz="1800" b="1" dirty="0">
                    <a:solidFill>
                      <a:schemeClr val="tx1"/>
                    </a:solidFill>
                  </a:rPr>
                  <a:t>Perfectly centered</a:t>
                </a:r>
                <a:endParaRPr lang="en-US" sz="1800" b="1" dirty="0">
                  <a:solidFill>
                    <a:schemeClr val="tx1"/>
                  </a:solidFill>
                </a:endParaRPr>
              </a:p>
            </p:txBody>
          </p:sp>
          <p:sp>
            <p:nvSpPr>
              <p:cNvPr id="24" name="Rectangle 23"/>
              <p:cNvSpPr/>
              <p:nvPr/>
            </p:nvSpPr>
            <p:spPr>
              <a:xfrm>
                <a:off x="1787113" y="1219608"/>
                <a:ext cx="588034" cy="1419332"/>
              </a:xfrm>
              <a:prstGeom prst="rect">
                <a:avLst/>
              </a:prstGeom>
              <a:noFill/>
              <a:ln w="6032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grpSp>
        <p:cxnSp>
          <p:nvCxnSpPr>
            <p:cNvPr id="29" name="Straight Arrow Connector 28"/>
            <p:cNvCxnSpPr/>
            <p:nvPr/>
          </p:nvCxnSpPr>
          <p:spPr>
            <a:xfrm>
              <a:off x="2593693" y="2548506"/>
              <a:ext cx="19174" cy="197344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450793" y="3575606"/>
            <a:ext cx="635110" cy="338554"/>
          </a:xfrm>
          <a:prstGeom prst="rect">
            <a:avLst/>
          </a:prstGeom>
          <a:noFill/>
        </p:spPr>
        <p:txBody>
          <a:bodyPr wrap="none" rtlCol="0">
            <a:spAutoFit/>
          </a:bodyPr>
          <a:lstStyle/>
          <a:p>
            <a:r>
              <a:rPr lang="en-US" sz="1600" dirty="0" smtClean="0">
                <a:solidFill>
                  <a:schemeClr val="tx1"/>
                </a:solidFill>
              </a:rPr>
              <a:t>0.46”</a:t>
            </a:r>
            <a:endParaRPr lang="en-US" sz="1600" dirty="0">
              <a:solidFill>
                <a:schemeClr val="tx1"/>
              </a:solidFill>
            </a:endParaRPr>
          </a:p>
        </p:txBody>
      </p:sp>
      <p:sp>
        <p:nvSpPr>
          <p:cNvPr id="33" name="TextBox 32"/>
          <p:cNvSpPr txBox="1"/>
          <p:nvPr/>
        </p:nvSpPr>
        <p:spPr>
          <a:xfrm>
            <a:off x="1792790" y="2363682"/>
            <a:ext cx="530915" cy="338554"/>
          </a:xfrm>
          <a:prstGeom prst="rect">
            <a:avLst/>
          </a:prstGeom>
          <a:noFill/>
        </p:spPr>
        <p:txBody>
          <a:bodyPr wrap="none" rtlCol="0">
            <a:spAutoFit/>
          </a:bodyPr>
          <a:lstStyle/>
          <a:p>
            <a:r>
              <a:rPr lang="en-US" sz="1600" dirty="0" smtClean="0">
                <a:solidFill>
                  <a:schemeClr val="tx1"/>
                </a:solidFill>
              </a:rPr>
              <a:t>0.2”</a:t>
            </a:r>
            <a:endParaRPr lang="en-US" sz="1600" dirty="0">
              <a:solidFill>
                <a:schemeClr val="tx1"/>
              </a:solidFill>
            </a:endParaRPr>
          </a:p>
        </p:txBody>
      </p:sp>
      <p:cxnSp>
        <p:nvCxnSpPr>
          <p:cNvPr id="37" name="Straight Arrow Connector 36"/>
          <p:cNvCxnSpPr/>
          <p:nvPr/>
        </p:nvCxnSpPr>
        <p:spPr>
          <a:xfrm flipH="1" flipV="1">
            <a:off x="1660128" y="2674388"/>
            <a:ext cx="718767" cy="112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718868" y="1294720"/>
            <a:ext cx="5007912" cy="1414363"/>
            <a:chOff x="6015789" y="1444781"/>
            <a:chExt cx="4652548" cy="1417692"/>
          </a:xfrm>
        </p:grpSpPr>
        <p:sp>
          <p:nvSpPr>
            <p:cNvPr id="25" name="TextBox 24"/>
            <p:cNvSpPr txBox="1"/>
            <p:nvPr/>
          </p:nvSpPr>
          <p:spPr>
            <a:xfrm>
              <a:off x="6262803" y="1751869"/>
              <a:ext cx="4405534" cy="1110604"/>
            </a:xfrm>
            <a:prstGeom prst="rect">
              <a:avLst/>
            </a:prstGeom>
            <a:noFill/>
            <a:ln>
              <a:solidFill>
                <a:schemeClr val="tx1"/>
              </a:solidFill>
            </a:ln>
          </p:spPr>
          <p:txBody>
            <a:bodyPr wrap="square" rtlCol="0">
              <a:spAutoFit/>
            </a:bodyPr>
            <a:lstStyle/>
            <a:p>
              <a:pPr algn="l"/>
              <a:r>
                <a:rPr lang="en-US" sz="2200" dirty="0">
                  <a:solidFill>
                    <a:srgbClr val="FF1491"/>
                  </a:solidFill>
                </a:rPr>
                <a:t>A catalog relative accuracy of ~</a:t>
              </a:r>
              <a:r>
                <a:rPr lang="en-US" sz="2200" b="1" dirty="0">
                  <a:solidFill>
                    <a:srgbClr val="FF1491"/>
                  </a:solidFill>
                </a:rPr>
                <a:t>15 mas </a:t>
              </a:r>
              <a:r>
                <a:rPr lang="en-US" sz="2200" dirty="0">
                  <a:solidFill>
                    <a:srgbClr val="FF1491"/>
                  </a:solidFill>
                </a:rPr>
                <a:t>is needed to effectively constrain source centering.</a:t>
              </a:r>
              <a:endParaRPr lang="en-US" sz="2200" dirty="0">
                <a:solidFill>
                  <a:srgbClr val="FF1491"/>
                </a:solidFill>
              </a:endParaRPr>
            </a:p>
          </p:txBody>
        </p:sp>
        <p:sp>
          <p:nvSpPr>
            <p:cNvPr id="47" name="5-Point Star 46"/>
            <p:cNvSpPr/>
            <p:nvPr/>
          </p:nvSpPr>
          <p:spPr>
            <a:xfrm>
              <a:off x="6015789" y="1444781"/>
              <a:ext cx="413876" cy="445232"/>
            </a:xfrm>
            <a:prstGeom prst="star5">
              <a:avLst>
                <a:gd name="adj" fmla="val 23452"/>
                <a:gd name="hf" fmla="val 105146"/>
                <a:gd name="vf" fmla="val 110557"/>
              </a:avLst>
            </a:prstGeom>
            <a:solidFill>
              <a:srgbClr val="FF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8" name="Oval 27"/>
          <p:cNvSpPr/>
          <p:nvPr/>
        </p:nvSpPr>
        <p:spPr>
          <a:xfrm>
            <a:off x="1884347" y="3468035"/>
            <a:ext cx="344252" cy="337279"/>
          </a:xfrm>
          <a:prstGeom prst="ellipse">
            <a:avLst/>
          </a:prstGeom>
          <a:solidFill>
            <a:schemeClr val="accent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n 29"/>
          <p:cNvSpPr/>
          <p:nvPr/>
        </p:nvSpPr>
        <p:spPr>
          <a:xfrm>
            <a:off x="2010084" y="3585033"/>
            <a:ext cx="95136" cy="101023"/>
          </a:xfrm>
          <a:prstGeom prst="su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438964" y="2687336"/>
            <a:ext cx="3063360" cy="707886"/>
          </a:xfrm>
          <a:prstGeom prst="rect">
            <a:avLst/>
          </a:prstGeom>
          <a:noFill/>
        </p:spPr>
        <p:txBody>
          <a:bodyPr wrap="square" rtlCol="0">
            <a:spAutoFit/>
          </a:bodyPr>
          <a:lstStyle/>
          <a:p>
            <a:r>
              <a:rPr lang="en-US" sz="2000" dirty="0" smtClean="0">
                <a:solidFill>
                  <a:schemeClr val="tx1"/>
                </a:solidFill>
              </a:rPr>
              <a:t>TA-delivered pointing accuracy</a:t>
            </a:r>
            <a:endParaRPr lang="en-US" sz="2000" dirty="0">
              <a:solidFill>
                <a:schemeClr val="tx1"/>
              </a:solidFill>
            </a:endParaRPr>
          </a:p>
        </p:txBody>
      </p:sp>
      <p:cxnSp>
        <p:nvCxnSpPr>
          <p:cNvPr id="38" name="Straight Arrow Connector 37"/>
          <p:cNvCxnSpPr/>
          <p:nvPr/>
        </p:nvCxnSpPr>
        <p:spPr>
          <a:xfrm flipH="1">
            <a:off x="2220479" y="3123926"/>
            <a:ext cx="1176604" cy="41451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5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34589" y="3659623"/>
            <a:ext cx="7796179" cy="2242413"/>
          </a:xfrm>
        </p:spPr>
        <p:txBody>
          <a:bodyPr>
            <a:normAutofit fontScale="85000" lnSpcReduction="10000"/>
          </a:bodyPr>
          <a:lstStyle/>
          <a:p>
            <a:pPr marL="0" indent="0">
              <a:spcBef>
                <a:spcPts val="1000"/>
              </a:spcBef>
              <a:spcAft>
                <a:spcPts val="822"/>
              </a:spcAft>
              <a:buNone/>
            </a:pPr>
            <a:r>
              <a:rPr lang="en-US" sz="2400" dirty="0" smtClean="0">
                <a:solidFill>
                  <a:srgbClr val="FF1491"/>
                </a:solidFill>
              </a:rPr>
              <a:t>DITHERING</a:t>
            </a:r>
          </a:p>
          <a:p>
            <a:pPr>
              <a:spcBef>
                <a:spcPts val="1000"/>
              </a:spcBef>
              <a:spcAft>
                <a:spcPts val="822"/>
              </a:spcAft>
            </a:pPr>
            <a:r>
              <a:rPr lang="en-US" sz="2600" dirty="0" smtClean="0"/>
              <a:t>Larger telescope moves requiring the MSA to be re-configured.</a:t>
            </a:r>
            <a:endParaRPr lang="en-US" sz="2600" dirty="0"/>
          </a:p>
          <a:p>
            <a:pPr>
              <a:spcBef>
                <a:spcPts val="1000"/>
              </a:spcBef>
              <a:spcAft>
                <a:spcPts val="822"/>
              </a:spcAft>
            </a:pPr>
            <a:r>
              <a:rPr lang="en-US" sz="2600" dirty="0" smtClean="0"/>
              <a:t>We r</a:t>
            </a:r>
            <a:r>
              <a:rPr lang="en-US" sz="2600" dirty="0" smtClean="0"/>
              <a:t>ecommend </a:t>
            </a:r>
            <a:r>
              <a:rPr lang="en-US" sz="2600" b="1" dirty="0" smtClean="0"/>
              <a:t>Fixed </a:t>
            </a:r>
            <a:r>
              <a:rPr lang="en-US" sz="2600" b="1" dirty="0" smtClean="0"/>
              <a:t>D</a:t>
            </a:r>
            <a:r>
              <a:rPr lang="en-US" sz="2600" b="1" dirty="0" smtClean="0"/>
              <a:t>ithers </a:t>
            </a:r>
            <a:r>
              <a:rPr lang="en-US" sz="2600" dirty="0" smtClean="0"/>
              <a:t>for obtaining the</a:t>
            </a:r>
            <a:r>
              <a:rPr lang="en-US" sz="2600" b="1" dirty="0" smtClean="0"/>
              <a:t> </a:t>
            </a:r>
            <a:r>
              <a:rPr lang="en-US" sz="2600" dirty="0"/>
              <a:t>most matched sources at all </a:t>
            </a:r>
            <a:r>
              <a:rPr lang="en-US" sz="2600" dirty="0" smtClean="0"/>
              <a:t>dithers</a:t>
            </a:r>
            <a:r>
              <a:rPr lang="en-US" sz="2400" dirty="0" smtClean="0"/>
              <a:t>.  It is </a:t>
            </a:r>
            <a:r>
              <a:rPr lang="en-US" sz="2600" dirty="0"/>
              <a:t>a</a:t>
            </a:r>
            <a:r>
              <a:rPr lang="en-US" sz="2600" dirty="0" smtClean="0"/>
              <a:t>ppropriat</a:t>
            </a:r>
            <a:r>
              <a:rPr lang="en-US" sz="2600" dirty="0" smtClean="0"/>
              <a:t>e for any size dither.</a:t>
            </a:r>
            <a:endParaRPr lang="en-US" sz="2400" dirty="0" smtClean="0"/>
          </a:p>
        </p:txBody>
      </p:sp>
      <p:grpSp>
        <p:nvGrpSpPr>
          <p:cNvPr id="85" name="Group 84"/>
          <p:cNvGrpSpPr/>
          <p:nvPr/>
        </p:nvGrpSpPr>
        <p:grpSpPr>
          <a:xfrm>
            <a:off x="10031888" y="1978980"/>
            <a:ext cx="2190986" cy="3343058"/>
            <a:chOff x="9521635" y="2067142"/>
            <a:chExt cx="2604142" cy="3584559"/>
          </a:xfrm>
        </p:grpSpPr>
        <p:cxnSp>
          <p:nvCxnSpPr>
            <p:cNvPr id="21" name="Straight Arrow Connector 20"/>
            <p:cNvCxnSpPr/>
            <p:nvPr/>
          </p:nvCxnSpPr>
          <p:spPr>
            <a:xfrm>
              <a:off x="9521635" y="4105011"/>
              <a:ext cx="716437" cy="9427"/>
            </a:xfrm>
            <a:prstGeom prst="straightConnector1">
              <a:avLst/>
            </a:prstGeom>
            <a:ln w="349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0322773" y="2067142"/>
              <a:ext cx="1803004" cy="3584559"/>
              <a:chOff x="10293605" y="1294145"/>
              <a:chExt cx="1803004" cy="3584559"/>
            </a:xfrm>
          </p:grpSpPr>
          <p:grpSp>
            <p:nvGrpSpPr>
              <p:cNvPr id="41" name="Group 40"/>
              <p:cNvGrpSpPr/>
              <p:nvPr/>
            </p:nvGrpSpPr>
            <p:grpSpPr>
              <a:xfrm>
                <a:off x="10293605" y="1697384"/>
                <a:ext cx="495568" cy="2648706"/>
                <a:chOff x="10293605" y="1697384"/>
                <a:chExt cx="495568" cy="2648706"/>
              </a:xfrm>
            </p:grpSpPr>
            <p:grpSp>
              <p:nvGrpSpPr>
                <p:cNvPr id="23" name="Group 22"/>
                <p:cNvGrpSpPr/>
                <p:nvPr/>
              </p:nvGrpSpPr>
              <p:grpSpPr>
                <a:xfrm>
                  <a:off x="10293605" y="2327941"/>
                  <a:ext cx="495568" cy="2018149"/>
                  <a:chOff x="8086137" y="-459544"/>
                  <a:chExt cx="635000" cy="2984500"/>
                </a:xfrm>
                <a:noFill/>
              </p:grpSpPr>
              <p:pic>
                <p:nvPicPr>
                  <p:cNvPr id="24"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2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906" y="698892"/>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32" name="TextBox 31"/>
                <p:cNvSpPr txBox="1"/>
                <p:nvPr/>
              </p:nvSpPr>
              <p:spPr>
                <a:xfrm>
                  <a:off x="10296677" y="1697384"/>
                  <a:ext cx="418704" cy="646331"/>
                </a:xfrm>
                <a:prstGeom prst="rect">
                  <a:avLst/>
                </a:prstGeom>
                <a:noFill/>
              </p:spPr>
              <p:txBody>
                <a:bodyPr wrap="none" rtlCol="0">
                  <a:spAutoFit/>
                </a:bodyPr>
                <a:lstStyle/>
                <a:p>
                  <a:r>
                    <a:rPr lang="en-US" dirty="0">
                      <a:solidFill>
                        <a:schemeClr val="tx1"/>
                      </a:solidFill>
                    </a:rPr>
                    <a:t>4</a:t>
                  </a:r>
                </a:p>
              </p:txBody>
            </p:sp>
          </p:grpSp>
          <p:grpSp>
            <p:nvGrpSpPr>
              <p:cNvPr id="42" name="Group 41"/>
              <p:cNvGrpSpPr/>
              <p:nvPr/>
            </p:nvGrpSpPr>
            <p:grpSpPr>
              <a:xfrm>
                <a:off x="10976689" y="2346928"/>
                <a:ext cx="484260" cy="2531776"/>
                <a:chOff x="10976689" y="2346928"/>
                <a:chExt cx="484260" cy="2531776"/>
              </a:xfrm>
            </p:grpSpPr>
            <p:grpSp>
              <p:nvGrpSpPr>
                <p:cNvPr id="26" name="Group 25"/>
                <p:cNvGrpSpPr/>
                <p:nvPr/>
              </p:nvGrpSpPr>
              <p:grpSpPr>
                <a:xfrm>
                  <a:off x="10976689" y="2974272"/>
                  <a:ext cx="484260" cy="1904432"/>
                  <a:chOff x="8071129" y="-459544"/>
                  <a:chExt cx="650008" cy="2984500"/>
                </a:xfrm>
                <a:noFill/>
              </p:grpSpPr>
              <p:pic>
                <p:nvPicPr>
                  <p:cNvPr id="2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129" y="-183848"/>
                    <a:ext cx="482599" cy="4699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33" name="TextBox 32"/>
                <p:cNvSpPr txBox="1"/>
                <p:nvPr/>
              </p:nvSpPr>
              <p:spPr>
                <a:xfrm>
                  <a:off x="10985754" y="2346928"/>
                  <a:ext cx="418704" cy="646331"/>
                </a:xfrm>
                <a:prstGeom prst="rect">
                  <a:avLst/>
                </a:prstGeom>
                <a:noFill/>
              </p:spPr>
              <p:txBody>
                <a:bodyPr wrap="none" rtlCol="0">
                  <a:spAutoFit/>
                </a:bodyPr>
                <a:lstStyle/>
                <a:p>
                  <a:r>
                    <a:rPr lang="en-US" dirty="0">
                      <a:solidFill>
                        <a:schemeClr val="tx1"/>
                      </a:solidFill>
                    </a:rPr>
                    <a:t>5</a:t>
                  </a:r>
                </a:p>
              </p:txBody>
            </p:sp>
          </p:grpSp>
          <p:grpSp>
            <p:nvGrpSpPr>
              <p:cNvPr id="43" name="Group 42"/>
              <p:cNvGrpSpPr/>
              <p:nvPr/>
            </p:nvGrpSpPr>
            <p:grpSpPr>
              <a:xfrm>
                <a:off x="11601039" y="1294145"/>
                <a:ext cx="495570" cy="2407650"/>
                <a:chOff x="11601039" y="1294145"/>
                <a:chExt cx="495570" cy="2407650"/>
              </a:xfrm>
            </p:grpSpPr>
            <p:grpSp>
              <p:nvGrpSpPr>
                <p:cNvPr id="29" name="Group 28"/>
                <p:cNvGrpSpPr/>
                <p:nvPr/>
              </p:nvGrpSpPr>
              <p:grpSpPr>
                <a:xfrm>
                  <a:off x="11601039" y="1865949"/>
                  <a:ext cx="495570" cy="1835846"/>
                  <a:chOff x="8086137" y="-506425"/>
                  <a:chExt cx="635000" cy="2984500"/>
                </a:xfrm>
                <a:noFill/>
              </p:grpSpPr>
              <p:pic>
                <p:nvPicPr>
                  <p:cNvPr id="30"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506425"/>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955" y="1598903"/>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34" name="TextBox 33"/>
                <p:cNvSpPr txBox="1"/>
                <p:nvPr/>
              </p:nvSpPr>
              <p:spPr>
                <a:xfrm>
                  <a:off x="11625672" y="1294145"/>
                  <a:ext cx="418704" cy="646331"/>
                </a:xfrm>
                <a:prstGeom prst="rect">
                  <a:avLst/>
                </a:prstGeom>
                <a:noFill/>
              </p:spPr>
              <p:txBody>
                <a:bodyPr wrap="none" rtlCol="0">
                  <a:spAutoFit/>
                </a:bodyPr>
                <a:lstStyle/>
                <a:p>
                  <a:r>
                    <a:rPr lang="en-US" dirty="0">
                      <a:solidFill>
                        <a:schemeClr val="tx1"/>
                      </a:solidFill>
                    </a:rPr>
                    <a:t>6</a:t>
                  </a:r>
                </a:p>
              </p:txBody>
            </p:sp>
          </p:grpSp>
        </p:grpSp>
      </p:grpSp>
      <p:grpSp>
        <p:nvGrpSpPr>
          <p:cNvPr id="84" name="Group 83"/>
          <p:cNvGrpSpPr/>
          <p:nvPr/>
        </p:nvGrpSpPr>
        <p:grpSpPr>
          <a:xfrm>
            <a:off x="8337407" y="1879960"/>
            <a:ext cx="2445771" cy="3530895"/>
            <a:chOff x="7578045" y="1872939"/>
            <a:chExt cx="2765897" cy="3837561"/>
          </a:xfrm>
        </p:grpSpPr>
        <p:grpSp>
          <p:nvGrpSpPr>
            <p:cNvPr id="80" name="Group 79"/>
            <p:cNvGrpSpPr/>
            <p:nvPr/>
          </p:nvGrpSpPr>
          <p:grpSpPr>
            <a:xfrm>
              <a:off x="8239214" y="1872939"/>
              <a:ext cx="1081502" cy="3748660"/>
              <a:chOff x="8239214" y="1872939"/>
              <a:chExt cx="1081502" cy="3748660"/>
            </a:xfrm>
          </p:grpSpPr>
          <p:grpSp>
            <p:nvGrpSpPr>
              <p:cNvPr id="39" name="Group 38"/>
              <p:cNvGrpSpPr/>
              <p:nvPr/>
            </p:nvGrpSpPr>
            <p:grpSpPr>
              <a:xfrm>
                <a:off x="8239214" y="2949504"/>
                <a:ext cx="461297" cy="2672095"/>
                <a:chOff x="8274578" y="2276139"/>
                <a:chExt cx="484389" cy="2550763"/>
              </a:xfrm>
            </p:grpSpPr>
            <p:grpSp>
              <p:nvGrpSpPr>
                <p:cNvPr id="10" name="Group 9"/>
                <p:cNvGrpSpPr/>
                <p:nvPr/>
              </p:nvGrpSpPr>
              <p:grpSpPr>
                <a:xfrm>
                  <a:off x="8274578" y="2922470"/>
                  <a:ext cx="484389" cy="1904432"/>
                  <a:chOff x="8086137" y="-459544"/>
                  <a:chExt cx="650181" cy="2984500"/>
                </a:xfrm>
                <a:noFill/>
              </p:grpSpPr>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719" y="18188"/>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17" name="TextBox 16"/>
                <p:cNvSpPr txBox="1"/>
                <p:nvPr/>
              </p:nvSpPr>
              <p:spPr>
                <a:xfrm>
                  <a:off x="8320001" y="2276139"/>
                  <a:ext cx="418704" cy="646331"/>
                </a:xfrm>
                <a:prstGeom prst="rect">
                  <a:avLst/>
                </a:prstGeom>
                <a:noFill/>
              </p:spPr>
              <p:txBody>
                <a:bodyPr wrap="none" rtlCol="0">
                  <a:spAutoFit/>
                </a:bodyPr>
                <a:lstStyle/>
                <a:p>
                  <a:r>
                    <a:rPr lang="en-US" dirty="0">
                      <a:solidFill>
                        <a:schemeClr val="tx1"/>
                      </a:solidFill>
                    </a:rPr>
                    <a:t>2</a:t>
                  </a:r>
                </a:p>
              </p:txBody>
            </p:sp>
          </p:grpSp>
          <p:grpSp>
            <p:nvGrpSpPr>
              <p:cNvPr id="40" name="Group 39"/>
              <p:cNvGrpSpPr/>
              <p:nvPr/>
            </p:nvGrpSpPr>
            <p:grpSpPr>
              <a:xfrm>
                <a:off x="8823148" y="1872939"/>
                <a:ext cx="497568" cy="2516751"/>
                <a:chOff x="8887743" y="1248457"/>
                <a:chExt cx="522475" cy="2402472"/>
              </a:xfrm>
            </p:grpSpPr>
            <p:grpSp>
              <p:nvGrpSpPr>
                <p:cNvPr id="13" name="Group 12"/>
                <p:cNvGrpSpPr/>
                <p:nvPr/>
              </p:nvGrpSpPr>
              <p:grpSpPr>
                <a:xfrm>
                  <a:off x="8908865" y="1815083"/>
                  <a:ext cx="501353" cy="1835846"/>
                  <a:chOff x="8113197" y="-504907"/>
                  <a:chExt cx="642410" cy="2984500"/>
                </a:xfrm>
                <a:noFill/>
              </p:grpSpPr>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197" y="-504907"/>
                    <a:ext cx="607941"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008" y="183385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18" name="TextBox 17"/>
                <p:cNvSpPr txBox="1"/>
                <p:nvPr/>
              </p:nvSpPr>
              <p:spPr>
                <a:xfrm>
                  <a:off x="8887743" y="1248457"/>
                  <a:ext cx="418704" cy="646331"/>
                </a:xfrm>
                <a:prstGeom prst="rect">
                  <a:avLst/>
                </a:prstGeom>
                <a:noFill/>
              </p:spPr>
              <p:txBody>
                <a:bodyPr wrap="none" rtlCol="0">
                  <a:spAutoFit/>
                </a:bodyPr>
                <a:lstStyle/>
                <a:p>
                  <a:r>
                    <a:rPr lang="en-US" dirty="0" smtClean="0">
                      <a:solidFill>
                        <a:schemeClr val="tx1"/>
                      </a:solidFill>
                    </a:rPr>
                    <a:t>3</a:t>
                  </a:r>
                  <a:endParaRPr lang="en-US" dirty="0">
                    <a:solidFill>
                      <a:schemeClr val="tx1"/>
                    </a:solidFill>
                  </a:endParaRPr>
                </a:p>
              </p:txBody>
            </p:sp>
          </p:grpSp>
        </p:grpSp>
        <p:grpSp>
          <p:nvGrpSpPr>
            <p:cNvPr id="81" name="Group 80"/>
            <p:cNvGrpSpPr/>
            <p:nvPr/>
          </p:nvGrpSpPr>
          <p:grpSpPr>
            <a:xfrm>
              <a:off x="7578045" y="2289968"/>
              <a:ext cx="2765897" cy="3420532"/>
              <a:chOff x="7578045" y="2289968"/>
              <a:chExt cx="2765897" cy="3420532"/>
            </a:xfrm>
          </p:grpSpPr>
          <p:grpSp>
            <p:nvGrpSpPr>
              <p:cNvPr id="38" name="Group 37"/>
              <p:cNvGrpSpPr/>
              <p:nvPr/>
            </p:nvGrpSpPr>
            <p:grpSpPr>
              <a:xfrm>
                <a:off x="7578045" y="2289968"/>
                <a:ext cx="471943" cy="2773682"/>
                <a:chOff x="7580312" y="1646550"/>
                <a:chExt cx="495568" cy="2647738"/>
              </a:xfrm>
            </p:grpSpPr>
            <p:grpSp>
              <p:nvGrpSpPr>
                <p:cNvPr id="7" name="Group 6"/>
                <p:cNvGrpSpPr/>
                <p:nvPr/>
              </p:nvGrpSpPr>
              <p:grpSpPr>
                <a:xfrm>
                  <a:off x="7580312" y="2276139"/>
                  <a:ext cx="495568" cy="2018149"/>
                  <a:chOff x="8086137" y="-459544"/>
                  <a:chExt cx="635000" cy="2984500"/>
                </a:xfrm>
                <a:noFill/>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16" name="TextBox 15"/>
                <p:cNvSpPr txBox="1"/>
                <p:nvPr/>
              </p:nvSpPr>
              <p:spPr>
                <a:xfrm>
                  <a:off x="7618744" y="1646550"/>
                  <a:ext cx="418704" cy="646331"/>
                </a:xfrm>
                <a:prstGeom prst="rect">
                  <a:avLst/>
                </a:prstGeom>
                <a:noFill/>
              </p:spPr>
              <p:txBody>
                <a:bodyPr wrap="none" rtlCol="0">
                  <a:spAutoFit/>
                </a:bodyPr>
                <a:lstStyle/>
                <a:p>
                  <a:r>
                    <a:rPr lang="en-US" smtClean="0">
                      <a:solidFill>
                        <a:schemeClr val="tx1"/>
                      </a:solidFill>
                    </a:rPr>
                    <a:t>1</a:t>
                  </a:r>
                  <a:endParaRPr lang="en-US">
                    <a:solidFill>
                      <a:schemeClr val="tx1"/>
                    </a:solidFill>
                  </a:endParaRPr>
                </a:p>
              </p:txBody>
            </p:sp>
          </p:grpSp>
          <p:sp>
            <p:nvSpPr>
              <p:cNvPr id="35" name="TextBox 34"/>
              <p:cNvSpPr txBox="1"/>
              <p:nvPr/>
            </p:nvSpPr>
            <p:spPr>
              <a:xfrm>
                <a:off x="8821762" y="5002614"/>
                <a:ext cx="1522180" cy="707886"/>
              </a:xfrm>
              <a:prstGeom prst="rect">
                <a:avLst/>
              </a:prstGeom>
              <a:noFill/>
            </p:spPr>
            <p:txBody>
              <a:bodyPr wrap="square" rtlCol="0">
                <a:spAutoFit/>
              </a:bodyPr>
              <a:lstStyle/>
              <a:p>
                <a:r>
                  <a:rPr lang="en-US" sz="2000" dirty="0" smtClean="0">
                    <a:solidFill>
                      <a:schemeClr val="tx1"/>
                    </a:solidFill>
                  </a:rPr>
                  <a:t>3-shutter </a:t>
                </a:r>
                <a:r>
                  <a:rPr lang="en-US" sz="2000" dirty="0" err="1" smtClean="0">
                    <a:solidFill>
                      <a:schemeClr val="tx1"/>
                    </a:solidFill>
                  </a:rPr>
                  <a:t>slitlet</a:t>
                </a:r>
                <a:endParaRPr lang="en-US" sz="2000" dirty="0">
                  <a:solidFill>
                    <a:schemeClr val="tx1"/>
                  </a:solidFill>
                </a:endParaRPr>
              </a:p>
            </p:txBody>
          </p:sp>
        </p:grpSp>
      </p:grpSp>
      <p:sp>
        <p:nvSpPr>
          <p:cNvPr id="36" name="Title 1"/>
          <p:cNvSpPr txBox="1">
            <a:spLocks/>
          </p:cNvSpPr>
          <p:nvPr/>
        </p:nvSpPr>
        <p:spPr>
          <a:xfrm>
            <a:off x="278457" y="224461"/>
            <a:ext cx="12164923" cy="984148"/>
          </a:xfrm>
          <a:prstGeom prst="rect">
            <a:avLst/>
          </a:prstGeom>
          <a:effectLst/>
        </p:spPr>
        <p:txBody>
          <a:bodyPr vert="horz" lIns="91440" tIns="45720" rIns="91440" bIns="45720" rtlCol="0" anchor="ctr">
            <a:noAutofit/>
          </a:bodyPr>
          <a:lstStyle>
            <a:lvl1pPr algn="l" defTabSz="650230" rtl="0" eaLnBrk="1" latinLnBrk="0" hangingPunct="1">
              <a:spcBef>
                <a:spcPct val="0"/>
              </a:spcBef>
              <a:buNone/>
              <a:defRPr sz="3982"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56" dirty="0" smtClean="0"/>
              <a:t>Key Planning Parameters in MPT:  </a:t>
            </a:r>
            <a:br>
              <a:rPr lang="en-US" sz="3556" dirty="0" smtClean="0"/>
            </a:br>
            <a:r>
              <a:rPr lang="en-US" sz="3200" dirty="0" smtClean="0"/>
              <a:t>Nodding, DITHERING, and background subtraction</a:t>
            </a:r>
            <a:endParaRPr lang="en-US" sz="3200" dirty="0">
              <a:latin typeface="+mn-lt"/>
            </a:endParaRPr>
          </a:p>
        </p:txBody>
      </p:sp>
      <p:sp>
        <p:nvSpPr>
          <p:cNvPr id="56" name="TextBox 55"/>
          <p:cNvSpPr txBox="1"/>
          <p:nvPr/>
        </p:nvSpPr>
        <p:spPr>
          <a:xfrm>
            <a:off x="9671260" y="6984534"/>
            <a:ext cx="2523087" cy="830997"/>
          </a:xfrm>
          <a:prstGeom prst="rect">
            <a:avLst/>
          </a:prstGeom>
          <a:noFill/>
        </p:spPr>
        <p:txBody>
          <a:bodyPr wrap="square" rtlCol="0">
            <a:spAutoFit/>
          </a:bodyPr>
          <a:lstStyle/>
          <a:p>
            <a:r>
              <a:rPr lang="en-US" sz="2400" dirty="0">
                <a:solidFill>
                  <a:schemeClr val="tx1"/>
                </a:solidFill>
              </a:rPr>
              <a:t>5</a:t>
            </a:r>
            <a:r>
              <a:rPr lang="en-US" sz="2400" dirty="0" smtClean="0">
                <a:solidFill>
                  <a:schemeClr val="tx1"/>
                </a:solidFill>
              </a:rPr>
              <a:t>-shutter </a:t>
            </a:r>
            <a:r>
              <a:rPr lang="en-US" sz="2400" dirty="0" err="1" smtClean="0">
                <a:solidFill>
                  <a:schemeClr val="tx1"/>
                </a:solidFill>
              </a:rPr>
              <a:t>slitlet</a:t>
            </a:r>
            <a:r>
              <a:rPr lang="en-US" sz="2400" dirty="0" smtClean="0">
                <a:solidFill>
                  <a:schemeClr val="tx1"/>
                </a:solidFill>
              </a:rPr>
              <a:t> with 3 nods</a:t>
            </a:r>
            <a:endParaRPr lang="en-US" sz="2400" dirty="0">
              <a:solidFill>
                <a:schemeClr val="tx1"/>
              </a:solidFill>
            </a:endParaRPr>
          </a:p>
        </p:txBody>
      </p:sp>
      <p:sp>
        <p:nvSpPr>
          <p:cNvPr id="82" name="Text Placeholder 2"/>
          <p:cNvSpPr txBox="1">
            <a:spLocks/>
          </p:cNvSpPr>
          <p:nvPr/>
        </p:nvSpPr>
        <p:spPr>
          <a:xfrm>
            <a:off x="334590" y="1230840"/>
            <a:ext cx="7669949" cy="2534218"/>
          </a:xfrm>
          <a:prstGeom prst="rect">
            <a:avLst/>
          </a:prstGeom>
        </p:spPr>
        <p:txBody>
          <a:bodyPr vert="horz" lIns="91440" tIns="45720" rIns="91440" bIns="45720" rtlCol="0" anchor="ctr">
            <a:normAutofit/>
          </a:bodyPr>
          <a:lstStyle>
            <a:lvl1pPr marL="406394" indent="-406394" algn="l" defTabSz="650230" rtl="0" eaLnBrk="1" latinLnBrk="0" hangingPunct="1">
              <a:spcBef>
                <a:spcPts val="0"/>
              </a:spcBef>
              <a:spcAft>
                <a:spcPts val="1422"/>
              </a:spcAft>
              <a:buClr>
                <a:schemeClr val="tx1"/>
              </a:buClr>
              <a:buSzPct val="100000"/>
              <a:buFont typeface="Arial"/>
              <a:buChar char="•"/>
              <a:defRPr sz="2560" kern="1200" cap="none">
                <a:solidFill>
                  <a:schemeClr val="tx1"/>
                </a:solidFill>
                <a:effectLst/>
                <a:latin typeface="+mn-lt"/>
                <a:ea typeface="+mn-ea"/>
                <a:cs typeface="+mn-cs"/>
              </a:defRPr>
            </a:lvl1pPr>
            <a:lvl2pPr marL="1056623" indent="-406394" algn="l" defTabSz="650230" rtl="0" eaLnBrk="1" latinLnBrk="0" hangingPunct="1">
              <a:spcBef>
                <a:spcPts val="0"/>
              </a:spcBef>
              <a:spcAft>
                <a:spcPts val="1422"/>
              </a:spcAft>
              <a:buClr>
                <a:schemeClr val="tx1"/>
              </a:buClr>
              <a:buSzPct val="100000"/>
              <a:buFont typeface="Arial"/>
              <a:buChar char="•"/>
              <a:defRPr sz="2276" kern="1200" cap="none">
                <a:solidFill>
                  <a:schemeClr val="tx1"/>
                </a:solidFill>
                <a:effectLst/>
                <a:latin typeface="+mn-lt"/>
                <a:ea typeface="+mn-ea"/>
                <a:cs typeface="+mn-cs"/>
              </a:defRPr>
            </a:lvl2pPr>
            <a:lvl3pPr marL="1706853" indent="-406394" algn="l" defTabSz="650230" rtl="0" eaLnBrk="1" latinLnBrk="0" hangingPunct="1">
              <a:spcBef>
                <a:spcPts val="0"/>
              </a:spcBef>
              <a:spcAft>
                <a:spcPts val="1422"/>
              </a:spcAft>
              <a:buClr>
                <a:schemeClr val="tx1"/>
              </a:buClr>
              <a:buSzPct val="100000"/>
              <a:buFont typeface="Arial"/>
              <a:buChar char="•"/>
              <a:defRPr sz="1991" kern="1200" cap="none">
                <a:solidFill>
                  <a:schemeClr val="tx1"/>
                </a:solidFill>
                <a:effectLst/>
                <a:latin typeface="+mn-lt"/>
                <a:ea typeface="+mn-ea"/>
                <a:cs typeface="+mn-cs"/>
              </a:defRPr>
            </a:lvl3pPr>
            <a:lvl4pPr marL="219452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4pPr>
            <a:lvl5pPr marL="284475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5pPr>
            <a:lvl6pPr marL="357626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6pPr>
            <a:lvl7pPr marL="422649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7pPr>
            <a:lvl8pPr marL="487672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8pPr>
            <a:lvl9pPr marL="552695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9pPr>
          </a:lstStyle>
          <a:p>
            <a:pPr marL="0" indent="0">
              <a:spcBef>
                <a:spcPts val="1000"/>
              </a:spcBef>
              <a:spcAft>
                <a:spcPts val="222"/>
              </a:spcAft>
              <a:buFont typeface="Arial"/>
              <a:buNone/>
            </a:pPr>
            <a:r>
              <a:rPr lang="en-US" sz="2200" dirty="0" smtClean="0">
                <a:solidFill>
                  <a:srgbClr val="FF1491"/>
                </a:solidFill>
              </a:rPr>
              <a:t>NODDING</a:t>
            </a:r>
          </a:p>
          <a:p>
            <a:pPr>
              <a:spcBef>
                <a:spcPts val="1000"/>
              </a:spcBef>
              <a:spcAft>
                <a:spcPts val="822"/>
              </a:spcAft>
            </a:pPr>
            <a:r>
              <a:rPr lang="en-US" sz="2200" dirty="0" smtClean="0"/>
              <a:t>Telescope is moved slightly to place the sources into different shutters in the same </a:t>
            </a:r>
            <a:r>
              <a:rPr lang="en-US" sz="2200" dirty="0" err="1" smtClean="0"/>
              <a:t>slitlets</a:t>
            </a:r>
            <a:r>
              <a:rPr lang="en-US" sz="2200" dirty="0" smtClean="0"/>
              <a:t>.  NO MSA reconfiguration is needed.</a:t>
            </a:r>
          </a:p>
          <a:p>
            <a:pPr>
              <a:spcBef>
                <a:spcPts val="1000"/>
              </a:spcBef>
              <a:spcAft>
                <a:spcPts val="822"/>
              </a:spcAft>
            </a:pPr>
            <a:r>
              <a:rPr lang="en-US" sz="2200" dirty="0" smtClean="0"/>
              <a:t>Nodding is advised to dither with less overhead </a:t>
            </a:r>
            <a:r>
              <a:rPr lang="mr-IN" sz="2200" dirty="0" smtClean="0"/>
              <a:t>–</a:t>
            </a:r>
            <a:r>
              <a:rPr lang="en-US" sz="2200" dirty="0" smtClean="0"/>
              <a:t> same MSA configuration is used.</a:t>
            </a:r>
          </a:p>
        </p:txBody>
      </p:sp>
      <p:sp>
        <p:nvSpPr>
          <p:cNvPr id="83" name="Text Placeholder 2"/>
          <p:cNvSpPr txBox="1">
            <a:spLocks/>
          </p:cNvSpPr>
          <p:nvPr/>
        </p:nvSpPr>
        <p:spPr>
          <a:xfrm>
            <a:off x="319783" y="5758813"/>
            <a:ext cx="7544057" cy="3926851"/>
          </a:xfrm>
          <a:prstGeom prst="rect">
            <a:avLst/>
          </a:prstGeom>
        </p:spPr>
        <p:txBody>
          <a:bodyPr vert="horz" lIns="91440" tIns="45720" rIns="91440" bIns="45720" rtlCol="0" anchor="ctr">
            <a:normAutofit/>
          </a:bodyPr>
          <a:lstStyle>
            <a:lvl1pPr marL="406394" indent="-406394" algn="l" defTabSz="650230" rtl="0" eaLnBrk="1" latinLnBrk="0" hangingPunct="1">
              <a:spcBef>
                <a:spcPts val="0"/>
              </a:spcBef>
              <a:spcAft>
                <a:spcPts val="1422"/>
              </a:spcAft>
              <a:buClr>
                <a:schemeClr val="tx1"/>
              </a:buClr>
              <a:buSzPct val="100000"/>
              <a:buFont typeface="Arial"/>
              <a:buChar char="•"/>
              <a:defRPr sz="2560" kern="1200" cap="none">
                <a:solidFill>
                  <a:schemeClr val="tx1"/>
                </a:solidFill>
                <a:effectLst/>
                <a:latin typeface="+mn-lt"/>
                <a:ea typeface="+mn-ea"/>
                <a:cs typeface="+mn-cs"/>
              </a:defRPr>
            </a:lvl1pPr>
            <a:lvl2pPr marL="1056623" indent="-406394" algn="l" defTabSz="650230" rtl="0" eaLnBrk="1" latinLnBrk="0" hangingPunct="1">
              <a:spcBef>
                <a:spcPts val="0"/>
              </a:spcBef>
              <a:spcAft>
                <a:spcPts val="1422"/>
              </a:spcAft>
              <a:buClr>
                <a:schemeClr val="tx1"/>
              </a:buClr>
              <a:buSzPct val="100000"/>
              <a:buFont typeface="Arial"/>
              <a:buChar char="•"/>
              <a:defRPr sz="2276" kern="1200" cap="none">
                <a:solidFill>
                  <a:schemeClr val="tx1"/>
                </a:solidFill>
                <a:effectLst/>
                <a:latin typeface="+mn-lt"/>
                <a:ea typeface="+mn-ea"/>
                <a:cs typeface="+mn-cs"/>
              </a:defRPr>
            </a:lvl2pPr>
            <a:lvl3pPr marL="1706853" indent="-406394" algn="l" defTabSz="650230" rtl="0" eaLnBrk="1" latinLnBrk="0" hangingPunct="1">
              <a:spcBef>
                <a:spcPts val="0"/>
              </a:spcBef>
              <a:spcAft>
                <a:spcPts val="1422"/>
              </a:spcAft>
              <a:buClr>
                <a:schemeClr val="tx1"/>
              </a:buClr>
              <a:buSzPct val="100000"/>
              <a:buFont typeface="Arial"/>
              <a:buChar char="•"/>
              <a:defRPr sz="1991" kern="1200" cap="none">
                <a:solidFill>
                  <a:schemeClr val="tx1"/>
                </a:solidFill>
                <a:effectLst/>
                <a:latin typeface="+mn-lt"/>
                <a:ea typeface="+mn-ea"/>
                <a:cs typeface="+mn-cs"/>
              </a:defRPr>
            </a:lvl3pPr>
            <a:lvl4pPr marL="219452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4pPr>
            <a:lvl5pPr marL="284475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5pPr>
            <a:lvl6pPr marL="357626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6pPr>
            <a:lvl7pPr marL="422649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7pPr>
            <a:lvl8pPr marL="487672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8pPr>
            <a:lvl9pPr marL="552695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9pPr>
          </a:lstStyle>
          <a:p>
            <a:pPr marL="0" indent="0">
              <a:spcBef>
                <a:spcPts val="1000"/>
              </a:spcBef>
              <a:spcAft>
                <a:spcPts val="822"/>
              </a:spcAft>
              <a:buFont typeface="Arial"/>
              <a:buNone/>
            </a:pPr>
            <a:r>
              <a:rPr lang="en-US" sz="2200" dirty="0" smtClean="0">
                <a:solidFill>
                  <a:srgbClr val="FF1491"/>
                </a:solidFill>
              </a:rPr>
              <a:t>BACKGROUND SUBTRACTION</a:t>
            </a:r>
          </a:p>
          <a:p>
            <a:pPr>
              <a:spcBef>
                <a:spcPts val="1000"/>
              </a:spcBef>
              <a:spcAft>
                <a:spcPts val="822"/>
              </a:spcAft>
            </a:pPr>
            <a:r>
              <a:rPr lang="en-US" sz="2200" dirty="0" smtClean="0">
                <a:solidFill>
                  <a:srgbClr val="CF71DA"/>
                </a:solidFill>
              </a:rPr>
              <a:t>Background spectra are derived from shutters without targets.</a:t>
            </a:r>
          </a:p>
          <a:p>
            <a:pPr>
              <a:spcBef>
                <a:spcPts val="1000"/>
              </a:spcBef>
              <a:spcAft>
                <a:spcPts val="822"/>
              </a:spcAft>
            </a:pPr>
            <a:r>
              <a:rPr lang="en-US" sz="2200" dirty="0" smtClean="0">
                <a:solidFill>
                  <a:srgbClr val="CF71DA"/>
                </a:solidFill>
              </a:rPr>
              <a:t>Single pointing </a:t>
            </a:r>
            <a:r>
              <a:rPr lang="mr-IN" sz="2200" dirty="0" smtClean="0"/>
              <a:t>–</a:t>
            </a:r>
            <a:r>
              <a:rPr lang="en-US" sz="2200" dirty="0" smtClean="0"/>
              <a:t> spectra from background shutters are co-added and subtracted from target spectrum.</a:t>
            </a:r>
          </a:p>
          <a:p>
            <a:pPr>
              <a:spcBef>
                <a:spcPts val="1000"/>
              </a:spcBef>
              <a:spcAft>
                <a:spcPts val="822"/>
              </a:spcAft>
            </a:pPr>
            <a:r>
              <a:rPr lang="en-US" sz="2200" dirty="0" smtClean="0">
                <a:solidFill>
                  <a:srgbClr val="CF71DA"/>
                </a:solidFill>
              </a:rPr>
              <a:t>With Nods</a:t>
            </a:r>
            <a:r>
              <a:rPr lang="en-US" sz="2200" dirty="0" smtClean="0"/>
              <a:t>:  Data from 3 nods will be associated and processed by the pipeline to perform background subtraction of target position </a:t>
            </a:r>
            <a:r>
              <a:rPr lang="en-US" sz="2200" dirty="0" err="1" smtClean="0"/>
              <a:t>wrt</a:t>
            </a:r>
            <a:r>
              <a:rPr lang="en-US" sz="2200" dirty="0" smtClean="0"/>
              <a:t> background shutters from other exposures in the nod set. </a:t>
            </a:r>
            <a:endParaRPr lang="en-US" sz="2200" dirty="0" smtClean="0"/>
          </a:p>
        </p:txBody>
      </p:sp>
      <p:grpSp>
        <p:nvGrpSpPr>
          <p:cNvPr id="92" name="Group 91"/>
          <p:cNvGrpSpPr/>
          <p:nvPr/>
        </p:nvGrpSpPr>
        <p:grpSpPr>
          <a:xfrm>
            <a:off x="8516930" y="5742189"/>
            <a:ext cx="1089506" cy="3655621"/>
            <a:chOff x="7768260" y="5724137"/>
            <a:chExt cx="1089506" cy="3655621"/>
          </a:xfrm>
        </p:grpSpPr>
        <p:grpSp>
          <p:nvGrpSpPr>
            <p:cNvPr id="89" name="Group 88"/>
            <p:cNvGrpSpPr/>
            <p:nvPr/>
          </p:nvGrpSpPr>
          <p:grpSpPr>
            <a:xfrm>
              <a:off x="7768260" y="6421289"/>
              <a:ext cx="314510" cy="2257798"/>
              <a:chOff x="7768260" y="6421289"/>
              <a:chExt cx="314510" cy="2257798"/>
            </a:xfrm>
          </p:grpSpPr>
          <p:grpSp>
            <p:nvGrpSpPr>
              <p:cNvPr id="55" name="Group 54"/>
              <p:cNvGrpSpPr/>
              <p:nvPr/>
            </p:nvGrpSpPr>
            <p:grpSpPr>
              <a:xfrm>
                <a:off x="7788978" y="6831555"/>
                <a:ext cx="283417" cy="1847532"/>
                <a:chOff x="7717358" y="6138602"/>
                <a:chExt cx="493488" cy="3620527"/>
              </a:xfrm>
            </p:grpSpPr>
            <p:grpSp>
              <p:nvGrpSpPr>
                <p:cNvPr id="49" name="Group 48"/>
                <p:cNvGrpSpPr/>
                <p:nvPr/>
              </p:nvGrpSpPr>
              <p:grpSpPr>
                <a:xfrm>
                  <a:off x="7717358" y="6138602"/>
                  <a:ext cx="490007" cy="2233002"/>
                  <a:chOff x="8086137" y="-459544"/>
                  <a:chExt cx="635000" cy="2984500"/>
                </a:xfrm>
                <a:noFill/>
              </p:grpSpPr>
              <p:pic>
                <p:nvPicPr>
                  <p:cNvPr id="50" name="Picture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1"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52" name="Group 51"/>
                <p:cNvGrpSpPr/>
                <p:nvPr/>
              </p:nvGrpSpPr>
              <p:grpSpPr>
                <a:xfrm>
                  <a:off x="7720839" y="7526127"/>
                  <a:ext cx="490007" cy="2233002"/>
                  <a:chOff x="8086137" y="-459544"/>
                  <a:chExt cx="635000" cy="2984500"/>
                </a:xfrm>
                <a:noFill/>
              </p:grpSpPr>
              <p:pic>
                <p:nvPicPr>
                  <p:cNvPr id="53"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4"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46" name="Group 45"/>
                <p:cNvGrpSpPr/>
                <p:nvPr/>
              </p:nvGrpSpPr>
              <p:grpSpPr>
                <a:xfrm>
                  <a:off x="7720839" y="6816020"/>
                  <a:ext cx="490007" cy="2233002"/>
                  <a:chOff x="8086137" y="-459544"/>
                  <a:chExt cx="635000" cy="2984500"/>
                </a:xfrm>
                <a:noFill/>
              </p:grpSpPr>
              <p:pic>
                <p:nvPicPr>
                  <p:cNvPr id="47" name="Picture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48"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sp>
            <p:nvSpPr>
              <p:cNvPr id="86" name="TextBox 85"/>
              <p:cNvSpPr txBox="1"/>
              <p:nvPr/>
            </p:nvSpPr>
            <p:spPr>
              <a:xfrm>
                <a:off x="7768260" y="6421289"/>
                <a:ext cx="314510" cy="400110"/>
              </a:xfrm>
              <a:prstGeom prst="rect">
                <a:avLst/>
              </a:prstGeom>
              <a:noFill/>
            </p:spPr>
            <p:txBody>
              <a:bodyPr wrap="none" rtlCol="0">
                <a:spAutoFit/>
              </a:bodyPr>
              <a:lstStyle/>
              <a:p>
                <a:r>
                  <a:rPr lang="en-US" sz="2000" smtClean="0">
                    <a:solidFill>
                      <a:schemeClr val="tx1"/>
                    </a:solidFill>
                  </a:rPr>
                  <a:t>1</a:t>
                </a:r>
                <a:endParaRPr lang="en-US" sz="2000">
                  <a:solidFill>
                    <a:schemeClr val="tx1"/>
                  </a:solidFill>
                </a:endParaRPr>
              </a:p>
            </p:txBody>
          </p:sp>
        </p:grpSp>
        <p:grpSp>
          <p:nvGrpSpPr>
            <p:cNvPr id="90" name="Group 89"/>
            <p:cNvGrpSpPr/>
            <p:nvPr/>
          </p:nvGrpSpPr>
          <p:grpSpPr>
            <a:xfrm>
              <a:off x="8168919" y="7116310"/>
              <a:ext cx="314510" cy="2263448"/>
              <a:chOff x="8168919" y="7116310"/>
              <a:chExt cx="314510" cy="2263448"/>
            </a:xfrm>
          </p:grpSpPr>
          <p:grpSp>
            <p:nvGrpSpPr>
              <p:cNvPr id="59" name="Group 58"/>
              <p:cNvGrpSpPr/>
              <p:nvPr/>
            </p:nvGrpSpPr>
            <p:grpSpPr>
              <a:xfrm>
                <a:off x="8196136" y="7532226"/>
                <a:ext cx="283417" cy="1847532"/>
                <a:chOff x="7717358" y="6138602"/>
                <a:chExt cx="493488" cy="3620527"/>
              </a:xfrm>
            </p:grpSpPr>
            <p:grpSp>
              <p:nvGrpSpPr>
                <p:cNvPr id="60" name="Group 59"/>
                <p:cNvGrpSpPr/>
                <p:nvPr/>
              </p:nvGrpSpPr>
              <p:grpSpPr>
                <a:xfrm>
                  <a:off x="7717358" y="6138602"/>
                  <a:ext cx="490007" cy="2233002"/>
                  <a:chOff x="8086137" y="-459544"/>
                  <a:chExt cx="635000" cy="2984500"/>
                </a:xfrm>
                <a:noFill/>
              </p:grpSpPr>
              <p:pic>
                <p:nvPicPr>
                  <p:cNvPr id="67" name="Picture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68"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61" name="Group 60"/>
                <p:cNvGrpSpPr/>
                <p:nvPr/>
              </p:nvGrpSpPr>
              <p:grpSpPr>
                <a:xfrm>
                  <a:off x="7720839" y="7526127"/>
                  <a:ext cx="490007" cy="2233002"/>
                  <a:chOff x="8086137" y="-459544"/>
                  <a:chExt cx="635000" cy="2984500"/>
                </a:xfrm>
                <a:noFill/>
              </p:grpSpPr>
              <p:pic>
                <p:nvPicPr>
                  <p:cNvPr id="65" name="Picture 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66"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62" name="Group 61"/>
                <p:cNvGrpSpPr/>
                <p:nvPr/>
              </p:nvGrpSpPr>
              <p:grpSpPr>
                <a:xfrm>
                  <a:off x="7720839" y="6473559"/>
                  <a:ext cx="490007" cy="2575463"/>
                  <a:chOff x="8086137" y="-917257"/>
                  <a:chExt cx="635000" cy="3442213"/>
                </a:xfrm>
                <a:noFill/>
              </p:grpSpPr>
              <p:pic>
                <p:nvPicPr>
                  <p:cNvPr id="63" name="Pictur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64"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27" y="-917257"/>
                    <a:ext cx="482598" cy="4699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sp>
            <p:nvSpPr>
              <p:cNvPr id="87" name="TextBox 86"/>
              <p:cNvSpPr txBox="1"/>
              <p:nvPr/>
            </p:nvSpPr>
            <p:spPr>
              <a:xfrm>
                <a:off x="8168919" y="7116310"/>
                <a:ext cx="314510" cy="400110"/>
              </a:xfrm>
              <a:prstGeom prst="rect">
                <a:avLst/>
              </a:prstGeom>
              <a:noFill/>
            </p:spPr>
            <p:txBody>
              <a:bodyPr wrap="none" rtlCol="0">
                <a:spAutoFit/>
              </a:bodyPr>
              <a:lstStyle/>
              <a:p>
                <a:r>
                  <a:rPr lang="en-US" sz="2000" dirty="0">
                    <a:solidFill>
                      <a:schemeClr val="tx1"/>
                    </a:solidFill>
                  </a:rPr>
                  <a:t>2</a:t>
                </a:r>
              </a:p>
            </p:txBody>
          </p:sp>
        </p:grpSp>
        <p:grpSp>
          <p:nvGrpSpPr>
            <p:cNvPr id="91" name="Group 90"/>
            <p:cNvGrpSpPr/>
            <p:nvPr/>
          </p:nvGrpSpPr>
          <p:grpSpPr>
            <a:xfrm>
              <a:off x="8543256" y="5724137"/>
              <a:ext cx="314510" cy="2241988"/>
              <a:chOff x="8543256" y="5724137"/>
              <a:chExt cx="314510" cy="2241988"/>
            </a:xfrm>
          </p:grpSpPr>
          <p:grpSp>
            <p:nvGrpSpPr>
              <p:cNvPr id="69" name="Group 68"/>
              <p:cNvGrpSpPr/>
              <p:nvPr/>
            </p:nvGrpSpPr>
            <p:grpSpPr>
              <a:xfrm>
                <a:off x="8563073" y="6118593"/>
                <a:ext cx="283417" cy="1847532"/>
                <a:chOff x="7717358" y="6138602"/>
                <a:chExt cx="493488" cy="3620527"/>
              </a:xfrm>
            </p:grpSpPr>
            <p:grpSp>
              <p:nvGrpSpPr>
                <p:cNvPr id="70" name="Group 69"/>
                <p:cNvGrpSpPr/>
                <p:nvPr/>
              </p:nvGrpSpPr>
              <p:grpSpPr>
                <a:xfrm>
                  <a:off x="7717358" y="6138602"/>
                  <a:ext cx="490007" cy="2233002"/>
                  <a:chOff x="8086137" y="-459544"/>
                  <a:chExt cx="635000" cy="2984500"/>
                </a:xfrm>
                <a:noFill/>
              </p:grpSpPr>
              <p:pic>
                <p:nvPicPr>
                  <p:cNvPr id="77"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78"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71" name="Group 70"/>
                <p:cNvGrpSpPr/>
                <p:nvPr/>
              </p:nvGrpSpPr>
              <p:grpSpPr>
                <a:xfrm>
                  <a:off x="7720839" y="7526127"/>
                  <a:ext cx="490007" cy="2233002"/>
                  <a:chOff x="8086137" y="-459544"/>
                  <a:chExt cx="635000" cy="2984500"/>
                </a:xfrm>
                <a:noFill/>
              </p:grpSpPr>
              <p:pic>
                <p:nvPicPr>
                  <p:cNvPr id="75" name="Picture 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76" name="Picture 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538" y="905725"/>
                    <a:ext cx="482599" cy="46990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nvGrpSpPr>
                <p:cNvPr id="72" name="Group 71"/>
                <p:cNvGrpSpPr/>
                <p:nvPr/>
              </p:nvGrpSpPr>
              <p:grpSpPr>
                <a:xfrm>
                  <a:off x="7720839" y="6816020"/>
                  <a:ext cx="490007" cy="2760246"/>
                  <a:chOff x="8086137" y="-459544"/>
                  <a:chExt cx="635000" cy="3689183"/>
                </a:xfrm>
                <a:noFill/>
              </p:grpSpPr>
              <p:pic>
                <p:nvPicPr>
                  <p:cNvPr id="73" name="Picture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137" y="-459544"/>
                    <a:ext cx="635000" cy="298450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74" name="Picture 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130" y="2790710"/>
                    <a:ext cx="482598" cy="438929"/>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grpSp>
          <p:sp>
            <p:nvSpPr>
              <p:cNvPr id="88" name="TextBox 87"/>
              <p:cNvSpPr txBox="1"/>
              <p:nvPr/>
            </p:nvSpPr>
            <p:spPr>
              <a:xfrm>
                <a:off x="8543256" y="5724137"/>
                <a:ext cx="314510" cy="400110"/>
              </a:xfrm>
              <a:prstGeom prst="rect">
                <a:avLst/>
              </a:prstGeom>
              <a:noFill/>
            </p:spPr>
            <p:txBody>
              <a:bodyPr wrap="none" rtlCol="0">
                <a:spAutoFit/>
              </a:bodyPr>
              <a:lstStyle/>
              <a:p>
                <a:r>
                  <a:rPr lang="en-US" sz="2000" dirty="0">
                    <a:solidFill>
                      <a:schemeClr val="tx1"/>
                    </a:solidFill>
                  </a:rPr>
                  <a:t>3</a:t>
                </a:r>
              </a:p>
            </p:txBody>
          </p:sp>
        </p:grpSp>
      </p:grpSp>
      <p:grpSp>
        <p:nvGrpSpPr>
          <p:cNvPr id="107" name="Group 106"/>
          <p:cNvGrpSpPr/>
          <p:nvPr/>
        </p:nvGrpSpPr>
        <p:grpSpPr>
          <a:xfrm>
            <a:off x="8408116" y="2465268"/>
            <a:ext cx="1375057" cy="2794765"/>
            <a:chOff x="8408116" y="2465268"/>
            <a:chExt cx="1375057" cy="2794765"/>
          </a:xfrm>
        </p:grpSpPr>
        <p:sp>
          <p:nvSpPr>
            <p:cNvPr id="95" name="Rectangle 94"/>
            <p:cNvSpPr/>
            <p:nvPr/>
          </p:nvSpPr>
          <p:spPr>
            <a:xfrm>
              <a:off x="8408116" y="2956180"/>
              <a:ext cx="252177" cy="53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8416444" y="4150616"/>
              <a:ext cx="252177" cy="53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9001102" y="4116433"/>
              <a:ext cx="252177" cy="53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999945" y="4724318"/>
              <a:ext cx="252177" cy="53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9529869" y="2465268"/>
              <a:ext cx="252177" cy="53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9530996" y="3039980"/>
              <a:ext cx="252177" cy="533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735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6" grpId="0"/>
      <p:bldP spid="56" grpId="0"/>
      <p:bldP spid="82" grpId="0"/>
      <p:bldP spid="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096895"/>
            <a:ext cx="11054080" cy="2090702"/>
          </a:xfrm>
        </p:spPr>
        <p:txBody>
          <a:bodyPr/>
          <a:lstStyle/>
          <a:p>
            <a:r>
              <a:rPr lang="en-US" dirty="0" smtClean="0"/>
              <a:t>MPT</a:t>
            </a:r>
            <a:r>
              <a:rPr lang="en-US" dirty="0" smtClean="0"/>
              <a:t> </a:t>
            </a:r>
            <a:r>
              <a:rPr lang="en-US" dirty="0" smtClean="0"/>
              <a:t>Demo</a:t>
            </a:r>
            <a:endParaRPr lang="en-US" dirty="0"/>
          </a:p>
        </p:txBody>
      </p:sp>
      <p:sp>
        <p:nvSpPr>
          <p:cNvPr id="4" name="TextBox 3"/>
          <p:cNvSpPr txBox="1"/>
          <p:nvPr/>
        </p:nvSpPr>
        <p:spPr>
          <a:xfrm>
            <a:off x="7933159" y="9116281"/>
            <a:ext cx="5071641" cy="500648"/>
          </a:xfrm>
          <a:prstGeom prst="rect">
            <a:avLst/>
          </a:prstGeom>
          <a:noFill/>
        </p:spPr>
        <p:txBody>
          <a:bodyPr wrap="none" lIns="130046" tIns="65023" rIns="130046" bIns="65023" rtlCol="0">
            <a:spAutoFit/>
          </a:bodyPr>
          <a:lstStyle/>
          <a:p>
            <a:r>
              <a:rPr lang="en-US" sz="2400" dirty="0" smtClean="0">
                <a:solidFill>
                  <a:srgbClr val="FF1491"/>
                </a:solidFill>
              </a:rPr>
              <a:t>2017 ESAC JWST Workshop 10/5/2017</a:t>
            </a:r>
            <a:endParaRPr lang="en-US" sz="2400" dirty="0">
              <a:solidFill>
                <a:srgbClr val="FF1491"/>
              </a:solidFill>
            </a:endParaRPr>
          </a:p>
        </p:txBody>
      </p:sp>
      <p:sp>
        <p:nvSpPr>
          <p:cNvPr id="5" name="TextBox 4"/>
          <p:cNvSpPr txBox="1"/>
          <p:nvPr/>
        </p:nvSpPr>
        <p:spPr>
          <a:xfrm>
            <a:off x="1871674" y="5625459"/>
            <a:ext cx="8747327" cy="500648"/>
          </a:xfrm>
          <a:prstGeom prst="rect">
            <a:avLst/>
          </a:prstGeom>
          <a:noFill/>
        </p:spPr>
        <p:txBody>
          <a:bodyPr wrap="none" lIns="130046" tIns="65023" rIns="130046" bIns="65023" rtlCol="0">
            <a:spAutoFit/>
          </a:bodyPr>
          <a:lstStyle/>
          <a:p>
            <a:r>
              <a:rPr lang="en-US" sz="2400" u="sng" dirty="0">
                <a:solidFill>
                  <a:schemeClr val="tx1"/>
                </a:solidFill>
              </a:rPr>
              <a:t>http://</a:t>
            </a:r>
            <a:r>
              <a:rPr lang="en-US" sz="2400" u="sng" dirty="0" err="1">
                <a:solidFill>
                  <a:schemeClr val="tx1"/>
                </a:solidFill>
              </a:rPr>
              <a:t>apst.stsci.edu</a:t>
            </a:r>
            <a:r>
              <a:rPr lang="en-US" sz="2400" u="sng" dirty="0">
                <a:solidFill>
                  <a:schemeClr val="tx1"/>
                </a:solidFill>
              </a:rPr>
              <a:t>/apt/external/downloads/installers/</a:t>
            </a:r>
            <a:r>
              <a:rPr lang="en-US" sz="2400" u="sng" dirty="0" err="1">
                <a:solidFill>
                  <a:schemeClr val="tx1"/>
                </a:solidFill>
              </a:rPr>
              <a:t>install.html</a:t>
            </a:r>
            <a:endParaRPr lang="en-US" sz="2400" dirty="0">
              <a:solidFill>
                <a:schemeClr val="tx1"/>
              </a:solidFill>
            </a:endParaRPr>
          </a:p>
        </p:txBody>
      </p:sp>
    </p:spTree>
    <p:extLst>
      <p:ext uri="{BB962C8B-B14F-4D97-AF65-F5344CB8AC3E}">
        <p14:creationId xmlns:p14="http://schemas.microsoft.com/office/powerpoint/2010/main" val="1546088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770" y="283021"/>
            <a:ext cx="11704320" cy="1018257"/>
          </a:xfrm>
        </p:spPr>
        <p:txBody>
          <a:bodyPr>
            <a:normAutofit/>
          </a:bodyPr>
          <a:lstStyle/>
          <a:p>
            <a:r>
              <a:rPr lang="en-US" dirty="0" smtClean="0"/>
              <a:t>HELPFUL </a:t>
            </a:r>
            <a:r>
              <a:rPr lang="en-US" dirty="0" smtClean="0"/>
              <a:t>TIPS</a:t>
            </a:r>
            <a:endParaRPr lang="en-US" dirty="0"/>
          </a:p>
        </p:txBody>
      </p:sp>
      <p:sp>
        <p:nvSpPr>
          <p:cNvPr id="3" name="Content Placeholder 2"/>
          <p:cNvSpPr>
            <a:spLocks noGrp="1"/>
          </p:cNvSpPr>
          <p:nvPr>
            <p:ph idx="1"/>
          </p:nvPr>
        </p:nvSpPr>
        <p:spPr>
          <a:xfrm>
            <a:off x="515770" y="1301278"/>
            <a:ext cx="11909312" cy="7912945"/>
          </a:xfrm>
        </p:spPr>
        <p:txBody>
          <a:bodyPr>
            <a:normAutofit fontScale="92500" lnSpcReduction="20000"/>
          </a:bodyPr>
          <a:lstStyle/>
          <a:p>
            <a:pPr>
              <a:spcBef>
                <a:spcPts val="600"/>
              </a:spcBef>
            </a:pPr>
            <a:r>
              <a:rPr lang="en-US" dirty="0" smtClean="0">
                <a:solidFill>
                  <a:srgbClr val="CF71DA"/>
                </a:solidFill>
              </a:rPr>
              <a:t>Order the input Catalog by target weights </a:t>
            </a:r>
            <a:r>
              <a:rPr lang="en-US" dirty="0" smtClean="0"/>
              <a:t>prior to ingest into MPT</a:t>
            </a:r>
            <a:r>
              <a:rPr lang="en-US" dirty="0" smtClean="0"/>
              <a:t>.  When building an MSA </a:t>
            </a:r>
            <a:r>
              <a:rPr lang="en-US" dirty="0" err="1" smtClean="0"/>
              <a:t>cpnfiguration</a:t>
            </a:r>
            <a:r>
              <a:rPr lang="en-US" dirty="0" smtClean="0"/>
              <a:t>, MPT tries adding sources in the order they appear in the Catalog.</a:t>
            </a:r>
            <a:endParaRPr lang="en-US" dirty="0" smtClean="0"/>
          </a:p>
          <a:p>
            <a:pPr>
              <a:spcBef>
                <a:spcPts val="600"/>
              </a:spcBef>
            </a:pPr>
            <a:r>
              <a:rPr lang="en-US" dirty="0" smtClean="0">
                <a:solidFill>
                  <a:srgbClr val="CF71DA"/>
                </a:solidFill>
              </a:rPr>
              <a:t>Include Primary candidates in the Filler list</a:t>
            </a:r>
            <a:r>
              <a:rPr lang="en-US" dirty="0" smtClean="0"/>
              <a:t> to obtain extra observations of them.</a:t>
            </a:r>
          </a:p>
          <a:p>
            <a:pPr>
              <a:spcBef>
                <a:spcPts val="600"/>
              </a:spcBef>
            </a:pPr>
            <a:r>
              <a:rPr lang="en-US" dirty="0" smtClean="0"/>
              <a:t>Only the weights of the primaries </a:t>
            </a:r>
            <a:r>
              <a:rPr lang="en-US" dirty="0" smtClean="0"/>
              <a:t>matter (not the Fillers), </a:t>
            </a:r>
            <a:r>
              <a:rPr lang="en-US" dirty="0" smtClean="0"/>
              <a:t>so to help ensure observations of </a:t>
            </a:r>
            <a:r>
              <a:rPr lang="en-US" dirty="0" smtClean="0"/>
              <a:t>certain sources</a:t>
            </a:r>
            <a:r>
              <a:rPr lang="en-US" dirty="0" smtClean="0"/>
              <a:t>, </a:t>
            </a:r>
            <a:r>
              <a:rPr lang="en-US" dirty="0" smtClean="0">
                <a:solidFill>
                  <a:srgbClr val="CF71DA"/>
                </a:solidFill>
              </a:rPr>
              <a:t>include them in the Primary candidate </a:t>
            </a:r>
            <a:r>
              <a:rPr lang="en-US" dirty="0" smtClean="0">
                <a:solidFill>
                  <a:srgbClr val="CF71DA"/>
                </a:solidFill>
              </a:rPr>
              <a:t>list.</a:t>
            </a:r>
            <a:endParaRPr lang="en-US" dirty="0" smtClean="0"/>
          </a:p>
          <a:p>
            <a:pPr>
              <a:spcBef>
                <a:spcPts val="600"/>
              </a:spcBef>
            </a:pPr>
            <a:r>
              <a:rPr lang="en-US" dirty="0" smtClean="0"/>
              <a:t>Note that the </a:t>
            </a:r>
            <a:r>
              <a:rPr lang="en-US" dirty="0" smtClean="0">
                <a:solidFill>
                  <a:srgbClr val="FF1491"/>
                </a:solidFill>
              </a:rPr>
              <a:t>Fixed </a:t>
            </a:r>
            <a:r>
              <a:rPr lang="en-US" dirty="0">
                <a:solidFill>
                  <a:srgbClr val="FF1491"/>
                </a:solidFill>
              </a:rPr>
              <a:t>Slit algorithm is preferable to Flexible dithers at all dither separations (small or large).  </a:t>
            </a:r>
            <a:r>
              <a:rPr lang="en-US" dirty="0"/>
              <a:t>It </a:t>
            </a:r>
            <a:r>
              <a:rPr lang="en-US" dirty="0" smtClean="0"/>
              <a:t>yields the most sources at all dither points.  Add Fillers to maximize efficiency/multiplexing.  Flexible dithers yields fewer matched sources, but fills the MSA better.</a:t>
            </a:r>
            <a:endParaRPr lang="en-US" dirty="0"/>
          </a:p>
          <a:p>
            <a:pPr>
              <a:spcBef>
                <a:spcPts val="600"/>
              </a:spcBef>
            </a:pPr>
            <a:r>
              <a:rPr lang="en-US" dirty="0" smtClean="0">
                <a:solidFill>
                  <a:srgbClr val="CF71DA"/>
                </a:solidFill>
              </a:rPr>
              <a:t>If feasibility windows are large, test </a:t>
            </a:r>
            <a:r>
              <a:rPr lang="en-US" dirty="0" smtClean="0">
                <a:solidFill>
                  <a:srgbClr val="CF71DA"/>
                </a:solidFill>
              </a:rPr>
              <a:t>several APAs</a:t>
            </a:r>
            <a:r>
              <a:rPr lang="en-US" dirty="0" smtClean="0"/>
              <a:t> to </a:t>
            </a:r>
            <a:r>
              <a:rPr lang="en-US" dirty="0" smtClean="0"/>
              <a:t>see if it makes a statistical difference.  If so, set </a:t>
            </a:r>
            <a:r>
              <a:rPr lang="en-US" dirty="0" smtClean="0"/>
              <a:t>conservative limits on requested exposure time</a:t>
            </a:r>
            <a:r>
              <a:rPr lang="en-US" dirty="0" smtClean="0"/>
              <a:t>.  </a:t>
            </a:r>
            <a:r>
              <a:rPr lang="en-US" dirty="0" smtClean="0">
                <a:solidFill>
                  <a:srgbClr val="FF1491"/>
                </a:solidFill>
              </a:rPr>
              <a:t>Add an Orient SR only if needed, with a min range of 30 deg.</a:t>
            </a:r>
            <a:endParaRPr lang="en-US" dirty="0" smtClean="0">
              <a:solidFill>
                <a:srgbClr val="FF1491"/>
              </a:solidFill>
            </a:endParaRPr>
          </a:p>
          <a:p>
            <a:pPr>
              <a:spcBef>
                <a:spcPts val="600"/>
              </a:spcBef>
            </a:pPr>
            <a:r>
              <a:rPr lang="en-US" dirty="0" smtClean="0"/>
              <a:t>If using the </a:t>
            </a:r>
            <a:r>
              <a:rPr lang="en-US" dirty="0" smtClean="0">
                <a:solidFill>
                  <a:srgbClr val="CF71DA"/>
                </a:solidFill>
              </a:rPr>
              <a:t>high-res </a:t>
            </a:r>
            <a:r>
              <a:rPr lang="en-US" dirty="0" smtClean="0">
                <a:solidFill>
                  <a:srgbClr val="CF71DA"/>
                </a:solidFill>
              </a:rPr>
              <a:t>gratings (G140H, G235H, G395H)</a:t>
            </a:r>
            <a:r>
              <a:rPr lang="en-US" dirty="0" smtClean="0"/>
              <a:t>, </a:t>
            </a:r>
            <a:r>
              <a:rPr lang="en-US" dirty="0" smtClean="0"/>
              <a:t>attempt to get most sources onto the leftmost </a:t>
            </a:r>
            <a:r>
              <a:rPr lang="en-US" dirty="0" smtClean="0"/>
              <a:t>quadrants to avoid detector cutoffs.</a:t>
            </a:r>
            <a:endParaRPr lang="en-US" dirty="0" smtClean="0"/>
          </a:p>
          <a:p>
            <a:pPr>
              <a:spcBef>
                <a:spcPts val="600"/>
              </a:spcBef>
            </a:pPr>
            <a:r>
              <a:rPr lang="en-US" dirty="0" smtClean="0"/>
              <a:t>Use </a:t>
            </a:r>
            <a:r>
              <a:rPr lang="en-US" dirty="0" err="1" smtClean="0">
                <a:solidFill>
                  <a:srgbClr val="CF71DA"/>
                </a:solidFill>
              </a:rPr>
              <a:t>Aladin</a:t>
            </a:r>
            <a:r>
              <a:rPr lang="en-US" dirty="0" smtClean="0">
                <a:solidFill>
                  <a:srgbClr val="CF71DA"/>
                </a:solidFill>
              </a:rPr>
              <a:t> </a:t>
            </a:r>
            <a:r>
              <a:rPr lang="en-US" dirty="0" err="1" smtClean="0">
                <a:solidFill>
                  <a:srgbClr val="CF71DA"/>
                </a:solidFill>
              </a:rPr>
              <a:t>FoV</a:t>
            </a:r>
            <a:r>
              <a:rPr lang="en-US" dirty="0" smtClean="0">
                <a:solidFill>
                  <a:srgbClr val="CF71DA"/>
                </a:solidFill>
              </a:rPr>
              <a:t> </a:t>
            </a:r>
            <a:r>
              <a:rPr lang="en-US" dirty="0" smtClean="0"/>
              <a:t>to show the position of </a:t>
            </a:r>
            <a:r>
              <a:rPr lang="en-US" dirty="0" err="1" smtClean="0"/>
              <a:t>NIRCam</a:t>
            </a:r>
            <a:r>
              <a:rPr lang="en-US" dirty="0" smtClean="0"/>
              <a:t> </a:t>
            </a:r>
            <a:r>
              <a:rPr lang="en-US" dirty="0" err="1" smtClean="0"/>
              <a:t>paralells</a:t>
            </a:r>
            <a:r>
              <a:rPr lang="en-US" dirty="0" smtClean="0"/>
              <a:t> </a:t>
            </a:r>
            <a:r>
              <a:rPr lang="en-US" dirty="0" err="1" smtClean="0"/>
              <a:t>wrt</a:t>
            </a:r>
            <a:r>
              <a:rPr lang="en-US" dirty="0" smtClean="0"/>
              <a:t> </a:t>
            </a:r>
            <a:r>
              <a:rPr lang="en-US" dirty="0" err="1" smtClean="0"/>
              <a:t>NIRSpec</a:t>
            </a:r>
            <a:r>
              <a:rPr lang="en-US" dirty="0" smtClean="0"/>
              <a:t> MSA.</a:t>
            </a:r>
          </a:p>
          <a:p>
            <a:pPr>
              <a:spcBef>
                <a:spcPts val="600"/>
              </a:spcBef>
            </a:pPr>
            <a:r>
              <a:rPr lang="en-US" dirty="0" smtClean="0"/>
              <a:t>Your catalog should be </a:t>
            </a:r>
            <a:r>
              <a:rPr lang="en-US" b="1" dirty="0" smtClean="0"/>
              <a:t>complete</a:t>
            </a:r>
            <a:r>
              <a:rPr lang="en-US" dirty="0" smtClean="0"/>
              <a:t> to be able to </a:t>
            </a:r>
            <a:r>
              <a:rPr lang="en-US" dirty="0" smtClean="0">
                <a:solidFill>
                  <a:srgbClr val="CF71DA"/>
                </a:solidFill>
              </a:rPr>
              <a:t>check for contaminants </a:t>
            </a:r>
            <a:r>
              <a:rPr lang="en-US" dirty="0" smtClean="0"/>
              <a:t>getting into Failed Open shutters, or into planned target </a:t>
            </a:r>
            <a:r>
              <a:rPr lang="en-US" dirty="0" smtClean="0"/>
              <a:t>shutters/</a:t>
            </a:r>
            <a:r>
              <a:rPr lang="en-US" dirty="0" err="1" smtClean="0"/>
              <a:t>slitlets</a:t>
            </a:r>
            <a:r>
              <a:rPr lang="en-US" dirty="0" smtClean="0"/>
              <a:t>.</a:t>
            </a:r>
            <a:endParaRPr lang="en-US" dirty="0" smtClean="0"/>
          </a:p>
          <a:p>
            <a:pPr>
              <a:spcBef>
                <a:spcPts val="600"/>
              </a:spcBef>
            </a:pPr>
            <a:r>
              <a:rPr lang="en-US" dirty="0"/>
              <a:t>The </a:t>
            </a:r>
            <a:r>
              <a:rPr lang="en-US" dirty="0">
                <a:solidFill>
                  <a:srgbClr val="CF71DA"/>
                </a:solidFill>
              </a:rPr>
              <a:t>Manual Planner </a:t>
            </a:r>
            <a:r>
              <a:rPr lang="en-US" dirty="0"/>
              <a:t>can be used to </a:t>
            </a:r>
            <a:r>
              <a:rPr lang="en-US" dirty="0" smtClean="0"/>
              <a:t>make changes </a:t>
            </a:r>
            <a:r>
              <a:rPr lang="en-US" dirty="0"/>
              <a:t>to your MSA configurations designed automatically with MPT, but it’s tedious</a:t>
            </a:r>
            <a:r>
              <a:rPr lang="en-US" dirty="0" smtClean="0"/>
              <a:t>.</a:t>
            </a:r>
          </a:p>
        </p:txBody>
      </p:sp>
    </p:spTree>
    <p:extLst>
      <p:ext uri="{BB962C8B-B14F-4D97-AF65-F5344CB8AC3E}">
        <p14:creationId xmlns:p14="http://schemas.microsoft.com/office/powerpoint/2010/main" val="194440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A8D9"/>
                </a:solidFill>
                <a:latin typeface="Calibri"/>
                <a:cs typeface="Calibri"/>
              </a:rPr>
              <a:t>MOS </a:t>
            </a:r>
            <a:r>
              <a:rPr lang="en-US" sz="3500" dirty="0">
                <a:solidFill>
                  <a:srgbClr val="FFA8D9"/>
                </a:solidFill>
                <a:latin typeface="Calibri"/>
                <a:cs typeface="Calibri"/>
              </a:rPr>
              <a:t>process </a:t>
            </a:r>
            <a:r>
              <a:rPr lang="en-US" sz="3500" dirty="0" smtClean="0">
                <a:solidFill>
                  <a:srgbClr val="FFA8D9"/>
                </a:solidFill>
                <a:latin typeface="Calibri"/>
                <a:cs typeface="Calibri"/>
              </a:rPr>
              <a:t>overview </a:t>
            </a:r>
          </a:p>
          <a:p>
            <a:pPr>
              <a:lnSpc>
                <a:spcPct val="120000"/>
              </a:lnSpc>
              <a:spcBef>
                <a:spcPts val="1200"/>
              </a:spcBef>
              <a:buFont typeface="Wingdings" charset="2"/>
              <a:buChar char="v"/>
            </a:pPr>
            <a:r>
              <a:rPr sz="3500" dirty="0" smtClean="0">
                <a:solidFill>
                  <a:srgbClr val="FFA8D9"/>
                </a:solidFill>
                <a:latin typeface="Calibri"/>
                <a:cs typeface="Calibri"/>
              </a:rPr>
              <a:t>MSA </a:t>
            </a:r>
            <a:r>
              <a:rPr sz="3500" dirty="0">
                <a:solidFill>
                  <a:srgbClr val="FFA8D9"/>
                </a:solidFill>
                <a:latin typeface="Calibri"/>
                <a:cs typeface="Calibri"/>
              </a:rPr>
              <a:t>characteristics that impact </a:t>
            </a:r>
            <a:r>
              <a:rPr lang="en-US" sz="3500" dirty="0" smtClean="0">
                <a:solidFill>
                  <a:srgbClr val="FFA8D9"/>
                </a:solidFill>
                <a:latin typeface="Calibri"/>
                <a:cs typeface="Calibri"/>
              </a:rPr>
              <a:t>MOS </a:t>
            </a:r>
            <a:r>
              <a:rPr sz="3500" dirty="0" smtClean="0">
                <a:solidFill>
                  <a:srgbClr val="FFA8D9"/>
                </a:solidFill>
                <a:latin typeface="Calibri"/>
                <a:cs typeface="Calibri"/>
              </a:rPr>
              <a:t>observation</a:t>
            </a:r>
            <a:r>
              <a:rPr lang="en-US" sz="3500" dirty="0" smtClean="0">
                <a:solidFill>
                  <a:srgbClr val="FFA8D9"/>
                </a:solidFill>
                <a:latin typeface="Calibri"/>
                <a:cs typeface="Calibri"/>
              </a:rPr>
              <a:t> planning</a:t>
            </a:r>
          </a:p>
          <a:p>
            <a:pPr>
              <a:lnSpc>
                <a:spcPct val="120000"/>
              </a:lnSpc>
              <a:spcBef>
                <a:spcPts val="1200"/>
              </a:spcBef>
              <a:buFont typeface="Wingdings" charset="2"/>
              <a:buChar char="v"/>
            </a:pPr>
            <a:r>
              <a:rPr lang="en-US" sz="3500" dirty="0">
                <a:solidFill>
                  <a:srgbClr val="FFA8D9"/>
                </a:solidFill>
                <a:cs typeface="Calibri"/>
              </a:rPr>
              <a:t>Target Acquisition and Pre-Imaging </a:t>
            </a:r>
            <a:r>
              <a:rPr lang="en-US" sz="3500" dirty="0" smtClean="0">
                <a:solidFill>
                  <a:srgbClr val="FFA8D9"/>
                </a:solidFill>
                <a:cs typeface="Calibri"/>
              </a:rPr>
              <a:t>considerations</a:t>
            </a:r>
            <a:endParaRPr lang="en-US" sz="3500" dirty="0" smtClean="0">
              <a:solidFill>
                <a:srgbClr val="FFA8D9"/>
              </a:solidFill>
              <a:latin typeface="Calibri"/>
              <a:cs typeface="Calibri"/>
            </a:endParaRPr>
          </a:p>
          <a:p>
            <a:pPr>
              <a:lnSpc>
                <a:spcPct val="120000"/>
              </a:lnSpc>
              <a:spcBef>
                <a:spcPts val="1200"/>
              </a:spcBef>
              <a:spcAft>
                <a:spcPts val="222"/>
              </a:spcAft>
              <a:buFont typeface="Wingdings" charset="2"/>
              <a:buChar char="v"/>
            </a:pPr>
            <a:r>
              <a:rPr lang="en-US" sz="3500" dirty="0" smtClean="0">
                <a:solidFill>
                  <a:srgbClr val="FFA8D9"/>
                </a:solidFill>
                <a:latin typeface="Calibri"/>
                <a:cs typeface="Calibri"/>
              </a:rPr>
              <a:t>The MSA Planning Tool (MPT) in APT</a:t>
            </a:r>
            <a:endParaRPr lang="en-US" sz="3500" dirty="0">
              <a:solidFill>
                <a:srgbClr val="FFA8D9"/>
              </a:solidFill>
              <a:latin typeface="Calibri"/>
              <a:cs typeface="Calibri"/>
            </a:endParaRPr>
          </a:p>
          <a:p>
            <a:pPr lvl="1">
              <a:lnSpc>
                <a:spcPct val="120000"/>
              </a:lnSpc>
              <a:spcBef>
                <a:spcPts val="300"/>
              </a:spcBef>
              <a:spcAft>
                <a:spcPts val="600"/>
              </a:spcAft>
              <a:buFont typeface="Wingdings" charset="2"/>
              <a:buChar char="§"/>
            </a:pPr>
            <a:r>
              <a:rPr lang="en-US" sz="3000" dirty="0" smtClean="0">
                <a:solidFill>
                  <a:srgbClr val="FFA8D9"/>
                </a:solidFill>
                <a:latin typeface="Calibri"/>
                <a:cs typeface="Calibri"/>
              </a:rPr>
              <a:t>Input </a:t>
            </a:r>
            <a:r>
              <a:rPr lang="en-US" sz="3000" dirty="0" smtClean="0">
                <a:solidFill>
                  <a:srgbClr val="FFA8D9"/>
                </a:solidFill>
                <a:latin typeface="Calibri"/>
                <a:cs typeface="Calibri"/>
              </a:rPr>
              <a:t>Catalog and Candidate Lists</a:t>
            </a:r>
            <a:endParaRPr lang="en-US" sz="3000" dirty="0" smtClean="0">
              <a:solidFill>
                <a:srgbClr val="FFA8D9"/>
              </a:solidFill>
              <a:latin typeface="Calibri"/>
              <a:cs typeface="Calibri"/>
            </a:endParaRPr>
          </a:p>
          <a:p>
            <a:pPr lvl="1">
              <a:lnSpc>
                <a:spcPct val="120000"/>
              </a:lnSpc>
              <a:spcBef>
                <a:spcPts val="300"/>
              </a:spcBef>
              <a:spcAft>
                <a:spcPts val="600"/>
              </a:spcAft>
              <a:buFont typeface="Wingdings" charset="2"/>
              <a:buChar char="§"/>
            </a:pPr>
            <a:r>
              <a:rPr lang="en-US" sz="3100" dirty="0" err="1" smtClean="0">
                <a:solidFill>
                  <a:srgbClr val="FFA8D9"/>
                </a:solidFill>
                <a:latin typeface="Calibri"/>
                <a:cs typeface="Calibri"/>
              </a:rPr>
              <a:t>NIRSpec</a:t>
            </a:r>
            <a:r>
              <a:rPr lang="en-US" sz="3100" dirty="0" smtClean="0">
                <a:solidFill>
                  <a:srgbClr val="FFA8D9"/>
                </a:solidFill>
                <a:latin typeface="Calibri"/>
                <a:cs typeface="Calibri"/>
              </a:rPr>
              <a:t> planning parameters</a:t>
            </a:r>
          </a:p>
          <a:p>
            <a:pPr>
              <a:lnSpc>
                <a:spcPct val="120000"/>
              </a:lnSpc>
              <a:spcBef>
                <a:spcPts val="1200"/>
              </a:spcBef>
              <a:buFont typeface="Wingdings" charset="2"/>
              <a:buChar char="v"/>
            </a:pPr>
            <a:r>
              <a:rPr lang="en-US" sz="3500" b="1" i="1" dirty="0" smtClean="0">
                <a:solidFill>
                  <a:srgbClr val="FFA8D9"/>
                </a:solidFill>
                <a:latin typeface="Calibri"/>
                <a:cs typeface="Calibri"/>
              </a:rPr>
              <a:t>Demo</a:t>
            </a:r>
            <a:r>
              <a:rPr lang="en-US" sz="3500" b="1" i="1" dirty="0" smtClean="0">
                <a:solidFill>
                  <a:srgbClr val="FFA8D9"/>
                </a:solidFill>
                <a:latin typeface="Calibri"/>
                <a:cs typeface="Calibri"/>
              </a:rPr>
              <a:t>:  </a:t>
            </a:r>
            <a:r>
              <a:rPr lang="en-US" sz="3500" i="1" dirty="0" smtClean="0">
                <a:solidFill>
                  <a:srgbClr val="FFA8D9"/>
                </a:solidFill>
                <a:latin typeface="Calibri"/>
                <a:cs typeface="Calibri"/>
              </a:rPr>
              <a:t>Planning </a:t>
            </a:r>
            <a:r>
              <a:rPr lang="en-US" sz="3500" i="1" dirty="0" err="1" smtClean="0">
                <a:solidFill>
                  <a:srgbClr val="FFA8D9"/>
                </a:solidFill>
                <a:latin typeface="Calibri"/>
                <a:cs typeface="Calibri"/>
              </a:rPr>
              <a:t>NIRSpec</a:t>
            </a:r>
            <a:r>
              <a:rPr lang="en-US" sz="3500" i="1" dirty="0" smtClean="0">
                <a:solidFill>
                  <a:srgbClr val="FFA8D9"/>
                </a:solidFill>
                <a:latin typeface="Calibri"/>
                <a:cs typeface="Calibri"/>
              </a:rPr>
              <a:t> MOS observations</a:t>
            </a:r>
            <a:endParaRPr lang="en-US" sz="3500" i="1" dirty="0" smtClean="0">
              <a:solidFill>
                <a:srgbClr val="FFA8D9"/>
              </a:solidFill>
              <a:latin typeface="Calibri"/>
              <a:cs typeface="Calibri"/>
            </a:endParaRPr>
          </a:p>
          <a:p>
            <a:pPr>
              <a:lnSpc>
                <a:spcPct val="120000"/>
              </a:lnSpc>
              <a:spcBef>
                <a:spcPts val="1200"/>
              </a:spcBef>
              <a:buFont typeface="Wingdings" charset="2"/>
              <a:buChar char="v"/>
            </a:pPr>
            <a:r>
              <a:rPr lang="en-US" sz="3500" dirty="0">
                <a:solidFill>
                  <a:srgbClr val="FF1491"/>
                </a:solidFill>
                <a:cs typeface="Calibri"/>
              </a:rPr>
              <a:t>HELP: </a:t>
            </a:r>
            <a:r>
              <a:rPr lang="en-US" sz="3500" dirty="0" smtClean="0">
                <a:solidFill>
                  <a:srgbClr val="FF1491"/>
                </a:solidFill>
                <a:latin typeface="Calibri"/>
                <a:cs typeface="Calibri"/>
              </a:rPr>
              <a:t>Tools</a:t>
            </a:r>
            <a:r>
              <a:rPr lang="en-US" sz="3500" dirty="0" smtClean="0">
                <a:solidFill>
                  <a:srgbClr val="FF1491"/>
                </a:solidFill>
                <a:latin typeface="Calibri"/>
                <a:cs typeface="Calibri"/>
              </a:rPr>
              <a:t>, </a:t>
            </a:r>
            <a:r>
              <a:rPr sz="3500" dirty="0" smtClean="0">
                <a:solidFill>
                  <a:srgbClr val="FF1491"/>
                </a:solidFill>
                <a:latin typeface="Calibri"/>
                <a:cs typeface="Calibri"/>
              </a:rPr>
              <a:t>Documentation </a:t>
            </a:r>
            <a:r>
              <a:rPr sz="3500" dirty="0">
                <a:solidFill>
                  <a:srgbClr val="FF1491"/>
                </a:solidFill>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66680467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p:nvPr>
        </p:nvSpPr>
        <p:spPr>
          <a:xfrm>
            <a:off x="952500" y="444500"/>
            <a:ext cx="11099800" cy="940955"/>
          </a:xfrm>
          <a:prstGeom prst="rect">
            <a:avLst/>
          </a:prstGeom>
        </p:spPr>
        <p:txBody>
          <a:bodyPr>
            <a:normAutofit/>
          </a:bodyPr>
          <a:lstStyle/>
          <a:p>
            <a:r>
              <a:rPr sz="5400" dirty="0">
                <a:latin typeface="Calibri" charset="0"/>
                <a:ea typeface="Calibri" charset="0"/>
                <a:cs typeface="Calibri" charset="0"/>
              </a:rPr>
              <a:t>How to get help </a:t>
            </a:r>
          </a:p>
        </p:txBody>
      </p:sp>
      <p:sp>
        <p:nvSpPr>
          <p:cNvPr id="270" name="Shape 270"/>
          <p:cNvSpPr>
            <a:spLocks noGrp="1"/>
          </p:cNvSpPr>
          <p:nvPr>
            <p:ph type="body" idx="1"/>
          </p:nvPr>
        </p:nvSpPr>
        <p:spPr>
          <a:xfrm>
            <a:off x="952500" y="1579418"/>
            <a:ext cx="11346756" cy="7509020"/>
          </a:xfrm>
          <a:prstGeom prst="rect">
            <a:avLst/>
          </a:prstGeom>
        </p:spPr>
        <p:txBody>
          <a:bodyPr>
            <a:normAutofit/>
          </a:bodyPr>
          <a:lstStyle/>
          <a:p>
            <a:pPr marL="306704" lvl="1" indent="-306704" defTabSz="403097">
              <a:spcBef>
                <a:spcPts val="2800"/>
              </a:spcBef>
              <a:defRPr sz="2484"/>
            </a:pPr>
            <a:r>
              <a:rPr dirty="0">
                <a:latin typeface="Calibri" charset="0"/>
                <a:ea typeface="Calibri" charset="0"/>
                <a:cs typeface="Calibri" charset="0"/>
              </a:rPr>
              <a:t>JWST documentation—&gt; </a:t>
            </a:r>
            <a:r>
              <a:rPr b="1" dirty="0">
                <a:latin typeface="Calibri" charset="0"/>
                <a:ea typeface="Calibri" charset="0"/>
                <a:cs typeface="Calibri" charset="0"/>
              </a:rPr>
              <a:t>JDOX </a:t>
            </a:r>
            <a:r>
              <a:rPr lang="en-US" b="1" dirty="0" smtClean="0">
                <a:latin typeface="Calibri" charset="0"/>
                <a:ea typeface="Calibri" charset="0"/>
                <a:cs typeface="Calibri" charset="0"/>
              </a:rPr>
              <a:t> </a:t>
            </a:r>
            <a:r>
              <a:rPr lang="en-US" dirty="0">
                <a:latin typeface="Calibri" charset="0"/>
                <a:ea typeface="Calibri" charset="0"/>
                <a:cs typeface="Calibri" charset="0"/>
              </a:rPr>
              <a:t>(much </a:t>
            </a:r>
            <a:r>
              <a:rPr lang="en-US" dirty="0" smtClean="0">
                <a:latin typeface="Calibri" charset="0"/>
                <a:ea typeface="Calibri" charset="0"/>
                <a:cs typeface="Calibri" charset="0"/>
              </a:rPr>
              <a:t>has been written</a:t>
            </a:r>
            <a:r>
              <a:rPr lang="en-US" dirty="0">
                <a:latin typeface="Calibri" charset="0"/>
                <a:ea typeface="Calibri" charset="0"/>
                <a:cs typeface="Calibri" charset="0"/>
              </a:rPr>
              <a:t>… more coming soon.) </a:t>
            </a:r>
            <a:endParaRPr b="1" dirty="0">
              <a:latin typeface="Calibri" charset="0"/>
              <a:ea typeface="Calibri" charset="0"/>
              <a:cs typeface="Calibri" charset="0"/>
            </a:endParaRPr>
          </a:p>
          <a:p>
            <a:pPr marL="306705" lvl="1" indent="0" defTabSz="403097">
              <a:spcBef>
                <a:spcPts val="2800"/>
              </a:spcBef>
              <a:buNone/>
              <a:defRPr sz="2484"/>
            </a:pPr>
            <a:r>
              <a:rPr u="sng" dirty="0">
                <a:latin typeface="Calibri" charset="0"/>
                <a:ea typeface="Calibri" charset="0"/>
                <a:cs typeface="Calibri" charset="0"/>
                <a:hlinkClick r:id="rId2"/>
              </a:rPr>
              <a:t>https://jwst-docs.stsci.edu/</a:t>
            </a:r>
            <a:r>
              <a:rPr dirty="0">
                <a:latin typeface="Calibri" charset="0"/>
                <a:ea typeface="Calibri" charset="0"/>
                <a:cs typeface="Calibri" charset="0"/>
              </a:rPr>
              <a:t> </a:t>
            </a:r>
          </a:p>
          <a:p>
            <a:pPr marL="306704" indent="-306704" defTabSz="403097">
              <a:spcBef>
                <a:spcPts val="2800"/>
              </a:spcBef>
              <a:defRPr sz="2484"/>
            </a:pPr>
            <a:r>
              <a:rPr b="1" dirty="0" smtClean="0">
                <a:latin typeface="Calibri" charset="0"/>
                <a:ea typeface="Calibri" charset="0"/>
                <a:cs typeface="Calibri" charset="0"/>
              </a:rPr>
              <a:t>Helpdesk</a:t>
            </a:r>
            <a:r>
              <a:rPr dirty="0" smtClean="0">
                <a:latin typeface="Calibri" charset="0"/>
                <a:ea typeface="Calibri" charset="0"/>
                <a:cs typeface="Calibri" charset="0"/>
              </a:rPr>
              <a:t> </a:t>
            </a:r>
            <a:r>
              <a:rPr dirty="0">
                <a:latin typeface="Calibri" charset="0"/>
                <a:ea typeface="Calibri" charset="0"/>
                <a:cs typeface="Calibri" charset="0"/>
              </a:rPr>
              <a:t>(new— don’t email </a:t>
            </a:r>
            <a:r>
              <a:rPr u="sng" dirty="0">
                <a:latin typeface="Calibri" charset="0"/>
                <a:ea typeface="Calibri" charset="0"/>
                <a:cs typeface="Calibri" charset="0"/>
                <a:hlinkClick r:id="rId3"/>
              </a:rPr>
              <a:t>help@stsci.edu</a:t>
            </a:r>
            <a:r>
              <a:rPr dirty="0">
                <a:latin typeface="Calibri" charset="0"/>
                <a:ea typeface="Calibri" charset="0"/>
                <a:cs typeface="Calibri" charset="0"/>
              </a:rPr>
              <a:t> </a:t>
            </a:r>
            <a:r>
              <a:rPr dirty="0" smtClean="0">
                <a:latin typeface="Calibri" charset="0"/>
                <a:ea typeface="Calibri" charset="0"/>
                <a:cs typeface="Calibri" charset="0"/>
              </a:rPr>
              <a:t>anymore</a:t>
            </a:r>
            <a:r>
              <a:rPr lang="en-US" dirty="0" smtClean="0">
                <a:latin typeface="Calibri" charset="0"/>
                <a:ea typeface="Calibri" charset="0"/>
                <a:cs typeface="Calibri" charset="0"/>
              </a:rPr>
              <a:t>!</a:t>
            </a:r>
            <a:r>
              <a:rPr dirty="0" smtClean="0">
                <a:latin typeface="Calibri" charset="0"/>
                <a:ea typeface="Calibri" charset="0"/>
                <a:cs typeface="Calibri" charset="0"/>
              </a:rPr>
              <a:t>)</a:t>
            </a:r>
            <a:endParaRPr dirty="0">
              <a:latin typeface="Calibri" charset="0"/>
              <a:ea typeface="Calibri" charset="0"/>
              <a:cs typeface="Calibri" charset="0"/>
            </a:endParaRPr>
          </a:p>
          <a:p>
            <a:pPr marL="306705" lvl="1" indent="0" defTabSz="403097">
              <a:spcBef>
                <a:spcPts val="2800"/>
              </a:spcBef>
              <a:buNone/>
              <a:defRPr sz="2484"/>
            </a:pPr>
            <a:r>
              <a:rPr u="sng" dirty="0">
                <a:latin typeface="Calibri" charset="0"/>
                <a:ea typeface="Calibri" charset="0"/>
                <a:cs typeface="Calibri" charset="0"/>
                <a:hlinkClick r:id="rId4"/>
              </a:rPr>
              <a:t>http://www.jwsthelp.stsci.edu/</a:t>
            </a:r>
            <a:r>
              <a:rPr dirty="0">
                <a:latin typeface="Calibri" charset="0"/>
                <a:ea typeface="Calibri" charset="0"/>
                <a:cs typeface="Calibri" charset="0"/>
              </a:rPr>
              <a:t> </a:t>
            </a:r>
          </a:p>
          <a:p>
            <a:pPr marL="306704" indent="-306704" defTabSz="403097">
              <a:spcBef>
                <a:spcPts val="2800"/>
              </a:spcBef>
              <a:defRPr sz="2484"/>
            </a:pPr>
            <a:r>
              <a:rPr b="1" dirty="0">
                <a:latin typeface="Calibri" charset="0"/>
                <a:ea typeface="Calibri" charset="0"/>
                <a:cs typeface="Calibri" charset="0"/>
              </a:rPr>
              <a:t>Community Lectures</a:t>
            </a:r>
            <a:r>
              <a:rPr dirty="0">
                <a:latin typeface="Calibri" charset="0"/>
                <a:ea typeface="Calibri" charset="0"/>
                <a:cs typeface="Calibri" charset="0"/>
              </a:rPr>
              <a:t> </a:t>
            </a:r>
          </a:p>
          <a:p>
            <a:pPr marL="306705" lvl="1" indent="0" defTabSz="403097">
              <a:spcBef>
                <a:spcPts val="2800"/>
              </a:spcBef>
              <a:buNone/>
              <a:defRPr sz="2484"/>
            </a:pPr>
            <a:r>
              <a:rPr u="sng" dirty="0">
                <a:latin typeface="Calibri" charset="0"/>
                <a:ea typeface="Calibri" charset="0"/>
                <a:cs typeface="Calibri" charset="0"/>
                <a:hlinkClick r:id="rId5"/>
              </a:rPr>
              <a:t>https://jwst.stsci.edu/news-events/events</a:t>
            </a:r>
          </a:p>
          <a:p>
            <a:pPr marL="306704" indent="-306704" defTabSz="403097">
              <a:spcBef>
                <a:spcPts val="2800"/>
              </a:spcBef>
              <a:defRPr sz="2484"/>
            </a:pPr>
            <a:r>
              <a:rPr lang="en-US" b="1" dirty="0">
                <a:latin typeface="Calibri" charset="0"/>
                <a:ea typeface="Calibri" charset="0"/>
                <a:cs typeface="Calibri" charset="0"/>
              </a:rPr>
              <a:t>Archived talks JWST Proposal and Planning </a:t>
            </a:r>
            <a:r>
              <a:rPr lang="en-US" b="1" dirty="0" smtClean="0">
                <a:latin typeface="Calibri" charset="0"/>
                <a:ea typeface="Calibri" charset="0"/>
                <a:cs typeface="Calibri" charset="0"/>
              </a:rPr>
              <a:t>Workshops</a:t>
            </a:r>
          </a:p>
          <a:p>
            <a:pPr marL="0" indent="0" defTabSz="403097">
              <a:spcBef>
                <a:spcPts val="2800"/>
              </a:spcBef>
              <a:buNone/>
              <a:defRPr sz="2484"/>
            </a:pPr>
            <a:r>
              <a:rPr lang="en-US" b="1" dirty="0" smtClean="0">
                <a:solidFill>
                  <a:srgbClr val="CF71DA"/>
                </a:solidFill>
                <a:latin typeface="Calibri" charset="0"/>
                <a:ea typeface="Calibri" charset="0"/>
                <a:cs typeface="Calibri" charset="0"/>
              </a:rPr>
              <a:t>	</a:t>
            </a:r>
            <a:r>
              <a:rPr lang="en-US" dirty="0" smtClean="0">
                <a:solidFill>
                  <a:srgbClr val="C76FDA"/>
                </a:solidFill>
                <a:latin typeface="Calibri" charset="0"/>
                <a:ea typeface="Calibri" charset="0"/>
                <a:cs typeface="Calibri" charset="0"/>
              </a:rPr>
              <a:t>https</a:t>
            </a:r>
            <a:r>
              <a:rPr lang="en-US" dirty="0">
                <a:solidFill>
                  <a:srgbClr val="C76FDA"/>
                </a:solidFill>
                <a:latin typeface="Calibri" charset="0"/>
                <a:ea typeface="Calibri" charset="0"/>
                <a:cs typeface="Calibri" charset="0"/>
              </a:rPr>
              <a:t>://</a:t>
            </a:r>
            <a:r>
              <a:rPr lang="en-US" dirty="0" err="1" smtClean="0">
                <a:solidFill>
                  <a:srgbClr val="C76FDA"/>
                </a:solidFill>
                <a:latin typeface="Calibri" charset="0"/>
                <a:ea typeface="Calibri" charset="0"/>
                <a:cs typeface="Calibri" charset="0"/>
              </a:rPr>
              <a:t>jwst.stsci.edu</a:t>
            </a:r>
            <a:r>
              <a:rPr lang="en-US" dirty="0" smtClean="0">
                <a:solidFill>
                  <a:srgbClr val="C76FDA"/>
                </a:solidFill>
                <a:latin typeface="Calibri" charset="0"/>
                <a:ea typeface="Calibri" charset="0"/>
                <a:cs typeface="Calibri" charset="0"/>
              </a:rPr>
              <a:t>/science-planning/workshops-and-lectures/</a:t>
            </a:r>
            <a:r>
              <a:rPr lang="en-US" dirty="0" err="1" smtClean="0">
                <a:solidFill>
                  <a:srgbClr val="C76FDA"/>
                </a:solidFill>
                <a:latin typeface="Calibri" charset="0"/>
                <a:ea typeface="Calibri" charset="0"/>
                <a:cs typeface="Calibri" charset="0"/>
              </a:rPr>
              <a:t>jwst</a:t>
            </a:r>
            <a:r>
              <a:rPr lang="en-US" dirty="0" smtClean="0">
                <a:solidFill>
                  <a:srgbClr val="C76FDA"/>
                </a:solidFill>
                <a:latin typeface="Calibri" charset="0"/>
                <a:ea typeface="Calibri" charset="0"/>
                <a:cs typeface="Calibri" charset="0"/>
              </a:rPr>
              <a:t>-workshops</a:t>
            </a:r>
            <a:endParaRPr dirty="0">
              <a:solidFill>
                <a:srgbClr val="C76FDA"/>
              </a:solidFill>
              <a:latin typeface="Calibri" charset="0"/>
              <a:ea typeface="Calibri" charset="0"/>
              <a:cs typeface="Calibri"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3065996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WST_FoV_apertur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26" y="1463663"/>
            <a:ext cx="11404484" cy="8086165"/>
          </a:xfrm>
          <a:prstGeom prst="rect">
            <a:avLst/>
          </a:prstGeom>
        </p:spPr>
      </p:pic>
      <p:sp>
        <p:nvSpPr>
          <p:cNvPr id="2" name="Title 1"/>
          <p:cNvSpPr>
            <a:spLocks noGrp="1"/>
          </p:cNvSpPr>
          <p:nvPr>
            <p:ph type="title"/>
          </p:nvPr>
        </p:nvSpPr>
        <p:spPr>
          <a:xfrm>
            <a:off x="619008" y="369187"/>
            <a:ext cx="11704320" cy="871352"/>
          </a:xfrm>
        </p:spPr>
        <p:txBody>
          <a:bodyPr>
            <a:normAutofit/>
          </a:bodyPr>
          <a:lstStyle/>
          <a:p>
            <a:r>
              <a:rPr lang="en-US" dirty="0" smtClean="0"/>
              <a:t>JWST Instrument Apertures on the </a:t>
            </a:r>
            <a:r>
              <a:rPr lang="en-US" smtClean="0"/>
              <a:t>Sky </a:t>
            </a:r>
            <a:endParaRPr lang="en-US" dirty="0"/>
          </a:p>
        </p:txBody>
      </p:sp>
      <p:pic>
        <p:nvPicPr>
          <p:cNvPr id="3" name="Picture 2"/>
          <p:cNvPicPr>
            <a:picLocks noChangeAspect="1"/>
          </p:cNvPicPr>
          <p:nvPr/>
        </p:nvPicPr>
        <p:blipFill>
          <a:blip r:embed="rId3"/>
          <a:stretch>
            <a:fillRect/>
          </a:stretch>
        </p:blipFill>
        <p:spPr>
          <a:xfrm>
            <a:off x="768926" y="3213940"/>
            <a:ext cx="11404485" cy="6041871"/>
          </a:xfrm>
          <a:prstGeom prst="rect">
            <a:avLst/>
          </a:prstGeom>
        </p:spPr>
      </p:pic>
      <p:sp>
        <p:nvSpPr>
          <p:cNvPr id="7" name="TextBox 6"/>
          <p:cNvSpPr txBox="1"/>
          <p:nvPr/>
        </p:nvSpPr>
        <p:spPr>
          <a:xfrm>
            <a:off x="684996" y="1627075"/>
            <a:ext cx="5385553" cy="1384995"/>
          </a:xfrm>
          <a:prstGeom prst="rect">
            <a:avLst/>
          </a:prstGeom>
          <a:noFill/>
        </p:spPr>
        <p:txBody>
          <a:bodyPr wrap="square" rtlCol="0">
            <a:spAutoFit/>
          </a:bodyPr>
          <a:lstStyle/>
          <a:p>
            <a:r>
              <a:rPr lang="en-US" sz="2800" dirty="0" smtClean="0"/>
              <a:t>NIRSPEC Aperture Position Angle</a:t>
            </a:r>
          </a:p>
          <a:p>
            <a:r>
              <a:rPr lang="en-US" sz="2800" dirty="0" smtClean="0"/>
              <a:t>(angle of Y axis </a:t>
            </a:r>
            <a:r>
              <a:rPr lang="en-US" sz="2800" dirty="0" err="1" smtClean="0"/>
              <a:t>wrt</a:t>
            </a:r>
            <a:r>
              <a:rPr lang="en-US" sz="2800" dirty="0" smtClean="0"/>
              <a:t> N): </a:t>
            </a:r>
          </a:p>
          <a:p>
            <a:r>
              <a:rPr lang="en-US" sz="2800" dirty="0" smtClean="0"/>
              <a:t>APA = V3PA + 138</a:t>
            </a:r>
            <a:r>
              <a:rPr lang="en-US" sz="2800" baseline="30000" dirty="0"/>
              <a:t>o</a:t>
            </a:r>
          </a:p>
        </p:txBody>
      </p:sp>
      <p:sp>
        <p:nvSpPr>
          <p:cNvPr id="8" name="TextBox 7"/>
          <p:cNvSpPr txBox="1"/>
          <p:nvPr/>
        </p:nvSpPr>
        <p:spPr>
          <a:xfrm>
            <a:off x="2356394" y="6051304"/>
            <a:ext cx="367408" cy="523220"/>
          </a:xfrm>
          <a:prstGeom prst="rect">
            <a:avLst/>
          </a:prstGeom>
          <a:noFill/>
        </p:spPr>
        <p:txBody>
          <a:bodyPr wrap="none" rtlCol="0">
            <a:spAutoFit/>
          </a:bodyPr>
          <a:lstStyle/>
          <a:p>
            <a:r>
              <a:rPr lang="en-US" sz="2800" smtClean="0"/>
              <a:t>3</a:t>
            </a:r>
            <a:endParaRPr lang="en-US" sz="2800"/>
          </a:p>
        </p:txBody>
      </p:sp>
      <p:sp>
        <p:nvSpPr>
          <p:cNvPr id="9" name="TextBox 8"/>
          <p:cNvSpPr txBox="1"/>
          <p:nvPr/>
        </p:nvSpPr>
        <p:spPr>
          <a:xfrm>
            <a:off x="3295106" y="5020459"/>
            <a:ext cx="367408" cy="523220"/>
          </a:xfrm>
          <a:prstGeom prst="rect">
            <a:avLst/>
          </a:prstGeom>
          <a:noFill/>
        </p:spPr>
        <p:txBody>
          <a:bodyPr wrap="none" rtlCol="0">
            <a:spAutoFit/>
          </a:bodyPr>
          <a:lstStyle/>
          <a:p>
            <a:r>
              <a:rPr lang="en-US" sz="2800" dirty="0"/>
              <a:t>4</a:t>
            </a:r>
          </a:p>
        </p:txBody>
      </p:sp>
      <p:sp>
        <p:nvSpPr>
          <p:cNvPr id="10" name="TextBox 9"/>
          <p:cNvSpPr txBox="1"/>
          <p:nvPr/>
        </p:nvSpPr>
        <p:spPr>
          <a:xfrm>
            <a:off x="1378758" y="5128420"/>
            <a:ext cx="367408" cy="523220"/>
          </a:xfrm>
          <a:prstGeom prst="rect">
            <a:avLst/>
          </a:prstGeom>
          <a:noFill/>
        </p:spPr>
        <p:txBody>
          <a:bodyPr wrap="none" rtlCol="0">
            <a:spAutoFit/>
          </a:bodyPr>
          <a:lstStyle/>
          <a:p>
            <a:r>
              <a:rPr lang="en-US" sz="2800" dirty="0"/>
              <a:t>1</a:t>
            </a:r>
          </a:p>
        </p:txBody>
      </p:sp>
      <p:sp>
        <p:nvSpPr>
          <p:cNvPr id="11" name="TextBox 10"/>
          <p:cNvSpPr txBox="1"/>
          <p:nvPr/>
        </p:nvSpPr>
        <p:spPr>
          <a:xfrm>
            <a:off x="2317843" y="4136824"/>
            <a:ext cx="367408" cy="523220"/>
          </a:xfrm>
          <a:prstGeom prst="rect">
            <a:avLst/>
          </a:prstGeom>
          <a:noFill/>
        </p:spPr>
        <p:txBody>
          <a:bodyPr wrap="none" rtlCol="0">
            <a:spAutoFit/>
          </a:bodyPr>
          <a:lstStyle/>
          <a:p>
            <a:r>
              <a:rPr lang="en-US" sz="2800" dirty="0"/>
              <a:t>2</a:t>
            </a:r>
          </a:p>
        </p:txBody>
      </p:sp>
      <p:cxnSp>
        <p:nvCxnSpPr>
          <p:cNvPr id="13" name="Straight Arrow Connector 12"/>
          <p:cNvCxnSpPr/>
          <p:nvPr/>
        </p:nvCxnSpPr>
        <p:spPr>
          <a:xfrm flipH="1" flipV="1">
            <a:off x="2753472" y="3455236"/>
            <a:ext cx="1669969" cy="149407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59853" y="3900715"/>
            <a:ext cx="1261884" cy="400110"/>
          </a:xfrm>
          <a:prstGeom prst="rect">
            <a:avLst/>
          </a:prstGeom>
          <a:noFill/>
          <a:ln>
            <a:noFill/>
          </a:ln>
          <a:scene3d>
            <a:camera prst="orthographicFront">
              <a:rot lat="0" lon="0" rev="19140000"/>
            </a:camera>
            <a:lightRig rig="threePt" dir="t"/>
          </a:scene3d>
        </p:spPr>
        <p:txBody>
          <a:bodyPr wrap="none" rtlCol="0">
            <a:spAutoFit/>
          </a:bodyPr>
          <a:lstStyle/>
          <a:p>
            <a:r>
              <a:rPr lang="en-US" sz="2000" dirty="0" smtClean="0">
                <a:solidFill>
                  <a:srgbClr val="7030A0"/>
                </a:solidFill>
              </a:rPr>
              <a:t>dispersion</a:t>
            </a:r>
            <a:endParaRPr lang="en-US" sz="2000" dirty="0">
              <a:solidFill>
                <a:srgbClr val="7030A0"/>
              </a:solidFill>
            </a:endParaRPr>
          </a:p>
        </p:txBody>
      </p:sp>
      <p:sp>
        <p:nvSpPr>
          <p:cNvPr id="17" name="TextBox 16"/>
          <p:cNvSpPr txBox="1"/>
          <p:nvPr/>
        </p:nvSpPr>
        <p:spPr>
          <a:xfrm>
            <a:off x="7416981" y="1063553"/>
            <a:ext cx="4756430" cy="400110"/>
          </a:xfrm>
          <a:prstGeom prst="rect">
            <a:avLst/>
          </a:prstGeom>
          <a:noFill/>
        </p:spPr>
        <p:txBody>
          <a:bodyPr wrap="none" rtlCol="0">
            <a:spAutoFit/>
          </a:bodyPr>
          <a:lstStyle/>
          <a:p>
            <a:r>
              <a:rPr lang="en-US" sz="2000" dirty="0" err="1" smtClean="0">
                <a:solidFill>
                  <a:srgbClr val="FF1491"/>
                </a:solidFill>
              </a:rPr>
              <a:t>FoV</a:t>
            </a:r>
            <a:r>
              <a:rPr lang="en-US" sz="2000" dirty="0">
                <a:solidFill>
                  <a:srgbClr val="FF1491"/>
                </a:solidFill>
              </a:rPr>
              <a:t> </a:t>
            </a:r>
            <a:r>
              <a:rPr lang="en-US" sz="2000" dirty="0" smtClean="0">
                <a:solidFill>
                  <a:srgbClr val="FF1491"/>
                </a:solidFill>
              </a:rPr>
              <a:t>footprints are provided in </a:t>
            </a:r>
            <a:r>
              <a:rPr lang="en-US" sz="2000" dirty="0" err="1" smtClean="0">
                <a:solidFill>
                  <a:srgbClr val="FF1491"/>
                </a:solidFill>
              </a:rPr>
              <a:t>Aladin</a:t>
            </a:r>
            <a:r>
              <a:rPr lang="en-US" sz="2000" dirty="0" smtClean="0">
                <a:solidFill>
                  <a:srgbClr val="FF1491"/>
                </a:solidFill>
              </a:rPr>
              <a:t> in APT</a:t>
            </a:r>
            <a:endParaRPr lang="en-US" sz="2000" dirty="0">
              <a:solidFill>
                <a:srgbClr val="FF1491"/>
              </a:solidFill>
            </a:endParaRPr>
          </a:p>
        </p:txBody>
      </p:sp>
      <p:cxnSp>
        <p:nvCxnSpPr>
          <p:cNvPr id="19" name="Straight Arrow Connector 18"/>
          <p:cNvCxnSpPr/>
          <p:nvPr/>
        </p:nvCxnSpPr>
        <p:spPr>
          <a:xfrm flipH="1">
            <a:off x="1216058" y="5338631"/>
            <a:ext cx="1314613" cy="14684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00808" y="6685742"/>
            <a:ext cx="346569" cy="523220"/>
          </a:xfrm>
          <a:prstGeom prst="rect">
            <a:avLst/>
          </a:prstGeom>
          <a:noFill/>
        </p:spPr>
        <p:txBody>
          <a:bodyPr wrap="none" rtlCol="0">
            <a:spAutoFit/>
          </a:bodyPr>
          <a:lstStyle/>
          <a:p>
            <a:r>
              <a:rPr lang="en-US" sz="2800"/>
              <a:t>y</a:t>
            </a:r>
          </a:p>
        </p:txBody>
      </p:sp>
      <p:cxnSp>
        <p:nvCxnSpPr>
          <p:cNvPr id="21" name="Straight Arrow Connector 20"/>
          <p:cNvCxnSpPr/>
          <p:nvPr/>
        </p:nvCxnSpPr>
        <p:spPr>
          <a:xfrm flipH="1" flipV="1">
            <a:off x="6556011" y="4708351"/>
            <a:ext cx="1" cy="128906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16737" y="4426087"/>
            <a:ext cx="346569" cy="523220"/>
          </a:xfrm>
          <a:prstGeom prst="rect">
            <a:avLst/>
          </a:prstGeom>
          <a:noFill/>
        </p:spPr>
        <p:txBody>
          <a:bodyPr wrap="none" rtlCol="0">
            <a:spAutoFit/>
          </a:bodyPr>
          <a:lstStyle/>
          <a:p>
            <a:r>
              <a:rPr lang="en-US" sz="2800"/>
              <a:t>y</a:t>
            </a:r>
          </a:p>
        </p:txBody>
      </p:sp>
    </p:spTree>
    <p:extLst>
      <p:ext uri="{BB962C8B-B14F-4D97-AF65-F5344CB8AC3E}">
        <p14:creationId xmlns:p14="http://schemas.microsoft.com/office/powerpoint/2010/main" val="143092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36" y="2201531"/>
            <a:ext cx="9021305" cy="6286500"/>
          </a:xfrm>
          <a:prstGeom prst="rect">
            <a:avLst/>
          </a:prstGeom>
        </p:spPr>
      </p:pic>
      <p:sp>
        <p:nvSpPr>
          <p:cNvPr id="4" name="Shape 261"/>
          <p:cNvSpPr>
            <a:spLocks noGrp="1"/>
          </p:cNvSpPr>
          <p:nvPr>
            <p:ph type="title"/>
          </p:nvPr>
        </p:nvSpPr>
        <p:spPr>
          <a:xfrm>
            <a:off x="441036" y="322462"/>
            <a:ext cx="11667836" cy="1228436"/>
          </a:xfrm>
          <a:prstGeom prst="rect">
            <a:avLst/>
          </a:prstGeom>
        </p:spPr>
        <p:txBody>
          <a:bodyPr>
            <a:normAutofit fontScale="90000"/>
          </a:bodyPr>
          <a:lstStyle>
            <a:lvl1pPr>
              <a:defRPr sz="4400"/>
            </a:lvl1pPr>
          </a:lstStyle>
          <a:p>
            <a:r>
              <a:rPr lang="en-US" sz="4800" dirty="0" smtClean="0">
                <a:latin typeface="Calibri" charset="0"/>
                <a:ea typeface="Calibri" charset="0"/>
                <a:cs typeface="Calibri" charset="0"/>
              </a:rPr>
              <a:t>Catalog </a:t>
            </a:r>
            <a:r>
              <a:rPr sz="4800" dirty="0" smtClean="0">
                <a:latin typeface="Calibri" charset="0"/>
                <a:ea typeface="Calibri" charset="0"/>
                <a:cs typeface="Calibri" charset="0"/>
              </a:rPr>
              <a:t>Astrometric </a:t>
            </a:r>
            <a:r>
              <a:rPr lang="en-US" sz="4800" dirty="0" smtClean="0">
                <a:latin typeface="Calibri" charset="0"/>
                <a:ea typeface="Calibri" charset="0"/>
                <a:cs typeface="Calibri" charset="0"/>
              </a:rPr>
              <a:t>Accuracy and Flux Calibration</a:t>
            </a:r>
            <a:endParaRPr sz="4800" dirty="0">
              <a:latin typeface="Calibri" charset="0"/>
              <a:ea typeface="Calibri" charset="0"/>
              <a:cs typeface="Calibri" charset="0"/>
            </a:endParaRPr>
          </a:p>
        </p:txBody>
      </p:sp>
      <p:sp>
        <p:nvSpPr>
          <p:cNvPr id="5" name="TextBox 4"/>
          <p:cNvSpPr txBox="1"/>
          <p:nvPr/>
        </p:nvSpPr>
        <p:spPr>
          <a:xfrm>
            <a:off x="9706222" y="2570720"/>
            <a:ext cx="3138055" cy="5180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charset="0"/>
              <a:buChar char="•"/>
            </a:pPr>
            <a:r>
              <a:rPr lang="en-US" sz="2200" dirty="0" smtClean="0">
                <a:solidFill>
                  <a:srgbClr val="FF1491"/>
                </a:solidFill>
                <a:latin typeface="Calibri" charset="0"/>
                <a:ea typeface="Calibri" charset="0"/>
                <a:cs typeface="Calibri" charset="0"/>
              </a:rPr>
              <a:t>The </a:t>
            </a:r>
            <a:r>
              <a:rPr lang="en-US" sz="2200" dirty="0" smtClean="0">
                <a:solidFill>
                  <a:srgbClr val="FF1491"/>
                </a:solidFill>
                <a:latin typeface="Calibri" charset="0"/>
                <a:ea typeface="Calibri" charset="0"/>
                <a:cs typeface="Calibri" charset="0"/>
              </a:rPr>
              <a:t>ability to flux calibrate sources depends on the pointing accuracy</a:t>
            </a:r>
            <a:r>
              <a:rPr lang="en-US" sz="2200" dirty="0" smtClean="0">
                <a:solidFill>
                  <a:schemeClr val="tx1"/>
                </a:solidFill>
                <a:latin typeface="Calibri" charset="0"/>
                <a:ea typeface="Calibri" charset="0"/>
                <a:cs typeface="Calibri" charset="0"/>
              </a:rPr>
              <a:t> (=error in slit loss calibration)</a:t>
            </a:r>
          </a:p>
          <a:p>
            <a:pPr marL="342900" indent="-342900" algn="l">
              <a:buFont typeface="Arial" charset="0"/>
              <a:buChar char="•"/>
            </a:pPr>
            <a:endParaRPr kumimoji="0" lang="en-US" sz="2200" b="0" i="0" u="none" strike="noStrike" cap="none" spc="0" normalizeH="0" baseline="0" dirty="0" smtClean="0">
              <a:ln>
                <a:noFill/>
              </a:ln>
              <a:solidFill>
                <a:schemeClr val="tx1"/>
              </a:solidFill>
              <a:effectLst/>
              <a:uFillTx/>
              <a:latin typeface="Calibri" charset="0"/>
              <a:ea typeface="Calibri" charset="0"/>
              <a:cs typeface="Calibri" charset="0"/>
              <a:sym typeface="Helvetica Light"/>
            </a:endParaRPr>
          </a:p>
          <a:p>
            <a:pPr marL="342900" indent="-342900" algn="l">
              <a:buFont typeface="Arial" charset="0"/>
              <a:buChar char="•"/>
            </a:pPr>
            <a:r>
              <a:rPr kumimoji="0" lang="en-US" sz="2200" b="0" i="0" u="none" strike="noStrike" cap="none" spc="0" normalizeH="0" baseline="0" dirty="0" smtClean="0">
                <a:ln>
                  <a:noFill/>
                </a:ln>
                <a:solidFill>
                  <a:schemeClr val="tx1"/>
                </a:solidFill>
                <a:effectLst/>
                <a:uFillTx/>
                <a:latin typeface="Calibri" charset="0"/>
                <a:ea typeface="Calibri" charset="0"/>
                <a:cs typeface="Calibri" charset="0"/>
                <a:sym typeface="Helvetica Light"/>
              </a:rPr>
              <a:t>MPT provides</a:t>
            </a:r>
            <a:r>
              <a:rPr kumimoji="0" lang="en-US" sz="2200" b="0" i="0" u="none" strike="noStrike" cap="none" spc="0" normalizeH="0" dirty="0" smtClean="0">
                <a:ln>
                  <a:noFill/>
                </a:ln>
                <a:solidFill>
                  <a:schemeClr val="tx1"/>
                </a:solidFill>
                <a:effectLst/>
                <a:uFillTx/>
                <a:latin typeface="Calibri" charset="0"/>
                <a:ea typeface="Calibri" charset="0"/>
                <a:cs typeface="Calibri" charset="0"/>
                <a:sym typeface="Helvetica Light"/>
              </a:rPr>
              <a:t> a way to further limit the Flux </a:t>
            </a:r>
            <a:r>
              <a:rPr lang="en-US" sz="2200" dirty="0">
                <a:solidFill>
                  <a:schemeClr val="tx1"/>
                </a:solidFill>
                <a:latin typeface="Calibri" charset="0"/>
                <a:ea typeface="Calibri" charset="0"/>
                <a:cs typeface="Calibri" charset="0"/>
              </a:rPr>
              <a:t>Calibration </a:t>
            </a:r>
            <a:r>
              <a:rPr lang="en-US" sz="2200" dirty="0" smtClean="0">
                <a:solidFill>
                  <a:schemeClr val="tx1"/>
                </a:solidFill>
                <a:latin typeface="Calibri" charset="0"/>
                <a:ea typeface="Calibri" charset="0"/>
                <a:cs typeface="Calibri" charset="0"/>
              </a:rPr>
              <a:t>error  </a:t>
            </a:r>
            <a:r>
              <a:rPr lang="en-US" sz="2200" dirty="0" smtClean="0">
                <a:solidFill>
                  <a:schemeClr val="tx1"/>
                </a:solidFill>
                <a:latin typeface="Calibri" charset="0"/>
                <a:ea typeface="Calibri" charset="0"/>
                <a:cs typeface="Calibri" charset="0"/>
              </a:rPr>
              <a:t>expected after MSA TA down to ~10% (“</a:t>
            </a:r>
            <a:r>
              <a:rPr lang="en-US" sz="2200" dirty="0" smtClean="0">
                <a:solidFill>
                  <a:srgbClr val="FF1491"/>
                </a:solidFill>
                <a:latin typeface="Calibri" charset="0"/>
                <a:ea typeface="Calibri" charset="0"/>
                <a:cs typeface="Calibri" charset="0"/>
              </a:rPr>
              <a:t>Source </a:t>
            </a:r>
            <a:r>
              <a:rPr lang="en-US" sz="2200" dirty="0">
                <a:solidFill>
                  <a:srgbClr val="FF1491"/>
                </a:solidFill>
                <a:latin typeface="Calibri" charset="0"/>
                <a:ea typeface="Calibri" charset="0"/>
                <a:cs typeface="Calibri" charset="0"/>
              </a:rPr>
              <a:t>Centering </a:t>
            </a:r>
            <a:r>
              <a:rPr lang="en-US" sz="2200" dirty="0" smtClean="0">
                <a:solidFill>
                  <a:srgbClr val="FF1491"/>
                </a:solidFill>
                <a:latin typeface="Calibri" charset="0"/>
                <a:ea typeface="Calibri" charset="0"/>
                <a:cs typeface="Calibri" charset="0"/>
              </a:rPr>
              <a:t>Constraint</a:t>
            </a:r>
            <a:r>
              <a:rPr lang="en-US" sz="2200" dirty="0" smtClean="0">
                <a:solidFill>
                  <a:schemeClr val="tx1"/>
                </a:solidFill>
                <a:latin typeface="Calibri" charset="0"/>
                <a:ea typeface="Calibri" charset="0"/>
                <a:cs typeface="Calibri" charset="0"/>
              </a:rPr>
              <a:t>”) using HST- and JWST-pedigree catalogs.</a:t>
            </a:r>
            <a:endParaRPr kumimoji="0" lang="en-US" sz="2200" b="0" i="0" u="none" strike="noStrike" cap="none" spc="0" normalizeH="0" baseline="0" dirty="0">
              <a:ln>
                <a:noFill/>
              </a:ln>
              <a:solidFill>
                <a:schemeClr val="tx1"/>
              </a:solidFill>
              <a:effectLst/>
              <a:uFillTx/>
              <a:latin typeface="Calibri" charset="0"/>
              <a:ea typeface="Calibri" charset="0"/>
              <a:cs typeface="Calibri" charset="0"/>
              <a:sym typeface="Helvetica Light"/>
            </a:endParaRPr>
          </a:p>
        </p:txBody>
      </p:sp>
      <p:sp>
        <p:nvSpPr>
          <p:cNvPr id="7" name="TextBox 6"/>
          <p:cNvSpPr txBox="1"/>
          <p:nvPr/>
        </p:nvSpPr>
        <p:spPr>
          <a:xfrm>
            <a:off x="2258476" y="6976019"/>
            <a:ext cx="88446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Calibri" charset="0"/>
                <a:ea typeface="Calibri" charset="0"/>
                <a:cs typeface="Calibri" charset="0"/>
                <a:sym typeface="Helvetica Light"/>
              </a:rPr>
              <a:t>HST</a:t>
            </a:r>
            <a:r>
              <a:rPr kumimoji="0" lang="en-US" sz="1800" b="0" i="0" u="none" strike="noStrike" cap="none" spc="0" normalizeH="0" baseline="0" dirty="0" smtClean="0">
                <a:ln>
                  <a:noFill/>
                </a:ln>
                <a:solidFill>
                  <a:srgbClr val="FF0000"/>
                </a:solidFill>
                <a:effectLst/>
                <a:uFillTx/>
                <a:latin typeface="Calibri" charset="0"/>
                <a:ea typeface="Calibri" charset="0"/>
                <a:cs typeface="Calibri" charset="0"/>
                <a:sym typeface="Helvetica Light"/>
              </a:rPr>
              <a:t> &amp;</a:t>
            </a:r>
            <a:endParaRPr kumimoji="0" lang="en-US" sz="1800" b="0" i="0" u="none" strike="noStrike" cap="none" spc="0" normalizeH="0" baseline="0" dirty="0">
              <a:ln>
                <a:noFill/>
              </a:ln>
              <a:solidFill>
                <a:srgbClr val="FF0000"/>
              </a:solidFill>
              <a:effectLst/>
              <a:uFillTx/>
              <a:latin typeface="Calibri" charset="0"/>
              <a:ea typeface="Calibri" charset="0"/>
              <a:cs typeface="Calibri" charset="0"/>
              <a:sym typeface="Helvetica Light"/>
            </a:endParaRPr>
          </a:p>
        </p:txBody>
      </p:sp>
      <p:sp>
        <p:nvSpPr>
          <p:cNvPr id="2" name="TextBox 1"/>
          <p:cNvSpPr txBox="1"/>
          <p:nvPr/>
        </p:nvSpPr>
        <p:spPr>
          <a:xfrm>
            <a:off x="2258476" y="7317026"/>
            <a:ext cx="1037465" cy="400110"/>
          </a:xfrm>
          <a:prstGeom prst="rect">
            <a:avLst/>
          </a:prstGeom>
          <a:noFill/>
        </p:spPr>
        <p:txBody>
          <a:bodyPr wrap="none" rtlCol="0">
            <a:spAutoFit/>
          </a:bodyPr>
          <a:lstStyle/>
          <a:p>
            <a:r>
              <a:rPr lang="en-US" sz="2000" b="1" smtClean="0">
                <a:solidFill>
                  <a:srgbClr val="FF1491"/>
                </a:solidFill>
              </a:rPr>
              <a:t>NIRCam</a:t>
            </a:r>
            <a:endParaRPr lang="en-US" sz="2000" b="1" dirty="0">
              <a:solidFill>
                <a:srgbClr val="FF1491"/>
              </a:solidFill>
            </a:endParaRPr>
          </a:p>
        </p:txBody>
      </p:sp>
      <p:cxnSp>
        <p:nvCxnSpPr>
          <p:cNvPr id="11" name="Straight Connector 10"/>
          <p:cNvCxnSpPr/>
          <p:nvPr/>
        </p:nvCxnSpPr>
        <p:spPr>
          <a:xfrm flipV="1">
            <a:off x="2147970" y="6971514"/>
            <a:ext cx="882" cy="852056"/>
          </a:xfrm>
          <a:prstGeom prst="line">
            <a:avLst/>
          </a:prstGeom>
          <a:noFill/>
          <a:ln w="38100" cap="flat">
            <a:solidFill>
              <a:srgbClr val="C00000">
                <a:alpha val="56000"/>
              </a:srgbClr>
            </a:solidFill>
            <a:prstDash val="sysDot"/>
            <a:miter lim="400000"/>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flipH="1">
            <a:off x="1698171" y="7195545"/>
            <a:ext cx="425959" cy="27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02498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183" t="16195" r="12302" b="16245"/>
          <a:stretch/>
        </p:blipFill>
        <p:spPr>
          <a:xfrm>
            <a:off x="4259992" y="90586"/>
            <a:ext cx="8314115" cy="9625853"/>
          </a:xfrm>
          <a:prstGeom prst="rect">
            <a:avLst/>
          </a:prstGeom>
        </p:spPr>
      </p:pic>
      <p:sp>
        <p:nvSpPr>
          <p:cNvPr id="2" name="Title 1"/>
          <p:cNvSpPr>
            <a:spLocks noGrp="1"/>
          </p:cNvSpPr>
          <p:nvPr>
            <p:ph type="title"/>
          </p:nvPr>
        </p:nvSpPr>
        <p:spPr>
          <a:xfrm>
            <a:off x="437200" y="302561"/>
            <a:ext cx="3642091" cy="1466431"/>
          </a:xfrm>
        </p:spPr>
        <p:txBody>
          <a:bodyPr>
            <a:noAutofit/>
          </a:bodyPr>
          <a:lstStyle/>
          <a:p>
            <a:r>
              <a:rPr lang="en-US" sz="4551" dirty="0"/>
              <a:t>Review Plan Results</a:t>
            </a:r>
          </a:p>
        </p:txBody>
      </p:sp>
      <p:sp>
        <p:nvSpPr>
          <p:cNvPr id="3" name="Content Placeholder 2"/>
          <p:cNvSpPr>
            <a:spLocks noGrp="1"/>
          </p:cNvSpPr>
          <p:nvPr>
            <p:ph idx="1"/>
          </p:nvPr>
        </p:nvSpPr>
        <p:spPr>
          <a:xfrm>
            <a:off x="131676" y="1874782"/>
            <a:ext cx="3947615" cy="3667034"/>
          </a:xfrm>
        </p:spPr>
        <p:txBody>
          <a:bodyPr>
            <a:noAutofit/>
          </a:bodyPr>
          <a:lstStyle/>
          <a:p>
            <a:pPr marL="0" indent="0">
              <a:buNone/>
            </a:pPr>
            <a:r>
              <a:rPr lang="en-US" sz="2702" dirty="0"/>
              <a:t>Ability </a:t>
            </a:r>
            <a:r>
              <a:rPr lang="en-US" sz="2702" b="1" dirty="0"/>
              <a:t>to </a:t>
            </a:r>
          </a:p>
          <a:p>
            <a:pPr marL="650230" indent="-650230">
              <a:buAutoNum type="arabicParenR"/>
            </a:pPr>
            <a:r>
              <a:rPr lang="en-US" sz="2702" b="1" dirty="0"/>
              <a:t>select one or more exposures</a:t>
            </a:r>
            <a:r>
              <a:rPr lang="en-US" sz="2702" dirty="0"/>
              <a:t> and  </a:t>
            </a:r>
          </a:p>
          <a:p>
            <a:pPr marL="650230" indent="-650230">
              <a:buAutoNum type="arabicParenR"/>
            </a:pPr>
            <a:r>
              <a:rPr lang="en-US" sz="2702" b="1" dirty="0"/>
              <a:t>filter plan results </a:t>
            </a:r>
            <a:r>
              <a:rPr lang="en-US" sz="2702" dirty="0"/>
              <a:t>to list primaries (or fillers or contaminants), or all observed sources.</a:t>
            </a:r>
          </a:p>
        </p:txBody>
      </p:sp>
      <p:sp>
        <p:nvSpPr>
          <p:cNvPr id="8" name="Content Placeholder 2"/>
          <p:cNvSpPr txBox="1">
            <a:spLocks/>
          </p:cNvSpPr>
          <p:nvPr/>
        </p:nvSpPr>
        <p:spPr>
          <a:xfrm>
            <a:off x="1" y="5729530"/>
            <a:ext cx="3730869" cy="1417570"/>
          </a:xfrm>
          <a:prstGeom prst="rect">
            <a:avLst/>
          </a:prstGeom>
        </p:spPr>
        <p:txBody>
          <a:bodyPr vert="horz" lIns="130048" tIns="65024" rIns="130048" bIns="65024"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702" dirty="0"/>
              <a:t>View successful targets in all selected exposures</a:t>
            </a:r>
          </a:p>
          <a:p>
            <a:pPr marL="0" indent="0">
              <a:buNone/>
            </a:pPr>
            <a:endParaRPr lang="en-US" sz="2702" dirty="0"/>
          </a:p>
        </p:txBody>
      </p:sp>
      <p:sp>
        <p:nvSpPr>
          <p:cNvPr id="9" name="TextBox 8"/>
          <p:cNvSpPr txBox="1"/>
          <p:nvPr/>
        </p:nvSpPr>
        <p:spPr>
          <a:xfrm>
            <a:off x="0" y="7368294"/>
            <a:ext cx="4595715" cy="1815882"/>
          </a:xfrm>
          <a:prstGeom prst="rect">
            <a:avLst/>
          </a:prstGeom>
          <a:noFill/>
        </p:spPr>
        <p:txBody>
          <a:bodyPr wrap="square" rtlCol="0">
            <a:spAutoFit/>
          </a:bodyPr>
          <a:lstStyle/>
          <a:p>
            <a:pPr marL="406394" indent="-406394">
              <a:buFont typeface="Arial"/>
              <a:buChar char="•"/>
            </a:pPr>
            <a:r>
              <a:rPr lang="en-US" sz="2800" b="1" dirty="0">
                <a:solidFill>
                  <a:schemeClr val="tx1"/>
                </a:solidFill>
              </a:rPr>
              <a:t>Histogram</a:t>
            </a:r>
            <a:r>
              <a:rPr lang="en-US" sz="2800" dirty="0">
                <a:solidFill>
                  <a:schemeClr val="tx1"/>
                </a:solidFill>
              </a:rPr>
              <a:t> of targets from the selected and filtered results.</a:t>
            </a:r>
          </a:p>
          <a:p>
            <a:endParaRPr lang="en-US" sz="2800" dirty="0">
              <a:solidFill>
                <a:schemeClr val="tx1"/>
              </a:solidFill>
            </a:endParaRPr>
          </a:p>
        </p:txBody>
      </p:sp>
      <p:sp>
        <p:nvSpPr>
          <p:cNvPr id="28" name="Oval 27"/>
          <p:cNvSpPr/>
          <p:nvPr/>
        </p:nvSpPr>
        <p:spPr>
          <a:xfrm>
            <a:off x="7313804" y="3004547"/>
            <a:ext cx="4738772" cy="786906"/>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9" name="Oval 28"/>
          <p:cNvSpPr/>
          <p:nvPr/>
        </p:nvSpPr>
        <p:spPr>
          <a:xfrm>
            <a:off x="7011967" y="4342459"/>
            <a:ext cx="4738772" cy="786906"/>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30" name="Oval 29"/>
          <p:cNvSpPr/>
          <p:nvPr/>
        </p:nvSpPr>
        <p:spPr>
          <a:xfrm>
            <a:off x="7228714" y="7368293"/>
            <a:ext cx="4738772" cy="1185902"/>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31" name="TextBox 30"/>
          <p:cNvSpPr txBox="1"/>
          <p:nvPr/>
        </p:nvSpPr>
        <p:spPr>
          <a:xfrm>
            <a:off x="11254653" y="2706143"/>
            <a:ext cx="350868" cy="880241"/>
          </a:xfrm>
          <a:prstGeom prst="rect">
            <a:avLst/>
          </a:prstGeom>
          <a:noFill/>
        </p:spPr>
        <p:txBody>
          <a:bodyPr wrap="square" rtlCol="0">
            <a:spAutoFit/>
          </a:bodyPr>
          <a:lstStyle/>
          <a:p>
            <a:r>
              <a:rPr lang="en-US" sz="5120" b="1" dirty="0">
                <a:solidFill>
                  <a:srgbClr val="FF0000"/>
                </a:solidFill>
              </a:rPr>
              <a:t>1</a:t>
            </a:r>
          </a:p>
        </p:txBody>
      </p:sp>
      <p:sp>
        <p:nvSpPr>
          <p:cNvPr id="32" name="TextBox 31"/>
          <p:cNvSpPr txBox="1"/>
          <p:nvPr/>
        </p:nvSpPr>
        <p:spPr>
          <a:xfrm>
            <a:off x="11426868" y="4079823"/>
            <a:ext cx="518091" cy="880241"/>
          </a:xfrm>
          <a:prstGeom prst="rect">
            <a:avLst/>
          </a:prstGeom>
          <a:noFill/>
        </p:spPr>
        <p:txBody>
          <a:bodyPr wrap="none" rtlCol="0">
            <a:spAutoFit/>
          </a:bodyPr>
          <a:lstStyle/>
          <a:p>
            <a:r>
              <a:rPr lang="en-US" sz="5120" b="1" dirty="0">
                <a:solidFill>
                  <a:srgbClr val="FF0000"/>
                </a:solidFill>
              </a:rPr>
              <a:t>2</a:t>
            </a:r>
          </a:p>
        </p:txBody>
      </p:sp>
      <p:sp>
        <p:nvSpPr>
          <p:cNvPr id="33" name="Right Arrow 32"/>
          <p:cNvSpPr/>
          <p:nvPr/>
        </p:nvSpPr>
        <p:spPr>
          <a:xfrm>
            <a:off x="3730869" y="6009094"/>
            <a:ext cx="3100116" cy="42922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Tree>
    <p:extLst>
      <p:ext uri="{BB962C8B-B14F-4D97-AF65-F5344CB8AC3E}">
        <p14:creationId xmlns:p14="http://schemas.microsoft.com/office/powerpoint/2010/main" val="208613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28" grpId="0" animBg="1"/>
      <p:bldP spid="29" grpId="0" animBg="1"/>
      <p:bldP spid="30" grpId="0" animBg="1"/>
      <p:bldP spid="31" grpId="0"/>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1491"/>
                </a:solidFill>
                <a:latin typeface="Calibri"/>
                <a:cs typeface="Calibri"/>
              </a:rPr>
              <a:t>MOS </a:t>
            </a:r>
            <a:r>
              <a:rPr lang="en-US" sz="3500" dirty="0">
                <a:solidFill>
                  <a:srgbClr val="FF1491"/>
                </a:solidFill>
                <a:latin typeface="Calibri"/>
                <a:cs typeface="Calibri"/>
              </a:rPr>
              <a:t>process </a:t>
            </a:r>
            <a:r>
              <a:rPr lang="en-US" sz="3500" dirty="0" smtClean="0">
                <a:solidFill>
                  <a:srgbClr val="FF1491"/>
                </a:solidFill>
                <a:latin typeface="Calibri"/>
                <a:cs typeface="Calibri"/>
              </a:rPr>
              <a:t>overview </a:t>
            </a:r>
          </a:p>
          <a:p>
            <a:pPr>
              <a:lnSpc>
                <a:spcPct val="120000"/>
              </a:lnSpc>
              <a:spcBef>
                <a:spcPts val="1200"/>
              </a:spcBef>
              <a:buFont typeface="Wingdings" charset="2"/>
              <a:buChar char="v"/>
            </a:pPr>
            <a:r>
              <a:rPr sz="3500" dirty="0" smtClean="0">
                <a:latin typeface="Calibri"/>
                <a:cs typeface="Calibri"/>
              </a:rPr>
              <a:t>MSA </a:t>
            </a:r>
            <a:r>
              <a:rPr sz="3500" dirty="0">
                <a:latin typeface="Calibri"/>
                <a:cs typeface="Calibri"/>
              </a:rPr>
              <a:t>characteristics that impact </a:t>
            </a:r>
            <a:r>
              <a:rPr lang="en-US" sz="3500" dirty="0" smtClean="0">
                <a:latin typeface="Calibri"/>
                <a:cs typeface="Calibri"/>
              </a:rPr>
              <a:t>MOS </a:t>
            </a:r>
            <a:r>
              <a:rPr sz="3500" dirty="0" smtClean="0">
                <a:latin typeface="Calibri"/>
                <a:cs typeface="Calibri"/>
              </a:rPr>
              <a:t>observation</a:t>
            </a:r>
            <a:r>
              <a:rPr lang="en-US" sz="3500" dirty="0" smtClean="0">
                <a:latin typeface="Calibri"/>
                <a:cs typeface="Calibri"/>
              </a:rPr>
              <a:t> planning</a:t>
            </a:r>
          </a:p>
          <a:p>
            <a:pPr>
              <a:lnSpc>
                <a:spcPct val="120000"/>
              </a:lnSpc>
              <a:spcBef>
                <a:spcPts val="1200"/>
              </a:spcBef>
              <a:buFont typeface="Wingdings" charset="2"/>
              <a:buChar char="v"/>
            </a:pPr>
            <a:r>
              <a:rPr lang="en-US" sz="3500" dirty="0">
                <a:cs typeface="Calibri"/>
              </a:rPr>
              <a:t>Target Acquisition and Pre-Imaging </a:t>
            </a:r>
            <a:r>
              <a:rPr lang="en-US" sz="3500" dirty="0" smtClean="0">
                <a:cs typeface="Calibri"/>
              </a:rPr>
              <a:t>considerations</a:t>
            </a:r>
            <a:endParaRPr lang="en-US" sz="3500" dirty="0" smtClean="0">
              <a:latin typeface="Calibri"/>
              <a:cs typeface="Calibri"/>
            </a:endParaRPr>
          </a:p>
          <a:p>
            <a:pPr>
              <a:lnSpc>
                <a:spcPct val="120000"/>
              </a:lnSpc>
              <a:spcBef>
                <a:spcPts val="1200"/>
              </a:spcBef>
              <a:spcAft>
                <a:spcPts val="222"/>
              </a:spcAft>
              <a:buFont typeface="Wingdings" charset="2"/>
              <a:buChar char="v"/>
            </a:pPr>
            <a:r>
              <a:rPr lang="en-US" sz="3500" dirty="0" smtClean="0">
                <a:latin typeface="Calibri"/>
                <a:cs typeface="Calibri"/>
              </a:rPr>
              <a:t>The MSA Planning Tool (MPT)</a:t>
            </a:r>
            <a:endParaRPr lang="en-US" sz="3500" dirty="0">
              <a:latin typeface="Calibri"/>
              <a:cs typeface="Calibri"/>
            </a:endParaRPr>
          </a:p>
          <a:p>
            <a:pPr lvl="1">
              <a:lnSpc>
                <a:spcPct val="120000"/>
              </a:lnSpc>
              <a:spcBef>
                <a:spcPts val="300"/>
              </a:spcBef>
              <a:spcAft>
                <a:spcPts val="600"/>
              </a:spcAft>
              <a:buFont typeface="Wingdings" charset="2"/>
              <a:buChar char="§"/>
            </a:pPr>
            <a:r>
              <a:rPr lang="en-US" sz="3000" dirty="0" smtClean="0">
                <a:solidFill>
                  <a:schemeClr val="tx1"/>
                </a:solidFill>
                <a:latin typeface="Calibri"/>
                <a:cs typeface="Calibri"/>
              </a:rPr>
              <a:t>Input </a:t>
            </a:r>
            <a:r>
              <a:rPr lang="en-US" sz="3000" dirty="0" smtClean="0">
                <a:solidFill>
                  <a:schemeClr val="tx1"/>
                </a:solidFill>
                <a:latin typeface="Calibri"/>
                <a:cs typeface="Calibri"/>
              </a:rPr>
              <a:t>Catalog and Candidate Lists</a:t>
            </a:r>
            <a:endParaRPr lang="en-US" sz="3000" dirty="0" smtClean="0">
              <a:solidFill>
                <a:schemeClr val="tx1"/>
              </a:solidFill>
              <a:latin typeface="Calibri"/>
              <a:cs typeface="Calibri"/>
            </a:endParaRPr>
          </a:p>
          <a:p>
            <a:pPr lvl="1">
              <a:lnSpc>
                <a:spcPct val="120000"/>
              </a:lnSpc>
              <a:spcBef>
                <a:spcPts val="300"/>
              </a:spcBef>
              <a:spcAft>
                <a:spcPts val="600"/>
              </a:spcAft>
              <a:buFont typeface="Wingdings" charset="2"/>
              <a:buChar char="§"/>
            </a:pPr>
            <a:r>
              <a:rPr lang="en-US" sz="3100" dirty="0" smtClean="0">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35523688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50240" y="128493"/>
            <a:ext cx="11704320" cy="1215031"/>
          </a:xfrm>
        </p:spPr>
        <p:txBody>
          <a:bodyPr>
            <a:normAutofit/>
          </a:bodyPr>
          <a:lstStyle/>
          <a:p>
            <a:r>
              <a:rPr lang="en-US" dirty="0"/>
              <a:t>APT/MPT Visualization</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565" y="3405746"/>
            <a:ext cx="7641995" cy="5399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round/>
                <a:headEnd/>
                <a:tailEnd/>
              </a14:hiddenLine>
            </a:ext>
          </a:extLst>
        </p:spPr>
      </p:pic>
      <p:sp>
        <p:nvSpPr>
          <p:cNvPr id="8" name="Rectangle 7"/>
          <p:cNvSpPr>
            <a:spLocks/>
          </p:cNvSpPr>
          <p:nvPr/>
        </p:nvSpPr>
        <p:spPr bwMode="auto">
          <a:xfrm>
            <a:off x="461548" y="1956847"/>
            <a:ext cx="9177284" cy="1318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487672" indent="-487672">
              <a:buFont typeface="Arial"/>
              <a:buChar char="•"/>
            </a:pPr>
            <a:r>
              <a:rPr lang="en-US" sz="3413" kern="1200" dirty="0">
                <a:solidFill>
                  <a:schemeClr val="tx1"/>
                </a:solidFill>
                <a:latin typeface="Calibri" charset="0"/>
                <a:ea typeface="ＭＳ Ｐゴシック" charset="0"/>
                <a:cs typeface="ＭＳ Ｐゴシック" charset="0"/>
                <a:sym typeface="Calibri" charset="0"/>
              </a:rPr>
              <a:t>MSA </a:t>
            </a:r>
            <a:r>
              <a:rPr lang="en-US" sz="3413" kern="1200" dirty="0" err="1">
                <a:solidFill>
                  <a:schemeClr val="tx1"/>
                </a:solidFill>
                <a:latin typeface="Calibri" charset="0"/>
                <a:ea typeface="ＭＳ Ｐゴシック" charset="0"/>
                <a:cs typeface="ＭＳ Ｐゴシック" charset="0"/>
                <a:sym typeface="Calibri" charset="0"/>
              </a:rPr>
              <a:t>slitlets</a:t>
            </a:r>
            <a:r>
              <a:rPr lang="en-US" sz="3413" kern="1200" dirty="0">
                <a:solidFill>
                  <a:schemeClr val="tx1"/>
                </a:solidFill>
                <a:latin typeface="Calibri" charset="0"/>
                <a:ea typeface="ＭＳ Ｐゴシック" charset="0"/>
                <a:cs typeface="ＭＳ Ｐゴシック" charset="0"/>
                <a:sym typeface="Calibri" charset="0"/>
              </a:rPr>
              <a:t> from a single pointing can be displayed on an image of the field in </a:t>
            </a:r>
            <a:r>
              <a:rPr lang="en-US" sz="3413" kern="1200" dirty="0" err="1">
                <a:solidFill>
                  <a:schemeClr val="tx1"/>
                </a:solidFill>
                <a:latin typeface="Calibri" charset="0"/>
                <a:ea typeface="ＭＳ Ｐゴシック" charset="0"/>
                <a:cs typeface="ＭＳ Ｐゴシック" charset="0"/>
                <a:sym typeface="Calibri" charset="0"/>
              </a:rPr>
              <a:t>Aladin</a:t>
            </a:r>
            <a:r>
              <a:rPr lang="en-US" sz="3413" kern="1200" dirty="0">
                <a:solidFill>
                  <a:schemeClr val="tx1"/>
                </a:solidFill>
                <a:latin typeface="Calibri" charset="0"/>
                <a:ea typeface="ＭＳ Ｐゴシック" charset="0"/>
                <a:cs typeface="ＭＳ Ｐゴシック" charset="0"/>
                <a:sym typeface="Calibri" charset="0"/>
              </a:rPr>
              <a:t>.</a:t>
            </a:r>
          </a:p>
        </p:txBody>
      </p:sp>
      <p:sp>
        <p:nvSpPr>
          <p:cNvPr id="2" name="TextBox 1"/>
          <p:cNvSpPr txBox="1"/>
          <p:nvPr/>
        </p:nvSpPr>
        <p:spPr>
          <a:xfrm>
            <a:off x="361244" y="4250557"/>
            <a:ext cx="4058661" cy="4031488"/>
          </a:xfrm>
          <a:prstGeom prst="rect">
            <a:avLst/>
          </a:prstGeom>
          <a:noFill/>
        </p:spPr>
        <p:txBody>
          <a:bodyPr wrap="square" rtlCol="0">
            <a:spAutoFit/>
          </a:bodyPr>
          <a:lstStyle/>
          <a:p>
            <a:pPr algn="l"/>
            <a:r>
              <a:rPr lang="en-US" sz="2844" dirty="0">
                <a:solidFill>
                  <a:schemeClr val="tx1"/>
                </a:solidFill>
              </a:rPr>
              <a:t>Source positions from one of the following lists</a:t>
            </a:r>
          </a:p>
          <a:p>
            <a:pPr algn="l"/>
            <a:r>
              <a:rPr lang="en-US" sz="2844" dirty="0">
                <a:solidFill>
                  <a:schemeClr val="tx1"/>
                </a:solidFill>
              </a:rPr>
              <a:t>can be plotted in </a:t>
            </a:r>
            <a:r>
              <a:rPr lang="en-US" sz="2844" dirty="0" err="1">
                <a:solidFill>
                  <a:schemeClr val="tx1"/>
                </a:solidFill>
              </a:rPr>
              <a:t>Aladin</a:t>
            </a:r>
            <a:r>
              <a:rPr lang="en-US" sz="2844" dirty="0">
                <a:solidFill>
                  <a:schemeClr val="tx1"/>
                </a:solidFill>
              </a:rPr>
              <a:t>:</a:t>
            </a:r>
          </a:p>
          <a:p>
            <a:pPr marL="487672" indent="-487672" algn="l">
              <a:buFont typeface="Arial"/>
              <a:buChar char="•"/>
            </a:pPr>
            <a:r>
              <a:rPr lang="en-US" sz="2844" dirty="0">
                <a:solidFill>
                  <a:schemeClr val="tx1"/>
                </a:solidFill>
              </a:rPr>
              <a:t>the </a:t>
            </a:r>
            <a:r>
              <a:rPr lang="en-US" sz="2844" b="1" dirty="0">
                <a:solidFill>
                  <a:schemeClr val="tx1"/>
                </a:solidFill>
              </a:rPr>
              <a:t>catalog</a:t>
            </a:r>
            <a:r>
              <a:rPr lang="en-US" sz="2844" dirty="0">
                <a:solidFill>
                  <a:schemeClr val="tx1"/>
                </a:solidFill>
              </a:rPr>
              <a:t>,</a:t>
            </a:r>
          </a:p>
          <a:p>
            <a:pPr marL="487672" indent="-487672" algn="l">
              <a:buFont typeface="Arial"/>
              <a:buChar char="•"/>
            </a:pPr>
            <a:r>
              <a:rPr lang="en-US" sz="2844" dirty="0">
                <a:solidFill>
                  <a:schemeClr val="tx1"/>
                </a:solidFill>
              </a:rPr>
              <a:t>a </a:t>
            </a:r>
            <a:r>
              <a:rPr lang="en-US" sz="2844" b="1" dirty="0">
                <a:solidFill>
                  <a:schemeClr val="tx1"/>
                </a:solidFill>
              </a:rPr>
              <a:t>candidate list</a:t>
            </a:r>
            <a:r>
              <a:rPr lang="en-US" sz="2844" dirty="0">
                <a:solidFill>
                  <a:schemeClr val="tx1"/>
                </a:solidFill>
              </a:rPr>
              <a:t> made from the catalog, or</a:t>
            </a:r>
          </a:p>
          <a:p>
            <a:pPr marL="487672" indent="-487672" algn="l">
              <a:buFont typeface="Arial"/>
              <a:buChar char="•"/>
            </a:pPr>
            <a:r>
              <a:rPr lang="en-US" sz="2844" dirty="0">
                <a:solidFill>
                  <a:schemeClr val="tx1"/>
                </a:solidFill>
              </a:rPr>
              <a:t>the </a:t>
            </a:r>
            <a:r>
              <a:rPr lang="en-US" sz="2844" b="1" dirty="0">
                <a:solidFill>
                  <a:schemeClr val="tx1"/>
                </a:solidFill>
              </a:rPr>
              <a:t>target list </a:t>
            </a:r>
            <a:r>
              <a:rPr lang="en-US" sz="2844" b="1" dirty="0" smtClean="0">
                <a:solidFill>
                  <a:schemeClr val="tx1"/>
                </a:solidFill>
              </a:rPr>
              <a:t>from a Plan </a:t>
            </a:r>
            <a:r>
              <a:rPr lang="en-US" sz="2844" dirty="0" smtClean="0">
                <a:solidFill>
                  <a:schemeClr val="tx1"/>
                </a:solidFill>
              </a:rPr>
              <a:t>(observed </a:t>
            </a:r>
            <a:r>
              <a:rPr lang="en-US" sz="2844" dirty="0">
                <a:solidFill>
                  <a:schemeClr val="tx1"/>
                </a:solidFill>
              </a:rPr>
              <a:t>MSA sources)</a:t>
            </a:r>
          </a:p>
        </p:txBody>
      </p:sp>
      <p:sp>
        <p:nvSpPr>
          <p:cNvPr id="4" name="Oval 3"/>
          <p:cNvSpPr/>
          <p:nvPr/>
        </p:nvSpPr>
        <p:spPr>
          <a:xfrm>
            <a:off x="5637830" y="4538274"/>
            <a:ext cx="121380" cy="12222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15" name="Oval 14"/>
          <p:cNvSpPr/>
          <p:nvPr/>
        </p:nvSpPr>
        <p:spPr>
          <a:xfrm flipH="1" flipV="1">
            <a:off x="5716693" y="5441432"/>
            <a:ext cx="114375" cy="11025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1" name="Oval 20"/>
          <p:cNvSpPr/>
          <p:nvPr/>
        </p:nvSpPr>
        <p:spPr>
          <a:xfrm flipH="1" flipV="1">
            <a:off x="9756254" y="5071157"/>
            <a:ext cx="114375" cy="11025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2" name="Oval 21"/>
          <p:cNvSpPr/>
          <p:nvPr/>
        </p:nvSpPr>
        <p:spPr>
          <a:xfrm flipH="1" flipV="1">
            <a:off x="10322203" y="6317450"/>
            <a:ext cx="114375" cy="11025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3" name="Oval 22"/>
          <p:cNvSpPr/>
          <p:nvPr/>
        </p:nvSpPr>
        <p:spPr>
          <a:xfrm flipH="1" flipV="1">
            <a:off x="9918814" y="6769006"/>
            <a:ext cx="114375" cy="11025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4" name="Oval 23"/>
          <p:cNvSpPr/>
          <p:nvPr/>
        </p:nvSpPr>
        <p:spPr>
          <a:xfrm flipH="1" flipV="1">
            <a:off x="5628799" y="7268728"/>
            <a:ext cx="114375" cy="11025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5" name="Oval 24"/>
          <p:cNvSpPr/>
          <p:nvPr/>
        </p:nvSpPr>
        <p:spPr>
          <a:xfrm flipH="1" flipV="1">
            <a:off x="5637830" y="7994226"/>
            <a:ext cx="114375" cy="11025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Tree>
    <p:extLst>
      <p:ext uri="{BB962C8B-B14F-4D97-AF65-F5344CB8AC3E}">
        <p14:creationId xmlns:p14="http://schemas.microsoft.com/office/powerpoint/2010/main" val="1549890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PT_collapsed-shutter-view.pdf"/>
          <p:cNvPicPr>
            <a:picLocks noChangeAspect="1"/>
          </p:cNvPicPr>
          <p:nvPr/>
        </p:nvPicPr>
        <p:blipFill>
          <a:blip r:embed="rId2">
            <a:extLst>
              <a:ext uri="{28A0092B-C50C-407E-A947-70E740481C1C}">
                <a14:useLocalDpi xmlns:a14="http://schemas.microsoft.com/office/drawing/2010/main" val="0"/>
              </a:ext>
            </a:extLst>
          </a:blip>
          <a:srcRect l="37656" t="31776" r="37640" b="31856"/>
          <a:stretch>
            <a:fillRect/>
          </a:stretch>
        </p:blipFill>
        <p:spPr bwMode="auto">
          <a:xfrm>
            <a:off x="9265399" y="3976354"/>
            <a:ext cx="1727252" cy="3288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948" y="3254298"/>
            <a:ext cx="6577869" cy="6342675"/>
          </a:xfrm>
          <a:prstGeom prst="rect">
            <a:avLst/>
          </a:prstGeom>
        </p:spPr>
      </p:pic>
      <p:sp>
        <p:nvSpPr>
          <p:cNvPr id="2" name="Title 1"/>
          <p:cNvSpPr>
            <a:spLocks noGrp="1"/>
          </p:cNvSpPr>
          <p:nvPr>
            <p:ph type="title"/>
          </p:nvPr>
        </p:nvSpPr>
        <p:spPr>
          <a:xfrm>
            <a:off x="650240" y="204975"/>
            <a:ext cx="11704320" cy="977078"/>
          </a:xfrm>
        </p:spPr>
        <p:txBody>
          <a:bodyPr>
            <a:normAutofit/>
          </a:bodyPr>
          <a:lstStyle/>
          <a:p>
            <a:r>
              <a:rPr lang="en-US" sz="4551" dirty="0"/>
              <a:t>Plan Assessment Tools</a:t>
            </a:r>
          </a:p>
        </p:txBody>
      </p:sp>
      <p:sp>
        <p:nvSpPr>
          <p:cNvPr id="3" name="Content Placeholder 2"/>
          <p:cNvSpPr>
            <a:spLocks noGrp="1"/>
          </p:cNvSpPr>
          <p:nvPr>
            <p:ph idx="1"/>
          </p:nvPr>
        </p:nvSpPr>
        <p:spPr>
          <a:xfrm>
            <a:off x="650239" y="1235754"/>
            <a:ext cx="10960367" cy="1212443"/>
          </a:xfrm>
        </p:spPr>
        <p:txBody>
          <a:bodyPr>
            <a:normAutofit fontScale="92500"/>
          </a:bodyPr>
          <a:lstStyle/>
          <a:p>
            <a:pPr marL="0" indent="0">
              <a:buNone/>
            </a:pPr>
            <a:r>
              <a:rPr lang="en-US" sz="2844" dirty="0"/>
              <a:t>There are some nice built-in tools to help assess plans: </a:t>
            </a:r>
          </a:p>
          <a:p>
            <a:r>
              <a:rPr lang="en-US" sz="2844" dirty="0"/>
              <a:t>Different</a:t>
            </a:r>
            <a:r>
              <a:rPr lang="en-US" sz="2844" b="1" dirty="0"/>
              <a:t> Exposure</a:t>
            </a:r>
            <a:r>
              <a:rPr lang="en-US" sz="2844" dirty="0"/>
              <a:t> </a:t>
            </a:r>
            <a:r>
              <a:rPr lang="en-US" sz="2844" b="1" dirty="0" smtClean="0"/>
              <a:t>views </a:t>
            </a:r>
            <a:r>
              <a:rPr lang="mr-IN" sz="2844" b="1" dirty="0" smtClean="0"/>
              <a:t>–</a:t>
            </a:r>
            <a:r>
              <a:rPr lang="en-US" sz="2844" b="1" dirty="0" smtClean="0"/>
              <a:t> </a:t>
            </a:r>
            <a:r>
              <a:rPr lang="en-US" sz="2844" dirty="0" smtClean="0"/>
              <a:t>click “Show” on an exposure to see this view</a:t>
            </a:r>
            <a:endParaRPr lang="en-US" sz="2844" dirty="0"/>
          </a:p>
        </p:txBody>
      </p:sp>
      <p:sp>
        <p:nvSpPr>
          <p:cNvPr id="5" name="TextBox 4"/>
          <p:cNvSpPr txBox="1"/>
          <p:nvPr/>
        </p:nvSpPr>
        <p:spPr>
          <a:xfrm>
            <a:off x="9531413" y="8176837"/>
            <a:ext cx="3435247" cy="1624163"/>
          </a:xfrm>
          <a:prstGeom prst="rect">
            <a:avLst/>
          </a:prstGeom>
          <a:solidFill>
            <a:schemeClr val="tx1"/>
          </a:solidFill>
          <a:ln>
            <a:solidFill>
              <a:schemeClr val="tx1"/>
            </a:solidFill>
          </a:ln>
        </p:spPr>
        <p:txBody>
          <a:bodyPr wrap="square" rtlCol="0">
            <a:spAutoFit/>
          </a:bodyPr>
          <a:lstStyle/>
          <a:p>
            <a:r>
              <a:rPr lang="en-US" sz="1991" dirty="0">
                <a:solidFill>
                  <a:srgbClr val="008000"/>
                </a:solidFill>
              </a:rPr>
              <a:t>Green=Primaries</a:t>
            </a:r>
          </a:p>
          <a:p>
            <a:r>
              <a:rPr lang="en-US" sz="1991" dirty="0">
                <a:solidFill>
                  <a:srgbClr val="0000FF"/>
                </a:solidFill>
              </a:rPr>
              <a:t>Blue=Fillers</a:t>
            </a:r>
          </a:p>
          <a:p>
            <a:r>
              <a:rPr lang="en-US" sz="1991" dirty="0" smtClean="0"/>
              <a:t>Black=contaminants</a:t>
            </a:r>
          </a:p>
          <a:p>
            <a:r>
              <a:rPr lang="en-US" sz="1991" dirty="0" smtClean="0">
                <a:solidFill>
                  <a:srgbClr val="FF26D6"/>
                </a:solidFill>
              </a:rPr>
              <a:t>Magenta shows highlighted targets</a:t>
            </a:r>
            <a:endParaRPr lang="en-US" sz="1991" dirty="0">
              <a:solidFill>
                <a:srgbClr val="FF26D6"/>
              </a:solidFill>
            </a:endParaRPr>
          </a:p>
        </p:txBody>
      </p:sp>
      <p:grpSp>
        <p:nvGrpSpPr>
          <p:cNvPr id="17" name="Group 16"/>
          <p:cNvGrpSpPr/>
          <p:nvPr/>
        </p:nvGrpSpPr>
        <p:grpSpPr>
          <a:xfrm>
            <a:off x="8684536" y="4310851"/>
            <a:ext cx="2926071" cy="3345034"/>
            <a:chOff x="5440088" y="3383596"/>
            <a:chExt cx="2057394" cy="2351977"/>
          </a:xfrm>
        </p:grpSpPr>
        <p:sp>
          <p:nvSpPr>
            <p:cNvPr id="8" name="TextBox 7"/>
            <p:cNvSpPr txBox="1"/>
            <p:nvPr/>
          </p:nvSpPr>
          <p:spPr>
            <a:xfrm rot="16200000">
              <a:off x="5318879" y="4137614"/>
              <a:ext cx="461214" cy="218795"/>
            </a:xfrm>
            <a:prstGeom prst="rect">
              <a:avLst/>
            </a:prstGeom>
            <a:noFill/>
          </p:spPr>
          <p:txBody>
            <a:bodyPr wrap="none" rtlCol="0">
              <a:spAutoFit/>
            </a:bodyPr>
            <a:lstStyle/>
            <a:p>
              <a:r>
                <a:rPr lang="en-US" sz="1422" dirty="0">
                  <a:latin typeface="Avenir Black"/>
                  <a:cs typeface="Avenir Black"/>
                </a:rPr>
                <a:t>0.”46</a:t>
              </a:r>
            </a:p>
          </p:txBody>
        </p:sp>
        <p:sp>
          <p:nvSpPr>
            <p:cNvPr id="10" name="TextBox 9"/>
            <p:cNvSpPr txBox="1"/>
            <p:nvPr/>
          </p:nvSpPr>
          <p:spPr>
            <a:xfrm>
              <a:off x="6295982" y="5516778"/>
              <a:ext cx="385698" cy="218795"/>
            </a:xfrm>
            <a:prstGeom prst="rect">
              <a:avLst/>
            </a:prstGeom>
            <a:noFill/>
          </p:spPr>
          <p:txBody>
            <a:bodyPr wrap="none" rtlCol="0">
              <a:spAutoFit/>
            </a:bodyPr>
            <a:lstStyle/>
            <a:p>
              <a:r>
                <a:rPr lang="en-US" sz="1422" dirty="0">
                  <a:latin typeface="Avenir Black"/>
                  <a:cs typeface="Avenir Black"/>
                </a:rPr>
                <a:t>0.”2</a:t>
              </a:r>
            </a:p>
          </p:txBody>
        </p:sp>
        <p:sp>
          <p:nvSpPr>
            <p:cNvPr id="11" name="TextBox 10"/>
            <p:cNvSpPr txBox="1"/>
            <p:nvPr/>
          </p:nvSpPr>
          <p:spPr>
            <a:xfrm>
              <a:off x="7036268" y="4944519"/>
              <a:ext cx="461214" cy="218795"/>
            </a:xfrm>
            <a:prstGeom prst="rect">
              <a:avLst/>
            </a:prstGeom>
            <a:noFill/>
          </p:spPr>
          <p:txBody>
            <a:bodyPr wrap="none" rtlCol="0">
              <a:spAutoFit/>
            </a:bodyPr>
            <a:lstStyle/>
            <a:p>
              <a:r>
                <a:rPr lang="en-US" sz="1422" dirty="0">
                  <a:latin typeface="Avenir Black"/>
                  <a:cs typeface="Avenir Black"/>
                </a:rPr>
                <a:t>0.”06</a:t>
              </a:r>
            </a:p>
          </p:txBody>
        </p:sp>
        <p:grpSp>
          <p:nvGrpSpPr>
            <p:cNvPr id="16" name="Group 15"/>
            <p:cNvGrpSpPr/>
            <p:nvPr/>
          </p:nvGrpSpPr>
          <p:grpSpPr>
            <a:xfrm>
              <a:off x="5745977" y="3383596"/>
              <a:ext cx="1279031" cy="2110294"/>
              <a:chOff x="5766862" y="3368786"/>
              <a:chExt cx="1279031" cy="2110294"/>
            </a:xfrm>
          </p:grpSpPr>
          <p:cxnSp>
            <p:nvCxnSpPr>
              <p:cNvPr id="7" name="Straight Arrow Connector 6"/>
              <p:cNvCxnSpPr/>
              <p:nvPr/>
            </p:nvCxnSpPr>
            <p:spPr>
              <a:xfrm>
                <a:off x="5766862" y="3368786"/>
                <a:ext cx="0" cy="1891756"/>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017926" y="5479080"/>
                <a:ext cx="88192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55744" y="5260542"/>
                <a:ext cx="0" cy="10330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925247" y="4940377"/>
                <a:ext cx="12064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14" name="Rectangle 13"/>
          <p:cNvSpPr>
            <a:spLocks/>
          </p:cNvSpPr>
          <p:nvPr/>
        </p:nvSpPr>
        <p:spPr bwMode="auto">
          <a:xfrm>
            <a:off x="11120317" y="4086117"/>
            <a:ext cx="1846343" cy="2619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57756" bIns="0"/>
          <a:lstStyle/>
          <a:p>
            <a:pPr marL="56409" algn="l">
              <a:defRPr/>
            </a:pPr>
            <a:r>
              <a:rPr lang="en-US" sz="2276" b="1" kern="1200" dirty="0">
                <a:solidFill>
                  <a:schemeClr val="tx1"/>
                </a:solidFill>
                <a:ea typeface="ＭＳ Ｐゴシック" charset="0"/>
                <a:cs typeface="Gill Sans" charset="0"/>
              </a:rPr>
              <a:t>Left</a:t>
            </a:r>
            <a:r>
              <a:rPr lang="en-US" sz="2276" kern="1200" dirty="0">
                <a:solidFill>
                  <a:schemeClr val="tx1"/>
                </a:solidFill>
                <a:ea typeface="ＭＳ Ｐゴシック" charset="0"/>
                <a:cs typeface="Gill Sans" charset="0"/>
              </a:rPr>
              <a:t>: </a:t>
            </a:r>
            <a:r>
              <a:rPr lang="en-US" sz="2276" i="1" kern="1200" dirty="0">
                <a:solidFill>
                  <a:schemeClr val="tx1"/>
                </a:solidFill>
                <a:ea typeface="ＭＳ Ｐゴシック" charset="0"/>
                <a:cs typeface="Gill Sans" charset="0"/>
              </a:rPr>
              <a:t>Collapsed shutter view </a:t>
            </a:r>
            <a:r>
              <a:rPr lang="en-US" sz="2276" kern="1200" dirty="0">
                <a:solidFill>
                  <a:schemeClr val="tx1"/>
                </a:solidFill>
                <a:ea typeface="ＭＳ Ｐゴシック" charset="0"/>
                <a:cs typeface="Gill Sans" charset="0"/>
              </a:rPr>
              <a:t>showing target centering results</a:t>
            </a:r>
          </a:p>
        </p:txBody>
      </p:sp>
      <p:sp>
        <p:nvSpPr>
          <p:cNvPr id="15" name="Rectangle 14"/>
          <p:cNvSpPr>
            <a:spLocks/>
          </p:cNvSpPr>
          <p:nvPr/>
        </p:nvSpPr>
        <p:spPr bwMode="auto">
          <a:xfrm>
            <a:off x="0" y="3587500"/>
            <a:ext cx="1835972" cy="4464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r"/>
            <a:r>
              <a:rPr lang="en-US" sz="2276" b="1" kern="1200" dirty="0">
                <a:solidFill>
                  <a:schemeClr val="tx1"/>
                </a:solidFill>
                <a:latin typeface="Calibri" charset="0"/>
                <a:ea typeface="ＭＳ Ｐゴシック" charset="0"/>
                <a:cs typeface="ＭＳ Ｐゴシック" charset="0"/>
                <a:sym typeface="Calibri" charset="0"/>
              </a:rPr>
              <a:t>Right</a:t>
            </a:r>
            <a:r>
              <a:rPr lang="en-US" sz="2276" kern="1200" dirty="0">
                <a:solidFill>
                  <a:schemeClr val="tx1"/>
                </a:solidFill>
                <a:latin typeface="Calibri" charset="0"/>
                <a:ea typeface="ＭＳ Ｐゴシック" charset="0"/>
                <a:cs typeface="ＭＳ Ｐゴシック" charset="0"/>
                <a:sym typeface="Calibri" charset="0"/>
              </a:rPr>
              <a:t>: </a:t>
            </a:r>
            <a:r>
              <a:rPr lang="en-US" sz="2276" i="1" kern="1200" dirty="0">
                <a:solidFill>
                  <a:schemeClr val="tx1"/>
                </a:solidFill>
                <a:latin typeface="Calibri" charset="0"/>
                <a:ea typeface="ＭＳ Ｐゴシック" charset="0"/>
                <a:cs typeface="ＭＳ Ｐゴシック" charset="0"/>
                <a:sym typeface="Calibri" charset="0"/>
              </a:rPr>
              <a:t>MSA shutter view</a:t>
            </a:r>
            <a:r>
              <a:rPr lang="en-US" sz="2276" kern="1200" dirty="0">
                <a:solidFill>
                  <a:schemeClr val="tx1"/>
                </a:solidFill>
                <a:latin typeface="Calibri" charset="0"/>
                <a:ea typeface="ＭＳ Ｐゴシック" charset="0"/>
                <a:cs typeface="ＭＳ Ｐゴシック" charset="0"/>
                <a:sym typeface="Calibri" charset="0"/>
              </a:rPr>
              <a:t>. Targets are shown on a sketch of the MSA for one exposure. </a:t>
            </a:r>
            <a:r>
              <a:rPr lang="en-US" sz="2276" kern="1200" dirty="0">
                <a:solidFill>
                  <a:srgbClr val="EA0CCF"/>
                </a:solidFill>
                <a:latin typeface="Calibri" charset="0"/>
                <a:ea typeface="ＭＳ Ｐゴシック" charset="0"/>
                <a:cs typeface="ＭＳ Ｐゴシック" charset="0"/>
                <a:sym typeface="Calibri" charset="0"/>
              </a:rPr>
              <a:t>Users can click on or highlight targets for cross-examination with other views.</a:t>
            </a:r>
          </a:p>
        </p:txBody>
      </p:sp>
      <p:sp>
        <p:nvSpPr>
          <p:cNvPr id="18" name="TextBox 17"/>
          <p:cNvSpPr txBox="1"/>
          <p:nvPr/>
        </p:nvSpPr>
        <p:spPr>
          <a:xfrm>
            <a:off x="3447011" y="2542490"/>
            <a:ext cx="3690434" cy="646331"/>
          </a:xfrm>
          <a:prstGeom prst="rect">
            <a:avLst/>
          </a:prstGeom>
          <a:noFill/>
        </p:spPr>
        <p:txBody>
          <a:bodyPr wrap="none" rtlCol="0">
            <a:spAutoFit/>
          </a:bodyPr>
          <a:lstStyle/>
          <a:p>
            <a:r>
              <a:rPr lang="en-US" dirty="0">
                <a:solidFill>
                  <a:schemeClr val="tx1"/>
                </a:solidFill>
              </a:rPr>
              <a:t>MSA Shutter View </a:t>
            </a:r>
          </a:p>
        </p:txBody>
      </p:sp>
      <p:sp>
        <p:nvSpPr>
          <p:cNvPr id="19" name="TextBox 18"/>
          <p:cNvSpPr txBox="1"/>
          <p:nvPr/>
        </p:nvSpPr>
        <p:spPr>
          <a:xfrm>
            <a:off x="8965123" y="2444863"/>
            <a:ext cx="3603872" cy="1200329"/>
          </a:xfrm>
          <a:prstGeom prst="rect">
            <a:avLst/>
          </a:prstGeom>
          <a:noFill/>
        </p:spPr>
        <p:txBody>
          <a:bodyPr wrap="none" rtlCol="0">
            <a:spAutoFit/>
          </a:bodyPr>
          <a:lstStyle/>
          <a:p>
            <a:r>
              <a:rPr lang="en-US" dirty="0">
                <a:solidFill>
                  <a:schemeClr val="tx1"/>
                </a:solidFill>
              </a:rPr>
              <a:t>Collapsed </a:t>
            </a:r>
            <a:r>
              <a:rPr lang="en-US">
                <a:solidFill>
                  <a:schemeClr val="tx1"/>
                </a:solidFill>
              </a:rPr>
              <a:t>Shutter </a:t>
            </a:r>
            <a:endParaRPr lang="en-US" smtClean="0">
              <a:solidFill>
                <a:schemeClr val="tx1"/>
              </a:solidFill>
            </a:endParaRPr>
          </a:p>
          <a:p>
            <a:r>
              <a:rPr lang="en-US" dirty="0" smtClean="0">
                <a:solidFill>
                  <a:schemeClr val="tx1"/>
                </a:solidFill>
              </a:rPr>
              <a:t>View</a:t>
            </a:r>
            <a:endParaRPr lang="en-US" dirty="0">
              <a:solidFill>
                <a:schemeClr val="tx1"/>
              </a:solidFill>
            </a:endParaRPr>
          </a:p>
        </p:txBody>
      </p:sp>
      <p:sp>
        <p:nvSpPr>
          <p:cNvPr id="20" name="Oval 19"/>
          <p:cNvSpPr/>
          <p:nvPr/>
        </p:nvSpPr>
        <p:spPr>
          <a:xfrm>
            <a:off x="6437374" y="4274724"/>
            <a:ext cx="65768" cy="65023"/>
          </a:xfrm>
          <a:prstGeom prst="ellipse">
            <a:avLst/>
          </a:prstGeom>
          <a:solidFill>
            <a:srgbClr val="EA0CCF"/>
          </a:solidFill>
          <a:ln>
            <a:solidFill>
              <a:srgbClr val="EA0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1" name="Oval 20"/>
          <p:cNvSpPr/>
          <p:nvPr/>
        </p:nvSpPr>
        <p:spPr>
          <a:xfrm>
            <a:off x="5227205" y="4640484"/>
            <a:ext cx="65023" cy="65023"/>
          </a:xfrm>
          <a:prstGeom prst="ellipse">
            <a:avLst/>
          </a:prstGeom>
          <a:solidFill>
            <a:srgbClr val="EA0CCF"/>
          </a:solidFill>
          <a:ln>
            <a:solidFill>
              <a:srgbClr val="EA0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2" name="Oval 21"/>
          <p:cNvSpPr/>
          <p:nvPr/>
        </p:nvSpPr>
        <p:spPr>
          <a:xfrm>
            <a:off x="4360218" y="7028739"/>
            <a:ext cx="65023" cy="65023"/>
          </a:xfrm>
          <a:prstGeom prst="ellipse">
            <a:avLst/>
          </a:prstGeom>
          <a:solidFill>
            <a:srgbClr val="EA0CCF"/>
          </a:solidFill>
          <a:ln>
            <a:solidFill>
              <a:srgbClr val="EA0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3" name="Oval 22"/>
          <p:cNvSpPr/>
          <p:nvPr/>
        </p:nvSpPr>
        <p:spPr>
          <a:xfrm>
            <a:off x="9726507" y="6324786"/>
            <a:ext cx="99338" cy="100850"/>
          </a:xfrm>
          <a:prstGeom prst="ellipse">
            <a:avLst/>
          </a:prstGeom>
          <a:solidFill>
            <a:srgbClr val="EA0CCF"/>
          </a:solidFill>
          <a:ln>
            <a:solidFill>
              <a:srgbClr val="EA0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dirty="0"/>
          </a:p>
        </p:txBody>
      </p:sp>
      <p:sp>
        <p:nvSpPr>
          <p:cNvPr id="24" name="Oval 23"/>
          <p:cNvSpPr/>
          <p:nvPr/>
        </p:nvSpPr>
        <p:spPr>
          <a:xfrm>
            <a:off x="9968538" y="5017080"/>
            <a:ext cx="101151" cy="99045"/>
          </a:xfrm>
          <a:prstGeom prst="ellipse">
            <a:avLst/>
          </a:prstGeom>
          <a:solidFill>
            <a:srgbClr val="EA0CCF"/>
          </a:solidFill>
          <a:ln>
            <a:solidFill>
              <a:srgbClr val="EA0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
        <p:nvSpPr>
          <p:cNvPr id="25" name="Oval 24"/>
          <p:cNvSpPr/>
          <p:nvPr/>
        </p:nvSpPr>
        <p:spPr>
          <a:xfrm>
            <a:off x="10266565" y="5446058"/>
            <a:ext cx="96636" cy="99045"/>
          </a:xfrm>
          <a:prstGeom prst="ellipse">
            <a:avLst/>
          </a:prstGeom>
          <a:solidFill>
            <a:srgbClr val="EA0CCF"/>
          </a:solidFill>
          <a:ln>
            <a:solidFill>
              <a:srgbClr val="EA0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120"/>
          </a:p>
        </p:txBody>
      </p:sp>
    </p:spTree>
    <p:extLst>
      <p:ext uri="{BB962C8B-B14F-4D97-AF65-F5344CB8AC3E}">
        <p14:creationId xmlns:p14="http://schemas.microsoft.com/office/powerpoint/2010/main" val="32457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68" y="-255230"/>
            <a:ext cx="11054080" cy="2071135"/>
          </a:xfrm>
        </p:spPr>
        <p:txBody>
          <a:bodyPr/>
          <a:lstStyle/>
          <a:p>
            <a:r>
              <a:rPr lang="en-US" dirty="0" smtClean="0"/>
              <a:t>Other TOOLS</a:t>
            </a:r>
            <a:endParaRPr lang="en-US" dirty="0"/>
          </a:p>
        </p:txBody>
      </p:sp>
      <p:pic>
        <p:nvPicPr>
          <p:cNvPr id="4" name="Picture 3" descr="GK - JWST Proposal Planning Workshop Pos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65" y="1143383"/>
            <a:ext cx="11126327" cy="8344745"/>
          </a:xfrm>
          <a:prstGeom prst="rect">
            <a:avLst/>
          </a:prstGeom>
        </p:spPr>
      </p:pic>
    </p:spTree>
    <p:extLst>
      <p:ext uri="{BB962C8B-B14F-4D97-AF65-F5344CB8AC3E}">
        <p14:creationId xmlns:p14="http://schemas.microsoft.com/office/powerpoint/2010/main" val="165895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8"/>
            <a:ext cx="11704320" cy="1018257"/>
          </a:xfrm>
        </p:spPr>
        <p:txBody>
          <a:bodyPr>
            <a:normAutofit/>
          </a:bodyPr>
          <a:lstStyle/>
          <a:p>
            <a:r>
              <a:rPr lang="en-US" dirty="0" smtClean="0"/>
              <a:t>Zoom of MSA Shutter View</a:t>
            </a:r>
            <a:endParaRPr lang="en-US" dirty="0"/>
          </a:p>
        </p:txBody>
      </p:sp>
      <p:pic>
        <p:nvPicPr>
          <p:cNvPr id="8" name="Content Placeholder 7"/>
          <p:cNvPicPr>
            <a:picLocks noGrp="1" noChangeAspect="1"/>
          </p:cNvPicPr>
          <p:nvPr>
            <p:ph idx="1"/>
          </p:nvPr>
        </p:nvPicPr>
        <p:blipFill>
          <a:blip r:embed="rId2"/>
          <a:srcRect l="-16951" r="-16951"/>
          <a:stretch>
            <a:fillRect/>
          </a:stretch>
        </p:blipFill>
        <p:spPr>
          <a:xfrm>
            <a:off x="-680571" y="1575076"/>
            <a:ext cx="13925232" cy="7658341"/>
          </a:xfrm>
          <a:ln>
            <a:noFill/>
          </a:ln>
        </p:spPr>
      </p:pic>
      <p:sp>
        <p:nvSpPr>
          <p:cNvPr id="4" name="TextBox 3"/>
          <p:cNvSpPr txBox="1"/>
          <p:nvPr/>
        </p:nvSpPr>
        <p:spPr>
          <a:xfrm>
            <a:off x="2274320" y="2197511"/>
            <a:ext cx="8456161" cy="1200329"/>
          </a:xfrm>
          <a:prstGeom prst="rect">
            <a:avLst/>
          </a:prstGeom>
          <a:noFill/>
        </p:spPr>
        <p:txBody>
          <a:bodyPr wrap="none" rtlCol="0">
            <a:spAutoFit/>
          </a:bodyPr>
          <a:lstStyle/>
          <a:p>
            <a:r>
              <a:rPr lang="en-US" dirty="0" smtClean="0">
                <a:solidFill>
                  <a:srgbClr val="FF686E"/>
                </a:solidFill>
              </a:rPr>
              <a:t>Red = masked by a Failed Open shutter</a:t>
            </a:r>
          </a:p>
          <a:p>
            <a:r>
              <a:rPr lang="en-US" dirty="0" smtClean="0">
                <a:solidFill>
                  <a:srgbClr val="FFB109"/>
                </a:solidFill>
              </a:rPr>
              <a:t>Orange = masked by a planned source </a:t>
            </a:r>
            <a:r>
              <a:rPr lang="en-US" dirty="0" err="1" smtClean="0">
                <a:solidFill>
                  <a:srgbClr val="FFB109"/>
                </a:solidFill>
              </a:rPr>
              <a:t>slitlet</a:t>
            </a:r>
            <a:endParaRPr lang="en-US" dirty="0">
              <a:solidFill>
                <a:srgbClr val="FFB109"/>
              </a:solidFill>
            </a:endParaRPr>
          </a:p>
        </p:txBody>
      </p:sp>
    </p:spTree>
    <p:extLst>
      <p:ext uri="{BB962C8B-B14F-4D97-AF65-F5344CB8AC3E}">
        <p14:creationId xmlns:p14="http://schemas.microsoft.com/office/powerpoint/2010/main" val="56918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835" y="3819906"/>
            <a:ext cx="2392238" cy="3578414"/>
          </a:xfrm>
          <a:prstGeom prst="rect">
            <a:avLst/>
          </a:prstGeom>
          <a:noFill/>
        </p:spPr>
        <p:txBody>
          <a:bodyPr wrap="square" lIns="130046" tIns="65023" rIns="130046" bIns="65023" rtlCol="0">
            <a:spAutoFit/>
          </a:bodyPr>
          <a:lstStyle/>
          <a:p>
            <a:r>
              <a:rPr lang="en-US" sz="2800" dirty="0" err="1" smtClean="0">
                <a:solidFill>
                  <a:schemeClr val="tx1"/>
                </a:solidFill>
              </a:rPr>
              <a:t>NIRCam</a:t>
            </a:r>
            <a:r>
              <a:rPr lang="en-US" sz="2800" dirty="0" smtClean="0">
                <a:solidFill>
                  <a:schemeClr val="tx1"/>
                </a:solidFill>
              </a:rPr>
              <a:t> Mosaic </a:t>
            </a:r>
          </a:p>
          <a:p>
            <a:r>
              <a:rPr lang="en-US" sz="2800" dirty="0" smtClean="0">
                <a:solidFill>
                  <a:schemeClr val="tx1"/>
                </a:solidFill>
              </a:rPr>
              <a:t>2x2 tiles with </a:t>
            </a:r>
          </a:p>
          <a:p>
            <a:r>
              <a:rPr lang="en-US" sz="2800" dirty="0" smtClean="0">
                <a:solidFill>
                  <a:srgbClr val="FF26D6"/>
                </a:solidFill>
              </a:rPr>
              <a:t>3Tight</a:t>
            </a:r>
            <a:r>
              <a:rPr lang="en-US" sz="2800" dirty="0" smtClean="0">
                <a:solidFill>
                  <a:schemeClr val="tx1"/>
                </a:solidFill>
              </a:rPr>
              <a:t> Dither Pattern</a:t>
            </a:r>
          </a:p>
          <a:p>
            <a:endParaRPr lang="en-US" sz="2800" dirty="0">
              <a:solidFill>
                <a:schemeClr val="tx1"/>
              </a:solidFill>
            </a:endParaRPr>
          </a:p>
          <a:p>
            <a:r>
              <a:rPr lang="en-US" sz="2800" dirty="0" smtClean="0">
                <a:solidFill>
                  <a:schemeClr val="tx1"/>
                </a:solidFill>
              </a:rPr>
              <a:t>APA=240-260 degrees</a:t>
            </a:r>
            <a:endParaRPr lang="en-US" sz="2800" dirty="0">
              <a:solidFill>
                <a:schemeClr val="tx1"/>
              </a:solidFill>
            </a:endParaRPr>
          </a:p>
        </p:txBody>
      </p:sp>
      <p:pic>
        <p:nvPicPr>
          <p:cNvPr id="6" name="Picture 5"/>
          <p:cNvPicPr>
            <a:picLocks noChangeAspect="1"/>
          </p:cNvPicPr>
          <p:nvPr/>
        </p:nvPicPr>
        <p:blipFill>
          <a:blip r:embed="rId2"/>
          <a:stretch>
            <a:fillRect/>
          </a:stretch>
        </p:blipFill>
        <p:spPr>
          <a:xfrm>
            <a:off x="3114219" y="176981"/>
            <a:ext cx="9480904" cy="9425702"/>
          </a:xfrm>
          <a:prstGeom prst="rect">
            <a:avLst/>
          </a:prstGeom>
        </p:spPr>
      </p:pic>
      <p:sp>
        <p:nvSpPr>
          <p:cNvPr id="2" name="TextBox 1"/>
          <p:cNvSpPr txBox="1"/>
          <p:nvPr/>
        </p:nvSpPr>
        <p:spPr>
          <a:xfrm>
            <a:off x="230832" y="457200"/>
            <a:ext cx="2520242" cy="1200329"/>
          </a:xfrm>
          <a:prstGeom prst="rect">
            <a:avLst/>
          </a:prstGeom>
          <a:noFill/>
        </p:spPr>
        <p:txBody>
          <a:bodyPr wrap="none" rtlCol="0">
            <a:spAutoFit/>
          </a:bodyPr>
          <a:lstStyle/>
          <a:p>
            <a:r>
              <a:rPr lang="en-US" dirty="0" smtClean="0">
                <a:solidFill>
                  <a:schemeClr val="tx1"/>
                </a:solidFill>
              </a:rPr>
              <a:t>Example </a:t>
            </a:r>
          </a:p>
          <a:p>
            <a:r>
              <a:rPr lang="en-US" dirty="0" err="1" smtClean="0">
                <a:solidFill>
                  <a:schemeClr val="tx1"/>
                </a:solidFill>
              </a:rPr>
              <a:t>NIRCam</a:t>
            </a:r>
            <a:r>
              <a:rPr lang="en-US" dirty="0" smtClean="0">
                <a:solidFill>
                  <a:schemeClr val="tx1"/>
                </a:solidFill>
              </a:rPr>
              <a:t> </a:t>
            </a:r>
            <a:r>
              <a:rPr lang="en-US" dirty="0" err="1" smtClean="0">
                <a:solidFill>
                  <a:schemeClr val="tx1"/>
                </a:solidFill>
              </a:rPr>
              <a:t>Obs</a:t>
            </a:r>
            <a:endParaRPr lang="en-US" dirty="0">
              <a:solidFill>
                <a:schemeClr val="tx1"/>
              </a:solidFill>
            </a:endParaRPr>
          </a:p>
        </p:txBody>
      </p:sp>
    </p:spTree>
    <p:extLst>
      <p:ext uri="{BB962C8B-B14F-4D97-AF65-F5344CB8AC3E}">
        <p14:creationId xmlns:p14="http://schemas.microsoft.com/office/powerpoint/2010/main" val="365297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7"/>
            <a:ext cx="11704320" cy="1020932"/>
          </a:xfrm>
        </p:spPr>
        <p:txBody>
          <a:bodyPr>
            <a:normAutofit/>
          </a:bodyPr>
          <a:lstStyle/>
          <a:p>
            <a:r>
              <a:rPr lang="en-US" dirty="0" err="1" smtClean="0"/>
              <a:t>NIRCam</a:t>
            </a:r>
            <a:r>
              <a:rPr lang="en-US" dirty="0" smtClean="0"/>
              <a:t> PRE-IMAGE </a:t>
            </a:r>
            <a:r>
              <a:rPr lang="en-US" dirty="0" err="1" smtClean="0"/>
              <a:t>ObsERVATION</a:t>
            </a:r>
            <a:r>
              <a:rPr lang="en-US" dirty="0" smtClean="0"/>
              <a:t> Summary</a:t>
            </a:r>
            <a:endParaRPr lang="en-US" dirty="0"/>
          </a:p>
        </p:txBody>
      </p:sp>
      <p:pic>
        <p:nvPicPr>
          <p:cNvPr id="5" name="Content Placeholder 5" descr="NIRCam_Obs_Summary.tiff"/>
          <p:cNvPicPr>
            <a:picLocks noChangeAspect="1"/>
          </p:cNvPicPr>
          <p:nvPr/>
        </p:nvPicPr>
        <p:blipFill>
          <a:blip r:embed="rId2">
            <a:extLst>
              <a:ext uri="{28A0092B-C50C-407E-A947-70E740481C1C}">
                <a14:useLocalDpi xmlns:a14="http://schemas.microsoft.com/office/drawing/2010/main" val="0"/>
              </a:ext>
            </a:extLst>
          </a:blip>
          <a:srcRect l="620" r="620"/>
          <a:stretch>
            <a:fillRect/>
          </a:stretch>
        </p:blipFill>
        <p:spPr>
          <a:xfrm>
            <a:off x="169633" y="1942470"/>
            <a:ext cx="12665533" cy="6965555"/>
          </a:xfrm>
          <a:prstGeom prst="rect">
            <a:avLst/>
          </a:prstGeom>
        </p:spPr>
      </p:pic>
    </p:spTree>
    <p:extLst>
      <p:ext uri="{BB962C8B-B14F-4D97-AF65-F5344CB8AC3E}">
        <p14:creationId xmlns:p14="http://schemas.microsoft.com/office/powerpoint/2010/main" val="182043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749" y="177801"/>
            <a:ext cx="11054080" cy="1041399"/>
          </a:xfrm>
        </p:spPr>
        <p:txBody>
          <a:bodyPr/>
          <a:lstStyle/>
          <a:p>
            <a:pPr fontAlgn="t"/>
            <a:r>
              <a:rPr lang="en-US" dirty="0" smtClean="0"/>
              <a:t>Special Requirements FOR MOS OBSERVATIONS</a:t>
            </a:r>
            <a:endParaRPr lang="en-US" dirty="0"/>
          </a:p>
        </p:txBody>
      </p:sp>
      <p:sp>
        <p:nvSpPr>
          <p:cNvPr id="3" name="TextBox 2"/>
          <p:cNvSpPr txBox="1"/>
          <p:nvPr/>
        </p:nvSpPr>
        <p:spPr>
          <a:xfrm>
            <a:off x="568772" y="1710577"/>
            <a:ext cx="12051751" cy="2862322"/>
          </a:xfrm>
          <a:prstGeom prst="rect">
            <a:avLst/>
          </a:prstGeom>
          <a:noFill/>
        </p:spPr>
        <p:txBody>
          <a:bodyPr wrap="square" rtlCol="0">
            <a:spAutoFit/>
          </a:bodyPr>
          <a:lstStyle/>
          <a:p>
            <a:pPr algn="l"/>
            <a:r>
              <a:rPr lang="en-US" dirty="0" smtClean="0">
                <a:solidFill>
                  <a:srgbClr val="FF26D6"/>
                </a:solidFill>
              </a:rPr>
              <a:t>APA SR</a:t>
            </a:r>
            <a:r>
              <a:rPr lang="en-US" dirty="0" smtClean="0">
                <a:solidFill>
                  <a:schemeClr val="tx1"/>
                </a:solidFill>
              </a:rPr>
              <a:t>:  if a particular range of aperture positions angles is required</a:t>
            </a:r>
          </a:p>
          <a:p>
            <a:pPr algn="l"/>
            <a:r>
              <a:rPr lang="en-US" dirty="0">
                <a:solidFill>
                  <a:srgbClr val="FF26D6"/>
                </a:solidFill>
              </a:rPr>
              <a:t>ON HOLD </a:t>
            </a:r>
            <a:r>
              <a:rPr lang="en-US" dirty="0" smtClean="0">
                <a:solidFill>
                  <a:srgbClr val="FF26D6"/>
                </a:solidFill>
              </a:rPr>
              <a:t>SR and TIMING SR </a:t>
            </a:r>
            <a:r>
              <a:rPr lang="en-US" dirty="0" smtClean="0">
                <a:solidFill>
                  <a:schemeClr val="tx1"/>
                </a:solidFill>
              </a:rPr>
              <a:t>: If </a:t>
            </a:r>
            <a:r>
              <a:rPr lang="en-US" dirty="0" err="1" smtClean="0">
                <a:solidFill>
                  <a:srgbClr val="CF71DA"/>
                </a:solidFill>
              </a:rPr>
              <a:t>NIRCam</a:t>
            </a:r>
            <a:r>
              <a:rPr lang="en-US" dirty="0" smtClean="0">
                <a:solidFill>
                  <a:srgbClr val="CF71DA"/>
                </a:solidFill>
              </a:rPr>
              <a:t> pre-imaging </a:t>
            </a:r>
            <a:r>
              <a:rPr lang="en-US" dirty="0" smtClean="0">
                <a:solidFill>
                  <a:schemeClr val="tx1"/>
                </a:solidFill>
              </a:rPr>
              <a:t>is used -</a:t>
            </a:r>
          </a:p>
          <a:p>
            <a:pPr marL="571500" lvl="2" indent="-571500" algn="l">
              <a:buFont typeface="Arial" charset="0"/>
              <a:buChar char="•"/>
            </a:pPr>
            <a:r>
              <a:rPr lang="en-US" dirty="0" smtClean="0">
                <a:solidFill>
                  <a:schemeClr val="tx1"/>
                </a:solidFill>
              </a:rPr>
              <a:t>"ON HOLD for aperture position angle assignment”</a:t>
            </a:r>
          </a:p>
          <a:p>
            <a:pPr marL="571500" lvl="2" indent="-571500" algn="l">
              <a:buFont typeface="Arial" charset="0"/>
              <a:buChar char="•"/>
            </a:pPr>
            <a:r>
              <a:rPr lang="en-US" dirty="0" smtClean="0">
                <a:solidFill>
                  <a:schemeClr val="tx1"/>
                </a:solidFill>
              </a:rPr>
              <a:t>“AFTER &lt;1&gt; By &lt;45 days&gt; to &lt;60 days&gt;”</a:t>
            </a:r>
            <a:endParaRPr lang="en-US" dirty="0">
              <a:solidFill>
                <a:schemeClr val="tx1"/>
              </a:solidFill>
            </a:endParaRPr>
          </a:p>
        </p:txBody>
      </p:sp>
      <p:pic>
        <p:nvPicPr>
          <p:cNvPr id="6" name="Content Placeholder 3"/>
          <p:cNvPicPr>
            <a:picLocks noChangeAspect="1"/>
          </p:cNvPicPr>
          <p:nvPr/>
        </p:nvPicPr>
        <p:blipFill>
          <a:blip r:embed="rId2"/>
          <a:srcRect t="-23992" b="-23992"/>
          <a:stretch>
            <a:fillRect/>
          </a:stretch>
        </p:blipFill>
        <p:spPr>
          <a:xfrm>
            <a:off x="457749" y="3805081"/>
            <a:ext cx="12024547" cy="6613038"/>
          </a:xfrm>
          <a:prstGeom prst="rect">
            <a:avLst/>
          </a:prstGeom>
        </p:spPr>
      </p:pic>
    </p:spTree>
    <p:extLst>
      <p:ext uri="{BB962C8B-B14F-4D97-AF65-F5344CB8AC3E}">
        <p14:creationId xmlns:p14="http://schemas.microsoft.com/office/powerpoint/2010/main" val="213447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25686"/>
            <a:ext cx="11704320" cy="861717"/>
          </a:xfrm>
        </p:spPr>
        <p:txBody>
          <a:bodyPr>
            <a:normAutofit/>
          </a:bodyPr>
          <a:lstStyle/>
          <a:p>
            <a:r>
              <a:rPr lang="en-US" dirty="0" smtClean="0"/>
              <a:t>MPT - Planner</a:t>
            </a:r>
            <a:endParaRPr lang="en-US" dirty="0"/>
          </a:p>
        </p:txBody>
      </p:sp>
      <p:pic>
        <p:nvPicPr>
          <p:cNvPr id="5" name="Content Placeholder 3"/>
          <p:cNvPicPr>
            <a:picLocks noGrp="1" noChangeAspect="1"/>
          </p:cNvPicPr>
          <p:nvPr>
            <p:ph idx="1"/>
          </p:nvPr>
        </p:nvPicPr>
        <p:blipFill rotWithShape="1">
          <a:blip r:embed="rId2"/>
          <a:srcRect l="-554" r="-439"/>
          <a:stretch/>
        </p:blipFill>
        <p:spPr>
          <a:xfrm>
            <a:off x="567988" y="987403"/>
            <a:ext cx="11786572" cy="8674406"/>
          </a:xfrm>
        </p:spPr>
      </p:pic>
    </p:spTree>
    <p:extLst>
      <p:ext uri="{BB962C8B-B14F-4D97-AF65-F5344CB8AC3E}">
        <p14:creationId xmlns:p14="http://schemas.microsoft.com/office/powerpoint/2010/main" val="2531087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8104"/>
            <a:ext cx="11704320" cy="865425"/>
          </a:xfrm>
        </p:spPr>
        <p:txBody>
          <a:bodyPr>
            <a:normAutofit/>
          </a:bodyPr>
          <a:lstStyle/>
          <a:p>
            <a:r>
              <a:rPr lang="en-US" dirty="0" smtClean="0"/>
              <a:t>Plan 1</a:t>
            </a:r>
            <a:endParaRPr lang="en-US" dirty="0"/>
          </a:p>
        </p:txBody>
      </p:sp>
      <p:pic>
        <p:nvPicPr>
          <p:cNvPr id="5" name="Content Placeholder 3"/>
          <p:cNvPicPr>
            <a:picLocks noGrp="1" noChangeAspect="1"/>
          </p:cNvPicPr>
          <p:nvPr>
            <p:ph idx="1"/>
          </p:nvPr>
        </p:nvPicPr>
        <p:blipFill rotWithShape="1">
          <a:blip r:embed="rId2"/>
          <a:srcRect l="-717" r="-725"/>
          <a:stretch/>
        </p:blipFill>
        <p:spPr>
          <a:xfrm>
            <a:off x="485713" y="883529"/>
            <a:ext cx="12033373" cy="8816904"/>
          </a:xfrm>
        </p:spPr>
      </p:pic>
    </p:spTree>
    <p:extLst>
      <p:ext uri="{BB962C8B-B14F-4D97-AF65-F5344CB8AC3E}">
        <p14:creationId xmlns:p14="http://schemas.microsoft.com/office/powerpoint/2010/main" val="207541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besrvtions_NRS-APA-2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47" y="0"/>
            <a:ext cx="12054040" cy="9650590"/>
          </a:xfrm>
          <a:prstGeom prst="rect">
            <a:avLst/>
          </a:prstGeom>
        </p:spPr>
      </p:pic>
    </p:spTree>
    <p:extLst>
      <p:ext uri="{BB962C8B-B14F-4D97-AF65-F5344CB8AC3E}">
        <p14:creationId xmlns:p14="http://schemas.microsoft.com/office/powerpoint/2010/main" val="308625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0" y="2741074"/>
            <a:ext cx="13004801" cy="3333466"/>
          </a:xfrm>
          <a:prstGeom prst="rect">
            <a:avLst/>
          </a:prstGeom>
          <a:solidFill>
            <a:srgbClr val="CCD5F1"/>
          </a:solidFill>
          <a:ln w="12700">
            <a:noFill/>
          </a:ln>
          <a:effectLst>
            <a:outerShdw blurRad="50800" dist="25400" dir="5400000" rotWithShape="0">
              <a:srgbClr val="000000">
                <a:alpha val="35000"/>
              </a:srgbClr>
            </a:outerShdw>
          </a:effectLst>
        </p:spPr>
        <p:txBody>
          <a:bodyPr lIns="65023" tIns="65023" rIns="65023" bIns="65023" anchor="ctr"/>
          <a:lstStyle/>
          <a:p>
            <a:pPr defTabSz="650240">
              <a:defRPr sz="2400">
                <a:solidFill>
                  <a:srgbClr val="FFFFFF"/>
                </a:solidFill>
                <a:latin typeface="Calibri"/>
                <a:ea typeface="Calibri"/>
                <a:cs typeface="Calibri"/>
                <a:sym typeface="Calibri"/>
              </a:defRPr>
            </a:pPr>
            <a:endParaRPr/>
          </a:p>
        </p:txBody>
      </p:sp>
      <p:sp>
        <p:nvSpPr>
          <p:cNvPr id="75" name="Shape 212"/>
          <p:cNvSpPr/>
          <p:nvPr/>
        </p:nvSpPr>
        <p:spPr>
          <a:xfrm>
            <a:off x="6423189" y="2742684"/>
            <a:ext cx="1407222" cy="3333466"/>
          </a:xfrm>
          <a:prstGeom prst="rect">
            <a:avLst/>
          </a:prstGeom>
          <a:pattFill prst="wdUpDiag">
            <a:fgClr>
              <a:schemeClr val="tx1"/>
            </a:fgClr>
            <a:bgClr>
              <a:srgbClr val="CCD5F1"/>
            </a:bgClr>
          </a:pattFill>
          <a:ln w="12700">
            <a:miter lim="400000"/>
          </a:ln>
          <a:effectLst/>
        </p:spPr>
        <p:txBody>
          <a:bodyPr lIns="65023" tIns="65023" rIns="65023" bIns="65023" anchor="ctr"/>
          <a:lstStyle/>
          <a:p>
            <a:pPr defTabSz="650240">
              <a:defRPr sz="2400">
                <a:solidFill>
                  <a:srgbClr val="FFFFFF"/>
                </a:solidFill>
                <a:latin typeface="Calibri"/>
                <a:ea typeface="Calibri"/>
                <a:cs typeface="Calibri"/>
                <a:sym typeface="Calibri"/>
              </a:defRPr>
            </a:pPr>
            <a:endParaRPr/>
          </a:p>
        </p:txBody>
      </p:sp>
      <p:grpSp>
        <p:nvGrpSpPr>
          <p:cNvPr id="239" name="Group 239"/>
          <p:cNvGrpSpPr/>
          <p:nvPr/>
        </p:nvGrpSpPr>
        <p:grpSpPr>
          <a:xfrm>
            <a:off x="135243" y="2806327"/>
            <a:ext cx="12431996" cy="3202092"/>
            <a:chOff x="-61655" y="120919"/>
            <a:chExt cx="12431995" cy="3202089"/>
          </a:xfrm>
        </p:grpSpPr>
        <p:sp>
          <p:nvSpPr>
            <p:cNvPr id="222" name="Shape 222"/>
            <p:cNvSpPr/>
            <p:nvPr/>
          </p:nvSpPr>
          <p:spPr>
            <a:xfrm>
              <a:off x="-61655" y="2830565"/>
              <a:ext cx="1707104"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dirty="0"/>
                <a:t>Idea for </a:t>
              </a:r>
              <a:endParaRPr lang="en-US" dirty="0" smtClean="0"/>
            </a:p>
            <a:p>
              <a:pPr indent="38100" defTabSz="650240">
                <a:defRPr sz="1600">
                  <a:latin typeface="Calibri"/>
                  <a:ea typeface="Calibri"/>
                  <a:cs typeface="Calibri"/>
                  <a:sym typeface="Calibri"/>
                </a:defRPr>
              </a:pPr>
              <a:r>
                <a:rPr dirty="0" smtClean="0"/>
                <a:t>MOS Survey</a:t>
              </a:r>
              <a:endParaRPr dirty="0"/>
            </a:p>
          </p:txBody>
        </p:sp>
        <p:sp>
          <p:nvSpPr>
            <p:cNvPr id="223" name="Shape 223"/>
            <p:cNvSpPr/>
            <p:nvPr/>
          </p:nvSpPr>
          <p:spPr>
            <a:xfrm>
              <a:off x="10450830" y="120919"/>
              <a:ext cx="1919510" cy="738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lang="en-US" dirty="0" err="1" smtClean="0"/>
                <a:t>NIRSpec</a:t>
              </a:r>
              <a:r>
                <a:rPr lang="en-US" dirty="0" smtClean="0"/>
                <a:t> </a:t>
              </a:r>
              <a:r>
                <a:rPr dirty="0" smtClean="0"/>
                <a:t>MSA</a:t>
              </a:r>
              <a:endParaRPr dirty="0"/>
            </a:p>
            <a:p>
              <a:pPr indent="38100" defTabSz="650240">
                <a:defRPr sz="1600">
                  <a:latin typeface="Calibri"/>
                  <a:ea typeface="Calibri"/>
                  <a:cs typeface="Calibri"/>
                  <a:sym typeface="Calibri"/>
                </a:defRPr>
              </a:pPr>
              <a:r>
                <a:rPr lang="en-US" dirty="0" smtClean="0"/>
                <a:t>Fixed-Orient </a:t>
              </a:r>
              <a:r>
                <a:rPr lang="en-US" dirty="0" err="1" smtClean="0"/>
                <a:t>Obs</a:t>
              </a:r>
              <a:r>
                <a:rPr lang="en-US" dirty="0" smtClean="0"/>
                <a:t> </a:t>
              </a:r>
            </a:p>
            <a:p>
              <a:pPr indent="38100" defTabSz="650240">
                <a:defRPr sz="1600">
                  <a:latin typeface="Calibri"/>
                  <a:ea typeface="Calibri"/>
                  <a:cs typeface="Calibri"/>
                  <a:sym typeface="Calibri"/>
                </a:defRPr>
              </a:pPr>
              <a:r>
                <a:rPr lang="en-US" dirty="0" smtClean="0"/>
                <a:t>Plan Window</a:t>
              </a:r>
              <a:endParaRPr dirty="0"/>
            </a:p>
          </p:txBody>
        </p:sp>
        <p:sp>
          <p:nvSpPr>
            <p:cNvPr id="224" name="Shape 224"/>
            <p:cNvSpPr/>
            <p:nvPr/>
          </p:nvSpPr>
          <p:spPr>
            <a:xfrm>
              <a:off x="1554039" y="1782185"/>
              <a:ext cx="1123706" cy="553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8100" defTabSz="650240">
                <a:defRPr sz="1600">
                  <a:solidFill>
                    <a:srgbClr val="A40800"/>
                  </a:solidFill>
                  <a:latin typeface="Calibri"/>
                  <a:ea typeface="Calibri"/>
                  <a:cs typeface="Calibri"/>
                  <a:sym typeface="Calibri"/>
                </a:defRPr>
              </a:pPr>
              <a:r>
                <a:rPr sz="1800" b="1" dirty="0">
                  <a:solidFill>
                    <a:srgbClr val="FF1491"/>
                  </a:solidFill>
                </a:rPr>
                <a:t>Proposal</a:t>
              </a:r>
            </a:p>
            <a:p>
              <a:pPr indent="38100" algn="l" defTabSz="650240">
                <a:defRPr sz="1600">
                  <a:solidFill>
                    <a:srgbClr val="A40800"/>
                  </a:solidFill>
                  <a:latin typeface="Calibri"/>
                  <a:ea typeface="Calibri"/>
                  <a:cs typeface="Calibri"/>
                  <a:sym typeface="Calibri"/>
                </a:defRPr>
              </a:pPr>
              <a:r>
                <a:rPr sz="1800" b="1" dirty="0">
                  <a:solidFill>
                    <a:srgbClr val="FF1491"/>
                  </a:solidFill>
                </a:rPr>
                <a:t>Submission</a:t>
              </a:r>
            </a:p>
          </p:txBody>
        </p:sp>
        <p:sp>
          <p:nvSpPr>
            <p:cNvPr id="225" name="Shape 225"/>
            <p:cNvSpPr/>
            <p:nvPr/>
          </p:nvSpPr>
          <p:spPr>
            <a:xfrm>
              <a:off x="2868609" y="657721"/>
              <a:ext cx="945371"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8100" defTabSz="650240">
                <a:defRPr sz="1600">
                  <a:latin typeface="Calibri"/>
                  <a:ea typeface="Calibri"/>
                  <a:cs typeface="Calibri"/>
                  <a:sym typeface="Calibri"/>
                </a:defRPr>
              </a:pPr>
              <a:r>
                <a:rPr dirty="0" smtClean="0"/>
                <a:t>TAC</a:t>
              </a:r>
              <a:endParaRPr dirty="0"/>
            </a:p>
            <a:p>
              <a:pPr indent="38100" defTabSz="650240">
                <a:defRPr sz="1600">
                  <a:latin typeface="Calibri"/>
                  <a:ea typeface="Calibri"/>
                  <a:cs typeface="Calibri"/>
                  <a:sym typeface="Calibri"/>
                </a:defRPr>
              </a:pPr>
              <a:r>
                <a:rPr dirty="0"/>
                <a:t>acceptance</a:t>
              </a:r>
            </a:p>
          </p:txBody>
        </p:sp>
        <p:sp>
          <p:nvSpPr>
            <p:cNvPr id="227" name="Shape 227"/>
            <p:cNvSpPr/>
            <p:nvPr/>
          </p:nvSpPr>
          <p:spPr>
            <a:xfrm>
              <a:off x="4079010" y="241249"/>
              <a:ext cx="1362091"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dirty="0"/>
                <a:t>Long </a:t>
              </a:r>
              <a:r>
                <a:rPr dirty="0" smtClean="0"/>
                <a:t>Range </a:t>
              </a:r>
              <a:r>
                <a:rPr dirty="0"/>
                <a:t>Plan</a:t>
              </a:r>
            </a:p>
          </p:txBody>
        </p:sp>
        <p:grpSp>
          <p:nvGrpSpPr>
            <p:cNvPr id="235" name="Group 235"/>
            <p:cNvGrpSpPr/>
            <p:nvPr/>
          </p:nvGrpSpPr>
          <p:grpSpPr>
            <a:xfrm>
              <a:off x="566699" y="1225859"/>
              <a:ext cx="11743362" cy="941274"/>
              <a:chOff x="-656846" y="0"/>
              <a:chExt cx="11743360" cy="941272"/>
            </a:xfrm>
          </p:grpSpPr>
          <p:sp>
            <p:nvSpPr>
              <p:cNvPr id="228" name="Shape 228"/>
              <p:cNvSpPr/>
              <p:nvPr/>
            </p:nvSpPr>
            <p:spPr>
              <a:xfrm flipH="1" flipV="1">
                <a:off x="-656846" y="222936"/>
                <a:ext cx="11743360" cy="5198"/>
              </a:xfrm>
              <a:prstGeom prst="line">
                <a:avLst/>
              </a:prstGeom>
              <a:noFill/>
              <a:ln w="63500" cap="flat">
                <a:solidFill>
                  <a:srgbClr val="000000"/>
                </a:solidFill>
                <a:prstDash val="solid"/>
                <a:round/>
                <a:headEnd type="stealth" w="med" len="med"/>
                <a:tailEnd type="oval" w="med" len="me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29" name="Shape 229"/>
              <p:cNvSpPr/>
              <p:nvPr/>
            </p:nvSpPr>
            <p:spPr>
              <a:xfrm flipH="1">
                <a:off x="872472" y="21602"/>
                <a:ext cx="1987" cy="355859"/>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1" name="Shape 231"/>
              <p:cNvSpPr/>
              <p:nvPr/>
            </p:nvSpPr>
            <p:spPr>
              <a:xfrm flipH="1">
                <a:off x="5676444" y="36381"/>
                <a:ext cx="993" cy="35586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2" name="Shape 232"/>
              <p:cNvSpPr/>
              <p:nvPr/>
            </p:nvSpPr>
            <p:spPr>
              <a:xfrm flipH="1">
                <a:off x="2805387" y="54269"/>
                <a:ext cx="993" cy="35586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3" name="Shape 233"/>
              <p:cNvSpPr/>
              <p:nvPr/>
            </p:nvSpPr>
            <p:spPr>
              <a:xfrm flipH="1">
                <a:off x="2120728" y="36381"/>
                <a:ext cx="994" cy="35586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4" name="Shape 234"/>
              <p:cNvSpPr/>
              <p:nvPr/>
            </p:nvSpPr>
            <p:spPr>
              <a:xfrm>
                <a:off x="8287309" y="0"/>
                <a:ext cx="11388" cy="941272"/>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grpSp>
        <p:sp>
          <p:nvSpPr>
            <p:cNvPr id="237" name="Shape 237"/>
            <p:cNvSpPr/>
            <p:nvPr/>
          </p:nvSpPr>
          <p:spPr>
            <a:xfrm>
              <a:off x="6220339" y="613991"/>
              <a:ext cx="1287023"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dirty="0"/>
                <a:t>NIRCam </a:t>
              </a:r>
            </a:p>
            <a:p>
              <a:pPr indent="38100" defTabSz="650240">
                <a:defRPr sz="1600">
                  <a:latin typeface="Calibri"/>
                  <a:ea typeface="Calibri"/>
                  <a:cs typeface="Calibri"/>
                  <a:sym typeface="Calibri"/>
                </a:defRPr>
              </a:pPr>
              <a:r>
                <a:rPr dirty="0"/>
                <a:t>Pre-Imaging</a:t>
              </a:r>
            </a:p>
          </p:txBody>
        </p:sp>
        <p:sp>
          <p:nvSpPr>
            <p:cNvPr id="238" name="Shape 238"/>
            <p:cNvSpPr/>
            <p:nvPr/>
          </p:nvSpPr>
          <p:spPr>
            <a:xfrm>
              <a:off x="4252108" y="1674690"/>
              <a:ext cx="1052371"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8100" defTabSz="650240">
                <a:defRPr sz="1600">
                  <a:latin typeface="Calibri"/>
                  <a:ea typeface="Calibri"/>
                  <a:cs typeface="Calibri"/>
                  <a:sym typeface="Calibri"/>
                </a:defRPr>
              </a:pPr>
              <a:r>
                <a:rPr dirty="0"/>
                <a:t>Fixed Orient </a:t>
              </a:r>
            </a:p>
            <a:p>
              <a:pPr indent="38100" defTabSz="650240">
                <a:defRPr sz="1600">
                  <a:latin typeface="Calibri"/>
                  <a:ea typeface="Calibri"/>
                  <a:cs typeface="Calibri"/>
                  <a:sym typeface="Calibri"/>
                </a:defRPr>
              </a:pPr>
              <a:r>
                <a:rPr dirty="0" smtClean="0"/>
                <a:t>assigned</a:t>
              </a:r>
              <a:endParaRPr dirty="0"/>
            </a:p>
          </p:txBody>
        </p:sp>
      </p:grpSp>
      <p:sp>
        <p:nvSpPr>
          <p:cNvPr id="240" name="Shape 240"/>
          <p:cNvSpPr/>
          <p:nvPr/>
        </p:nvSpPr>
        <p:spPr>
          <a:xfrm>
            <a:off x="2511134" y="1548689"/>
            <a:ext cx="8434871" cy="53142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650240">
              <a:defRPr sz="2400">
                <a:latin typeface="Calibri"/>
                <a:ea typeface="Calibri"/>
                <a:cs typeface="Calibri"/>
                <a:sym typeface="Calibri"/>
              </a:defRPr>
            </a:pPr>
            <a:r>
              <a:rPr lang="en-US" sz="2600" dirty="0" err="1" smtClean="0">
                <a:solidFill>
                  <a:schemeClr val="tx1"/>
                </a:solidFill>
              </a:rPr>
              <a:t>NIRSpec</a:t>
            </a:r>
            <a:r>
              <a:rPr lang="en-US" sz="2600" dirty="0" smtClean="0">
                <a:solidFill>
                  <a:schemeClr val="tx1"/>
                </a:solidFill>
              </a:rPr>
              <a:t> </a:t>
            </a:r>
            <a:r>
              <a:rPr sz="2600" dirty="0" smtClean="0">
                <a:solidFill>
                  <a:schemeClr val="tx1"/>
                </a:solidFill>
              </a:rPr>
              <a:t>MOS </a:t>
            </a:r>
            <a:r>
              <a:rPr sz="2600" dirty="0">
                <a:solidFill>
                  <a:schemeClr val="tx1"/>
                </a:solidFill>
              </a:rPr>
              <a:t>Spectroscopy will require a </a:t>
            </a:r>
            <a:r>
              <a:rPr sz="2600" b="1" dirty="0">
                <a:solidFill>
                  <a:srgbClr val="FF1491"/>
                </a:solidFill>
              </a:rPr>
              <a:t>2-phase approach</a:t>
            </a:r>
            <a:r>
              <a:rPr sz="2600" dirty="0">
                <a:solidFill>
                  <a:schemeClr val="tx1"/>
                </a:solidFill>
              </a:rPr>
              <a:t>:  </a:t>
            </a:r>
          </a:p>
        </p:txBody>
      </p:sp>
      <p:sp>
        <p:nvSpPr>
          <p:cNvPr id="37" name="Shape 234"/>
          <p:cNvSpPr/>
          <p:nvPr/>
        </p:nvSpPr>
        <p:spPr>
          <a:xfrm flipH="1">
            <a:off x="11249138" y="3570416"/>
            <a:ext cx="0" cy="901242"/>
          </a:xfrm>
          <a:prstGeom prst="line">
            <a:avLst/>
          </a:prstGeom>
          <a:noFill/>
          <a:ln w="44450" cap="flat">
            <a:solidFill>
              <a:srgbClr val="000000"/>
            </a:solidFill>
            <a:prstDash val="sysDot"/>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38" name="Shape 234"/>
          <p:cNvSpPr/>
          <p:nvPr/>
        </p:nvSpPr>
        <p:spPr>
          <a:xfrm flipH="1">
            <a:off x="12088921" y="3570416"/>
            <a:ext cx="0" cy="901243"/>
          </a:xfrm>
          <a:prstGeom prst="line">
            <a:avLst/>
          </a:prstGeom>
          <a:noFill/>
          <a:ln w="44450" cap="flat">
            <a:solidFill>
              <a:srgbClr val="000000"/>
            </a:solidFill>
            <a:prstDash val="sysDot"/>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39" name="Shape 197"/>
          <p:cNvSpPr/>
          <p:nvPr/>
        </p:nvSpPr>
        <p:spPr>
          <a:xfrm flipH="1">
            <a:off x="5685907" y="3870679"/>
            <a:ext cx="0" cy="1324819"/>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41" name="TextBox 40"/>
          <p:cNvSpPr txBox="1"/>
          <p:nvPr/>
        </p:nvSpPr>
        <p:spPr>
          <a:xfrm>
            <a:off x="5136077" y="5089838"/>
            <a:ext cx="109966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Cycle Start</a:t>
            </a:r>
            <a:endParaRPr kumimoji="0" lang="en-US" sz="1800"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43" name="Shape 189"/>
          <p:cNvSpPr/>
          <p:nvPr/>
        </p:nvSpPr>
        <p:spPr>
          <a:xfrm>
            <a:off x="8972399" y="5025755"/>
            <a:ext cx="1529084" cy="830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solidFill>
                  <a:srgbClr val="A40800"/>
                </a:solidFill>
                <a:latin typeface="Calibri"/>
                <a:ea typeface="Calibri"/>
                <a:cs typeface="Calibri"/>
                <a:sym typeface="Calibri"/>
              </a:defRPr>
            </a:pPr>
            <a:r>
              <a:rPr lang="en-US" sz="1800" b="1" dirty="0" smtClean="0">
                <a:solidFill>
                  <a:srgbClr val="FF1491"/>
                </a:solidFill>
              </a:rPr>
              <a:t>Flight Ready </a:t>
            </a:r>
            <a:r>
              <a:rPr lang="en-US" sz="1800" b="1" dirty="0" smtClean="0">
                <a:solidFill>
                  <a:srgbClr val="FF1491"/>
                </a:solidFill>
              </a:rPr>
              <a:t>Program Updates </a:t>
            </a:r>
            <a:r>
              <a:rPr lang="en-US" sz="1800" b="1" dirty="0" smtClean="0">
                <a:solidFill>
                  <a:srgbClr val="FF1491"/>
                </a:solidFill>
              </a:rPr>
              <a:t>Due</a:t>
            </a:r>
            <a:endParaRPr sz="1800" b="1" dirty="0">
              <a:solidFill>
                <a:srgbClr val="FF1491"/>
              </a:solidFill>
            </a:endParaRPr>
          </a:p>
        </p:txBody>
      </p:sp>
      <p:sp>
        <p:nvSpPr>
          <p:cNvPr id="46" name="Shape 201"/>
          <p:cNvSpPr/>
          <p:nvPr/>
        </p:nvSpPr>
        <p:spPr>
          <a:xfrm>
            <a:off x="9603443" y="3345065"/>
            <a:ext cx="1384166" cy="738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8100" algn="l" defTabSz="650240">
              <a:defRPr sz="1600">
                <a:latin typeface="Calibri"/>
                <a:ea typeface="Calibri"/>
                <a:cs typeface="Calibri"/>
                <a:sym typeface="Calibri"/>
              </a:defRPr>
            </a:lvl1pPr>
          </a:lstStyle>
          <a:p>
            <a:pPr algn="ctr"/>
            <a:r>
              <a:rPr lang="en-US" dirty="0" smtClean="0"/>
              <a:t>PC Verification, Scheduling</a:t>
            </a:r>
          </a:p>
          <a:p>
            <a:pPr algn="ctr"/>
            <a:r>
              <a:rPr lang="en-US" dirty="0" smtClean="0"/>
              <a:t>(4 </a:t>
            </a:r>
            <a:r>
              <a:rPr lang="en-US" dirty="0" err="1" smtClean="0"/>
              <a:t>wks</a:t>
            </a:r>
            <a:r>
              <a:rPr lang="en-US" dirty="0" smtClean="0"/>
              <a:t>)</a:t>
            </a:r>
            <a:endParaRPr dirty="0"/>
          </a:p>
        </p:txBody>
      </p:sp>
      <p:sp>
        <p:nvSpPr>
          <p:cNvPr id="47" name="Left Brace 46"/>
          <p:cNvSpPr/>
          <p:nvPr/>
        </p:nvSpPr>
        <p:spPr>
          <a:xfrm>
            <a:off x="4817541" y="2937935"/>
            <a:ext cx="365012" cy="1382124"/>
          </a:xfrm>
          <a:prstGeom prst="leftBrace">
            <a:avLst/>
          </a:prstGeom>
          <a:noFill/>
          <a:ln w="25400" cap="flat">
            <a:solidFill>
              <a:srgbClr val="000000"/>
            </a:solidFill>
            <a:prstDash val="solid"/>
            <a:miter lim="400000"/>
          </a:ln>
          <a:effectLst/>
          <a:scene3d>
            <a:camera prst="orthographicFront">
              <a:rot lat="0" lon="0" rev="16200000"/>
            </a:camera>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8" name="TextBox 47"/>
          <p:cNvSpPr txBox="1"/>
          <p:nvPr/>
        </p:nvSpPr>
        <p:spPr>
          <a:xfrm>
            <a:off x="263570" y="2789018"/>
            <a:ext cx="276642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1491"/>
                </a:solidFill>
                <a:effectLst/>
                <a:uFillTx/>
                <a:latin typeface="Calibri" charset="0"/>
                <a:ea typeface="Calibri" charset="0"/>
                <a:cs typeface="Calibri" charset="0"/>
                <a:sym typeface="Helvetica Light"/>
              </a:rPr>
              <a:t>(</a:t>
            </a:r>
            <a:r>
              <a:rPr kumimoji="0" lang="en-US" sz="1400" b="0" i="0" u="none" strike="noStrike" cap="none" spc="0" normalizeH="0" baseline="0" dirty="0" err="1" smtClean="0">
                <a:ln>
                  <a:noFill/>
                </a:ln>
                <a:solidFill>
                  <a:srgbClr val="FF1491"/>
                </a:solidFill>
                <a:effectLst/>
                <a:uFillTx/>
                <a:latin typeface="Calibri" charset="0"/>
                <a:ea typeface="Calibri" charset="0"/>
                <a:cs typeface="Calibri" charset="0"/>
                <a:sym typeface="Helvetica Light"/>
              </a:rPr>
              <a:t>NIRCam</a:t>
            </a:r>
            <a:r>
              <a:rPr lang="en-US" sz="1400" dirty="0" smtClean="0">
                <a:solidFill>
                  <a:srgbClr val="FF1491"/>
                </a:solidFill>
                <a:latin typeface="Calibri" charset="0"/>
                <a:ea typeface="Calibri" charset="0"/>
                <a:cs typeface="Calibri" charset="0"/>
              </a:rPr>
              <a:t>) and Place-holder </a:t>
            </a:r>
            <a:r>
              <a:rPr kumimoji="0" lang="en-US" sz="1400" b="0" i="0" u="none" strike="noStrike" cap="none" spc="0" normalizeH="0" baseline="0" dirty="0" err="1" smtClean="0">
                <a:ln>
                  <a:noFill/>
                </a:ln>
                <a:solidFill>
                  <a:srgbClr val="FF1491"/>
                </a:solidFill>
                <a:effectLst/>
                <a:uFillTx/>
                <a:latin typeface="Calibri" charset="0"/>
                <a:ea typeface="Calibri" charset="0"/>
                <a:cs typeface="Calibri" charset="0"/>
                <a:sym typeface="Helvetica Light"/>
              </a:rPr>
              <a:t>NIRSpec</a:t>
            </a:r>
            <a:r>
              <a:rPr kumimoji="0" lang="en-US" sz="1400" b="0" i="0" u="none" strike="noStrike" cap="none" spc="0" normalizeH="0" baseline="0" dirty="0" smtClean="0">
                <a:ln>
                  <a:noFill/>
                </a:ln>
                <a:solidFill>
                  <a:srgbClr val="FF1491"/>
                </a:solidFill>
                <a:effectLst/>
                <a:uFillTx/>
                <a:latin typeface="Calibri" charset="0"/>
                <a:ea typeface="Calibri" charset="0"/>
                <a:cs typeface="Calibri" charset="0"/>
                <a:sym typeface="Helvetica Light"/>
              </a:rPr>
              <a:t> spectroscopy planning</a:t>
            </a:r>
            <a:endParaRPr kumimoji="0" lang="en-US" sz="1400" b="0" i="0" u="none" strike="noStrike" cap="none" spc="0" normalizeH="0" baseline="0" dirty="0">
              <a:ln>
                <a:noFill/>
              </a:ln>
              <a:solidFill>
                <a:srgbClr val="FF1491"/>
              </a:solidFill>
              <a:effectLst/>
              <a:uFillTx/>
              <a:latin typeface="Calibri" charset="0"/>
              <a:ea typeface="Calibri" charset="0"/>
              <a:cs typeface="Calibri" charset="0"/>
              <a:sym typeface="Helvetica Light"/>
            </a:endParaRPr>
          </a:p>
        </p:txBody>
      </p:sp>
      <p:sp>
        <p:nvSpPr>
          <p:cNvPr id="49" name="TextBox 48"/>
          <p:cNvSpPr txBox="1"/>
          <p:nvPr/>
        </p:nvSpPr>
        <p:spPr>
          <a:xfrm>
            <a:off x="7502557" y="2765676"/>
            <a:ext cx="293284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err="1" smtClean="0">
                <a:ln>
                  <a:noFill/>
                </a:ln>
                <a:solidFill>
                  <a:srgbClr val="000000"/>
                </a:solidFill>
                <a:effectLst/>
                <a:uFillTx/>
                <a:latin typeface="Calibri" charset="0"/>
                <a:ea typeface="Calibri" charset="0"/>
                <a:cs typeface="Calibri" charset="0"/>
                <a:sym typeface="Helvetica Light"/>
              </a:rPr>
              <a:t>NIRSpec</a:t>
            </a:r>
            <a:r>
              <a:rPr kumimoji="0" lang="en-US" sz="16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 spectroscopy planning</a:t>
            </a:r>
          </a:p>
          <a:p>
            <a:pPr marL="0" marR="0" indent="0" algn="ctr" defTabSz="584200" rtl="0" fontAlgn="auto" latinLnBrk="0" hangingPunct="0">
              <a:lnSpc>
                <a:spcPct val="100000"/>
              </a:lnSpc>
              <a:spcBef>
                <a:spcPts val="0"/>
              </a:spcBef>
              <a:spcAft>
                <a:spcPts val="0"/>
              </a:spcAft>
              <a:buClrTx/>
              <a:buSzTx/>
              <a:buFontTx/>
              <a:buNone/>
              <a:tabLst/>
            </a:pPr>
            <a:r>
              <a:rPr lang="en-US" sz="1600" dirty="0" smtClean="0">
                <a:latin typeface="Calibri" charset="0"/>
                <a:ea typeface="Calibri" charset="0"/>
                <a:cs typeface="Calibri" charset="0"/>
              </a:rPr>
              <a:t>(2-4 weeks)</a:t>
            </a:r>
            <a:endParaRPr kumimoji="0" lang="en-US" sz="1600"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50" name="Shape 175"/>
          <p:cNvSpPr txBox="1">
            <a:spLocks/>
          </p:cNvSpPr>
          <p:nvPr/>
        </p:nvSpPr>
        <p:spPr>
          <a:xfrm>
            <a:off x="802639" y="361166"/>
            <a:ext cx="11704322" cy="113867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a:bodyPr>
          <a:lstStyle>
            <a:lvl1pPr marL="0" marR="0" indent="0" algn="ctr" defTabSz="65024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Calibri"/>
                <a:ea typeface="Calibri"/>
                <a:cs typeface="Calibri"/>
                <a:sym typeface="Calibri"/>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US" dirty="0" err="1" smtClean="0">
                <a:solidFill>
                  <a:schemeClr val="tx1"/>
                </a:solidFill>
              </a:rPr>
              <a:t>NIRSpec</a:t>
            </a:r>
            <a:r>
              <a:rPr lang="en-US" dirty="0" smtClean="0">
                <a:solidFill>
                  <a:schemeClr val="tx1"/>
                </a:solidFill>
              </a:rPr>
              <a:t> MOS Observation Process</a:t>
            </a:r>
            <a:endParaRPr lang="en-US" dirty="0">
              <a:solidFill>
                <a:schemeClr val="tx1"/>
              </a:solidFill>
            </a:endParaRPr>
          </a:p>
        </p:txBody>
      </p:sp>
      <p:sp>
        <p:nvSpPr>
          <p:cNvPr id="53" name="Shape 208"/>
          <p:cNvSpPr/>
          <p:nvPr/>
        </p:nvSpPr>
        <p:spPr>
          <a:xfrm>
            <a:off x="857376" y="4143480"/>
            <a:ext cx="1416953" cy="697"/>
          </a:xfrm>
          <a:prstGeom prst="line">
            <a:avLst/>
          </a:prstGeom>
          <a:ln w="66675">
            <a:solidFill>
              <a:srgbClr val="FF1491"/>
            </a:solidFill>
          </a:ln>
          <a:effectLst>
            <a:outerShdw blurRad="50800" dist="25400" dir="5400000" rotWithShape="0">
              <a:srgbClr val="000000">
                <a:alpha val="38000"/>
              </a:srgbClr>
            </a:outerShdw>
          </a:effectLst>
        </p:spPr>
        <p:txBody>
          <a:bodyPr lIns="65023" tIns="65023" rIns="65023" bIns="65023"/>
          <a:lstStyle/>
          <a:p>
            <a:pPr algn="l" defTabSz="650240">
              <a:defRPr sz="2400">
                <a:latin typeface="Calibri"/>
                <a:ea typeface="Calibri"/>
                <a:cs typeface="Calibri"/>
                <a:sym typeface="Calibri"/>
              </a:defRPr>
            </a:pPr>
            <a:endParaRPr/>
          </a:p>
        </p:txBody>
      </p:sp>
      <p:sp>
        <p:nvSpPr>
          <p:cNvPr id="54" name="Shape 207"/>
          <p:cNvSpPr/>
          <p:nvPr/>
        </p:nvSpPr>
        <p:spPr>
          <a:xfrm>
            <a:off x="339507" y="6587019"/>
            <a:ext cx="12378320" cy="263969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2400" b="1" i="1">
                <a:solidFill>
                  <a:srgbClr val="800000"/>
                </a:solidFill>
                <a:latin typeface="Calibri"/>
                <a:ea typeface="Calibri"/>
                <a:cs typeface="Calibri"/>
                <a:sym typeface="Calibri"/>
              </a:defRPr>
            </a:pPr>
            <a:r>
              <a:rPr sz="3200" dirty="0">
                <a:solidFill>
                  <a:srgbClr val="FF1491"/>
                </a:solidFill>
              </a:rPr>
              <a:t>Proposal Submission</a:t>
            </a:r>
            <a:r>
              <a:rPr i="0" dirty="0">
                <a:solidFill>
                  <a:schemeClr val="tx1"/>
                </a:solidFill>
                <a:latin typeface="+mj-lt"/>
              </a:rPr>
              <a:t>:  Users </a:t>
            </a:r>
            <a:r>
              <a:rPr i="0" dirty="0" smtClean="0">
                <a:solidFill>
                  <a:schemeClr val="tx1"/>
                </a:solidFill>
                <a:latin typeface="+mj-lt"/>
              </a:rPr>
              <a:t>request </a:t>
            </a:r>
            <a:r>
              <a:rPr i="0" dirty="0">
                <a:solidFill>
                  <a:schemeClr val="tx1"/>
                </a:solidFill>
                <a:latin typeface="+mj-lt"/>
              </a:rPr>
              <a:t>the </a:t>
            </a:r>
            <a:r>
              <a:rPr lang="en-US" i="0" dirty="0" smtClean="0">
                <a:solidFill>
                  <a:schemeClr val="tx1"/>
                </a:solidFill>
                <a:latin typeface="+mj-lt"/>
              </a:rPr>
              <a:t>total </a:t>
            </a:r>
            <a:r>
              <a:rPr i="0" dirty="0" smtClean="0">
                <a:solidFill>
                  <a:schemeClr val="tx1"/>
                </a:solidFill>
                <a:latin typeface="+mj-lt"/>
              </a:rPr>
              <a:t>time </a:t>
            </a:r>
            <a:r>
              <a:rPr i="0" dirty="0">
                <a:solidFill>
                  <a:schemeClr val="tx1"/>
                </a:solidFill>
                <a:latin typeface="+mj-lt"/>
              </a:rPr>
              <a:t>needed (including overheads) to observe an expected number of targets to desired exposure depths.</a:t>
            </a:r>
          </a:p>
          <a:p>
            <a:pPr algn="l" defTabSz="650240">
              <a:defRPr sz="1100" b="1">
                <a:latin typeface="Calibri"/>
                <a:ea typeface="Calibri"/>
                <a:cs typeface="Calibri"/>
                <a:sym typeface="Calibri"/>
              </a:defRPr>
            </a:pPr>
            <a:endParaRPr i="0" dirty="0">
              <a:solidFill>
                <a:schemeClr val="tx1"/>
              </a:solidFill>
            </a:endParaRPr>
          </a:p>
          <a:p>
            <a:pPr algn="l" defTabSz="650240">
              <a:defRPr sz="2400" b="1">
                <a:latin typeface="Calibri"/>
                <a:ea typeface="Calibri"/>
                <a:cs typeface="Calibri"/>
                <a:sym typeface="Calibri"/>
              </a:defRPr>
            </a:pPr>
            <a:r>
              <a:rPr dirty="0">
                <a:solidFill>
                  <a:schemeClr val="tx1"/>
                </a:solidFill>
              </a:rPr>
              <a:t>The </a:t>
            </a:r>
            <a:r>
              <a:rPr dirty="0">
                <a:solidFill>
                  <a:srgbClr val="CF71DA"/>
                </a:solidFill>
              </a:rPr>
              <a:t>MSA Planning tool (MPT) </a:t>
            </a:r>
            <a:r>
              <a:rPr lang="en-US" dirty="0" smtClean="0">
                <a:solidFill>
                  <a:schemeClr val="tx1"/>
                </a:solidFill>
                <a:latin typeface="+mj-lt"/>
                <a:ea typeface="Calibri" charset="0"/>
                <a:cs typeface="Calibri" charset="0"/>
              </a:rPr>
              <a:t>must be used with </a:t>
            </a:r>
            <a:r>
              <a:rPr dirty="0" smtClean="0">
                <a:solidFill>
                  <a:schemeClr val="tx1"/>
                </a:solidFill>
                <a:latin typeface="+mj-lt"/>
                <a:ea typeface="Calibri" charset="0"/>
                <a:cs typeface="Calibri" charset="0"/>
              </a:rPr>
              <a:t>simulated </a:t>
            </a:r>
            <a:r>
              <a:rPr dirty="0">
                <a:solidFill>
                  <a:schemeClr val="tx1"/>
                </a:solidFill>
                <a:latin typeface="+mj-lt"/>
                <a:ea typeface="Calibri" charset="0"/>
                <a:cs typeface="Calibri" charset="0"/>
              </a:rPr>
              <a:t>or existing catalogs to explore the effects of </a:t>
            </a:r>
            <a:r>
              <a:rPr lang="en-US" sz="2400" b="1" dirty="0">
                <a:solidFill>
                  <a:schemeClr val="tx1"/>
                </a:solidFill>
                <a:latin typeface="+mj-lt"/>
                <a:ea typeface="Calibri" charset="0"/>
                <a:cs typeface="Calibri" charset="0"/>
                <a:sym typeface="Calibri"/>
              </a:rPr>
              <a:t>key observation parameters</a:t>
            </a:r>
            <a:r>
              <a:rPr lang="en-US" sz="2400" dirty="0" smtClean="0">
                <a:solidFill>
                  <a:schemeClr val="tx1"/>
                </a:solidFill>
                <a:latin typeface="+mj-lt"/>
                <a:ea typeface="Calibri" charset="0"/>
                <a:cs typeface="Calibri" charset="0"/>
              </a:rPr>
              <a:t> </a:t>
            </a:r>
            <a:r>
              <a:rPr dirty="0" smtClean="0">
                <a:solidFill>
                  <a:schemeClr val="tx1"/>
                </a:solidFill>
                <a:latin typeface="+mj-lt"/>
                <a:ea typeface="Calibri" charset="0"/>
                <a:cs typeface="Calibri" charset="0"/>
              </a:rPr>
              <a:t>(</a:t>
            </a:r>
            <a:r>
              <a:rPr dirty="0">
                <a:solidFill>
                  <a:schemeClr val="tx1"/>
                </a:solidFill>
                <a:latin typeface="+mj-lt"/>
                <a:ea typeface="Calibri" charset="0"/>
                <a:cs typeface="Calibri" charset="0"/>
              </a:rPr>
              <a:t>dithers, </a:t>
            </a:r>
            <a:r>
              <a:rPr dirty="0" smtClean="0">
                <a:solidFill>
                  <a:schemeClr val="tx1"/>
                </a:solidFill>
                <a:latin typeface="+mj-lt"/>
                <a:ea typeface="Calibri" charset="0"/>
                <a:cs typeface="Calibri" charset="0"/>
              </a:rPr>
              <a:t>slit</a:t>
            </a:r>
            <a:r>
              <a:rPr lang="en-US" dirty="0" smtClean="0">
                <a:solidFill>
                  <a:schemeClr val="tx1"/>
                </a:solidFill>
                <a:latin typeface="+mj-lt"/>
                <a:ea typeface="Calibri" charset="0"/>
                <a:cs typeface="Calibri" charset="0"/>
              </a:rPr>
              <a:t>let</a:t>
            </a:r>
            <a:r>
              <a:rPr dirty="0" smtClean="0">
                <a:solidFill>
                  <a:schemeClr val="tx1"/>
                </a:solidFill>
                <a:latin typeface="+mj-lt"/>
                <a:ea typeface="Calibri" charset="0"/>
                <a:cs typeface="Calibri" charset="0"/>
              </a:rPr>
              <a:t> </a:t>
            </a:r>
            <a:r>
              <a:rPr dirty="0">
                <a:solidFill>
                  <a:schemeClr val="tx1"/>
                </a:solidFill>
                <a:latin typeface="+mj-lt"/>
                <a:ea typeface="Calibri" charset="0"/>
                <a:cs typeface="Calibri" charset="0"/>
              </a:rPr>
              <a:t>length, </a:t>
            </a:r>
            <a:r>
              <a:rPr lang="en-US" dirty="0" smtClean="0">
                <a:solidFill>
                  <a:schemeClr val="tx1"/>
                </a:solidFill>
                <a:latin typeface="+mj-lt"/>
                <a:ea typeface="Calibri" charset="0"/>
                <a:cs typeface="Calibri" charset="0"/>
              </a:rPr>
              <a:t>source centering constraint, </a:t>
            </a:r>
            <a:r>
              <a:rPr dirty="0" smtClean="0">
                <a:solidFill>
                  <a:schemeClr val="tx1"/>
                </a:solidFill>
                <a:latin typeface="+mj-lt"/>
                <a:ea typeface="Calibri" charset="0"/>
                <a:cs typeface="Calibri" charset="0"/>
              </a:rPr>
              <a:t>etc</a:t>
            </a:r>
            <a:r>
              <a:rPr dirty="0">
                <a:solidFill>
                  <a:schemeClr val="tx1"/>
                </a:solidFill>
                <a:latin typeface="+mj-lt"/>
                <a:ea typeface="Calibri" charset="0"/>
                <a:cs typeface="Calibri" charset="0"/>
              </a:rPr>
              <a:t>.) </a:t>
            </a:r>
            <a:r>
              <a:rPr dirty="0" smtClean="0">
                <a:solidFill>
                  <a:schemeClr val="tx1"/>
                </a:solidFill>
                <a:latin typeface="+mj-lt"/>
                <a:ea typeface="Calibri" charset="0"/>
                <a:cs typeface="Calibri" charset="0"/>
              </a:rPr>
              <a:t>on</a:t>
            </a:r>
            <a:r>
              <a:rPr lang="en-US" dirty="0" smtClean="0">
                <a:solidFill>
                  <a:schemeClr val="tx1"/>
                </a:solidFill>
                <a:latin typeface="+mj-lt"/>
                <a:ea typeface="Calibri" charset="0"/>
                <a:cs typeface="Calibri" charset="0"/>
              </a:rPr>
              <a:t> the total time estimate.  We need these representative Visits to create a long range plan for your observations.</a:t>
            </a:r>
            <a:endParaRPr dirty="0">
              <a:solidFill>
                <a:schemeClr val="tx1"/>
              </a:solidFill>
              <a:latin typeface="+mj-lt"/>
              <a:ea typeface="Calibri" charset="0"/>
              <a:cs typeface="Calibri" charset="0"/>
            </a:endParaRPr>
          </a:p>
        </p:txBody>
      </p:sp>
      <p:sp>
        <p:nvSpPr>
          <p:cNvPr id="52" name="5-Point Star 51"/>
          <p:cNvSpPr/>
          <p:nvPr/>
        </p:nvSpPr>
        <p:spPr>
          <a:xfrm>
            <a:off x="2117880" y="3885424"/>
            <a:ext cx="383827" cy="359805"/>
          </a:xfrm>
          <a:prstGeom prst="star5">
            <a:avLst/>
          </a:prstGeom>
          <a:solidFill>
            <a:srgbClr val="FF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40" name="Group 39"/>
          <p:cNvGrpSpPr>
            <a:grpSpLocks/>
          </p:cNvGrpSpPr>
          <p:nvPr/>
        </p:nvGrpSpPr>
        <p:grpSpPr bwMode="auto">
          <a:xfrm>
            <a:off x="263570" y="3297734"/>
            <a:ext cx="12562779" cy="2634087"/>
            <a:chOff x="8140700" y="8213242"/>
            <a:chExt cx="20066000" cy="3864458"/>
          </a:xfrm>
        </p:grpSpPr>
        <p:pic>
          <p:nvPicPr>
            <p:cNvPr id="42"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790" y="8333481"/>
              <a:ext cx="1630361" cy="968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44"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500" y="9994900"/>
              <a:ext cx="229870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45"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9601" y="10072044"/>
              <a:ext cx="3467099"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1"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7284" y="9927515"/>
              <a:ext cx="1497011"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6"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700" y="9994901"/>
              <a:ext cx="2349500" cy="140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7"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499" y="8213242"/>
              <a:ext cx="1701800" cy="981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76" name="TextBox 75"/>
          <p:cNvSpPr txBox="1"/>
          <p:nvPr/>
        </p:nvSpPr>
        <p:spPr>
          <a:xfrm>
            <a:off x="6555998" y="2817213"/>
            <a:ext cx="995785" cy="369332"/>
          </a:xfrm>
          <a:prstGeom prst="rect">
            <a:avLst/>
          </a:prstGeom>
          <a:noFill/>
        </p:spPr>
        <p:txBody>
          <a:bodyPr wrap="none" rtlCol="0">
            <a:spAutoFit/>
          </a:bodyPr>
          <a:lstStyle/>
          <a:p>
            <a:r>
              <a:rPr lang="en-US" sz="1800" smtClean="0">
                <a:solidFill>
                  <a:schemeClr val="accent1"/>
                </a:solidFill>
              </a:rPr>
              <a:t>Optional</a:t>
            </a:r>
            <a:endParaRPr lang="en-US" sz="1800">
              <a:solidFill>
                <a:schemeClr val="accent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RSpec_Footprint_APA2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5" y="0"/>
            <a:ext cx="12839555" cy="9753600"/>
          </a:xfrm>
          <a:prstGeom prst="rect">
            <a:avLst/>
          </a:prstGeom>
        </p:spPr>
      </p:pic>
    </p:spTree>
    <p:extLst>
      <p:ext uri="{BB962C8B-B14F-4D97-AF65-F5344CB8AC3E}">
        <p14:creationId xmlns:p14="http://schemas.microsoft.com/office/powerpoint/2010/main" val="1233058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ternate_NRC_Mosaic-2Pointings-16Visit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58" y="147752"/>
            <a:ext cx="11665974" cy="9339900"/>
          </a:xfrm>
          <a:prstGeom prst="rect">
            <a:avLst/>
          </a:prstGeom>
        </p:spPr>
      </p:pic>
    </p:spTree>
    <p:extLst>
      <p:ext uri="{BB962C8B-B14F-4D97-AF65-F5344CB8AC3E}">
        <p14:creationId xmlns:p14="http://schemas.microsoft.com/office/powerpoint/2010/main" val="216649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7"/>
            <a:ext cx="11704320" cy="1020932"/>
          </a:xfrm>
        </p:spPr>
        <p:txBody>
          <a:bodyPr>
            <a:normAutofit/>
          </a:bodyPr>
          <a:lstStyle/>
          <a:p>
            <a:r>
              <a:rPr lang="en-US" dirty="0" err="1" smtClean="0"/>
              <a:t>NIRSpec</a:t>
            </a:r>
            <a:r>
              <a:rPr lang="en-US" dirty="0" smtClean="0"/>
              <a:t> MOS Obs. Summary</a:t>
            </a:r>
            <a:endParaRPr lang="en-US" dirty="0"/>
          </a:p>
        </p:txBody>
      </p:sp>
      <p:pic>
        <p:nvPicPr>
          <p:cNvPr id="5" name="Content Placeholder 3" descr="NIRSpec_Obs_Summary.tiff"/>
          <p:cNvPicPr>
            <a:picLocks noChangeAspect="1"/>
          </p:cNvPicPr>
          <p:nvPr/>
        </p:nvPicPr>
        <p:blipFill>
          <a:blip r:embed="rId2">
            <a:extLst>
              <a:ext uri="{28A0092B-C50C-407E-A947-70E740481C1C}">
                <a14:useLocalDpi xmlns:a14="http://schemas.microsoft.com/office/drawing/2010/main" val="0"/>
              </a:ext>
            </a:extLst>
          </a:blip>
          <a:srcRect t="558" b="558"/>
          <a:stretch>
            <a:fillRect/>
          </a:stretch>
        </p:blipFill>
        <p:spPr>
          <a:xfrm>
            <a:off x="134751" y="2007341"/>
            <a:ext cx="12735297" cy="7003923"/>
          </a:xfrm>
          <a:prstGeom prst="rect">
            <a:avLst/>
          </a:prstGeom>
        </p:spPr>
      </p:pic>
    </p:spTree>
    <p:extLst>
      <p:ext uri="{BB962C8B-B14F-4D97-AF65-F5344CB8AC3E}">
        <p14:creationId xmlns:p14="http://schemas.microsoft.com/office/powerpoint/2010/main" val="59436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83128"/>
            <a:ext cx="11704322" cy="841664"/>
          </a:xfrm>
        </p:spPr>
        <p:txBody>
          <a:bodyPr>
            <a:normAutofit/>
          </a:bodyPr>
          <a:lstStyle/>
          <a:p>
            <a:r>
              <a:rPr lang="en-US" dirty="0" smtClean="0"/>
              <a:t>Target </a:t>
            </a:r>
            <a:r>
              <a:rPr lang="en-US" dirty="0" smtClean="0"/>
              <a:t>Visibility </a:t>
            </a:r>
            <a:r>
              <a:rPr lang="mr-IN" dirty="0" smtClean="0"/>
              <a:t>–</a:t>
            </a:r>
            <a:r>
              <a:rPr lang="en-US" dirty="0" smtClean="0"/>
              <a:t> Aperture Position Angle (APA)</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47" y="3610028"/>
            <a:ext cx="10286905" cy="5875048"/>
          </a:xfrm>
          <a:prstGeom prst="rect">
            <a:avLst/>
          </a:prstGeom>
        </p:spPr>
      </p:pic>
      <p:sp>
        <p:nvSpPr>
          <p:cNvPr id="10" name="TextBox 9"/>
          <p:cNvSpPr txBox="1"/>
          <p:nvPr/>
        </p:nvSpPr>
        <p:spPr>
          <a:xfrm>
            <a:off x="573873" y="1113248"/>
            <a:ext cx="11857054" cy="2308324"/>
          </a:xfrm>
          <a:prstGeom prst="rect">
            <a:avLst/>
          </a:prstGeom>
          <a:noFill/>
        </p:spPr>
        <p:txBody>
          <a:bodyPr wrap="square" rtlCol="0">
            <a:spAutoFit/>
          </a:bodyPr>
          <a:lstStyle/>
          <a:p>
            <a:pPr algn="l"/>
            <a:r>
              <a:rPr lang="en-US" sz="2400" dirty="0" smtClean="0">
                <a:solidFill>
                  <a:srgbClr val="FF1491"/>
                </a:solidFill>
              </a:rPr>
              <a:t>MPT requires an APA for testing </a:t>
            </a:r>
            <a:r>
              <a:rPr lang="mr-IN" sz="2400" dirty="0" smtClean="0">
                <a:solidFill>
                  <a:schemeClr val="tx1"/>
                </a:solidFill>
              </a:rPr>
              <a:t>–</a:t>
            </a:r>
            <a:r>
              <a:rPr lang="en-US" sz="2400" dirty="0" smtClean="0">
                <a:solidFill>
                  <a:schemeClr val="tx1"/>
                </a:solidFill>
              </a:rPr>
              <a:t> but remember that one will be chosen for you if your proposal is accepted.</a:t>
            </a:r>
          </a:p>
          <a:p>
            <a:pPr marL="342900" indent="-342900" algn="l">
              <a:buFont typeface="Arial" charset="0"/>
              <a:buChar char="•"/>
            </a:pPr>
            <a:r>
              <a:rPr lang="en-US" sz="2400" dirty="0" smtClean="0">
                <a:solidFill>
                  <a:schemeClr val="tx1"/>
                </a:solidFill>
              </a:rPr>
              <a:t>It’s best to test several APA (in cases where there is a large range of feasible APAs) to look for any effects on observing efficiency.</a:t>
            </a:r>
          </a:p>
          <a:p>
            <a:pPr marL="342900" indent="-342900" algn="l">
              <a:buFont typeface="Arial" charset="0"/>
              <a:buChar char="•"/>
            </a:pPr>
            <a:r>
              <a:rPr lang="en-US" sz="2400" dirty="0" smtClean="0">
                <a:solidFill>
                  <a:schemeClr val="tx1"/>
                </a:solidFill>
              </a:rPr>
              <a:t>If you must restrict orients, a </a:t>
            </a:r>
            <a:r>
              <a:rPr lang="en-US" sz="2400" dirty="0" smtClean="0">
                <a:solidFill>
                  <a:srgbClr val="FF1491"/>
                </a:solidFill>
              </a:rPr>
              <a:t>Special Requirement </a:t>
            </a:r>
            <a:r>
              <a:rPr lang="en-US" sz="2400" dirty="0" smtClean="0">
                <a:solidFill>
                  <a:schemeClr val="tx1"/>
                </a:solidFill>
              </a:rPr>
              <a:t>(SR) can be added.  A minimum range of 30</a:t>
            </a:r>
            <a:r>
              <a:rPr lang="en-US" sz="2400" baseline="30000" dirty="0" smtClean="0">
                <a:solidFill>
                  <a:schemeClr val="tx1"/>
                </a:solidFill>
              </a:rPr>
              <a:t>o</a:t>
            </a:r>
            <a:r>
              <a:rPr lang="en-US" sz="2400" dirty="0" smtClean="0">
                <a:solidFill>
                  <a:schemeClr val="tx1"/>
                </a:solidFill>
              </a:rPr>
              <a:t> is requested.</a:t>
            </a:r>
            <a:endParaRPr lang="en-US" sz="2400" dirty="0">
              <a:solidFill>
                <a:schemeClr val="tx1"/>
              </a:solidFill>
            </a:endParaRPr>
          </a:p>
        </p:txBody>
      </p:sp>
      <p:sp>
        <p:nvSpPr>
          <p:cNvPr id="4" name="TextBox 3"/>
          <p:cNvSpPr txBox="1"/>
          <p:nvPr/>
        </p:nvSpPr>
        <p:spPr>
          <a:xfrm>
            <a:off x="2064085" y="4374120"/>
            <a:ext cx="640080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400" dirty="0" smtClean="0">
                <a:solidFill>
                  <a:srgbClr val="CF71DA"/>
                </a:solidFill>
                <a:latin typeface="Calibri" charset="0"/>
                <a:ea typeface="Calibri" charset="0"/>
                <a:cs typeface="Calibri" charset="0"/>
              </a:rPr>
              <a:t>General </a:t>
            </a:r>
            <a:r>
              <a:rPr lang="en-US" sz="2400" dirty="0" smtClean="0">
                <a:solidFill>
                  <a:srgbClr val="CF71DA"/>
                </a:solidFill>
                <a:latin typeface="Calibri" charset="0"/>
                <a:ea typeface="Calibri" charset="0"/>
                <a:cs typeface="Calibri" charset="0"/>
              </a:rPr>
              <a:t>Target Visibility </a:t>
            </a:r>
            <a:r>
              <a:rPr lang="en-US" sz="2400" dirty="0" smtClean="0">
                <a:solidFill>
                  <a:srgbClr val="CF71DA"/>
                </a:solidFill>
                <a:latin typeface="Calibri" charset="0"/>
                <a:ea typeface="Calibri" charset="0"/>
                <a:cs typeface="Calibri" charset="0"/>
              </a:rPr>
              <a:t>Tool (GTVT)</a:t>
            </a:r>
            <a:endParaRPr lang="en-US" sz="2400" dirty="0" smtClean="0">
              <a:solidFill>
                <a:srgbClr val="CF71DA"/>
              </a:solidFill>
              <a:latin typeface="Calibri" charset="0"/>
              <a:ea typeface="Calibri" charset="0"/>
              <a:cs typeface="Calibri" charset="0"/>
            </a:endParaRPr>
          </a:p>
          <a:p>
            <a:pPr marL="0" marR="0" indent="0" algn="l" defTabSz="584200" rtl="0" fontAlgn="auto" latinLnBrk="0" hangingPunct="0">
              <a:lnSpc>
                <a:spcPct val="100000"/>
              </a:lnSpc>
              <a:spcBef>
                <a:spcPts val="0"/>
              </a:spcBef>
              <a:spcAft>
                <a:spcPts val="0"/>
              </a:spcAft>
              <a:buClrTx/>
              <a:buSzTx/>
              <a:buFontTx/>
              <a:buNone/>
              <a:tabLst/>
            </a:pPr>
            <a:r>
              <a:rPr lang="en-US" sz="2000" dirty="0" smtClean="0">
                <a:solidFill>
                  <a:srgbClr val="CF71DA"/>
                </a:solidFill>
                <a:latin typeface="Calibri" charset="0"/>
                <a:ea typeface="Calibri" charset="0"/>
                <a:cs typeface="Calibri" charset="0"/>
              </a:rPr>
              <a:t>JDOX  article:  </a:t>
            </a:r>
            <a:r>
              <a:rPr lang="en-US" sz="2000" dirty="0" smtClean="0">
                <a:solidFill>
                  <a:srgbClr val="CF71DA"/>
                </a:solidFill>
                <a:latin typeface="Calibri" charset="0"/>
                <a:ea typeface="Calibri" charset="0"/>
                <a:cs typeface="Calibri" charset="0"/>
                <a:hlinkClick r:id="rId4"/>
              </a:rPr>
              <a:t>https</a:t>
            </a:r>
            <a:r>
              <a:rPr lang="en-US" sz="2000" dirty="0">
                <a:solidFill>
                  <a:srgbClr val="CF71DA"/>
                </a:solidFill>
                <a:latin typeface="Calibri" charset="0"/>
                <a:ea typeface="Calibri" charset="0"/>
                <a:cs typeface="Calibri" charset="0"/>
                <a:hlinkClick r:id="rId4"/>
              </a:rPr>
              <a:t>://jwst-docs.stsci.edu/display/JPP</a:t>
            </a:r>
            <a:r>
              <a:rPr lang="en-US" sz="2000" dirty="0" smtClean="0">
                <a:solidFill>
                  <a:srgbClr val="CF71DA"/>
                </a:solidFill>
                <a:latin typeface="Calibri" charset="0"/>
                <a:ea typeface="Calibri" charset="0"/>
                <a:cs typeface="Calibri" charset="0"/>
                <a:hlinkClick r:id="rId4"/>
              </a:rPr>
              <a:t>/</a:t>
            </a:r>
            <a:endParaRPr lang="en-US" sz="2000" dirty="0" smtClean="0">
              <a:solidFill>
                <a:srgbClr val="CF71DA"/>
              </a:solidFill>
              <a:latin typeface="Calibri" charset="0"/>
              <a:ea typeface="Calibri" charset="0"/>
              <a:cs typeface="Calibri" charset="0"/>
            </a:endParaRPr>
          </a:p>
          <a:p>
            <a:pPr marL="0" marR="0" indent="0" algn="l" defTabSz="584200" rtl="0" fontAlgn="auto" latinLnBrk="0" hangingPunct="0">
              <a:lnSpc>
                <a:spcPct val="100000"/>
              </a:lnSpc>
              <a:spcBef>
                <a:spcPts val="0"/>
              </a:spcBef>
              <a:spcAft>
                <a:spcPts val="0"/>
              </a:spcAft>
              <a:buClrTx/>
              <a:buSzTx/>
              <a:buFontTx/>
              <a:buNone/>
              <a:tabLst/>
            </a:pPr>
            <a:r>
              <a:rPr lang="en-US" sz="2000" dirty="0" err="1" smtClean="0">
                <a:solidFill>
                  <a:srgbClr val="CF71DA"/>
                </a:solidFill>
                <a:latin typeface="Calibri" charset="0"/>
                <a:ea typeface="Calibri" charset="0"/>
                <a:cs typeface="Calibri" charset="0"/>
              </a:rPr>
              <a:t>JWST+General+Target+Visibility+Tool+Help</a:t>
            </a:r>
            <a:endParaRPr kumimoji="0" lang="en-US" sz="2000" b="0" i="0" u="none" strike="noStrike" cap="none" spc="0" normalizeH="0" baseline="0" dirty="0">
              <a:ln>
                <a:noFill/>
              </a:ln>
              <a:solidFill>
                <a:srgbClr val="CF71DA"/>
              </a:solidFill>
              <a:effectLst/>
              <a:uFillTx/>
              <a:latin typeface="Calibri" charset="0"/>
              <a:ea typeface="Calibri" charset="0"/>
              <a:cs typeface="Calibri" charset="0"/>
              <a:sym typeface="Helvetica Light"/>
            </a:endParaRPr>
          </a:p>
        </p:txBody>
      </p:sp>
    </p:spTree>
    <p:extLst>
      <p:ext uri="{BB962C8B-B14F-4D97-AF65-F5344CB8AC3E}">
        <p14:creationId xmlns:p14="http://schemas.microsoft.com/office/powerpoint/2010/main" val="166712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1" y="2761538"/>
            <a:ext cx="13004801" cy="3333466"/>
          </a:xfrm>
          <a:prstGeom prst="rect">
            <a:avLst/>
          </a:prstGeom>
          <a:solidFill>
            <a:srgbClr val="CCD5F1"/>
          </a:solidFill>
          <a:ln w="12700">
            <a:noFill/>
          </a:ln>
          <a:effectLst>
            <a:outerShdw blurRad="50800" dist="25400" dir="5400000" rotWithShape="0">
              <a:srgbClr val="000000">
                <a:alpha val="35000"/>
              </a:srgbClr>
            </a:outerShdw>
          </a:effectLst>
        </p:spPr>
        <p:txBody>
          <a:bodyPr lIns="65023" tIns="65023" rIns="65023" bIns="65023" anchor="ctr"/>
          <a:lstStyle/>
          <a:p>
            <a:pPr defTabSz="650240">
              <a:defRPr sz="2400">
                <a:solidFill>
                  <a:srgbClr val="FFFFFF"/>
                </a:solidFill>
                <a:latin typeface="Calibri"/>
                <a:ea typeface="Calibri"/>
                <a:cs typeface="Calibri"/>
                <a:sym typeface="Calibri"/>
              </a:defRPr>
            </a:pPr>
            <a:endParaRPr/>
          </a:p>
        </p:txBody>
      </p:sp>
      <p:sp>
        <p:nvSpPr>
          <p:cNvPr id="212" name="Shape 212"/>
          <p:cNvSpPr/>
          <p:nvPr/>
        </p:nvSpPr>
        <p:spPr>
          <a:xfrm>
            <a:off x="6423189" y="2770965"/>
            <a:ext cx="1407222" cy="3333466"/>
          </a:xfrm>
          <a:prstGeom prst="rect">
            <a:avLst/>
          </a:prstGeom>
          <a:solidFill>
            <a:schemeClr val="accent1">
              <a:lumMod val="40000"/>
              <a:lumOff val="60000"/>
              <a:alpha val="51000"/>
            </a:schemeClr>
          </a:solidFill>
          <a:ln w="12700">
            <a:miter lim="400000"/>
          </a:ln>
          <a:effectLst>
            <a:outerShdw blurRad="50800" dist="25400" dir="5400000" rotWithShape="0">
              <a:srgbClr val="000000">
                <a:alpha val="35000"/>
              </a:srgbClr>
            </a:outerShdw>
          </a:effectLst>
        </p:spPr>
        <p:txBody>
          <a:bodyPr lIns="65023" tIns="65023" rIns="65023" bIns="65023" anchor="ctr"/>
          <a:lstStyle/>
          <a:p>
            <a:pPr defTabSz="650240">
              <a:defRPr sz="2400">
                <a:solidFill>
                  <a:srgbClr val="FFFFFF"/>
                </a:solidFill>
                <a:latin typeface="Calibri"/>
                <a:ea typeface="Calibri"/>
                <a:cs typeface="Calibri"/>
                <a:sym typeface="Calibri"/>
              </a:defRPr>
            </a:pPr>
            <a:endParaRPr/>
          </a:p>
        </p:txBody>
      </p:sp>
      <p:sp>
        <p:nvSpPr>
          <p:cNvPr id="213" name="Shape 213"/>
          <p:cNvSpPr/>
          <p:nvPr/>
        </p:nvSpPr>
        <p:spPr>
          <a:xfrm>
            <a:off x="4382889" y="4326867"/>
            <a:ext cx="1249304" cy="613322"/>
          </a:xfrm>
          <a:prstGeom prst="rect">
            <a:avLst/>
          </a:prstGeom>
          <a:solidFill>
            <a:schemeClr val="accent1">
              <a:lumMod val="40000"/>
              <a:lumOff val="60000"/>
              <a:alpha val="51000"/>
            </a:schemeClr>
          </a:solidFill>
          <a:ln w="12700">
            <a:miter lim="400000"/>
          </a:ln>
          <a:effectLst>
            <a:outerShdw blurRad="50800" dist="25400" dir="5400000" rotWithShape="0">
              <a:srgbClr val="000000">
                <a:alpha val="35000"/>
              </a:srgbClr>
            </a:outerShdw>
          </a:effectLst>
        </p:spPr>
        <p:txBody>
          <a:bodyPr lIns="65023" tIns="65023" rIns="65023" bIns="65023" anchor="ctr"/>
          <a:lstStyle/>
          <a:p>
            <a:pPr defTabSz="650240">
              <a:defRPr sz="2400">
                <a:solidFill>
                  <a:srgbClr val="FFFFFF"/>
                </a:solidFill>
                <a:latin typeface="Calibri"/>
                <a:ea typeface="Calibri"/>
                <a:cs typeface="Calibri"/>
                <a:sym typeface="Calibri"/>
              </a:defRPr>
            </a:pPr>
            <a:endParaRPr/>
          </a:p>
        </p:txBody>
      </p:sp>
      <p:sp>
        <p:nvSpPr>
          <p:cNvPr id="240" name="Shape 240"/>
          <p:cNvSpPr/>
          <p:nvPr/>
        </p:nvSpPr>
        <p:spPr>
          <a:xfrm>
            <a:off x="2511971" y="1552434"/>
            <a:ext cx="8434871" cy="53142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650240">
              <a:defRPr sz="2400">
                <a:latin typeface="Calibri"/>
                <a:ea typeface="Calibri"/>
                <a:cs typeface="Calibri"/>
                <a:sym typeface="Calibri"/>
              </a:defRPr>
            </a:pPr>
            <a:r>
              <a:rPr lang="en-US" sz="2600" dirty="0" err="1" smtClean="0">
                <a:solidFill>
                  <a:schemeClr val="tx1"/>
                </a:solidFill>
              </a:rPr>
              <a:t>NIRSpec</a:t>
            </a:r>
            <a:r>
              <a:rPr lang="en-US" sz="2600" dirty="0" smtClean="0">
                <a:solidFill>
                  <a:schemeClr val="tx1"/>
                </a:solidFill>
              </a:rPr>
              <a:t> </a:t>
            </a:r>
            <a:r>
              <a:rPr sz="2600" dirty="0" smtClean="0">
                <a:solidFill>
                  <a:schemeClr val="tx1"/>
                </a:solidFill>
              </a:rPr>
              <a:t>MOS </a:t>
            </a:r>
            <a:r>
              <a:rPr sz="2600" dirty="0">
                <a:solidFill>
                  <a:schemeClr val="tx1"/>
                </a:solidFill>
              </a:rPr>
              <a:t>Spectroscopy will require a </a:t>
            </a:r>
            <a:r>
              <a:rPr sz="2600" b="1" dirty="0">
                <a:solidFill>
                  <a:srgbClr val="FF1491"/>
                </a:solidFill>
              </a:rPr>
              <a:t>2-phase approach</a:t>
            </a:r>
            <a:r>
              <a:rPr sz="2600" dirty="0">
                <a:solidFill>
                  <a:schemeClr val="tx1"/>
                </a:solidFill>
              </a:rPr>
              <a:t>:  </a:t>
            </a:r>
          </a:p>
        </p:txBody>
      </p:sp>
      <p:sp>
        <p:nvSpPr>
          <p:cNvPr id="241" name="Shape 241"/>
          <p:cNvSpPr/>
          <p:nvPr/>
        </p:nvSpPr>
        <p:spPr>
          <a:xfrm>
            <a:off x="284223" y="6650665"/>
            <a:ext cx="12543549" cy="1516311"/>
          </a:xfrm>
          <a:prstGeom prst="rect">
            <a:avLst/>
          </a:prstGeom>
          <a:ln w="12700">
            <a:miter lim="400000"/>
          </a:ln>
          <a:extLst>
            <a:ext uri="{C572A759-6A51-4108-AA02-DFA0A04FC94B}">
              <ma14:wrappingTextBoxFlag xmlns:ma14="http://schemas.microsoft.com/office/mac/drawingml/2011/main" val="1"/>
            </a:ext>
          </a:extLst>
        </p:spPr>
        <p:txBody>
          <a:bodyPr wrap="square" lIns="65023" tIns="65023" rIns="65023" bIns="65023">
            <a:spAutoFit/>
          </a:bodyPr>
          <a:lstStyle/>
          <a:p>
            <a:pPr algn="l" defTabSz="650240">
              <a:defRPr sz="2400">
                <a:latin typeface="Calibri"/>
                <a:ea typeface="Calibri"/>
                <a:cs typeface="Calibri"/>
                <a:sym typeface="Calibri"/>
              </a:defRPr>
            </a:pPr>
            <a:r>
              <a:rPr lang="en-US" dirty="0" smtClean="0">
                <a:solidFill>
                  <a:schemeClr val="tx1"/>
                </a:solidFill>
              </a:rPr>
              <a:t>For</a:t>
            </a:r>
            <a:r>
              <a:rPr dirty="0" smtClean="0">
                <a:solidFill>
                  <a:schemeClr val="tx1"/>
                </a:solidFill>
              </a:rPr>
              <a:t> </a:t>
            </a:r>
            <a:r>
              <a:rPr dirty="0">
                <a:solidFill>
                  <a:schemeClr val="tx1"/>
                </a:solidFill>
              </a:rPr>
              <a:t>scheduling flexibility, most MOS observations will be assigned an orient after TAC acceptance.</a:t>
            </a:r>
          </a:p>
          <a:p>
            <a:pPr algn="l" defTabSz="650240">
              <a:defRPr sz="1400">
                <a:latin typeface="Calibri"/>
                <a:ea typeface="Calibri"/>
                <a:cs typeface="Calibri"/>
                <a:sym typeface="Calibri"/>
              </a:defRPr>
            </a:pPr>
            <a:endParaRPr sz="1000" dirty="0"/>
          </a:p>
          <a:p>
            <a:pPr algn="l" defTabSz="650240">
              <a:defRPr sz="2400" b="1" i="1">
                <a:solidFill>
                  <a:srgbClr val="800000"/>
                </a:solidFill>
                <a:latin typeface="Calibri"/>
                <a:ea typeface="Calibri"/>
                <a:cs typeface="Calibri"/>
                <a:sym typeface="Calibri"/>
              </a:defRPr>
            </a:pPr>
            <a:r>
              <a:rPr lang="en-US" sz="3200" dirty="0" smtClean="0">
                <a:solidFill>
                  <a:srgbClr val="FF1491"/>
                </a:solidFill>
              </a:rPr>
              <a:t>Flight-Ready Updates</a:t>
            </a:r>
            <a:r>
              <a:rPr b="0" i="0" dirty="0" smtClean="0">
                <a:solidFill>
                  <a:srgbClr val="FF26D6"/>
                </a:solidFill>
              </a:rPr>
              <a:t>: </a:t>
            </a:r>
            <a:r>
              <a:rPr b="0" i="0" dirty="0">
                <a:solidFill>
                  <a:schemeClr val="tx1"/>
                </a:solidFill>
              </a:rPr>
              <a:t>After an </a:t>
            </a:r>
            <a:r>
              <a:rPr i="0" dirty="0">
                <a:solidFill>
                  <a:schemeClr val="tx1"/>
                </a:solidFill>
              </a:rPr>
              <a:t>Orient is assigned</a:t>
            </a:r>
            <a:r>
              <a:rPr b="0" i="0" dirty="0">
                <a:solidFill>
                  <a:schemeClr val="tx1"/>
                </a:solidFill>
              </a:rPr>
              <a:t>, and </a:t>
            </a:r>
            <a:r>
              <a:rPr i="0" dirty="0">
                <a:solidFill>
                  <a:schemeClr val="tx1"/>
                </a:solidFill>
              </a:rPr>
              <a:t>pre-imaging</a:t>
            </a:r>
            <a:r>
              <a:rPr b="0" i="0" dirty="0">
                <a:solidFill>
                  <a:schemeClr val="tx1"/>
                </a:solidFill>
              </a:rPr>
              <a:t> becomes available.  </a:t>
            </a:r>
          </a:p>
          <a:p>
            <a:pPr algn="l" defTabSz="650240">
              <a:defRPr sz="2400">
                <a:latin typeface="Calibri"/>
                <a:ea typeface="Calibri"/>
                <a:cs typeface="Calibri"/>
                <a:sym typeface="Calibri"/>
              </a:defRPr>
            </a:pPr>
            <a:r>
              <a:rPr lang="en-US" dirty="0" smtClean="0">
                <a:solidFill>
                  <a:schemeClr val="tx1"/>
                </a:solidFill>
              </a:rPr>
              <a:t>Use MPT to create schedulable </a:t>
            </a:r>
            <a:r>
              <a:rPr lang="en-US" dirty="0" smtClean="0">
                <a:solidFill>
                  <a:schemeClr val="tx1"/>
                </a:solidFill>
              </a:rPr>
              <a:t>Visits</a:t>
            </a:r>
          </a:p>
        </p:txBody>
      </p:sp>
      <p:sp>
        <p:nvSpPr>
          <p:cNvPr id="57" name="Shape 212"/>
          <p:cNvSpPr/>
          <p:nvPr/>
        </p:nvSpPr>
        <p:spPr>
          <a:xfrm>
            <a:off x="6423189" y="2761538"/>
            <a:ext cx="1407222" cy="3333466"/>
          </a:xfrm>
          <a:prstGeom prst="rect">
            <a:avLst/>
          </a:prstGeom>
          <a:pattFill prst="wdUpDiag">
            <a:fgClr>
              <a:schemeClr val="tx1"/>
            </a:fgClr>
            <a:bgClr>
              <a:schemeClr val="accent1">
                <a:lumMod val="40000"/>
                <a:lumOff val="60000"/>
              </a:schemeClr>
            </a:bgClr>
          </a:pattFill>
          <a:ln w="12700">
            <a:miter lim="400000"/>
          </a:ln>
          <a:effectLst/>
        </p:spPr>
        <p:txBody>
          <a:bodyPr lIns="65023" tIns="65023" rIns="65023" bIns="65023" anchor="ctr"/>
          <a:lstStyle/>
          <a:p>
            <a:pPr defTabSz="650240">
              <a:defRPr sz="2400">
                <a:solidFill>
                  <a:srgbClr val="FFFFFF"/>
                </a:solidFill>
                <a:latin typeface="Calibri"/>
                <a:ea typeface="Calibri"/>
                <a:cs typeface="Calibri"/>
                <a:sym typeface="Calibri"/>
              </a:defRPr>
            </a:pPr>
            <a:endParaRPr/>
          </a:p>
        </p:txBody>
      </p:sp>
      <p:sp>
        <p:nvSpPr>
          <p:cNvPr id="37" name="Shape 234"/>
          <p:cNvSpPr/>
          <p:nvPr/>
        </p:nvSpPr>
        <p:spPr>
          <a:xfrm flipH="1">
            <a:off x="11249138" y="3570416"/>
            <a:ext cx="0" cy="901242"/>
          </a:xfrm>
          <a:prstGeom prst="line">
            <a:avLst/>
          </a:prstGeom>
          <a:noFill/>
          <a:ln w="44450" cap="flat">
            <a:solidFill>
              <a:srgbClr val="000000"/>
            </a:solidFill>
            <a:prstDash val="sysDot"/>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38" name="Shape 234"/>
          <p:cNvSpPr/>
          <p:nvPr/>
        </p:nvSpPr>
        <p:spPr>
          <a:xfrm flipH="1">
            <a:off x="12088921" y="3570416"/>
            <a:ext cx="0" cy="901243"/>
          </a:xfrm>
          <a:prstGeom prst="line">
            <a:avLst/>
          </a:prstGeom>
          <a:noFill/>
          <a:ln w="44450" cap="flat">
            <a:solidFill>
              <a:srgbClr val="000000"/>
            </a:solidFill>
            <a:prstDash val="sysDot"/>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39" name="Shape 197"/>
          <p:cNvSpPr/>
          <p:nvPr/>
        </p:nvSpPr>
        <p:spPr>
          <a:xfrm>
            <a:off x="5685907" y="3946096"/>
            <a:ext cx="14048" cy="122922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41" name="TextBox 40"/>
          <p:cNvSpPr txBox="1"/>
          <p:nvPr/>
        </p:nvSpPr>
        <p:spPr>
          <a:xfrm>
            <a:off x="5136077" y="5089838"/>
            <a:ext cx="109966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Cycle Start</a:t>
            </a:r>
            <a:endParaRPr kumimoji="0" lang="en-US" sz="1800"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43" name="Shape 189"/>
          <p:cNvSpPr/>
          <p:nvPr/>
        </p:nvSpPr>
        <p:spPr>
          <a:xfrm>
            <a:off x="8973861" y="5032531"/>
            <a:ext cx="1529084" cy="830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solidFill>
                  <a:srgbClr val="A40800"/>
                </a:solidFill>
                <a:latin typeface="Calibri"/>
                <a:ea typeface="Calibri"/>
                <a:cs typeface="Calibri"/>
                <a:sym typeface="Calibri"/>
              </a:defRPr>
            </a:pPr>
            <a:r>
              <a:rPr lang="en-US" sz="1800" b="1" dirty="0" smtClean="0">
                <a:solidFill>
                  <a:srgbClr val="FF1491"/>
                </a:solidFill>
              </a:rPr>
              <a:t>Flight Ready </a:t>
            </a:r>
            <a:r>
              <a:rPr lang="en-US" sz="1800" b="1" dirty="0" smtClean="0">
                <a:solidFill>
                  <a:srgbClr val="FF1491"/>
                </a:solidFill>
              </a:rPr>
              <a:t>Program Updates </a:t>
            </a:r>
            <a:r>
              <a:rPr lang="en-US" sz="1800" b="1" dirty="0" smtClean="0">
                <a:solidFill>
                  <a:srgbClr val="FF1491"/>
                </a:solidFill>
              </a:rPr>
              <a:t>Due</a:t>
            </a:r>
            <a:endParaRPr sz="1800" b="1" dirty="0">
              <a:solidFill>
                <a:srgbClr val="FF1491"/>
              </a:solidFill>
            </a:endParaRPr>
          </a:p>
        </p:txBody>
      </p:sp>
      <p:sp>
        <p:nvSpPr>
          <p:cNvPr id="47" name="Left Brace 46"/>
          <p:cNvSpPr/>
          <p:nvPr/>
        </p:nvSpPr>
        <p:spPr>
          <a:xfrm>
            <a:off x="4817541" y="2937935"/>
            <a:ext cx="365012" cy="1382124"/>
          </a:xfrm>
          <a:prstGeom prst="leftBrace">
            <a:avLst/>
          </a:prstGeom>
          <a:noFill/>
          <a:ln w="25400" cap="flat">
            <a:solidFill>
              <a:srgbClr val="000000"/>
            </a:solidFill>
            <a:prstDash val="solid"/>
            <a:miter lim="400000"/>
          </a:ln>
          <a:effectLst/>
          <a:scene3d>
            <a:camera prst="orthographicFront">
              <a:rot lat="0" lon="0" rev="16200000"/>
            </a:camera>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8" name="TextBox 47"/>
          <p:cNvSpPr txBox="1"/>
          <p:nvPr/>
        </p:nvSpPr>
        <p:spPr>
          <a:xfrm>
            <a:off x="263570" y="2789018"/>
            <a:ext cx="276642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a:t>
            </a:r>
            <a:r>
              <a:rPr kumimoji="0" lang="en-US" sz="1400" b="0" i="0" u="none" strike="noStrike" cap="none" spc="0" normalizeH="0" baseline="0" dirty="0" err="1" smtClean="0">
                <a:ln>
                  <a:noFill/>
                </a:ln>
                <a:solidFill>
                  <a:srgbClr val="000000"/>
                </a:solidFill>
                <a:effectLst/>
                <a:uFillTx/>
                <a:latin typeface="Calibri" charset="0"/>
                <a:ea typeface="Calibri" charset="0"/>
                <a:cs typeface="Calibri" charset="0"/>
                <a:sym typeface="Helvetica Light"/>
              </a:rPr>
              <a:t>NIRCam</a:t>
            </a:r>
            <a:r>
              <a:rPr lang="en-US" sz="1400" dirty="0" smtClean="0">
                <a:latin typeface="Calibri" charset="0"/>
                <a:ea typeface="Calibri" charset="0"/>
                <a:cs typeface="Calibri" charset="0"/>
              </a:rPr>
              <a:t>) and Place-holder </a:t>
            </a:r>
            <a:r>
              <a:rPr kumimoji="0" lang="en-US" sz="1400" b="0" i="0" u="none" strike="noStrike" cap="none" spc="0" normalizeH="0" baseline="0" dirty="0" err="1" smtClean="0">
                <a:ln>
                  <a:noFill/>
                </a:ln>
                <a:solidFill>
                  <a:srgbClr val="000000"/>
                </a:solidFill>
                <a:effectLst/>
                <a:uFillTx/>
                <a:latin typeface="Calibri" charset="0"/>
                <a:ea typeface="Calibri" charset="0"/>
                <a:cs typeface="Calibri" charset="0"/>
                <a:sym typeface="Helvetica Light"/>
              </a:rPr>
              <a:t>NIRSpec</a:t>
            </a:r>
            <a:r>
              <a:rPr kumimoji="0" lang="en-US" sz="14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 spectroscopy planning</a:t>
            </a:r>
            <a:endParaRPr kumimoji="0" lang="en-US" sz="1400"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42" name="Shape 201"/>
          <p:cNvSpPr/>
          <p:nvPr/>
        </p:nvSpPr>
        <p:spPr>
          <a:xfrm>
            <a:off x="9609363" y="3339144"/>
            <a:ext cx="1384166" cy="738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38100" algn="l" defTabSz="650240">
              <a:defRPr sz="1600">
                <a:latin typeface="Calibri"/>
                <a:ea typeface="Calibri"/>
                <a:cs typeface="Calibri"/>
                <a:sym typeface="Calibri"/>
              </a:defRPr>
            </a:lvl1pPr>
          </a:lstStyle>
          <a:p>
            <a:pPr algn="ctr"/>
            <a:r>
              <a:rPr lang="en-US" dirty="0" smtClean="0"/>
              <a:t>PC Verification, Scheduling</a:t>
            </a:r>
          </a:p>
          <a:p>
            <a:pPr algn="ctr"/>
            <a:r>
              <a:rPr lang="en-US" dirty="0" smtClean="0"/>
              <a:t>(4 </a:t>
            </a:r>
            <a:r>
              <a:rPr lang="en-US" dirty="0" err="1" smtClean="0"/>
              <a:t>wks</a:t>
            </a:r>
            <a:r>
              <a:rPr lang="en-US" dirty="0" smtClean="0"/>
              <a:t>)</a:t>
            </a:r>
            <a:endParaRPr dirty="0"/>
          </a:p>
        </p:txBody>
      </p:sp>
      <p:sp>
        <p:nvSpPr>
          <p:cNvPr id="50" name="Shape 175"/>
          <p:cNvSpPr txBox="1">
            <a:spLocks/>
          </p:cNvSpPr>
          <p:nvPr/>
        </p:nvSpPr>
        <p:spPr>
          <a:xfrm>
            <a:off x="802639" y="361166"/>
            <a:ext cx="11704322" cy="113867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a:bodyPr>
          <a:lstStyle>
            <a:lvl1pPr marL="0" marR="0" indent="0" algn="ctr" defTabSz="65024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Calibri"/>
                <a:ea typeface="Calibri"/>
                <a:cs typeface="Calibri"/>
                <a:sym typeface="Calibri"/>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US" dirty="0" err="1" smtClean="0">
                <a:solidFill>
                  <a:schemeClr val="tx1"/>
                </a:solidFill>
              </a:rPr>
              <a:t>NIRSpec</a:t>
            </a:r>
            <a:r>
              <a:rPr lang="en-US" dirty="0" smtClean="0">
                <a:solidFill>
                  <a:schemeClr val="tx1"/>
                </a:solidFill>
              </a:rPr>
              <a:t> MOS Observation Process</a:t>
            </a:r>
            <a:endParaRPr lang="en-US" dirty="0">
              <a:solidFill>
                <a:schemeClr val="tx1"/>
              </a:solidFill>
            </a:endParaRPr>
          </a:p>
        </p:txBody>
      </p:sp>
      <p:grpSp>
        <p:nvGrpSpPr>
          <p:cNvPr id="46" name="Group 45"/>
          <p:cNvGrpSpPr>
            <a:grpSpLocks/>
          </p:cNvGrpSpPr>
          <p:nvPr/>
        </p:nvGrpSpPr>
        <p:grpSpPr bwMode="auto">
          <a:xfrm>
            <a:off x="263570" y="3297734"/>
            <a:ext cx="12562779" cy="2634087"/>
            <a:chOff x="8140700" y="8213242"/>
            <a:chExt cx="20066000" cy="3864458"/>
          </a:xfrm>
        </p:grpSpPr>
        <p:pic>
          <p:nvPicPr>
            <p:cNvPr id="49"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790" y="8333481"/>
              <a:ext cx="1630361" cy="968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1"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500" y="9994900"/>
              <a:ext cx="229870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2"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9601" y="10072044"/>
              <a:ext cx="3467099"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3"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7284" y="9927515"/>
              <a:ext cx="1497011"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4"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700" y="9994901"/>
              <a:ext cx="2349500" cy="140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pic>
          <p:nvPicPr>
            <p:cNvPr id="55"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499" y="8213242"/>
              <a:ext cx="1701800" cy="981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grpSp>
      <p:sp>
        <p:nvSpPr>
          <p:cNvPr id="2" name="TextBox 1"/>
          <p:cNvSpPr txBox="1"/>
          <p:nvPr/>
        </p:nvSpPr>
        <p:spPr>
          <a:xfrm>
            <a:off x="502734" y="8454256"/>
            <a:ext cx="9246661" cy="830997"/>
          </a:xfrm>
          <a:prstGeom prst="rect">
            <a:avLst/>
          </a:prstGeom>
          <a:noFill/>
        </p:spPr>
        <p:txBody>
          <a:bodyPr wrap="square" rtlCol="0">
            <a:spAutoFit/>
          </a:bodyPr>
          <a:lstStyle/>
          <a:p>
            <a:pPr algn="l"/>
            <a:r>
              <a:rPr lang="en-US" sz="2400" dirty="0" smtClean="0">
                <a:solidFill>
                  <a:srgbClr val="FF0000"/>
                </a:solidFill>
              </a:rPr>
              <a:t>Shutter status evolves</a:t>
            </a:r>
            <a:r>
              <a:rPr lang="en-US" sz="2400" smtClean="0">
                <a:solidFill>
                  <a:srgbClr val="FF0000"/>
                </a:solidFill>
              </a:rPr>
              <a:t>, you </a:t>
            </a:r>
            <a:r>
              <a:rPr lang="en-US" sz="2400" dirty="0" smtClean="0">
                <a:solidFill>
                  <a:srgbClr val="FF0000"/>
                </a:solidFill>
              </a:rPr>
              <a:t>need to update your program close in time to the flight update deadline </a:t>
            </a:r>
            <a:endParaRPr lang="en-US" sz="2400" dirty="0">
              <a:solidFill>
                <a:srgbClr val="FF0000"/>
              </a:solidFill>
            </a:endParaRPr>
          </a:p>
        </p:txBody>
      </p:sp>
      <p:sp>
        <p:nvSpPr>
          <p:cNvPr id="56" name="5-Point Star 55"/>
          <p:cNvSpPr/>
          <p:nvPr/>
        </p:nvSpPr>
        <p:spPr>
          <a:xfrm>
            <a:off x="143206" y="8369650"/>
            <a:ext cx="329892" cy="342872"/>
          </a:xfrm>
          <a:prstGeom prst="star5">
            <a:avLst>
              <a:gd name="adj" fmla="val 23452"/>
              <a:gd name="hf" fmla="val 105146"/>
              <a:gd name="vf" fmla="val 110557"/>
            </a:avLst>
          </a:prstGeom>
          <a:solidFill>
            <a:srgbClr val="FF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 name="TextBox 2"/>
          <p:cNvSpPr txBox="1"/>
          <p:nvPr/>
        </p:nvSpPr>
        <p:spPr>
          <a:xfrm>
            <a:off x="6555998" y="2817213"/>
            <a:ext cx="995785" cy="369332"/>
          </a:xfrm>
          <a:prstGeom prst="rect">
            <a:avLst/>
          </a:prstGeom>
          <a:noFill/>
        </p:spPr>
        <p:txBody>
          <a:bodyPr wrap="none" rtlCol="0">
            <a:spAutoFit/>
          </a:bodyPr>
          <a:lstStyle/>
          <a:p>
            <a:r>
              <a:rPr lang="en-US" sz="1800" smtClean="0">
                <a:solidFill>
                  <a:schemeClr val="accent1"/>
                </a:solidFill>
              </a:rPr>
              <a:t>Optional</a:t>
            </a:r>
            <a:endParaRPr lang="en-US" sz="1800">
              <a:solidFill>
                <a:schemeClr val="accent1"/>
              </a:solidFill>
            </a:endParaRPr>
          </a:p>
        </p:txBody>
      </p:sp>
      <p:grpSp>
        <p:nvGrpSpPr>
          <p:cNvPr id="239" name="Group 239"/>
          <p:cNvGrpSpPr/>
          <p:nvPr/>
        </p:nvGrpSpPr>
        <p:grpSpPr>
          <a:xfrm>
            <a:off x="779929" y="2818485"/>
            <a:ext cx="11797327" cy="2211155"/>
            <a:chOff x="555252" y="284627"/>
            <a:chExt cx="11797326" cy="2211154"/>
          </a:xfrm>
        </p:grpSpPr>
        <p:sp>
          <p:nvSpPr>
            <p:cNvPr id="223" name="Shape 223"/>
            <p:cNvSpPr/>
            <p:nvPr/>
          </p:nvSpPr>
          <p:spPr>
            <a:xfrm>
              <a:off x="10433068" y="284627"/>
              <a:ext cx="1919510" cy="738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lang="en-US" dirty="0" err="1" smtClean="0"/>
                <a:t>NIRSpec</a:t>
              </a:r>
              <a:r>
                <a:rPr lang="en-US" dirty="0" smtClean="0"/>
                <a:t> </a:t>
              </a:r>
              <a:r>
                <a:rPr dirty="0" smtClean="0"/>
                <a:t>MSA</a:t>
              </a:r>
              <a:endParaRPr dirty="0"/>
            </a:p>
            <a:p>
              <a:pPr indent="38100" defTabSz="650240">
                <a:defRPr sz="1600">
                  <a:latin typeface="Calibri"/>
                  <a:ea typeface="Calibri"/>
                  <a:cs typeface="Calibri"/>
                  <a:sym typeface="Calibri"/>
                </a:defRPr>
              </a:pPr>
              <a:r>
                <a:rPr lang="en-US" dirty="0" smtClean="0"/>
                <a:t>Fixed-Orient </a:t>
              </a:r>
              <a:r>
                <a:rPr lang="en-US" dirty="0" err="1" smtClean="0"/>
                <a:t>Obs</a:t>
              </a:r>
              <a:r>
                <a:rPr lang="en-US" dirty="0" smtClean="0"/>
                <a:t> </a:t>
              </a:r>
            </a:p>
            <a:p>
              <a:pPr indent="38100" defTabSz="650240">
                <a:defRPr sz="1600">
                  <a:latin typeface="Calibri"/>
                  <a:ea typeface="Calibri"/>
                  <a:cs typeface="Calibri"/>
                  <a:sym typeface="Calibri"/>
                </a:defRPr>
              </a:pPr>
              <a:r>
                <a:rPr lang="en-US" dirty="0" smtClean="0"/>
                <a:t>Plan Window</a:t>
              </a:r>
              <a:endParaRPr dirty="0"/>
            </a:p>
          </p:txBody>
        </p:sp>
        <p:sp>
          <p:nvSpPr>
            <p:cNvPr id="224" name="Shape 224"/>
            <p:cNvSpPr/>
            <p:nvPr/>
          </p:nvSpPr>
          <p:spPr>
            <a:xfrm>
              <a:off x="1537183" y="1941783"/>
              <a:ext cx="1123706" cy="5539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8100" defTabSz="650240">
                <a:defRPr sz="1600">
                  <a:solidFill>
                    <a:srgbClr val="A40800"/>
                  </a:solidFill>
                  <a:latin typeface="Calibri"/>
                  <a:ea typeface="Calibri"/>
                  <a:cs typeface="Calibri"/>
                  <a:sym typeface="Calibri"/>
                </a:defRPr>
              </a:pPr>
              <a:r>
                <a:rPr sz="1800" b="1" dirty="0">
                  <a:solidFill>
                    <a:srgbClr val="FF1491"/>
                  </a:solidFill>
                </a:rPr>
                <a:t>Proposal</a:t>
              </a:r>
            </a:p>
            <a:p>
              <a:pPr indent="38100" algn="l" defTabSz="650240">
                <a:defRPr sz="1600">
                  <a:solidFill>
                    <a:srgbClr val="A40800"/>
                  </a:solidFill>
                  <a:latin typeface="Calibri"/>
                  <a:ea typeface="Calibri"/>
                  <a:cs typeface="Calibri"/>
                  <a:sym typeface="Calibri"/>
                </a:defRPr>
              </a:pPr>
              <a:r>
                <a:rPr sz="1800" b="1" dirty="0">
                  <a:solidFill>
                    <a:srgbClr val="FF1491"/>
                  </a:solidFill>
                </a:rPr>
                <a:t>Submission</a:t>
              </a:r>
            </a:p>
          </p:txBody>
        </p:sp>
        <p:sp>
          <p:nvSpPr>
            <p:cNvPr id="225" name="Shape 225"/>
            <p:cNvSpPr/>
            <p:nvPr/>
          </p:nvSpPr>
          <p:spPr>
            <a:xfrm>
              <a:off x="2857228" y="808473"/>
              <a:ext cx="945371"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8100" defTabSz="650240">
                <a:defRPr sz="1600">
                  <a:latin typeface="Calibri"/>
                  <a:ea typeface="Calibri"/>
                  <a:cs typeface="Calibri"/>
                  <a:sym typeface="Calibri"/>
                </a:defRPr>
              </a:pPr>
              <a:r>
                <a:rPr dirty="0" smtClean="0"/>
                <a:t>TAC</a:t>
              </a:r>
              <a:endParaRPr dirty="0"/>
            </a:p>
            <a:p>
              <a:pPr indent="38100" defTabSz="650240">
                <a:defRPr sz="1600">
                  <a:latin typeface="Calibri"/>
                  <a:ea typeface="Calibri"/>
                  <a:cs typeface="Calibri"/>
                  <a:sym typeface="Calibri"/>
                </a:defRPr>
              </a:pPr>
              <a:r>
                <a:rPr dirty="0"/>
                <a:t>acceptance</a:t>
              </a:r>
            </a:p>
          </p:txBody>
        </p:sp>
        <p:sp>
          <p:nvSpPr>
            <p:cNvPr id="227" name="Shape 227"/>
            <p:cNvSpPr/>
            <p:nvPr/>
          </p:nvSpPr>
          <p:spPr>
            <a:xfrm>
              <a:off x="4057747" y="394017"/>
              <a:ext cx="1362091"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dirty="0"/>
                <a:t>Long </a:t>
              </a:r>
              <a:r>
                <a:rPr dirty="0" smtClean="0"/>
                <a:t>Range </a:t>
              </a:r>
              <a:r>
                <a:rPr dirty="0"/>
                <a:t>Plan</a:t>
              </a:r>
            </a:p>
          </p:txBody>
        </p:sp>
        <p:grpSp>
          <p:nvGrpSpPr>
            <p:cNvPr id="235" name="Group 235"/>
            <p:cNvGrpSpPr/>
            <p:nvPr/>
          </p:nvGrpSpPr>
          <p:grpSpPr>
            <a:xfrm>
              <a:off x="555252" y="1403645"/>
              <a:ext cx="11727031" cy="885770"/>
              <a:chOff x="-668293" y="177786"/>
              <a:chExt cx="11727029" cy="885768"/>
            </a:xfrm>
          </p:grpSpPr>
          <p:sp>
            <p:nvSpPr>
              <p:cNvPr id="228" name="Shape 228"/>
              <p:cNvSpPr/>
              <p:nvPr/>
            </p:nvSpPr>
            <p:spPr>
              <a:xfrm flipH="1" flipV="1">
                <a:off x="-668293" y="392240"/>
                <a:ext cx="11727029" cy="4713"/>
              </a:xfrm>
              <a:prstGeom prst="line">
                <a:avLst/>
              </a:prstGeom>
              <a:noFill/>
              <a:ln w="63500" cap="flat">
                <a:solidFill>
                  <a:srgbClr val="000000"/>
                </a:solidFill>
                <a:prstDash val="solid"/>
                <a:round/>
                <a:headEnd type="stealth" w="med" len="med"/>
                <a:tailEnd type="oval" w="med" len="me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29" name="Shape 229"/>
              <p:cNvSpPr/>
              <p:nvPr/>
            </p:nvSpPr>
            <p:spPr>
              <a:xfrm>
                <a:off x="855604" y="210141"/>
                <a:ext cx="5634" cy="357006"/>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1" name="Shape 231"/>
              <p:cNvSpPr/>
              <p:nvPr/>
            </p:nvSpPr>
            <p:spPr>
              <a:xfrm flipH="1">
                <a:off x="5648163" y="177786"/>
                <a:ext cx="993" cy="35586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2" name="Shape 232"/>
              <p:cNvSpPr/>
              <p:nvPr/>
            </p:nvSpPr>
            <p:spPr>
              <a:xfrm flipH="1">
                <a:off x="2786533" y="205101"/>
                <a:ext cx="993" cy="35586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3" name="Shape 233"/>
              <p:cNvSpPr/>
              <p:nvPr/>
            </p:nvSpPr>
            <p:spPr>
              <a:xfrm flipH="1">
                <a:off x="2101874" y="206067"/>
                <a:ext cx="994" cy="35586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sp>
            <p:nvSpPr>
              <p:cNvPr id="234" name="Shape 234"/>
              <p:cNvSpPr/>
              <p:nvPr/>
            </p:nvSpPr>
            <p:spPr>
              <a:xfrm>
                <a:off x="8289784" y="213754"/>
                <a:ext cx="11387" cy="849800"/>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endParaRPr/>
              </a:p>
            </p:txBody>
          </p:sp>
        </p:grpSp>
        <p:sp>
          <p:nvSpPr>
            <p:cNvPr id="237" name="Shape 237"/>
            <p:cNvSpPr/>
            <p:nvPr/>
          </p:nvSpPr>
          <p:spPr>
            <a:xfrm>
              <a:off x="6220339" y="613991"/>
              <a:ext cx="1287023"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dirty="0"/>
                <a:t>NIRCam </a:t>
              </a:r>
            </a:p>
            <a:p>
              <a:pPr indent="38100" defTabSz="650240">
                <a:defRPr sz="1600">
                  <a:latin typeface="Calibri"/>
                  <a:ea typeface="Calibri"/>
                  <a:cs typeface="Calibri"/>
                  <a:sym typeface="Calibri"/>
                </a:defRPr>
              </a:pPr>
              <a:r>
                <a:rPr dirty="0"/>
                <a:t>Pre-Imaging</a:t>
              </a:r>
            </a:p>
          </p:txBody>
        </p:sp>
        <p:sp>
          <p:nvSpPr>
            <p:cNvPr id="238" name="Shape 238"/>
            <p:cNvSpPr/>
            <p:nvPr/>
          </p:nvSpPr>
          <p:spPr>
            <a:xfrm>
              <a:off x="4233825" y="1832070"/>
              <a:ext cx="1052371"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8100" defTabSz="650240">
                <a:defRPr sz="1600">
                  <a:latin typeface="Calibri"/>
                  <a:ea typeface="Calibri"/>
                  <a:cs typeface="Calibri"/>
                  <a:sym typeface="Calibri"/>
                </a:defRPr>
              </a:pPr>
              <a:r>
                <a:rPr dirty="0"/>
                <a:t>Fixed Orient </a:t>
              </a:r>
            </a:p>
            <a:p>
              <a:pPr indent="38100" defTabSz="650240">
                <a:defRPr sz="1600">
                  <a:latin typeface="Calibri"/>
                  <a:ea typeface="Calibri"/>
                  <a:cs typeface="Calibri"/>
                  <a:sym typeface="Calibri"/>
                </a:defRPr>
              </a:pPr>
              <a:r>
                <a:rPr dirty="0" smtClean="0"/>
                <a:t>assigned</a:t>
              </a:r>
              <a:endParaRPr dirty="0"/>
            </a:p>
          </p:txBody>
        </p:sp>
      </p:grpSp>
      <p:sp>
        <p:nvSpPr>
          <p:cNvPr id="243" name="Shape 243"/>
          <p:cNvSpPr/>
          <p:nvPr/>
        </p:nvSpPr>
        <p:spPr>
          <a:xfrm flipV="1">
            <a:off x="8858736" y="4150036"/>
            <a:ext cx="809664" cy="1870"/>
          </a:xfrm>
          <a:prstGeom prst="line">
            <a:avLst/>
          </a:prstGeom>
          <a:ln w="69850">
            <a:solidFill>
              <a:srgbClr val="FF1491"/>
            </a:solidFill>
          </a:ln>
          <a:effectLst>
            <a:outerShdw blurRad="50800" dist="25400" dir="5400000" rotWithShape="0">
              <a:srgbClr val="000000">
                <a:alpha val="38000"/>
              </a:srgbClr>
            </a:outerShdw>
          </a:effectLst>
        </p:spPr>
        <p:txBody>
          <a:bodyPr lIns="65023" tIns="65023" rIns="65023" bIns="65023"/>
          <a:lstStyle/>
          <a:p>
            <a:pPr algn="l" defTabSz="650240">
              <a:defRPr sz="2400">
                <a:latin typeface="Calibri"/>
                <a:ea typeface="Calibri"/>
                <a:cs typeface="Calibri"/>
                <a:sym typeface="Calibri"/>
              </a:defRPr>
            </a:pPr>
            <a:endParaRPr/>
          </a:p>
        </p:txBody>
      </p:sp>
      <p:sp>
        <p:nvSpPr>
          <p:cNvPr id="58" name="TextBox 57"/>
          <p:cNvSpPr txBox="1"/>
          <p:nvPr/>
        </p:nvSpPr>
        <p:spPr>
          <a:xfrm>
            <a:off x="7502557" y="2765676"/>
            <a:ext cx="293284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err="1" smtClean="0">
                <a:ln>
                  <a:noFill/>
                </a:ln>
                <a:solidFill>
                  <a:srgbClr val="FF1491"/>
                </a:solidFill>
                <a:effectLst/>
                <a:uFillTx/>
                <a:latin typeface="Calibri" charset="0"/>
                <a:ea typeface="Calibri" charset="0"/>
                <a:cs typeface="Calibri" charset="0"/>
                <a:sym typeface="Helvetica Light"/>
              </a:rPr>
              <a:t>NIRSpec</a:t>
            </a:r>
            <a:r>
              <a:rPr kumimoji="0" lang="en-US" sz="1600" b="0" i="0" u="none" strike="noStrike" cap="none" spc="0" normalizeH="0" baseline="0" dirty="0" smtClean="0">
                <a:ln>
                  <a:noFill/>
                </a:ln>
                <a:solidFill>
                  <a:srgbClr val="FF1491"/>
                </a:solidFill>
                <a:effectLst/>
                <a:uFillTx/>
                <a:latin typeface="Calibri" charset="0"/>
                <a:ea typeface="Calibri" charset="0"/>
                <a:cs typeface="Calibri" charset="0"/>
                <a:sym typeface="Helvetica Light"/>
              </a:rPr>
              <a:t> spectroscopy planning</a:t>
            </a:r>
          </a:p>
          <a:p>
            <a:pPr marL="0" marR="0" indent="0" algn="ctr" defTabSz="584200" rtl="0" fontAlgn="auto" latinLnBrk="0" hangingPunct="0">
              <a:lnSpc>
                <a:spcPct val="100000"/>
              </a:lnSpc>
              <a:spcBef>
                <a:spcPts val="0"/>
              </a:spcBef>
              <a:spcAft>
                <a:spcPts val="0"/>
              </a:spcAft>
              <a:buClrTx/>
              <a:buSzTx/>
              <a:buFontTx/>
              <a:buNone/>
              <a:tabLst/>
            </a:pPr>
            <a:r>
              <a:rPr lang="en-US" sz="1600" dirty="0" smtClean="0">
                <a:solidFill>
                  <a:srgbClr val="FF1491"/>
                </a:solidFill>
                <a:latin typeface="Calibri" charset="0"/>
                <a:ea typeface="Calibri" charset="0"/>
                <a:cs typeface="Calibri" charset="0"/>
              </a:rPr>
              <a:t>(2-4 weeks)</a:t>
            </a:r>
            <a:endParaRPr kumimoji="0" lang="en-US" sz="1600" b="0" i="0" u="none" strike="noStrike" cap="none" spc="0" normalizeH="0" baseline="0" dirty="0">
              <a:ln>
                <a:noFill/>
              </a:ln>
              <a:solidFill>
                <a:srgbClr val="FF1491"/>
              </a:solidFill>
              <a:effectLst/>
              <a:uFillTx/>
              <a:latin typeface="Calibri" charset="0"/>
              <a:ea typeface="Calibri" charset="0"/>
              <a:cs typeface="Calibri" charset="0"/>
              <a:sym typeface="Helvetica Light"/>
            </a:endParaRPr>
          </a:p>
        </p:txBody>
      </p:sp>
      <p:sp>
        <p:nvSpPr>
          <p:cNvPr id="59" name="Shape 222"/>
          <p:cNvSpPr/>
          <p:nvPr/>
        </p:nvSpPr>
        <p:spPr>
          <a:xfrm>
            <a:off x="143206" y="5526862"/>
            <a:ext cx="1707104" cy="492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indent="38100" defTabSz="650240">
              <a:defRPr sz="1600">
                <a:latin typeface="Calibri"/>
                <a:ea typeface="Calibri"/>
                <a:cs typeface="Calibri"/>
                <a:sym typeface="Calibri"/>
              </a:defRPr>
            </a:pPr>
            <a:r>
              <a:rPr dirty="0"/>
              <a:t>Idea for </a:t>
            </a:r>
            <a:endParaRPr lang="en-US" dirty="0" smtClean="0"/>
          </a:p>
          <a:p>
            <a:pPr indent="38100" defTabSz="650240">
              <a:defRPr sz="1600">
                <a:latin typeface="Calibri"/>
                <a:ea typeface="Calibri"/>
                <a:cs typeface="Calibri"/>
                <a:sym typeface="Calibri"/>
              </a:defRPr>
            </a:pPr>
            <a:r>
              <a:rPr dirty="0" smtClean="0"/>
              <a:t>MOS Survey</a:t>
            </a:r>
            <a:endParaRPr dirty="0"/>
          </a:p>
        </p:txBody>
      </p:sp>
      <p:sp>
        <p:nvSpPr>
          <p:cNvPr id="45" name="5-Point Star 44"/>
          <p:cNvSpPr/>
          <p:nvPr/>
        </p:nvSpPr>
        <p:spPr>
          <a:xfrm>
            <a:off x="9574335" y="3916372"/>
            <a:ext cx="329892" cy="342872"/>
          </a:xfrm>
          <a:prstGeom prst="star5">
            <a:avLst>
              <a:gd name="adj" fmla="val 23452"/>
              <a:gd name="hf" fmla="val 105146"/>
              <a:gd name="vf" fmla="val 110557"/>
            </a:avLst>
          </a:prstGeom>
          <a:solidFill>
            <a:srgbClr val="FF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38035184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56A8"/>
                </a:solidFill>
                <a:latin typeface="Calibri"/>
                <a:cs typeface="Calibri"/>
              </a:rPr>
              <a:t>MOS </a:t>
            </a:r>
            <a:r>
              <a:rPr lang="en-US" sz="3500" dirty="0">
                <a:solidFill>
                  <a:srgbClr val="FF56A8"/>
                </a:solidFill>
                <a:latin typeface="Calibri"/>
                <a:cs typeface="Calibri"/>
              </a:rPr>
              <a:t>process </a:t>
            </a:r>
            <a:r>
              <a:rPr lang="en-US" sz="3500" dirty="0" smtClean="0">
                <a:solidFill>
                  <a:srgbClr val="FF56A8"/>
                </a:solidFill>
                <a:latin typeface="Calibri"/>
                <a:cs typeface="Calibri"/>
              </a:rPr>
              <a:t>overview </a:t>
            </a:r>
          </a:p>
          <a:p>
            <a:pPr>
              <a:lnSpc>
                <a:spcPct val="120000"/>
              </a:lnSpc>
              <a:spcBef>
                <a:spcPts val="1200"/>
              </a:spcBef>
              <a:buFont typeface="Wingdings" charset="2"/>
              <a:buChar char="v"/>
            </a:pPr>
            <a:r>
              <a:rPr sz="3500" dirty="0" smtClean="0">
                <a:solidFill>
                  <a:srgbClr val="FF1491"/>
                </a:solidFill>
                <a:latin typeface="Calibri"/>
                <a:cs typeface="Calibri"/>
              </a:rPr>
              <a:t>MSA </a:t>
            </a:r>
            <a:r>
              <a:rPr sz="3500" dirty="0">
                <a:solidFill>
                  <a:srgbClr val="FF1491"/>
                </a:solidFill>
                <a:latin typeface="Calibri"/>
                <a:cs typeface="Calibri"/>
              </a:rPr>
              <a:t>characteristics that impact </a:t>
            </a:r>
            <a:r>
              <a:rPr lang="en-US" sz="3500" dirty="0" smtClean="0">
                <a:solidFill>
                  <a:srgbClr val="FF1491"/>
                </a:solidFill>
                <a:latin typeface="Calibri"/>
                <a:cs typeface="Calibri"/>
              </a:rPr>
              <a:t>MOS </a:t>
            </a:r>
            <a:r>
              <a:rPr sz="3500" dirty="0" smtClean="0">
                <a:solidFill>
                  <a:srgbClr val="FF1491"/>
                </a:solidFill>
                <a:latin typeface="Calibri"/>
                <a:cs typeface="Calibri"/>
              </a:rPr>
              <a:t>observation</a:t>
            </a:r>
            <a:r>
              <a:rPr lang="en-US" sz="3500" dirty="0" smtClean="0">
                <a:solidFill>
                  <a:srgbClr val="FF1491"/>
                </a:solidFill>
                <a:latin typeface="Calibri"/>
                <a:cs typeface="Calibri"/>
              </a:rPr>
              <a:t> planning</a:t>
            </a:r>
          </a:p>
          <a:p>
            <a:pPr>
              <a:lnSpc>
                <a:spcPct val="120000"/>
              </a:lnSpc>
              <a:spcBef>
                <a:spcPts val="1200"/>
              </a:spcBef>
              <a:buFont typeface="Wingdings" charset="2"/>
              <a:buChar char="v"/>
            </a:pPr>
            <a:r>
              <a:rPr lang="en-US" sz="3500" dirty="0">
                <a:cs typeface="Calibri"/>
              </a:rPr>
              <a:t>Target Acquisition and Pre-Imaging </a:t>
            </a:r>
            <a:r>
              <a:rPr lang="en-US" sz="3500" dirty="0" smtClean="0">
                <a:cs typeface="Calibri"/>
              </a:rPr>
              <a:t>considerations</a:t>
            </a:r>
            <a:endParaRPr lang="en-US" sz="3500" dirty="0" smtClean="0">
              <a:latin typeface="Calibri"/>
              <a:cs typeface="Calibri"/>
            </a:endParaRPr>
          </a:p>
          <a:p>
            <a:pPr>
              <a:lnSpc>
                <a:spcPct val="120000"/>
              </a:lnSpc>
              <a:spcBef>
                <a:spcPts val="1200"/>
              </a:spcBef>
              <a:spcAft>
                <a:spcPts val="222"/>
              </a:spcAft>
              <a:buFont typeface="Wingdings" charset="2"/>
              <a:buChar char="v"/>
            </a:pPr>
            <a:r>
              <a:rPr lang="en-US" sz="3500" dirty="0" smtClean="0">
                <a:latin typeface="Calibri"/>
                <a:cs typeface="Calibri"/>
              </a:rPr>
              <a:t>The MSA Planning Tool (MPT) in APT</a:t>
            </a:r>
            <a:endParaRPr lang="en-US" sz="3500" dirty="0">
              <a:latin typeface="Calibri"/>
              <a:cs typeface="Calibri"/>
            </a:endParaRPr>
          </a:p>
          <a:p>
            <a:pPr lvl="1">
              <a:lnSpc>
                <a:spcPct val="120000"/>
              </a:lnSpc>
              <a:spcBef>
                <a:spcPts val="300"/>
              </a:spcBef>
              <a:spcAft>
                <a:spcPts val="600"/>
              </a:spcAft>
              <a:buFont typeface="Wingdings" charset="2"/>
              <a:buChar char="§"/>
            </a:pPr>
            <a:r>
              <a:rPr lang="en-US" sz="3000" dirty="0" smtClean="0">
                <a:solidFill>
                  <a:schemeClr val="tx1"/>
                </a:solidFill>
                <a:latin typeface="Calibri"/>
                <a:cs typeface="Calibri"/>
              </a:rPr>
              <a:t>Input </a:t>
            </a:r>
            <a:r>
              <a:rPr lang="en-US" sz="3000" dirty="0" smtClean="0">
                <a:solidFill>
                  <a:schemeClr val="tx1"/>
                </a:solidFill>
                <a:latin typeface="Calibri"/>
                <a:cs typeface="Calibri"/>
              </a:rPr>
              <a:t>Catalog and Candidate Lists</a:t>
            </a:r>
            <a:endParaRPr lang="en-US" sz="3000" dirty="0" smtClean="0">
              <a:solidFill>
                <a:schemeClr val="tx1"/>
              </a:solidFill>
              <a:latin typeface="Calibri"/>
              <a:cs typeface="Calibri"/>
            </a:endParaRPr>
          </a:p>
          <a:p>
            <a:pPr lvl="1">
              <a:lnSpc>
                <a:spcPct val="120000"/>
              </a:lnSpc>
              <a:spcBef>
                <a:spcPts val="300"/>
              </a:spcBef>
              <a:spcAft>
                <a:spcPts val="600"/>
              </a:spcAft>
              <a:buFont typeface="Wingdings" charset="2"/>
              <a:buChar char="§"/>
            </a:pPr>
            <a:r>
              <a:rPr lang="en-US" sz="3100" dirty="0" smtClean="0">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204054532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71311" y="1326062"/>
            <a:ext cx="370405" cy="5334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NIRSpec_focal_plane.tiff"/>
          <p:cNvPicPr>
            <a:picLocks noChangeAspect="1"/>
          </p:cNvPicPr>
          <p:nvPr/>
        </p:nvPicPr>
        <p:blipFill rotWithShape="1">
          <a:blip r:embed="rId2">
            <a:extLst>
              <a:ext uri="{28A0092B-C50C-407E-A947-70E740481C1C}">
                <a14:useLocalDpi xmlns:a14="http://schemas.microsoft.com/office/drawing/2010/main" val="0"/>
              </a:ext>
            </a:extLst>
          </a:blip>
          <a:srcRect l="5766" t="78" r="5840" b="34"/>
          <a:stretch/>
        </p:blipFill>
        <p:spPr>
          <a:xfrm>
            <a:off x="226252" y="1326062"/>
            <a:ext cx="6259807" cy="5334710"/>
          </a:xfrm>
          <a:prstGeom prst="rect">
            <a:avLst/>
          </a:prstGeom>
        </p:spPr>
      </p:pic>
      <p:sp>
        <p:nvSpPr>
          <p:cNvPr id="2" name="Title 1"/>
          <p:cNvSpPr>
            <a:spLocks noGrp="1"/>
          </p:cNvSpPr>
          <p:nvPr>
            <p:ph type="title"/>
          </p:nvPr>
        </p:nvSpPr>
        <p:spPr>
          <a:xfrm>
            <a:off x="650240" y="72253"/>
            <a:ext cx="11704320" cy="1030034"/>
          </a:xfrm>
        </p:spPr>
        <p:txBody>
          <a:bodyPr>
            <a:noAutofit/>
          </a:bodyPr>
          <a:lstStyle/>
          <a:p>
            <a:r>
              <a:rPr lang="en-US" sz="3500" dirty="0" smtClean="0"/>
              <a:t>MSA Characteristics that create Observation Planning </a:t>
            </a:r>
            <a:r>
              <a:rPr lang="en-US" sz="3500" dirty="0"/>
              <a:t>C</a:t>
            </a:r>
            <a:r>
              <a:rPr lang="en-US" sz="3500" dirty="0" smtClean="0"/>
              <a:t>hallenges</a:t>
            </a:r>
            <a:endParaRPr lang="en-US" sz="3500" dirty="0"/>
          </a:p>
        </p:txBody>
      </p:sp>
      <p:sp>
        <p:nvSpPr>
          <p:cNvPr id="3" name="Content Placeholder 2"/>
          <p:cNvSpPr>
            <a:spLocks noGrp="1"/>
          </p:cNvSpPr>
          <p:nvPr>
            <p:ph idx="1"/>
          </p:nvPr>
        </p:nvSpPr>
        <p:spPr>
          <a:xfrm>
            <a:off x="6950838" y="1100717"/>
            <a:ext cx="4619135" cy="1341350"/>
          </a:xfrm>
        </p:spPr>
        <p:txBody>
          <a:bodyPr>
            <a:noAutofit/>
          </a:bodyPr>
          <a:lstStyle/>
          <a:p>
            <a:pPr>
              <a:buFont typeface="Wingdings" charset="2"/>
              <a:buChar char="Ø"/>
            </a:pPr>
            <a:r>
              <a:rPr lang="en-US" sz="2500" dirty="0">
                <a:latin typeface="Calibri" charset="0"/>
                <a:ea typeface="Calibri" charset="0"/>
                <a:cs typeface="Calibri" charset="0"/>
              </a:rPr>
              <a:t>The MSA is a </a:t>
            </a:r>
            <a:r>
              <a:rPr lang="en-US" sz="2500" b="1" dirty="0">
                <a:latin typeface="Calibri" charset="0"/>
                <a:ea typeface="Calibri" charset="0"/>
                <a:cs typeface="Calibri" charset="0"/>
              </a:rPr>
              <a:t>fixed grid </a:t>
            </a:r>
            <a:r>
              <a:rPr lang="en-US" sz="2500" dirty="0">
                <a:latin typeface="Calibri" charset="0"/>
                <a:ea typeface="Calibri" charset="0"/>
                <a:cs typeface="Calibri" charset="0"/>
              </a:rPr>
              <a:t>(with shutter bars that vignette light from sources behind them)</a:t>
            </a:r>
          </a:p>
        </p:txBody>
      </p:sp>
      <p:sp>
        <p:nvSpPr>
          <p:cNvPr id="7" name="Content Placeholder 2"/>
          <p:cNvSpPr txBox="1">
            <a:spLocks/>
          </p:cNvSpPr>
          <p:nvPr/>
        </p:nvSpPr>
        <p:spPr>
          <a:xfrm>
            <a:off x="430434" y="7003310"/>
            <a:ext cx="6164383" cy="2494377"/>
          </a:xfrm>
          <a:prstGeom prst="rect">
            <a:avLst/>
          </a:prstGeom>
        </p:spPr>
        <p:txBody>
          <a:bodyPr vert="horz" lIns="130046" tIns="65023" rIns="130046" bIns="65023"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00" dirty="0" smtClean="0">
                <a:solidFill>
                  <a:srgbClr val="FF1491"/>
                </a:solidFill>
                <a:latin typeface="Calibri" charset="0"/>
                <a:ea typeface="Calibri" charset="0"/>
                <a:cs typeface="Calibri" charset="0"/>
                <a:sym typeface="Wingdings"/>
              </a:rPr>
              <a:t> </a:t>
            </a:r>
            <a:r>
              <a:rPr lang="en-US" sz="2500" b="1" dirty="0">
                <a:solidFill>
                  <a:srgbClr val="FF1491"/>
                </a:solidFill>
                <a:latin typeface="Calibri" charset="0"/>
                <a:ea typeface="Calibri" charset="0"/>
                <a:cs typeface="Calibri" charset="0"/>
                <a:sym typeface="Wingdings"/>
              </a:rPr>
              <a:t>use MPT!</a:t>
            </a:r>
          </a:p>
          <a:p>
            <a:pPr marL="0" indent="0" algn="ctr">
              <a:buNone/>
            </a:pPr>
            <a:endParaRPr lang="en-US" sz="2500" dirty="0">
              <a:solidFill>
                <a:srgbClr val="0000FF"/>
              </a:solidFill>
              <a:latin typeface="Calibri" charset="0"/>
              <a:ea typeface="Calibri" charset="0"/>
              <a:cs typeface="Calibri" charset="0"/>
            </a:endParaRPr>
          </a:p>
        </p:txBody>
      </p:sp>
      <p:sp>
        <p:nvSpPr>
          <p:cNvPr id="4" name="Rectangle 3"/>
          <p:cNvSpPr/>
          <p:nvPr/>
        </p:nvSpPr>
        <p:spPr>
          <a:xfrm>
            <a:off x="933585" y="2353731"/>
            <a:ext cx="2508171" cy="3005641"/>
          </a:xfrm>
          <a:prstGeom prst="rect">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
        <p:nvSpPr>
          <p:cNvPr id="10" name="Rectangle 9"/>
          <p:cNvSpPr/>
          <p:nvPr/>
        </p:nvSpPr>
        <p:spPr>
          <a:xfrm>
            <a:off x="3782183" y="2353730"/>
            <a:ext cx="2352658" cy="2987583"/>
          </a:xfrm>
          <a:prstGeom prst="rect">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cxnSp>
        <p:nvCxnSpPr>
          <p:cNvPr id="11" name="Straight Arrow Connector 10"/>
          <p:cNvCxnSpPr/>
          <p:nvPr/>
        </p:nvCxnSpPr>
        <p:spPr>
          <a:xfrm flipH="1">
            <a:off x="3441756" y="2456210"/>
            <a:ext cx="340426" cy="0"/>
          </a:xfrm>
          <a:prstGeom prst="straightConnector1">
            <a:avLst/>
          </a:prstGeom>
          <a:ln w="19050">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64611" y="1829041"/>
            <a:ext cx="1169283" cy="346760"/>
          </a:xfrm>
          <a:prstGeom prst="rect">
            <a:avLst/>
          </a:prstGeom>
          <a:noFill/>
        </p:spPr>
        <p:txBody>
          <a:bodyPr wrap="none" lIns="130046" tIns="65023" rIns="130046" bIns="65023" rtlCol="0">
            <a:spAutoFit/>
          </a:bodyPr>
          <a:lstStyle/>
          <a:p>
            <a:r>
              <a:rPr lang="en-US" sz="1400" dirty="0">
                <a:solidFill>
                  <a:srgbClr val="FF0000"/>
                </a:solidFill>
              </a:rPr>
              <a:t>Gap (~20”)</a:t>
            </a:r>
          </a:p>
        </p:txBody>
      </p:sp>
      <p:grpSp>
        <p:nvGrpSpPr>
          <p:cNvPr id="24" name="Group 23"/>
          <p:cNvGrpSpPr/>
          <p:nvPr/>
        </p:nvGrpSpPr>
        <p:grpSpPr>
          <a:xfrm>
            <a:off x="2243235" y="3398096"/>
            <a:ext cx="2675408" cy="802570"/>
            <a:chOff x="1264482" y="2502541"/>
            <a:chExt cx="1881146" cy="564307"/>
          </a:xfrm>
        </p:grpSpPr>
        <p:grpSp>
          <p:nvGrpSpPr>
            <p:cNvPr id="23" name="Group 22"/>
            <p:cNvGrpSpPr/>
            <p:nvPr/>
          </p:nvGrpSpPr>
          <p:grpSpPr>
            <a:xfrm>
              <a:off x="1264482" y="2743389"/>
              <a:ext cx="1881146" cy="323459"/>
              <a:chOff x="1264482" y="2743389"/>
              <a:chExt cx="1881146" cy="323459"/>
            </a:xfrm>
          </p:grpSpPr>
          <p:sp>
            <p:nvSpPr>
              <p:cNvPr id="18" name="Content Placeholder 2"/>
              <p:cNvSpPr txBox="1">
                <a:spLocks/>
              </p:cNvSpPr>
              <p:nvPr/>
            </p:nvSpPr>
            <p:spPr>
              <a:xfrm>
                <a:off x="1264482" y="2746222"/>
                <a:ext cx="892540" cy="320626"/>
              </a:xfrm>
              <a:prstGeom prst="rect">
                <a:avLst/>
              </a:prstGeom>
            </p:spPr>
            <p:txBody>
              <a:bodyPr vert="horz" lIns="91440" tIns="45720" rIns="91440" bIns="45720" rtlCol="0">
                <a:normAutofit/>
              </a:bodyPr>
              <a:lstStyle/>
              <a:p>
                <a:r>
                  <a:rPr lang="en-US" sz="1400" kern="1200" dirty="0">
                    <a:solidFill>
                      <a:srgbClr val="FFFF00"/>
                    </a:solidFill>
                    <a:latin typeface="Avenir Black"/>
                    <a:cs typeface="Avenir Black"/>
                  </a:rPr>
                  <a:t>Quad </a:t>
                </a:r>
                <a:r>
                  <a:rPr lang="en-US" sz="1400" dirty="0">
                    <a:solidFill>
                      <a:srgbClr val="FFFF00"/>
                    </a:solidFill>
                    <a:latin typeface="Avenir Black"/>
                    <a:cs typeface="Avenir Black"/>
                  </a:rPr>
                  <a:t>4</a:t>
                </a:r>
                <a:endParaRPr lang="en-US" sz="1400" kern="1200" dirty="0">
                  <a:solidFill>
                    <a:srgbClr val="FFFF00"/>
                  </a:solidFill>
                  <a:latin typeface="Avenir Black"/>
                  <a:cs typeface="Avenir Black"/>
                </a:endParaRPr>
              </a:p>
            </p:txBody>
          </p:sp>
          <p:sp>
            <p:nvSpPr>
              <p:cNvPr id="19" name="Content Placeholder 2"/>
              <p:cNvSpPr txBox="1">
                <a:spLocks/>
              </p:cNvSpPr>
              <p:nvPr/>
            </p:nvSpPr>
            <p:spPr>
              <a:xfrm>
                <a:off x="2253088" y="2743389"/>
                <a:ext cx="892540" cy="320626"/>
              </a:xfrm>
              <a:prstGeom prst="rect">
                <a:avLst/>
              </a:prstGeom>
            </p:spPr>
            <p:txBody>
              <a:bodyPr vert="horz" lIns="91440" tIns="45720" rIns="91440" bIns="45720" rtlCol="0">
                <a:normAutofit/>
              </a:bodyPr>
              <a:lstStyle/>
              <a:p>
                <a:r>
                  <a:rPr lang="en-US" sz="1400" kern="1200" dirty="0">
                    <a:solidFill>
                      <a:srgbClr val="FFFF00"/>
                    </a:solidFill>
                    <a:latin typeface="Avenir Black"/>
                    <a:cs typeface="Avenir Black"/>
                  </a:rPr>
                  <a:t>Quad 2</a:t>
                </a:r>
              </a:p>
            </p:txBody>
          </p:sp>
        </p:grpSp>
        <p:grpSp>
          <p:nvGrpSpPr>
            <p:cNvPr id="22" name="Group 21"/>
            <p:cNvGrpSpPr/>
            <p:nvPr/>
          </p:nvGrpSpPr>
          <p:grpSpPr>
            <a:xfrm>
              <a:off x="1264482" y="2502541"/>
              <a:ext cx="1881146" cy="320626"/>
              <a:chOff x="1264482" y="2502541"/>
              <a:chExt cx="1881146" cy="320626"/>
            </a:xfrm>
          </p:grpSpPr>
          <p:sp>
            <p:nvSpPr>
              <p:cNvPr id="17" name="Content Placeholder 2"/>
              <p:cNvSpPr txBox="1">
                <a:spLocks/>
              </p:cNvSpPr>
              <p:nvPr/>
            </p:nvSpPr>
            <p:spPr>
              <a:xfrm>
                <a:off x="1264482" y="2502541"/>
                <a:ext cx="892540" cy="320626"/>
              </a:xfrm>
              <a:prstGeom prst="rect">
                <a:avLst/>
              </a:prstGeom>
            </p:spPr>
            <p:txBody>
              <a:bodyPr vert="horz" lIns="91440" tIns="45720" rIns="91440" bIns="45720" rtlCol="0">
                <a:normAutofit/>
              </a:bodyPr>
              <a:lstStyle/>
              <a:p>
                <a:r>
                  <a:rPr lang="en-US" sz="1400" kern="1200" dirty="0">
                    <a:solidFill>
                      <a:srgbClr val="FFFF00"/>
                    </a:solidFill>
                    <a:latin typeface="Avenir Black"/>
                    <a:cs typeface="Avenir Black"/>
                  </a:rPr>
                  <a:t>Quad 3</a:t>
                </a:r>
              </a:p>
            </p:txBody>
          </p:sp>
          <p:sp>
            <p:nvSpPr>
              <p:cNvPr id="20" name="Content Placeholder 2"/>
              <p:cNvSpPr txBox="1">
                <a:spLocks/>
              </p:cNvSpPr>
              <p:nvPr/>
            </p:nvSpPr>
            <p:spPr>
              <a:xfrm>
                <a:off x="2253088" y="2502541"/>
                <a:ext cx="892540" cy="320626"/>
              </a:xfrm>
              <a:prstGeom prst="rect">
                <a:avLst/>
              </a:prstGeom>
            </p:spPr>
            <p:txBody>
              <a:bodyPr vert="horz" lIns="91440" tIns="45720" rIns="91440" bIns="45720" rtlCol="0">
                <a:normAutofit/>
              </a:bodyPr>
              <a:lstStyle/>
              <a:p>
                <a:r>
                  <a:rPr lang="en-US" sz="1400" kern="1200" dirty="0">
                    <a:solidFill>
                      <a:srgbClr val="FFFF00"/>
                    </a:solidFill>
                    <a:latin typeface="Avenir Black"/>
                    <a:cs typeface="Avenir Black"/>
                  </a:rPr>
                  <a:t>Quad 1</a:t>
                </a:r>
              </a:p>
            </p:txBody>
          </p:sp>
        </p:grpSp>
      </p:grpSp>
      <p:sp>
        <p:nvSpPr>
          <p:cNvPr id="26" name="Content Placeholder 2"/>
          <p:cNvSpPr txBox="1">
            <a:spLocks/>
          </p:cNvSpPr>
          <p:nvPr/>
        </p:nvSpPr>
        <p:spPr>
          <a:xfrm>
            <a:off x="6905423" y="7219780"/>
            <a:ext cx="5993078" cy="2256408"/>
          </a:xfrm>
          <a:prstGeom prst="rect">
            <a:avLst/>
          </a:prstGeom>
        </p:spPr>
        <p:txBody>
          <a:bodyPr vert="horz" lIns="130046" tIns="65023" rIns="130046" bIns="6502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500" b="1" dirty="0">
                <a:latin typeface="Calibri" charset="0"/>
                <a:ea typeface="Calibri" charset="0"/>
                <a:cs typeface="Calibri" charset="0"/>
              </a:rPr>
              <a:t>Dither</a:t>
            </a:r>
            <a:r>
              <a:rPr lang="en-US" sz="2500" dirty="0">
                <a:latin typeface="Calibri" charset="0"/>
                <a:ea typeface="Calibri" charset="0"/>
                <a:cs typeface="Calibri" charset="0"/>
              </a:rPr>
              <a:t> to cover gap, mitigate detector artifacts, improve resolution, observe </a:t>
            </a:r>
            <a:r>
              <a:rPr lang="en-US" sz="2500" dirty="0" smtClean="0">
                <a:latin typeface="Calibri" charset="0"/>
                <a:ea typeface="Calibri" charset="0"/>
                <a:cs typeface="Calibri" charset="0"/>
              </a:rPr>
              <a:t>sources </a:t>
            </a:r>
            <a:r>
              <a:rPr lang="en-US" sz="2500" dirty="0">
                <a:latin typeface="Calibri" charset="0"/>
                <a:ea typeface="Calibri" charset="0"/>
                <a:cs typeface="Calibri" charset="0"/>
              </a:rPr>
              <a:t>behind bars or mounting plate</a:t>
            </a:r>
            <a:r>
              <a:rPr lang="en-US" sz="2500" dirty="0" smtClean="0">
                <a:latin typeface="Calibri" charset="0"/>
                <a:ea typeface="Calibri" charset="0"/>
                <a:cs typeface="Calibri" charset="0"/>
              </a:rPr>
              <a:t>.</a:t>
            </a:r>
          </a:p>
          <a:p>
            <a:pPr>
              <a:buFont typeface="Wingdings" charset="2"/>
              <a:buChar char="Ø"/>
            </a:pPr>
            <a:r>
              <a:rPr lang="en-US" sz="2500" b="1" dirty="0" smtClean="0">
                <a:solidFill>
                  <a:srgbClr val="CF71DA"/>
                </a:solidFill>
                <a:latin typeface="Calibri" charset="0"/>
                <a:ea typeface="Calibri" charset="0"/>
                <a:cs typeface="Calibri" charset="0"/>
              </a:rPr>
              <a:t>Typically </a:t>
            </a:r>
            <a:r>
              <a:rPr lang="en-US" sz="2500" b="1" dirty="0" smtClean="0">
                <a:solidFill>
                  <a:srgbClr val="CF71DA"/>
                </a:solidFill>
                <a:latin typeface="Calibri" charset="0"/>
                <a:ea typeface="Calibri" charset="0"/>
                <a:cs typeface="Calibri" charset="0"/>
              </a:rPr>
              <a:t>want to observe </a:t>
            </a:r>
            <a:r>
              <a:rPr lang="en-US" sz="2500" b="1" dirty="0">
                <a:solidFill>
                  <a:srgbClr val="CF71DA"/>
                </a:solidFill>
                <a:latin typeface="Calibri" charset="0"/>
                <a:ea typeface="Calibri" charset="0"/>
                <a:cs typeface="Calibri" charset="0"/>
              </a:rPr>
              <a:t>as many sources as </a:t>
            </a:r>
            <a:r>
              <a:rPr lang="en-US" sz="2500" b="1" dirty="0" smtClean="0">
                <a:solidFill>
                  <a:srgbClr val="CF71DA"/>
                </a:solidFill>
                <a:latin typeface="Calibri" charset="0"/>
                <a:ea typeface="Calibri" charset="0"/>
                <a:cs typeface="Calibri" charset="0"/>
              </a:rPr>
              <a:t>possible, </a:t>
            </a:r>
            <a:r>
              <a:rPr lang="en-US" sz="2500" b="1" dirty="0">
                <a:solidFill>
                  <a:srgbClr val="CF71DA"/>
                </a:solidFill>
                <a:latin typeface="Calibri" charset="0"/>
                <a:ea typeface="Calibri" charset="0"/>
                <a:cs typeface="Calibri" charset="0"/>
              </a:rPr>
              <a:t>at all dithers!</a:t>
            </a:r>
          </a:p>
        </p:txBody>
      </p:sp>
      <p:sp>
        <p:nvSpPr>
          <p:cNvPr id="27" name="Content Placeholder 2"/>
          <p:cNvSpPr txBox="1">
            <a:spLocks/>
          </p:cNvSpPr>
          <p:nvPr/>
        </p:nvSpPr>
        <p:spPr>
          <a:xfrm>
            <a:off x="6905423" y="5142126"/>
            <a:ext cx="5792862" cy="2077654"/>
          </a:xfrm>
          <a:prstGeom prst="rect">
            <a:avLst/>
          </a:prstGeom>
        </p:spPr>
        <p:txBody>
          <a:bodyPr vert="horz" lIns="130046" tIns="65023" rIns="130046" bIns="6502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500" dirty="0">
                <a:latin typeface="Calibri" charset="0"/>
                <a:ea typeface="Calibri" charset="0"/>
                <a:cs typeface="Calibri" charset="0"/>
              </a:rPr>
              <a:t>The MSA has </a:t>
            </a:r>
            <a:r>
              <a:rPr lang="en-US" sz="2500" b="1" dirty="0">
                <a:latin typeface="Calibri" charset="0"/>
                <a:ea typeface="Calibri" charset="0"/>
                <a:cs typeface="Calibri" charset="0"/>
              </a:rPr>
              <a:t>Failed shutters, shorted rows/columns</a:t>
            </a:r>
            <a:r>
              <a:rPr lang="en-US" sz="2500" dirty="0">
                <a:latin typeface="Calibri" charset="0"/>
                <a:ea typeface="Calibri" charset="0"/>
                <a:cs typeface="Calibri" charset="0"/>
              </a:rPr>
              <a:t>. Shutter status can evolve</a:t>
            </a:r>
            <a:r>
              <a:rPr lang="en-US" sz="2500" dirty="0" smtClean="0">
                <a:latin typeface="Calibri" charset="0"/>
                <a:ea typeface="Calibri" charset="0"/>
                <a:cs typeface="Calibri" charset="0"/>
              </a:rPr>
              <a:t>!  </a:t>
            </a:r>
            <a:r>
              <a:rPr lang="en-US" sz="2500" dirty="0" err="1" smtClean="0">
                <a:solidFill>
                  <a:srgbClr val="FF1491"/>
                </a:solidFill>
                <a:latin typeface="Calibri" charset="0"/>
                <a:ea typeface="Calibri" charset="0"/>
                <a:cs typeface="Calibri" charset="0"/>
              </a:rPr>
              <a:t>STScI</a:t>
            </a:r>
            <a:r>
              <a:rPr lang="en-US" sz="2500" dirty="0" smtClean="0">
                <a:solidFill>
                  <a:srgbClr val="FF1491"/>
                </a:solidFill>
                <a:latin typeface="Calibri" charset="0"/>
                <a:ea typeface="Calibri" charset="0"/>
                <a:cs typeface="Calibri" charset="0"/>
              </a:rPr>
              <a:t> will will notify users of updates to shutter status that may affect their program.</a:t>
            </a:r>
            <a:endParaRPr lang="en-US" sz="2500" dirty="0">
              <a:solidFill>
                <a:srgbClr val="FF1491"/>
              </a:solidFill>
              <a:latin typeface="Calibri" charset="0"/>
              <a:ea typeface="Calibri" charset="0"/>
              <a:cs typeface="Calibri" charset="0"/>
            </a:endParaRPr>
          </a:p>
        </p:txBody>
      </p:sp>
      <p:sp>
        <p:nvSpPr>
          <p:cNvPr id="5" name="TextBox 4"/>
          <p:cNvSpPr txBox="1"/>
          <p:nvPr/>
        </p:nvSpPr>
        <p:spPr>
          <a:xfrm>
            <a:off x="519510" y="7501061"/>
            <a:ext cx="5673290" cy="1977975"/>
          </a:xfrm>
          <a:prstGeom prst="rect">
            <a:avLst/>
          </a:prstGeom>
          <a:noFill/>
        </p:spPr>
        <p:txBody>
          <a:bodyPr wrap="square" lIns="130046" tIns="65023" rIns="130046" bIns="65023" rtlCol="0">
            <a:spAutoFit/>
          </a:bodyPr>
          <a:lstStyle/>
          <a:p>
            <a:pPr marL="342900" indent="-342900" algn="l">
              <a:buFont typeface="Arial" charset="0"/>
              <a:buChar char="•"/>
            </a:pPr>
            <a:r>
              <a:rPr lang="en-US" sz="2400" dirty="0" smtClean="0">
                <a:solidFill>
                  <a:schemeClr val="tx1"/>
                </a:solidFill>
                <a:latin typeface="Calibri" charset="0"/>
                <a:ea typeface="Calibri" charset="0"/>
                <a:cs typeface="Calibri" charset="0"/>
              </a:rPr>
              <a:t>MPT </a:t>
            </a:r>
            <a:r>
              <a:rPr lang="en-US" sz="2400" dirty="0" smtClean="0">
                <a:solidFill>
                  <a:schemeClr val="tx1"/>
                </a:solidFill>
                <a:latin typeface="Calibri" charset="0"/>
                <a:ea typeface="Calibri" charset="0"/>
                <a:cs typeface="Calibri" charset="0"/>
              </a:rPr>
              <a:t>deliverables:</a:t>
            </a:r>
          </a:p>
          <a:p>
            <a:pPr marL="342900" indent="-342900" algn="l">
              <a:buFont typeface="Arial" charset="0"/>
              <a:buChar char="•"/>
            </a:pPr>
            <a:r>
              <a:rPr lang="en-US" sz="2400" dirty="0" smtClean="0">
                <a:solidFill>
                  <a:schemeClr val="tx1"/>
                </a:solidFill>
                <a:latin typeface="Calibri" charset="0"/>
                <a:ea typeface="Calibri" charset="0"/>
                <a:cs typeface="Calibri" charset="0"/>
              </a:rPr>
              <a:t>optimal </a:t>
            </a:r>
            <a:r>
              <a:rPr lang="en-US" sz="2400" b="1" dirty="0" err="1" smtClean="0">
                <a:solidFill>
                  <a:schemeClr val="tx1"/>
                </a:solidFill>
                <a:latin typeface="Calibri" charset="0"/>
                <a:ea typeface="Calibri" charset="0"/>
                <a:cs typeface="Calibri" charset="0"/>
              </a:rPr>
              <a:t>pointings</a:t>
            </a:r>
            <a:endParaRPr lang="en-US" sz="2400" dirty="0">
              <a:solidFill>
                <a:schemeClr val="tx1"/>
              </a:solidFill>
              <a:latin typeface="Calibri" charset="0"/>
              <a:ea typeface="Calibri" charset="0"/>
              <a:cs typeface="Calibri" charset="0"/>
            </a:endParaRPr>
          </a:p>
          <a:p>
            <a:pPr marL="342900" indent="-342900" algn="l">
              <a:buFont typeface="Arial" charset="0"/>
              <a:buChar char="•"/>
            </a:pPr>
            <a:r>
              <a:rPr lang="en-US" sz="2400" b="1" dirty="0" smtClean="0">
                <a:solidFill>
                  <a:schemeClr val="tx1"/>
                </a:solidFill>
                <a:latin typeface="Calibri" charset="0"/>
                <a:ea typeface="Calibri" charset="0"/>
                <a:cs typeface="Calibri" charset="0"/>
              </a:rPr>
              <a:t>MSA configurations</a:t>
            </a:r>
            <a:endParaRPr lang="en-US" sz="2400" dirty="0" smtClean="0">
              <a:solidFill>
                <a:schemeClr val="tx1"/>
              </a:solidFill>
              <a:latin typeface="Calibri" charset="0"/>
              <a:ea typeface="Calibri" charset="0"/>
              <a:cs typeface="Calibri" charset="0"/>
            </a:endParaRPr>
          </a:p>
          <a:p>
            <a:pPr marL="342900" indent="-342900" algn="l">
              <a:buFont typeface="Arial" charset="0"/>
              <a:buChar char="•"/>
            </a:pPr>
            <a:r>
              <a:rPr lang="en-US" sz="2400" b="1" dirty="0" smtClean="0">
                <a:solidFill>
                  <a:schemeClr val="tx1"/>
                </a:solidFill>
                <a:latin typeface="Calibri" charset="0"/>
                <a:ea typeface="Calibri" charset="0"/>
                <a:cs typeface="Calibri" charset="0"/>
              </a:rPr>
              <a:t>Observed Targets</a:t>
            </a:r>
            <a:r>
              <a:rPr lang="en-US" sz="2400" dirty="0" smtClean="0">
                <a:solidFill>
                  <a:schemeClr val="tx1"/>
                </a:solidFill>
                <a:latin typeface="Calibri" charset="0"/>
                <a:ea typeface="Calibri" charset="0"/>
                <a:cs typeface="Calibri" charset="0"/>
              </a:rPr>
              <a:t> </a:t>
            </a:r>
            <a:r>
              <a:rPr lang="en-US" sz="2400" dirty="0" smtClean="0">
                <a:solidFill>
                  <a:schemeClr val="tx1"/>
                </a:solidFill>
                <a:latin typeface="Calibri" charset="0"/>
                <a:ea typeface="Calibri" charset="0"/>
                <a:cs typeface="Calibri" charset="0"/>
              </a:rPr>
              <a:t>will be selected from your Primary Candidate and Fillers lists</a:t>
            </a:r>
          </a:p>
        </p:txBody>
      </p:sp>
      <p:sp>
        <p:nvSpPr>
          <p:cNvPr id="25" name="Content Placeholder 2"/>
          <p:cNvSpPr txBox="1">
            <a:spLocks/>
          </p:cNvSpPr>
          <p:nvPr/>
        </p:nvSpPr>
        <p:spPr>
          <a:xfrm>
            <a:off x="6950838" y="2618416"/>
            <a:ext cx="5993078" cy="2700439"/>
          </a:xfrm>
          <a:prstGeom prst="rect">
            <a:avLst/>
          </a:prstGeom>
        </p:spPr>
        <p:txBody>
          <a:bodyPr vert="horz" lIns="130046" tIns="65023" rIns="130046" bIns="6502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500" b="1" dirty="0">
                <a:latin typeface="Calibri" charset="0"/>
                <a:ea typeface="Calibri" charset="0"/>
                <a:cs typeface="Calibri" charset="0"/>
              </a:rPr>
              <a:t>Gap</a:t>
            </a:r>
            <a:r>
              <a:rPr lang="en-US" sz="2500" dirty="0">
                <a:latin typeface="Calibri" charset="0"/>
                <a:ea typeface="Calibri" charset="0"/>
                <a:cs typeface="Calibri" charset="0"/>
              </a:rPr>
              <a:t> between the 2 detectors </a:t>
            </a:r>
            <a:r>
              <a:rPr lang="en-US" sz="2500" dirty="0">
                <a:latin typeface="Calibri" charset="0"/>
                <a:ea typeface="Calibri" charset="0"/>
                <a:cs typeface="Calibri" charset="0"/>
                <a:sym typeface="Wingdings"/>
              </a:rPr>
              <a:t> </a:t>
            </a:r>
            <a:r>
              <a:rPr lang="en-US" sz="2500" dirty="0">
                <a:latin typeface="Calibri" charset="0"/>
                <a:ea typeface="Calibri" charset="0"/>
                <a:cs typeface="Calibri" charset="0"/>
              </a:rPr>
              <a:t>missing wavelengths.</a:t>
            </a:r>
          </a:p>
          <a:p>
            <a:pPr>
              <a:buFont typeface="Wingdings" charset="2"/>
              <a:buChar char="Ø"/>
            </a:pPr>
            <a:r>
              <a:rPr lang="en-US" sz="2500" dirty="0">
                <a:latin typeface="Calibri" charset="0"/>
                <a:ea typeface="Calibri" charset="0"/>
                <a:cs typeface="Calibri" charset="0"/>
              </a:rPr>
              <a:t>Source positions in MSA require knowledge of </a:t>
            </a:r>
            <a:r>
              <a:rPr lang="en-US" sz="2500" b="1" dirty="0">
                <a:latin typeface="Calibri" charset="0"/>
                <a:ea typeface="Calibri" charset="0"/>
                <a:cs typeface="Calibri" charset="0"/>
              </a:rPr>
              <a:t>optical distortions/ velocity aberrations </a:t>
            </a:r>
            <a:r>
              <a:rPr lang="en-US" sz="2500" dirty="0">
                <a:latin typeface="Calibri" charset="0"/>
                <a:ea typeface="Calibri" charset="0"/>
                <a:cs typeface="Calibri" charset="0"/>
              </a:rPr>
              <a:t>at a planned Aperture Position Angle.</a:t>
            </a:r>
          </a:p>
        </p:txBody>
      </p:sp>
      <p:pic>
        <p:nvPicPr>
          <p:cNvPr id="28" name="Picture 27"/>
          <p:cNvPicPr>
            <a:picLocks noChangeAspect="1"/>
          </p:cNvPicPr>
          <p:nvPr/>
        </p:nvPicPr>
        <p:blipFill>
          <a:blip r:embed="rId3"/>
          <a:stretch>
            <a:fillRect/>
          </a:stretch>
        </p:blipFill>
        <p:spPr>
          <a:xfrm>
            <a:off x="11588965" y="1304752"/>
            <a:ext cx="1219054" cy="838874"/>
          </a:xfrm>
          <a:prstGeom prst="rect">
            <a:avLst/>
          </a:prstGeom>
          <a:ln w="60325">
            <a:solidFill>
              <a:schemeClr val="tx1"/>
            </a:solidFill>
          </a:ln>
          <a:scene3d>
            <a:camera prst="orthographicFront">
              <a:rot lat="0" lon="0" rev="0"/>
            </a:camera>
            <a:lightRig rig="threePt" dir="t"/>
          </a:scene3d>
        </p:spPr>
      </p:pic>
      <p:pic>
        <p:nvPicPr>
          <p:cNvPr id="30" name="Content Placeholder 9" descr="Screen Shot 2016-03-29 at 16.30.13.png"/>
          <p:cNvPicPr>
            <a:picLocks noChangeAspect="1"/>
          </p:cNvPicPr>
          <p:nvPr/>
        </p:nvPicPr>
        <p:blipFill rotWithShape="1">
          <a:blip r:embed="rId4">
            <a:extLst>
              <a:ext uri="{28A0092B-C50C-407E-A947-70E740481C1C}">
                <a14:useLocalDpi xmlns:a14="http://schemas.microsoft.com/office/drawing/2010/main" val="0"/>
              </a:ext>
            </a:extLst>
          </a:blip>
          <a:srcRect t="18467" b="5865"/>
          <a:stretch/>
        </p:blipFill>
        <p:spPr>
          <a:xfrm>
            <a:off x="381153" y="2275553"/>
            <a:ext cx="6415512" cy="3289387"/>
          </a:xfrm>
          <a:prstGeom prst="rect">
            <a:avLst/>
          </a:prstGeom>
        </p:spPr>
      </p:pic>
      <p:sp>
        <p:nvSpPr>
          <p:cNvPr id="32" name="Content Placeholder 2"/>
          <p:cNvSpPr txBox="1">
            <a:spLocks/>
          </p:cNvSpPr>
          <p:nvPr/>
        </p:nvSpPr>
        <p:spPr>
          <a:xfrm>
            <a:off x="81764" y="3801561"/>
            <a:ext cx="1991258" cy="2379392"/>
          </a:xfrm>
          <a:prstGeom prst="rect">
            <a:avLst/>
          </a:prstGeom>
        </p:spPr>
        <p:txBody>
          <a:bodyPr vert="horz" lIns="130046" tIns="65023" rIns="130046" bIns="65023" rtlCol="0">
            <a:normAutofit/>
          </a:bodyPr>
          <a:lstStyle/>
          <a:p>
            <a:r>
              <a:rPr lang="en-US" sz="1400" kern="1200" dirty="0">
                <a:solidFill>
                  <a:schemeClr val="tx1"/>
                </a:solidFill>
                <a:latin typeface="Avenir Black"/>
                <a:cs typeface="Avenir Black"/>
              </a:rPr>
              <a:t>Failed Closed Shutters</a:t>
            </a:r>
          </a:p>
        </p:txBody>
      </p:sp>
      <p:cxnSp>
        <p:nvCxnSpPr>
          <p:cNvPr id="33" name="Straight Arrow Connector 32"/>
          <p:cNvCxnSpPr/>
          <p:nvPr/>
        </p:nvCxnSpPr>
        <p:spPr>
          <a:xfrm flipV="1">
            <a:off x="1366507" y="2856322"/>
            <a:ext cx="999621" cy="797616"/>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366506" y="4329572"/>
            <a:ext cx="3552137" cy="581793"/>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742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977886" y="1715237"/>
            <a:ext cx="11099800" cy="7174239"/>
          </a:xfrm>
          <a:prstGeom prst="rect">
            <a:avLst/>
          </a:prstGeom>
        </p:spPr>
        <p:txBody>
          <a:bodyPr>
            <a:normAutofit lnSpcReduction="10000"/>
          </a:bodyPr>
          <a:lstStyle/>
          <a:p>
            <a:pPr>
              <a:lnSpc>
                <a:spcPct val="120000"/>
              </a:lnSpc>
              <a:spcBef>
                <a:spcPts val="1200"/>
              </a:spcBef>
              <a:buFont typeface="Wingdings" charset="2"/>
              <a:buChar char="v"/>
            </a:pPr>
            <a:r>
              <a:rPr lang="en-US" sz="3500" dirty="0" smtClean="0">
                <a:solidFill>
                  <a:srgbClr val="FF56A8"/>
                </a:solidFill>
                <a:latin typeface="Calibri"/>
                <a:cs typeface="Calibri"/>
              </a:rPr>
              <a:t>MOS </a:t>
            </a:r>
            <a:r>
              <a:rPr lang="en-US" sz="3500" dirty="0">
                <a:solidFill>
                  <a:srgbClr val="FF56A8"/>
                </a:solidFill>
                <a:latin typeface="Calibri"/>
                <a:cs typeface="Calibri"/>
              </a:rPr>
              <a:t>process </a:t>
            </a:r>
            <a:r>
              <a:rPr lang="en-US" sz="3500" dirty="0" smtClean="0">
                <a:solidFill>
                  <a:srgbClr val="FF56A8"/>
                </a:solidFill>
                <a:latin typeface="Calibri"/>
                <a:cs typeface="Calibri"/>
              </a:rPr>
              <a:t>overview </a:t>
            </a:r>
          </a:p>
          <a:p>
            <a:pPr>
              <a:lnSpc>
                <a:spcPct val="120000"/>
              </a:lnSpc>
              <a:spcBef>
                <a:spcPts val="1200"/>
              </a:spcBef>
              <a:buFont typeface="Wingdings" charset="2"/>
              <a:buChar char="v"/>
            </a:pPr>
            <a:r>
              <a:rPr sz="3500" dirty="0" smtClean="0">
                <a:solidFill>
                  <a:srgbClr val="FF56A8"/>
                </a:solidFill>
                <a:latin typeface="Calibri"/>
                <a:cs typeface="Calibri"/>
              </a:rPr>
              <a:t>MSA </a:t>
            </a:r>
            <a:r>
              <a:rPr sz="3500" dirty="0">
                <a:solidFill>
                  <a:srgbClr val="FF56A8"/>
                </a:solidFill>
                <a:latin typeface="Calibri"/>
                <a:cs typeface="Calibri"/>
              </a:rPr>
              <a:t>characteristics that impact </a:t>
            </a:r>
            <a:r>
              <a:rPr lang="en-US" sz="3500" dirty="0" smtClean="0">
                <a:solidFill>
                  <a:srgbClr val="FF56A8"/>
                </a:solidFill>
                <a:latin typeface="Calibri"/>
                <a:cs typeface="Calibri"/>
              </a:rPr>
              <a:t>MOS </a:t>
            </a:r>
            <a:r>
              <a:rPr sz="3500" dirty="0" smtClean="0">
                <a:solidFill>
                  <a:srgbClr val="FF56A8"/>
                </a:solidFill>
                <a:latin typeface="Calibri"/>
                <a:cs typeface="Calibri"/>
              </a:rPr>
              <a:t>observation</a:t>
            </a:r>
            <a:r>
              <a:rPr lang="en-US" sz="3500" dirty="0" smtClean="0">
                <a:solidFill>
                  <a:srgbClr val="FF56A8"/>
                </a:solidFill>
                <a:latin typeface="Calibri"/>
                <a:cs typeface="Calibri"/>
              </a:rPr>
              <a:t> planning</a:t>
            </a:r>
          </a:p>
          <a:p>
            <a:pPr>
              <a:lnSpc>
                <a:spcPct val="120000"/>
              </a:lnSpc>
              <a:spcBef>
                <a:spcPts val="1200"/>
              </a:spcBef>
              <a:buFont typeface="Wingdings" charset="2"/>
              <a:buChar char="v"/>
            </a:pPr>
            <a:r>
              <a:rPr lang="en-US" sz="3500" dirty="0">
                <a:solidFill>
                  <a:srgbClr val="FF1491"/>
                </a:solidFill>
                <a:cs typeface="Calibri"/>
              </a:rPr>
              <a:t>Target Acquisition and Pre-Imaging </a:t>
            </a:r>
            <a:r>
              <a:rPr lang="en-US" sz="3500" dirty="0" smtClean="0">
                <a:solidFill>
                  <a:srgbClr val="FF1491"/>
                </a:solidFill>
                <a:cs typeface="Calibri"/>
              </a:rPr>
              <a:t>considerations</a:t>
            </a:r>
            <a:endParaRPr lang="en-US" sz="3500" dirty="0" smtClean="0">
              <a:solidFill>
                <a:srgbClr val="FF1491"/>
              </a:solidFill>
              <a:latin typeface="Calibri"/>
              <a:cs typeface="Calibri"/>
            </a:endParaRPr>
          </a:p>
          <a:p>
            <a:pPr>
              <a:lnSpc>
                <a:spcPct val="120000"/>
              </a:lnSpc>
              <a:spcBef>
                <a:spcPts val="1200"/>
              </a:spcBef>
              <a:spcAft>
                <a:spcPts val="222"/>
              </a:spcAft>
              <a:buFont typeface="Wingdings" charset="2"/>
              <a:buChar char="v"/>
            </a:pPr>
            <a:r>
              <a:rPr lang="en-US" sz="3500" dirty="0" smtClean="0">
                <a:latin typeface="Calibri"/>
                <a:cs typeface="Calibri"/>
              </a:rPr>
              <a:t>The MSA Planning Tool (MPT) in APT</a:t>
            </a:r>
            <a:endParaRPr lang="en-US" sz="3500" dirty="0">
              <a:latin typeface="Calibri"/>
              <a:cs typeface="Calibri"/>
            </a:endParaRPr>
          </a:p>
          <a:p>
            <a:pPr lvl="1">
              <a:lnSpc>
                <a:spcPct val="120000"/>
              </a:lnSpc>
              <a:spcBef>
                <a:spcPts val="300"/>
              </a:spcBef>
              <a:spcAft>
                <a:spcPts val="600"/>
              </a:spcAft>
              <a:buFont typeface="Wingdings" charset="2"/>
              <a:buChar char="§"/>
            </a:pPr>
            <a:r>
              <a:rPr lang="en-US" sz="3000" dirty="0" smtClean="0">
                <a:solidFill>
                  <a:schemeClr val="tx1"/>
                </a:solidFill>
                <a:latin typeface="Calibri"/>
                <a:cs typeface="Calibri"/>
              </a:rPr>
              <a:t>Input </a:t>
            </a:r>
            <a:r>
              <a:rPr lang="en-US" sz="3000" dirty="0" smtClean="0">
                <a:solidFill>
                  <a:schemeClr val="tx1"/>
                </a:solidFill>
                <a:latin typeface="Calibri"/>
                <a:cs typeface="Calibri"/>
              </a:rPr>
              <a:t>Catalog and Candidate Lists</a:t>
            </a:r>
            <a:endParaRPr lang="en-US" sz="3000" dirty="0" smtClean="0">
              <a:solidFill>
                <a:schemeClr val="tx1"/>
              </a:solidFill>
              <a:latin typeface="Calibri"/>
              <a:cs typeface="Calibri"/>
            </a:endParaRPr>
          </a:p>
          <a:p>
            <a:pPr lvl="1">
              <a:lnSpc>
                <a:spcPct val="120000"/>
              </a:lnSpc>
              <a:spcBef>
                <a:spcPts val="300"/>
              </a:spcBef>
              <a:spcAft>
                <a:spcPts val="600"/>
              </a:spcAft>
              <a:buFont typeface="Wingdings" charset="2"/>
              <a:buChar char="§"/>
            </a:pPr>
            <a:r>
              <a:rPr lang="en-US" sz="3100" dirty="0" smtClean="0">
                <a:latin typeface="Calibri"/>
                <a:cs typeface="Calibri"/>
              </a:rPr>
              <a:t>Key planning parameters</a:t>
            </a:r>
          </a:p>
          <a:p>
            <a:pPr>
              <a:lnSpc>
                <a:spcPct val="120000"/>
              </a:lnSpc>
              <a:spcBef>
                <a:spcPts val="1200"/>
              </a:spcBef>
              <a:buFont typeface="Wingdings" charset="2"/>
              <a:buChar char="v"/>
            </a:pPr>
            <a:r>
              <a:rPr lang="en-US" sz="3500" b="1" i="1" dirty="0" smtClean="0">
                <a:latin typeface="Calibri"/>
                <a:cs typeface="Calibri"/>
              </a:rPr>
              <a:t>Demo</a:t>
            </a:r>
            <a:r>
              <a:rPr lang="en-US" sz="3500" b="1" i="1" dirty="0" smtClean="0">
                <a:latin typeface="Calibri"/>
                <a:cs typeface="Calibri"/>
              </a:rPr>
              <a:t>:  </a:t>
            </a:r>
            <a:r>
              <a:rPr lang="en-US" sz="3500" i="1" dirty="0" smtClean="0">
                <a:latin typeface="Calibri"/>
                <a:cs typeface="Calibri"/>
              </a:rPr>
              <a:t>Planning </a:t>
            </a:r>
            <a:r>
              <a:rPr lang="en-US" sz="3500" i="1" dirty="0" err="1" smtClean="0">
                <a:latin typeface="Calibri"/>
                <a:cs typeface="Calibri"/>
              </a:rPr>
              <a:t>NIRSpec</a:t>
            </a:r>
            <a:r>
              <a:rPr lang="en-US" sz="3500" i="1" dirty="0" smtClean="0">
                <a:latin typeface="Calibri"/>
                <a:cs typeface="Calibri"/>
              </a:rPr>
              <a:t> MOS observations</a:t>
            </a:r>
            <a:endParaRPr lang="en-US" sz="3500" i="1" dirty="0" smtClean="0">
              <a:latin typeface="Calibri"/>
              <a:cs typeface="Calibri"/>
            </a:endParaRPr>
          </a:p>
          <a:p>
            <a:pPr>
              <a:lnSpc>
                <a:spcPct val="120000"/>
              </a:lnSpc>
              <a:spcBef>
                <a:spcPts val="1200"/>
              </a:spcBef>
              <a:buFont typeface="Wingdings" charset="2"/>
              <a:buChar char="v"/>
            </a:pPr>
            <a:r>
              <a:rPr lang="en-US" sz="3500" dirty="0">
                <a:cs typeface="Calibri"/>
              </a:rPr>
              <a:t>HELP: Tools</a:t>
            </a:r>
            <a:r>
              <a:rPr lang="en-US" sz="3500" dirty="0" smtClean="0">
                <a:latin typeface="Calibri"/>
                <a:cs typeface="Calibri"/>
              </a:rPr>
              <a:t>, </a:t>
            </a:r>
            <a:r>
              <a:rPr sz="3500" dirty="0" smtClean="0">
                <a:latin typeface="Calibri"/>
                <a:cs typeface="Calibri"/>
              </a:rPr>
              <a:t>Documentation </a:t>
            </a:r>
            <a:r>
              <a:rPr sz="3500" dirty="0">
                <a:latin typeface="Calibri"/>
                <a:cs typeface="Calibri"/>
              </a:rPr>
              <a:t>and Helpdesk</a:t>
            </a:r>
          </a:p>
        </p:txBody>
      </p:sp>
      <p:sp>
        <p:nvSpPr>
          <p:cNvPr id="171" name="Shape 171"/>
          <p:cNvSpPr>
            <a:spLocks noGrp="1"/>
          </p:cNvSpPr>
          <p:nvPr>
            <p:ph type="title" idx="4294967295"/>
          </p:nvPr>
        </p:nvSpPr>
        <p:spPr>
          <a:xfrm>
            <a:off x="342899" y="360796"/>
            <a:ext cx="12053456" cy="1062038"/>
          </a:xfrm>
          <a:prstGeom prst="rect">
            <a:avLst/>
          </a:prstGeom>
        </p:spPr>
        <p:txBody>
          <a:bodyPr>
            <a:noAutofit/>
          </a:bodyPr>
          <a:lstStyle>
            <a:lvl1pPr defTabSz="490727">
              <a:defRPr sz="6719"/>
            </a:lvl1pPr>
          </a:lstStyle>
          <a:p>
            <a:r>
              <a:rPr lang="en-US" sz="4000" dirty="0" smtClean="0">
                <a:latin typeface="Calibri" charset="0"/>
                <a:ea typeface="Calibri" charset="0"/>
                <a:cs typeface="Calibri" charset="0"/>
              </a:rPr>
              <a:t>Observing with the MSA - </a:t>
            </a:r>
            <a:r>
              <a:rPr sz="4000" dirty="0" smtClean="0">
                <a:latin typeface="Calibri" charset="0"/>
                <a:ea typeface="Calibri" charset="0"/>
                <a:cs typeface="Calibri" charset="0"/>
              </a:rPr>
              <a:t>What </a:t>
            </a:r>
            <a:r>
              <a:rPr sz="4000" dirty="0">
                <a:latin typeface="Calibri" charset="0"/>
                <a:ea typeface="Calibri" charset="0"/>
                <a:cs typeface="Calibri" charset="0"/>
              </a:rPr>
              <a:t>you need to </a:t>
            </a:r>
            <a:r>
              <a:rPr sz="4000" dirty="0" smtClean="0">
                <a:latin typeface="Calibri" charset="0"/>
                <a:ea typeface="Calibri" charset="0"/>
                <a:cs typeface="Calibri" charset="0"/>
              </a:rPr>
              <a:t>know</a:t>
            </a:r>
            <a:endParaRPr sz="4000" dirty="0">
              <a:latin typeface="Calibri" charset="0"/>
              <a:ea typeface="Calibri" charset="0"/>
              <a:cs typeface="Calibri" charset="0"/>
            </a:endParaRPr>
          </a:p>
        </p:txBody>
      </p:sp>
    </p:spTree>
    <p:extLst>
      <p:ext uri="{BB962C8B-B14F-4D97-AF65-F5344CB8AC3E}">
        <p14:creationId xmlns:p14="http://schemas.microsoft.com/office/powerpoint/2010/main" val="74554825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xfrm>
            <a:off x="516524" y="-152400"/>
            <a:ext cx="11099800" cy="1714413"/>
          </a:xfrm>
          <a:prstGeom prst="rect">
            <a:avLst/>
          </a:prstGeom>
        </p:spPr>
        <p:txBody>
          <a:bodyPr>
            <a:normAutofit/>
          </a:bodyPr>
          <a:lstStyle/>
          <a:p>
            <a:r>
              <a:rPr sz="4800" dirty="0" smtClean="0">
                <a:latin typeface="Calibri" charset="0"/>
                <a:ea typeface="Calibri" charset="0"/>
                <a:cs typeface="Calibri" charset="0"/>
              </a:rPr>
              <a:t>Target Acquisition</a:t>
            </a:r>
            <a:r>
              <a:rPr lang="en-US" sz="4800" dirty="0" smtClean="0">
                <a:latin typeface="Calibri" charset="0"/>
                <a:ea typeface="Calibri" charset="0"/>
                <a:cs typeface="Calibri" charset="0"/>
              </a:rPr>
              <a:t> (TA)</a:t>
            </a:r>
            <a:endParaRPr sz="4800" dirty="0">
              <a:latin typeface="Calibri" charset="0"/>
              <a:ea typeface="Calibri" charset="0"/>
              <a:cs typeface="Calibri" charset="0"/>
            </a:endParaRPr>
          </a:p>
        </p:txBody>
      </p:sp>
      <p:sp>
        <p:nvSpPr>
          <p:cNvPr id="266" name="Shape 266"/>
          <p:cNvSpPr>
            <a:spLocks noGrp="1"/>
          </p:cNvSpPr>
          <p:nvPr>
            <p:ph type="body" idx="1"/>
          </p:nvPr>
        </p:nvSpPr>
        <p:spPr>
          <a:xfrm>
            <a:off x="516524" y="1186900"/>
            <a:ext cx="12200352" cy="8051368"/>
          </a:xfrm>
          <a:prstGeom prst="rect">
            <a:avLst/>
          </a:prstGeom>
        </p:spPr>
        <p:txBody>
          <a:bodyPr>
            <a:noAutofit/>
          </a:bodyPr>
          <a:lstStyle/>
          <a:p>
            <a:pPr marL="0" indent="0" defTabSz="350520">
              <a:spcBef>
                <a:spcPts val="600"/>
              </a:spcBef>
              <a:spcAft>
                <a:spcPts val="822"/>
              </a:spcAft>
              <a:buNone/>
              <a:defRPr sz="2160"/>
            </a:pPr>
            <a:r>
              <a:rPr lang="en-US" sz="2800" b="1" dirty="0" smtClean="0">
                <a:solidFill>
                  <a:srgbClr val="FF1491"/>
                </a:solidFill>
                <a:latin typeface="Calibri" charset="0"/>
                <a:ea typeface="Calibri" charset="0"/>
                <a:cs typeface="Calibri" charset="0"/>
              </a:rPr>
              <a:t>TA Choices</a:t>
            </a:r>
            <a:r>
              <a:rPr lang="en-US" sz="2800" dirty="0" smtClean="0">
                <a:solidFill>
                  <a:srgbClr val="FF1491"/>
                </a:solidFill>
                <a:latin typeface="Calibri" charset="0"/>
                <a:ea typeface="Calibri" charset="0"/>
                <a:cs typeface="Calibri" charset="0"/>
              </a:rPr>
              <a:t>:  </a:t>
            </a:r>
            <a:endParaRPr lang="en-US" sz="2800" dirty="0" smtClean="0">
              <a:solidFill>
                <a:srgbClr val="FF1491"/>
              </a:solidFill>
              <a:latin typeface="Calibri" charset="0"/>
              <a:ea typeface="Calibri" charset="0"/>
              <a:cs typeface="Calibri" charset="0"/>
            </a:endParaRPr>
          </a:p>
          <a:p>
            <a:pPr lvl="1" defTabSz="350520">
              <a:spcAft>
                <a:spcPts val="222"/>
              </a:spcAft>
              <a:buFont typeface="Wingdings" charset="2"/>
              <a:buChar char="Ø"/>
              <a:defRPr sz="2160"/>
            </a:pPr>
            <a:r>
              <a:rPr lang="en-US" sz="2000" b="1" dirty="0" smtClean="0">
                <a:solidFill>
                  <a:srgbClr val="FF1491"/>
                </a:solidFill>
                <a:latin typeface="Calibri" charset="0"/>
                <a:ea typeface="Calibri" charset="0"/>
                <a:cs typeface="Calibri" charset="0"/>
              </a:rPr>
              <a:t>NONE</a:t>
            </a:r>
            <a:r>
              <a:rPr lang="en-US" sz="2000" dirty="0" smtClean="0">
                <a:solidFill>
                  <a:srgbClr val="FF1491"/>
                </a:solidFill>
                <a:latin typeface="Calibri" charset="0"/>
                <a:ea typeface="Calibri" charset="0"/>
                <a:cs typeface="Calibri" charset="0"/>
              </a:rPr>
              <a:t> (Point </a:t>
            </a:r>
            <a:r>
              <a:rPr lang="en-US" sz="2000" dirty="0" smtClean="0">
                <a:solidFill>
                  <a:srgbClr val="FF1491"/>
                </a:solidFill>
                <a:latin typeface="Calibri" charset="0"/>
                <a:ea typeface="Calibri" charset="0"/>
                <a:cs typeface="Calibri" charset="0"/>
              </a:rPr>
              <a:t>and </a:t>
            </a:r>
            <a:r>
              <a:rPr lang="en-US" sz="2000" dirty="0" smtClean="0">
                <a:solidFill>
                  <a:srgbClr val="FF1491"/>
                </a:solidFill>
                <a:latin typeface="Calibri" charset="0"/>
                <a:ea typeface="Calibri" charset="0"/>
                <a:cs typeface="Calibri" charset="0"/>
              </a:rPr>
              <a:t>Shoot, ~100 mas delivered, TBD)</a:t>
            </a:r>
          </a:p>
          <a:p>
            <a:pPr lvl="1" defTabSz="350520">
              <a:spcAft>
                <a:spcPts val="222"/>
              </a:spcAft>
              <a:buFont typeface="Wingdings" charset="2"/>
              <a:buChar char="Ø"/>
              <a:defRPr sz="2160"/>
            </a:pPr>
            <a:r>
              <a:rPr lang="en-US" sz="2000" b="1" dirty="0" smtClean="0">
                <a:solidFill>
                  <a:srgbClr val="FF1491"/>
                </a:solidFill>
                <a:latin typeface="Calibri" charset="0"/>
                <a:ea typeface="Calibri" charset="0"/>
                <a:cs typeface="Calibri" charset="0"/>
              </a:rPr>
              <a:t>MSATA</a:t>
            </a:r>
            <a:r>
              <a:rPr lang="en-US" sz="2000" dirty="0" smtClean="0">
                <a:solidFill>
                  <a:srgbClr val="FF1491"/>
                </a:solidFill>
                <a:latin typeface="Calibri" charset="0"/>
                <a:ea typeface="Calibri" charset="0"/>
                <a:cs typeface="Calibri" charset="0"/>
              </a:rPr>
              <a:t> </a:t>
            </a:r>
            <a:r>
              <a:rPr lang="en-US" sz="2000" dirty="0" smtClean="0">
                <a:solidFill>
                  <a:srgbClr val="FF1491"/>
                </a:solidFill>
                <a:latin typeface="Calibri" charset="0"/>
                <a:ea typeface="Calibri" charset="0"/>
                <a:cs typeface="Calibri" charset="0"/>
              </a:rPr>
              <a:t>(</a:t>
            </a:r>
            <a:r>
              <a:rPr lang="en-US" sz="2000" dirty="0" smtClean="0">
                <a:solidFill>
                  <a:srgbClr val="FF1491"/>
                </a:solidFill>
                <a:latin typeface="Calibri" charset="0"/>
                <a:ea typeface="Calibri" charset="0"/>
                <a:cs typeface="Calibri" charset="0"/>
              </a:rPr>
              <a:t>Standard</a:t>
            </a:r>
            <a:r>
              <a:rPr lang="en-US" sz="2000" dirty="0">
                <a:solidFill>
                  <a:srgbClr val="FF1491"/>
                </a:solidFill>
                <a:latin typeface="Calibri" charset="0"/>
                <a:ea typeface="Calibri" charset="0"/>
                <a:cs typeface="Calibri" charset="0"/>
              </a:rPr>
              <a:t> </a:t>
            </a:r>
            <a:r>
              <a:rPr lang="en-US" sz="2000" dirty="0" smtClean="0">
                <a:solidFill>
                  <a:srgbClr val="FF1491"/>
                </a:solidFill>
                <a:latin typeface="Calibri" charset="0"/>
                <a:ea typeface="Calibri" charset="0"/>
                <a:cs typeface="Calibri" charset="0"/>
              </a:rPr>
              <a:t>TA</a:t>
            </a:r>
            <a:r>
              <a:rPr lang="en-US" sz="2000" dirty="0" smtClean="0">
                <a:solidFill>
                  <a:srgbClr val="FF1491"/>
                </a:solidFill>
                <a:latin typeface="Calibri" charset="0"/>
                <a:ea typeface="Calibri" charset="0"/>
                <a:cs typeface="Calibri" charset="0"/>
              </a:rPr>
              <a:t> </a:t>
            </a:r>
            <a:r>
              <a:rPr lang="en-US" sz="2000" dirty="0" smtClean="0">
                <a:solidFill>
                  <a:srgbClr val="FF1491"/>
                </a:solidFill>
                <a:latin typeface="Calibri" charset="0"/>
                <a:ea typeface="Calibri" charset="0"/>
                <a:cs typeface="Calibri" charset="0"/>
              </a:rPr>
              <a:t>with Reference </a:t>
            </a:r>
            <a:r>
              <a:rPr lang="en-US" sz="2000" dirty="0" smtClean="0">
                <a:solidFill>
                  <a:srgbClr val="FF1491"/>
                </a:solidFill>
                <a:latin typeface="Calibri" charset="0"/>
                <a:ea typeface="Calibri" charset="0"/>
                <a:cs typeface="Calibri" charset="0"/>
              </a:rPr>
              <a:t>stars, ~15-20 mas delivered with </a:t>
            </a:r>
            <a:r>
              <a:rPr lang="en-US" sz="2000" dirty="0" err="1" smtClean="0">
                <a:solidFill>
                  <a:srgbClr val="FF1491"/>
                </a:solidFill>
                <a:latin typeface="Calibri" charset="0"/>
                <a:ea typeface="Calibri" charset="0"/>
                <a:cs typeface="Calibri" charset="0"/>
              </a:rPr>
              <a:t>NIRCam</a:t>
            </a:r>
            <a:r>
              <a:rPr lang="en-US" sz="2000" dirty="0" smtClean="0">
                <a:solidFill>
                  <a:srgbClr val="FF1491"/>
                </a:solidFill>
                <a:latin typeface="Calibri" charset="0"/>
                <a:ea typeface="Calibri" charset="0"/>
                <a:cs typeface="Calibri" charset="0"/>
              </a:rPr>
              <a:t> catalog accuracies) </a:t>
            </a:r>
          </a:p>
          <a:p>
            <a:pPr lvl="1" defTabSz="350520">
              <a:spcAft>
                <a:spcPts val="222"/>
              </a:spcAft>
              <a:buFont typeface="Wingdings" charset="2"/>
              <a:buChar char="Ø"/>
              <a:defRPr sz="2160"/>
            </a:pPr>
            <a:r>
              <a:rPr lang="en-US" sz="2000" b="1" dirty="0" smtClean="0">
                <a:solidFill>
                  <a:srgbClr val="FF1491"/>
                </a:solidFill>
                <a:latin typeface="Calibri" charset="0"/>
                <a:ea typeface="Calibri" charset="0"/>
                <a:cs typeface="Calibri" charset="0"/>
              </a:rPr>
              <a:t>VERIFY_ONLY</a:t>
            </a:r>
            <a:r>
              <a:rPr lang="en-US" sz="2000" dirty="0" smtClean="0">
                <a:solidFill>
                  <a:srgbClr val="FF1491"/>
                </a:solidFill>
                <a:latin typeface="Calibri" charset="0"/>
                <a:ea typeface="Calibri" charset="0"/>
                <a:cs typeface="Calibri" charset="0"/>
              </a:rPr>
              <a:t> (Point and Shoot with Imaging). </a:t>
            </a:r>
          </a:p>
          <a:p>
            <a:pPr lvl="1" defTabSz="350520">
              <a:spcAft>
                <a:spcPts val="222"/>
              </a:spcAft>
              <a:buFont typeface="Wingdings" charset="2"/>
              <a:buChar char="Ø"/>
              <a:defRPr sz="2160"/>
            </a:pPr>
            <a:r>
              <a:rPr lang="en-US" sz="2000" b="1" dirty="0" smtClean="0">
                <a:solidFill>
                  <a:srgbClr val="FF1491"/>
                </a:solidFill>
                <a:latin typeface="Calibri" charset="0"/>
                <a:ea typeface="Calibri" charset="0"/>
                <a:cs typeface="Calibri" charset="0"/>
              </a:rPr>
              <a:t>WATA</a:t>
            </a:r>
            <a:r>
              <a:rPr lang="en-US" sz="2000" dirty="0" smtClean="0">
                <a:solidFill>
                  <a:srgbClr val="FF1491"/>
                </a:solidFill>
                <a:latin typeface="Calibri" charset="0"/>
                <a:ea typeface="Calibri" charset="0"/>
                <a:cs typeface="Calibri" charset="0"/>
              </a:rPr>
              <a:t> (Wide Aperture TA) </a:t>
            </a:r>
            <a:r>
              <a:rPr lang="mr-IN" sz="2000" dirty="0" smtClean="0">
                <a:solidFill>
                  <a:srgbClr val="FF1491"/>
                </a:solidFill>
                <a:latin typeface="Calibri" charset="0"/>
                <a:ea typeface="Calibri" charset="0"/>
                <a:cs typeface="Calibri" charset="0"/>
              </a:rPr>
              <a:t>–</a:t>
            </a:r>
            <a:r>
              <a:rPr lang="en-US" sz="2000" dirty="0" smtClean="0">
                <a:solidFill>
                  <a:srgbClr val="FF1491"/>
                </a:solidFill>
                <a:latin typeface="Calibri" charset="0"/>
                <a:ea typeface="Calibri" charset="0"/>
                <a:cs typeface="Calibri" charset="0"/>
              </a:rPr>
              <a:t> coming in APT 25.4.  Primarily for moving targets.  Not compatible with MPT-generated MOS observations.</a:t>
            </a:r>
          </a:p>
          <a:p>
            <a:pPr marL="0" indent="0" defTabSz="350520">
              <a:spcBef>
                <a:spcPts val="1200"/>
              </a:spcBef>
              <a:spcAft>
                <a:spcPts val="222"/>
              </a:spcAft>
              <a:buNone/>
              <a:defRPr sz="2160"/>
            </a:pPr>
            <a:r>
              <a:rPr lang="en-US" sz="2284" dirty="0" smtClean="0">
                <a:solidFill>
                  <a:srgbClr val="CF71DA"/>
                </a:solidFill>
                <a:latin typeface="Calibri" charset="0"/>
                <a:ea typeface="Calibri" charset="0"/>
                <a:cs typeface="Calibri" charset="0"/>
              </a:rPr>
              <a:t>FOR Standard MSATA:</a:t>
            </a:r>
            <a:endParaRPr lang="en-US" sz="2284" dirty="0" smtClean="0">
              <a:solidFill>
                <a:srgbClr val="CF71DA"/>
              </a:solidFill>
              <a:latin typeface="Calibri" charset="0"/>
              <a:ea typeface="Calibri" charset="0"/>
              <a:cs typeface="Calibri" charset="0"/>
            </a:endParaRPr>
          </a:p>
          <a:p>
            <a:pPr marL="266700" lvl="1" indent="-266700" defTabSz="350520">
              <a:spcBef>
                <a:spcPts val="600"/>
              </a:spcBef>
              <a:spcAft>
                <a:spcPts val="822"/>
              </a:spcAft>
              <a:defRPr sz="2160"/>
            </a:pPr>
            <a:r>
              <a:rPr lang="en-US" sz="2400" dirty="0">
                <a:latin typeface="Calibri" charset="0"/>
                <a:ea typeface="Calibri" charset="0"/>
                <a:cs typeface="Calibri" charset="0"/>
              </a:rPr>
              <a:t>Shutters are 200 x 460 mas (open area</a:t>
            </a:r>
            <a:r>
              <a:rPr lang="en-US" sz="2400" dirty="0" smtClean="0">
                <a:latin typeface="Calibri" charset="0"/>
                <a:ea typeface="Calibri" charset="0"/>
                <a:cs typeface="Calibri" charset="0"/>
              </a:rPr>
              <a:t>).  Requires pointing accuracy for most cases &lt; ~20mas.</a:t>
            </a:r>
            <a:endParaRPr lang="en-US" sz="2400" dirty="0">
              <a:latin typeface="Calibri" charset="0"/>
              <a:ea typeface="Calibri" charset="0"/>
              <a:cs typeface="Calibri" charset="0"/>
            </a:endParaRPr>
          </a:p>
          <a:p>
            <a:pPr marL="266700" indent="-266700" defTabSz="350520">
              <a:spcBef>
                <a:spcPts val="600"/>
              </a:spcBef>
              <a:spcAft>
                <a:spcPts val="822"/>
              </a:spcAft>
              <a:defRPr sz="2160"/>
            </a:pPr>
            <a:r>
              <a:rPr lang="en-US" sz="2400" dirty="0">
                <a:latin typeface="Calibri" charset="0"/>
                <a:ea typeface="Calibri" charset="0"/>
                <a:cs typeface="Calibri" charset="0"/>
              </a:rPr>
              <a:t>Standard MSATA </a:t>
            </a:r>
            <a:r>
              <a:rPr lang="en-US" sz="2400" dirty="0" smtClean="0">
                <a:solidFill>
                  <a:srgbClr val="CF71DA"/>
                </a:solidFill>
                <a:latin typeface="Calibri" charset="0"/>
                <a:ea typeface="Calibri" charset="0"/>
                <a:cs typeface="Calibri" charset="0"/>
              </a:rPr>
              <a:t>images the TA reference stars </a:t>
            </a:r>
            <a:r>
              <a:rPr lang="en-US" sz="2400" dirty="0" smtClean="0">
                <a:latin typeface="Calibri" charset="0"/>
                <a:ea typeface="Calibri" charset="0"/>
                <a:cs typeface="Calibri" charset="0"/>
              </a:rPr>
              <a:t>to determine pointing adjustments.</a:t>
            </a:r>
            <a:endParaRPr lang="en-US" sz="2400" dirty="0">
              <a:latin typeface="Calibri" charset="0"/>
              <a:ea typeface="Calibri" charset="0"/>
              <a:cs typeface="Calibri" charset="0"/>
            </a:endParaRPr>
          </a:p>
          <a:p>
            <a:pPr marL="266700" indent="-266700" defTabSz="350520">
              <a:spcBef>
                <a:spcPts val="600"/>
              </a:spcBef>
              <a:spcAft>
                <a:spcPts val="822"/>
              </a:spcAft>
              <a:defRPr sz="2160"/>
            </a:pPr>
            <a:r>
              <a:rPr lang="en-US" sz="2400" dirty="0" smtClean="0">
                <a:solidFill>
                  <a:srgbClr val="CF71DA"/>
                </a:solidFill>
                <a:latin typeface="Calibri" charset="0"/>
                <a:ea typeface="Calibri" charset="0"/>
                <a:cs typeface="Calibri" charset="0"/>
              </a:rPr>
              <a:t>Need </a:t>
            </a:r>
            <a:r>
              <a:rPr lang="en-US" sz="2400" dirty="0">
                <a:solidFill>
                  <a:srgbClr val="CF71DA"/>
                </a:solidFill>
                <a:latin typeface="Calibri" charset="0"/>
                <a:ea typeface="Calibri" charset="0"/>
                <a:cs typeface="Calibri" charset="0"/>
              </a:rPr>
              <a:t>5 to 20 TA reference stars for each Visit  </a:t>
            </a:r>
            <a:r>
              <a:rPr lang="en-US" sz="2400" dirty="0">
                <a:latin typeface="Calibri" charset="0"/>
                <a:ea typeface="Calibri" charset="0"/>
                <a:cs typeface="Calibri" charset="0"/>
              </a:rPr>
              <a:t>(Compact galaxies may be used if needed.) </a:t>
            </a:r>
          </a:p>
          <a:p>
            <a:pPr marL="266700" indent="-266700" defTabSz="350520">
              <a:spcBef>
                <a:spcPts val="600"/>
              </a:spcBef>
              <a:spcAft>
                <a:spcPts val="822"/>
              </a:spcAft>
              <a:defRPr sz="2160"/>
            </a:pPr>
            <a:r>
              <a:rPr lang="en-US" sz="2400" dirty="0" smtClean="0">
                <a:latin typeface="Calibri" charset="0"/>
                <a:ea typeface="Calibri" charset="0"/>
                <a:cs typeface="Calibri" charset="0"/>
              </a:rPr>
              <a:t>Reference stars can only </a:t>
            </a:r>
            <a:r>
              <a:rPr sz="2400" dirty="0" smtClean="0">
                <a:latin typeface="Calibri" charset="0"/>
                <a:ea typeface="Calibri" charset="0"/>
                <a:cs typeface="Calibri" charset="0"/>
              </a:rPr>
              <a:t>be </a:t>
            </a:r>
            <a:r>
              <a:rPr lang="en-US" sz="2400" dirty="0" smtClean="0">
                <a:latin typeface="Calibri" charset="0"/>
                <a:ea typeface="Calibri" charset="0"/>
                <a:cs typeface="Calibri" charset="0"/>
              </a:rPr>
              <a:t>specified in APT </a:t>
            </a:r>
            <a:r>
              <a:rPr lang="en-US" sz="2400" dirty="0" smtClean="0">
                <a:solidFill>
                  <a:srgbClr val="CF71DA"/>
                </a:solidFill>
                <a:latin typeface="Calibri" charset="0"/>
                <a:ea typeface="Calibri" charset="0"/>
                <a:cs typeface="Calibri" charset="0"/>
              </a:rPr>
              <a:t>after a </a:t>
            </a:r>
            <a:r>
              <a:rPr sz="2400" dirty="0" smtClean="0">
                <a:solidFill>
                  <a:srgbClr val="CF71DA"/>
                </a:solidFill>
                <a:latin typeface="Calibri" charset="0"/>
                <a:ea typeface="Calibri" charset="0"/>
                <a:cs typeface="Calibri" charset="0"/>
              </a:rPr>
              <a:t>position angle</a:t>
            </a:r>
            <a:r>
              <a:rPr lang="en-US" sz="2400" dirty="0" smtClean="0">
                <a:solidFill>
                  <a:srgbClr val="CF71DA"/>
                </a:solidFill>
                <a:latin typeface="Calibri" charset="0"/>
                <a:ea typeface="Calibri" charset="0"/>
                <a:cs typeface="Calibri" charset="0"/>
              </a:rPr>
              <a:t> is assigned</a:t>
            </a:r>
            <a:r>
              <a:rPr lang="en-US" sz="2400" dirty="0" smtClean="0">
                <a:latin typeface="Calibri" charset="0"/>
                <a:ea typeface="Calibri" charset="0"/>
                <a:cs typeface="Calibri" charset="0"/>
              </a:rPr>
              <a:t> </a:t>
            </a:r>
            <a:r>
              <a:rPr sz="2400" dirty="0" smtClean="0">
                <a:latin typeface="Calibri" charset="0"/>
                <a:ea typeface="Calibri" charset="0"/>
                <a:cs typeface="Calibri" charset="0"/>
              </a:rPr>
              <a:t>—&gt; </a:t>
            </a:r>
            <a:r>
              <a:rPr lang="en-US" sz="2400" dirty="0" smtClean="0">
                <a:latin typeface="Calibri" charset="0"/>
                <a:ea typeface="Calibri" charset="0"/>
                <a:cs typeface="Calibri" charset="0"/>
              </a:rPr>
              <a:t>this must </a:t>
            </a:r>
            <a:r>
              <a:rPr lang="en-US" sz="2400" dirty="0" smtClean="0">
                <a:latin typeface="Calibri" charset="0"/>
                <a:ea typeface="Calibri" charset="0"/>
                <a:cs typeface="Calibri" charset="0"/>
              </a:rPr>
              <a:t>be done</a:t>
            </a:r>
            <a:r>
              <a:rPr sz="2400" dirty="0" smtClean="0">
                <a:latin typeface="Calibri" charset="0"/>
                <a:ea typeface="Calibri" charset="0"/>
                <a:cs typeface="Calibri" charset="0"/>
              </a:rPr>
              <a:t> at </a:t>
            </a:r>
            <a:r>
              <a:rPr sz="2400" dirty="0">
                <a:latin typeface="Calibri" charset="0"/>
                <a:ea typeface="Calibri" charset="0"/>
                <a:cs typeface="Calibri" charset="0"/>
              </a:rPr>
              <a:t>the </a:t>
            </a:r>
            <a:r>
              <a:rPr sz="2400" dirty="0">
                <a:solidFill>
                  <a:srgbClr val="CF71DA"/>
                </a:solidFill>
                <a:latin typeface="Calibri" charset="0"/>
                <a:ea typeface="Calibri" charset="0"/>
                <a:cs typeface="Calibri" charset="0"/>
              </a:rPr>
              <a:t>flight-ready program update</a:t>
            </a:r>
            <a:r>
              <a:rPr sz="2400" dirty="0">
                <a:solidFill>
                  <a:schemeClr val="accent1"/>
                </a:solidFill>
                <a:latin typeface="Calibri" charset="0"/>
                <a:ea typeface="Calibri" charset="0"/>
                <a:cs typeface="Calibri" charset="0"/>
              </a:rPr>
              <a:t> </a:t>
            </a:r>
            <a:r>
              <a:rPr sz="2400" dirty="0">
                <a:latin typeface="Calibri" charset="0"/>
                <a:ea typeface="Calibri" charset="0"/>
                <a:cs typeface="Calibri" charset="0"/>
              </a:rPr>
              <a:t>stage</a:t>
            </a:r>
            <a:r>
              <a:rPr sz="2400" dirty="0" smtClean="0">
                <a:latin typeface="Calibri" charset="0"/>
                <a:ea typeface="Calibri" charset="0"/>
                <a:cs typeface="Calibri" charset="0"/>
              </a:rPr>
              <a:t>.</a:t>
            </a:r>
            <a:endParaRPr sz="2400" dirty="0">
              <a:latin typeface="Calibri" charset="0"/>
              <a:ea typeface="Calibri" charset="0"/>
              <a:cs typeface="Calibri" charset="0"/>
            </a:endParaRPr>
          </a:p>
          <a:p>
            <a:pPr marL="266700" indent="-266700" defTabSz="350520">
              <a:spcBef>
                <a:spcPts val="600"/>
              </a:spcBef>
              <a:spcAft>
                <a:spcPts val="822"/>
              </a:spcAft>
              <a:defRPr sz="2160"/>
            </a:pPr>
            <a:r>
              <a:rPr lang="en-US" sz="2400" dirty="0" smtClean="0">
                <a:latin typeface="Calibri" charset="0"/>
                <a:ea typeface="Calibri" charset="0"/>
                <a:cs typeface="Calibri" charset="0"/>
              </a:rPr>
              <a:t>A </a:t>
            </a:r>
            <a:r>
              <a:rPr lang="en-US" sz="2400" dirty="0" smtClean="0">
                <a:solidFill>
                  <a:srgbClr val="CF71DA"/>
                </a:solidFill>
                <a:latin typeface="Calibri" charset="0"/>
                <a:ea typeface="Calibri" charset="0"/>
                <a:cs typeface="Calibri" charset="0"/>
              </a:rPr>
              <a:t>future dedicated script </a:t>
            </a:r>
            <a:r>
              <a:rPr lang="en-US" sz="2400" dirty="0" smtClean="0">
                <a:latin typeface="Calibri" charset="0"/>
                <a:ea typeface="Calibri" charset="0"/>
                <a:cs typeface="Calibri" charset="0"/>
              </a:rPr>
              <a:t>will be provided to assist in the  selection of candidate TA reference stars.</a:t>
            </a:r>
            <a:endParaRPr sz="2400" dirty="0">
              <a:latin typeface="Calibri" charset="0"/>
              <a:ea typeface="Calibri" charset="0"/>
              <a:cs typeface="Calibri" charset="0"/>
            </a:endParaRPr>
          </a:p>
          <a:p>
            <a:pPr marL="266700" indent="-266700" defTabSz="350520">
              <a:spcBef>
                <a:spcPts val="600"/>
              </a:spcBef>
              <a:spcAft>
                <a:spcPts val="822"/>
              </a:spcAft>
              <a:defRPr sz="2160"/>
            </a:pPr>
            <a:r>
              <a:rPr lang="en-US" sz="2400" dirty="0">
                <a:solidFill>
                  <a:srgbClr val="CF71DA"/>
                </a:solidFill>
                <a:latin typeface="Calibri" charset="0"/>
                <a:ea typeface="Calibri" charset="0"/>
                <a:cs typeface="Calibri" charset="0"/>
              </a:rPr>
              <a:t>T</a:t>
            </a:r>
            <a:r>
              <a:rPr lang="en-US" sz="2400" dirty="0" smtClean="0">
                <a:solidFill>
                  <a:srgbClr val="CF71DA"/>
                </a:solidFill>
                <a:latin typeface="Calibri" charset="0"/>
                <a:ea typeface="Calibri" charset="0"/>
                <a:cs typeface="Calibri" charset="0"/>
              </a:rPr>
              <a:t>he </a:t>
            </a:r>
            <a:r>
              <a:rPr lang="en-US" sz="2400" dirty="0">
                <a:solidFill>
                  <a:srgbClr val="CF71DA"/>
                </a:solidFill>
                <a:latin typeface="Calibri" charset="0"/>
                <a:ea typeface="Calibri" charset="0"/>
                <a:cs typeface="Calibri" charset="0"/>
              </a:rPr>
              <a:t>C</a:t>
            </a:r>
            <a:r>
              <a:rPr sz="2400" dirty="0" smtClean="0">
                <a:solidFill>
                  <a:srgbClr val="CF71DA"/>
                </a:solidFill>
                <a:latin typeface="Calibri" charset="0"/>
                <a:ea typeface="Calibri" charset="0"/>
                <a:cs typeface="Calibri" charset="0"/>
              </a:rPr>
              <a:t>atalog </a:t>
            </a:r>
            <a:r>
              <a:rPr sz="2400" dirty="0">
                <a:solidFill>
                  <a:srgbClr val="CF71DA"/>
                </a:solidFill>
                <a:latin typeface="Calibri" charset="0"/>
                <a:ea typeface="Calibri" charset="0"/>
                <a:cs typeface="Calibri" charset="0"/>
              </a:rPr>
              <a:t>should contain </a:t>
            </a:r>
            <a:r>
              <a:rPr lang="en-US" sz="2400" dirty="0" smtClean="0">
                <a:solidFill>
                  <a:srgbClr val="FF1491"/>
                </a:solidFill>
                <a:latin typeface="Calibri" charset="0"/>
                <a:ea typeface="Calibri" charset="0"/>
                <a:cs typeface="Calibri" charset="0"/>
              </a:rPr>
              <a:t>as many </a:t>
            </a:r>
            <a:r>
              <a:rPr lang="en-US" sz="2400" dirty="0" smtClean="0">
                <a:solidFill>
                  <a:srgbClr val="FF1491"/>
                </a:solidFill>
                <a:latin typeface="Calibri" charset="0"/>
                <a:ea typeface="Calibri" charset="0"/>
                <a:cs typeface="Calibri" charset="0"/>
              </a:rPr>
              <a:t>candidate TA reference stars as possible, </a:t>
            </a:r>
            <a:r>
              <a:rPr lang="en-US" sz="2400" dirty="0" smtClean="0">
                <a:solidFill>
                  <a:srgbClr val="CF71DA"/>
                </a:solidFill>
                <a:latin typeface="Calibri" charset="0"/>
                <a:ea typeface="Calibri" charset="0"/>
                <a:cs typeface="Calibri" charset="0"/>
              </a:rPr>
              <a:t>over as large a field of view as possible (slightly larger than the MSA </a:t>
            </a:r>
            <a:r>
              <a:rPr lang="en-US" sz="2400" dirty="0" err="1" smtClean="0">
                <a:solidFill>
                  <a:srgbClr val="CF71DA"/>
                </a:solidFill>
                <a:latin typeface="Calibri" charset="0"/>
                <a:ea typeface="Calibri" charset="0"/>
                <a:cs typeface="Calibri" charset="0"/>
              </a:rPr>
              <a:t>FoV</a:t>
            </a:r>
            <a:r>
              <a:rPr lang="en-US" sz="2400" dirty="0" smtClean="0">
                <a:solidFill>
                  <a:srgbClr val="CF71DA"/>
                </a:solidFill>
                <a:latin typeface="Calibri" charset="0"/>
                <a:ea typeface="Calibri" charset="0"/>
                <a:cs typeface="Calibri" charset="0"/>
              </a:rPr>
              <a:t>)</a:t>
            </a:r>
            <a:r>
              <a:rPr sz="2400" dirty="0" smtClean="0">
                <a:solidFill>
                  <a:srgbClr val="CF71DA"/>
                </a:solidFill>
                <a:latin typeface="Calibri" charset="0"/>
                <a:ea typeface="Calibri" charset="0"/>
                <a:cs typeface="Calibri" charset="0"/>
              </a:rPr>
              <a:t>. </a:t>
            </a:r>
            <a:r>
              <a:rPr lang="en-US" sz="2400" dirty="0" smtClean="0">
                <a:solidFill>
                  <a:srgbClr val="CF71DA"/>
                </a:solidFill>
                <a:latin typeface="Calibri" charset="0"/>
                <a:ea typeface="Calibri" charset="0"/>
                <a:cs typeface="Calibri" charset="0"/>
              </a:rPr>
              <a:t> </a:t>
            </a:r>
            <a:r>
              <a:rPr lang="en-US" sz="2400" dirty="0" smtClean="0">
                <a:latin typeface="Calibri" charset="0"/>
                <a:ea typeface="Calibri" charset="0"/>
                <a:cs typeface="Calibri" charset="0"/>
              </a:rPr>
              <a:t>MPT </a:t>
            </a:r>
            <a:r>
              <a:rPr lang="en-US" sz="2400" dirty="0" smtClean="0">
                <a:latin typeface="Calibri" charset="0"/>
                <a:ea typeface="Calibri" charset="0"/>
                <a:cs typeface="Calibri" charset="0"/>
              </a:rPr>
              <a:t>will help select the </a:t>
            </a:r>
            <a:r>
              <a:rPr lang="en-US" sz="2400" dirty="0" smtClean="0">
                <a:latin typeface="Calibri" charset="0"/>
                <a:ea typeface="Calibri" charset="0"/>
                <a:cs typeface="Calibri" charset="0"/>
              </a:rPr>
              <a:t>20 best (brightest, observable) reference </a:t>
            </a:r>
            <a:r>
              <a:rPr lang="en-US" sz="2400" dirty="0" smtClean="0">
                <a:latin typeface="Calibri" charset="0"/>
                <a:ea typeface="Calibri" charset="0"/>
                <a:cs typeface="Calibri" charset="0"/>
              </a:rPr>
              <a:t>stars </a:t>
            </a:r>
            <a:r>
              <a:rPr lang="en-US" sz="2400" dirty="0" smtClean="0">
                <a:latin typeface="Calibri" charset="0"/>
                <a:ea typeface="Calibri" charset="0"/>
                <a:cs typeface="Calibri" charset="0"/>
              </a:rPr>
              <a:t>for each Visit</a:t>
            </a:r>
            <a:r>
              <a:rPr lang="en-US" sz="2400" dirty="0" smtClean="0">
                <a:latin typeface="Calibri" charset="0"/>
                <a:ea typeface="Calibri" charset="0"/>
                <a:cs typeface="Calibri" charset="0"/>
              </a:rPr>
              <a:t>.</a:t>
            </a:r>
            <a:endParaRPr lang="en-US" sz="2400" dirty="0" smtClean="0">
              <a:latin typeface="Calibri" charset="0"/>
              <a:ea typeface="Calibri" charset="0"/>
              <a:cs typeface="Calibri" charset="0"/>
            </a:endParaRPr>
          </a:p>
          <a:p>
            <a:pPr marL="266700" indent="-266700" defTabSz="350520">
              <a:spcBef>
                <a:spcPts val="600"/>
              </a:spcBef>
              <a:spcAft>
                <a:spcPts val="822"/>
              </a:spcAft>
              <a:defRPr sz="2160"/>
            </a:pPr>
            <a:r>
              <a:rPr sz="2400" dirty="0" smtClean="0">
                <a:solidFill>
                  <a:srgbClr val="CF71DA"/>
                </a:solidFill>
                <a:latin typeface="Calibri" charset="0"/>
                <a:ea typeface="Calibri" charset="0"/>
                <a:cs typeface="Calibri" charset="0"/>
              </a:rPr>
              <a:t>NIRCam </a:t>
            </a:r>
            <a:r>
              <a:rPr sz="2400" dirty="0">
                <a:solidFill>
                  <a:srgbClr val="CF71DA"/>
                </a:solidFill>
                <a:latin typeface="Calibri" charset="0"/>
                <a:ea typeface="Calibri" charset="0"/>
                <a:cs typeface="Calibri" charset="0"/>
              </a:rPr>
              <a:t>pre-imaging </a:t>
            </a:r>
            <a:r>
              <a:rPr sz="2400" dirty="0">
                <a:latin typeface="Calibri" charset="0"/>
                <a:ea typeface="Calibri" charset="0"/>
                <a:cs typeface="Calibri" charset="0"/>
              </a:rPr>
              <a:t>may help find </a:t>
            </a:r>
            <a:r>
              <a:rPr lang="en-US" sz="2400" dirty="0" smtClean="0">
                <a:latin typeface="Calibri" charset="0"/>
                <a:ea typeface="Calibri" charset="0"/>
                <a:cs typeface="Calibri" charset="0"/>
              </a:rPr>
              <a:t>point sources suitable as reference stars</a:t>
            </a:r>
            <a:r>
              <a:rPr lang="en-US" sz="2400" dirty="0" smtClean="0">
                <a:latin typeface="Calibri" charset="0"/>
                <a:ea typeface="Calibri" charset="0"/>
                <a:cs typeface="Calibri" charset="0"/>
              </a:rPr>
              <a:t>.</a:t>
            </a:r>
            <a:endParaRPr sz="2400" dirty="0">
              <a:latin typeface="Calibri" charset="0"/>
              <a:ea typeface="Calibri" charset="0"/>
              <a:cs typeface="Calibri" charset="0"/>
            </a:endParaRPr>
          </a:p>
        </p:txBody>
      </p:sp>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Celestial</Template>
  <TotalTime>25191</TotalTime>
  <Words>2806</Words>
  <Application>Microsoft Macintosh PowerPoint</Application>
  <PresentationFormat>Custom</PresentationFormat>
  <Paragraphs>382</Paragraphs>
  <Slides>43</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Avenir Black</vt:lpstr>
      <vt:lpstr>Calibri</vt:lpstr>
      <vt:lpstr>Calibri Light</vt:lpstr>
      <vt:lpstr>Gill Sans</vt:lpstr>
      <vt:lpstr>Helvetica Light</vt:lpstr>
      <vt:lpstr>Helvetica Neue</vt:lpstr>
      <vt:lpstr>Lato</vt:lpstr>
      <vt:lpstr>Mangal</vt:lpstr>
      <vt:lpstr>ＭＳ Ｐゴシック</vt:lpstr>
      <vt:lpstr>Wingdings</vt:lpstr>
      <vt:lpstr>Arial</vt:lpstr>
      <vt:lpstr>Celestial</vt:lpstr>
      <vt:lpstr>The MSA Planning Tool (MPT) is a team effort:    Diane Karakla, Gary Curtis (APT), Christine Ritchie (tester), Tracy Beck (NIRSpec team lead), Alaina Henry  Contributors:  K. Gilbert, J. Valenti, S. Kassin, D. Soderblom and others   based on an IDL prototype by  Klaus Pontoppidan</vt:lpstr>
      <vt:lpstr>Observing with the MSA - What you need to know</vt:lpstr>
      <vt:lpstr>Observing with the MSA - What you need to know</vt:lpstr>
      <vt:lpstr>PowerPoint Presentation</vt:lpstr>
      <vt:lpstr>PowerPoint Presentation</vt:lpstr>
      <vt:lpstr>Observing with the MSA - What you need to know</vt:lpstr>
      <vt:lpstr>MSA Characteristics that create Observation Planning Challenges</vt:lpstr>
      <vt:lpstr>Observing with the MSA - What you need to know</vt:lpstr>
      <vt:lpstr>Target Acquisition (TA)</vt:lpstr>
      <vt:lpstr>Catalog Astrometric Accuracy Requirements</vt:lpstr>
      <vt:lpstr>NIRCam Pre-Imaging Considerations</vt:lpstr>
      <vt:lpstr>Observing with the MSA - What you need to know</vt:lpstr>
      <vt:lpstr>General description of MPT</vt:lpstr>
      <vt:lpstr>Observing with the MSA - What you need to know</vt:lpstr>
      <vt:lpstr>Catalog Format and Content</vt:lpstr>
      <vt:lpstr>PRIMARY and filler candidate lists</vt:lpstr>
      <vt:lpstr>Observing with the MSA - What you need to know</vt:lpstr>
      <vt:lpstr>Key Planning Parameters in MPT:   Slitlet Shape</vt:lpstr>
      <vt:lpstr>PowerPoint Presentation</vt:lpstr>
      <vt:lpstr>Key Planning Parameters in MPT:  SOURCE CENTERING CONSTRAINT (AKA Shutter MARGIN)</vt:lpstr>
      <vt:lpstr>PowerPoint Presentation</vt:lpstr>
      <vt:lpstr>MPT Demo</vt:lpstr>
      <vt:lpstr>HELPFUL TIPS</vt:lpstr>
      <vt:lpstr>Observing with the MSA - What you need to know</vt:lpstr>
      <vt:lpstr>How to get help </vt:lpstr>
      <vt:lpstr>Backup Slides</vt:lpstr>
      <vt:lpstr>JWST Instrument Apertures on the Sky </vt:lpstr>
      <vt:lpstr>Catalog Astrometric Accuracy and Flux Calibration</vt:lpstr>
      <vt:lpstr>Review Plan Results</vt:lpstr>
      <vt:lpstr>APT/MPT Visualization</vt:lpstr>
      <vt:lpstr>Plan Assessment Tools</vt:lpstr>
      <vt:lpstr>Other TOOLS</vt:lpstr>
      <vt:lpstr>Zoom of MSA Shutter View</vt:lpstr>
      <vt:lpstr>PowerPoint Presentation</vt:lpstr>
      <vt:lpstr>NIRCam PRE-IMAGE ObsERVATION Summary</vt:lpstr>
      <vt:lpstr>Special Requirements FOR MOS OBSERVATIONS</vt:lpstr>
      <vt:lpstr>MPT - Planner</vt:lpstr>
      <vt:lpstr>Plan 1</vt:lpstr>
      <vt:lpstr>PowerPoint Presentation</vt:lpstr>
      <vt:lpstr>PowerPoint Presentation</vt:lpstr>
      <vt:lpstr>PowerPoint Presentation</vt:lpstr>
      <vt:lpstr>NIRSpec MOS Obs. Summary</vt:lpstr>
      <vt:lpstr>Target Visibility – Aperture Position Angle (APA)</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MOS Spectroscopy with the NIRSpec Micro-Shutter Array (MSA) The MSA Planning Tool (MPT) was developed with the help of  D. Karakla, G. Curtis, T. Beck, K. Gilbert, J. Valenti, and others based on an  IDL prototype by K. Pontoppidan.</dc:title>
  <cp:lastModifiedBy>Microsoft Office User</cp:lastModifiedBy>
  <cp:revision>314</cp:revision>
  <dcterms:modified xsi:type="dcterms:W3CDTF">2017-10-06T23:58:16Z</dcterms:modified>
</cp:coreProperties>
</file>