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tiff" ContentType="image/tiff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26"/>
  </p:notesMasterIdLst>
  <p:handoutMasterIdLst>
    <p:handoutMasterId r:id="rId27"/>
  </p:handoutMasterIdLst>
  <p:sldIdLst>
    <p:sldId id="431" r:id="rId2"/>
    <p:sldId id="439" r:id="rId3"/>
    <p:sldId id="457" r:id="rId4"/>
    <p:sldId id="455" r:id="rId5"/>
    <p:sldId id="446" r:id="rId6"/>
    <p:sldId id="427" r:id="rId7"/>
    <p:sldId id="428" r:id="rId8"/>
    <p:sldId id="452" r:id="rId9"/>
    <p:sldId id="425" r:id="rId10"/>
    <p:sldId id="454" r:id="rId11"/>
    <p:sldId id="458" r:id="rId12"/>
    <p:sldId id="459" r:id="rId13"/>
    <p:sldId id="460" r:id="rId14"/>
    <p:sldId id="461" r:id="rId15"/>
    <p:sldId id="462" r:id="rId16"/>
    <p:sldId id="463" r:id="rId17"/>
    <p:sldId id="464" r:id="rId18"/>
    <p:sldId id="465" r:id="rId19"/>
    <p:sldId id="466" r:id="rId20"/>
    <p:sldId id="467" r:id="rId21"/>
    <p:sldId id="470" r:id="rId22"/>
    <p:sldId id="468" r:id="rId23"/>
    <p:sldId id="469" r:id="rId24"/>
    <p:sldId id="471" r:id="rId25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68DFF"/>
    <a:srgbClr val="0275FF"/>
    <a:srgbClr val="D18585"/>
    <a:srgbClr val="CCC4D4"/>
    <a:srgbClr val="FF8792"/>
    <a:srgbClr val="66FF33"/>
    <a:srgbClr val="FF2D00"/>
    <a:srgbClr val="58BAC8"/>
    <a:srgbClr val="00C6FF"/>
    <a:srgbClr val="FFB5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464" autoAdjust="0"/>
  </p:normalViewPr>
  <p:slideViewPr>
    <p:cSldViewPr snapToGrid="0" snapToObjects="1">
      <p:cViewPr>
        <p:scale>
          <a:sx n="112" d="100"/>
          <a:sy n="112" d="100"/>
        </p:scale>
        <p:origin x="-648" y="-80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66" d="100"/>
          <a:sy n="66" d="100"/>
        </p:scale>
        <p:origin x="-1812" y="-72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4" rIns="93148" bIns="46574" numCol="1" anchor="t" anchorCtr="0" compatLnSpc="1">
            <a:prstTxWarp prst="textNoShape">
              <a:avLst/>
            </a:prstTxWarp>
          </a:bodyPr>
          <a:lstStyle>
            <a:lvl1pPr algn="l" defTabSz="931863">
              <a:defRPr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4" rIns="93148" bIns="46574" numCol="1" anchor="t" anchorCtr="0" compatLnSpc="1">
            <a:prstTxWarp prst="textNoShape">
              <a:avLst/>
            </a:prstTxWarp>
          </a:bodyPr>
          <a:lstStyle>
            <a:lvl1pPr algn="r" defTabSz="931863">
              <a:defRPr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4" rIns="93148" bIns="46574" numCol="1" anchor="b" anchorCtr="0" compatLnSpc="1">
            <a:prstTxWarp prst="textNoShape">
              <a:avLst/>
            </a:prstTxWarp>
          </a:bodyPr>
          <a:lstStyle>
            <a:lvl1pPr algn="l" defTabSz="931863">
              <a:defRPr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4" rIns="93148" bIns="46574" numCol="1" anchor="b" anchorCtr="0" compatLnSpc="1">
            <a:prstTxWarp prst="textNoShape">
              <a:avLst/>
            </a:prstTxWarp>
          </a:bodyPr>
          <a:lstStyle>
            <a:lvl1pPr algn="r" defTabSz="931863">
              <a:defRPr>
                <a:latin typeface="Times" charset="0"/>
              </a:defRPr>
            </a:lvl1pPr>
          </a:lstStyle>
          <a:p>
            <a:fld id="{C1595A2F-35FD-A141-A126-54A5375C11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94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35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5" tIns="45823" rIns="91645" bIns="45823" numCol="1" anchor="t" anchorCtr="0" compatLnSpc="1">
            <a:prstTxWarp prst="textNoShape">
              <a:avLst/>
            </a:prstTxWarp>
          </a:bodyPr>
          <a:lstStyle>
            <a:lvl1pPr algn="l" defTabSz="917575">
              <a:defRPr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5435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5" tIns="45823" rIns="91645" bIns="45823" numCol="1" anchor="t" anchorCtr="0" compatLnSpc="1">
            <a:prstTxWarp prst="textNoShape">
              <a:avLst/>
            </a:prstTxWarp>
          </a:bodyPr>
          <a:lstStyle>
            <a:lvl1pPr algn="r" defTabSz="917575">
              <a:defRPr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7388"/>
            <a:ext cx="4689475" cy="351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30713"/>
            <a:ext cx="5191125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5" tIns="45823" rIns="91645" bIns="458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3013"/>
            <a:ext cx="305435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5" tIns="45823" rIns="91645" bIns="45823" numCol="1" anchor="b" anchorCtr="0" compatLnSpc="1">
            <a:prstTxWarp prst="textNoShape">
              <a:avLst/>
            </a:prstTxWarp>
          </a:bodyPr>
          <a:lstStyle>
            <a:lvl1pPr algn="l" defTabSz="917575">
              <a:defRPr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863013"/>
            <a:ext cx="305435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5" tIns="45823" rIns="91645" bIns="45823" numCol="1" anchor="b" anchorCtr="0" compatLnSpc="1">
            <a:prstTxWarp prst="textNoShape">
              <a:avLst/>
            </a:prstTxWarp>
          </a:bodyPr>
          <a:lstStyle>
            <a:lvl1pPr algn="r" defTabSz="917575">
              <a:defRPr>
                <a:latin typeface="Arial" charset="0"/>
              </a:defRPr>
            </a:lvl1pPr>
          </a:lstStyle>
          <a:p>
            <a:fld id="{82215D58-E543-DC44-92F3-CB59388501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1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76200"/>
            <a:ext cx="7588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76200"/>
            <a:ext cx="7588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8B0F2A-E9F4-744F-972A-99126B6A465D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552575" y="6542088"/>
            <a:ext cx="6038850" cy="2778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5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76200"/>
            <a:ext cx="7588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76200"/>
            <a:ext cx="7588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3"/>
          <p:cNvSpPr>
            <a:spLocks noChangeShapeType="1"/>
          </p:cNvSpPr>
          <p:nvPr userDrawn="1"/>
        </p:nvSpPr>
        <p:spPr bwMode="auto">
          <a:xfrm>
            <a:off x="838200" y="685800"/>
            <a:ext cx="7010400" cy="0"/>
          </a:xfrm>
          <a:prstGeom prst="line">
            <a:avLst/>
          </a:prstGeom>
          <a:noFill/>
          <a:ln w="38100">
            <a:solidFill>
              <a:srgbClr val="BB0018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8C07F-5C86-5F40-898C-C129ADC748FB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2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6934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066800"/>
            <a:ext cx="7769225" cy="488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14300" y="6543675"/>
            <a:ext cx="1362075" cy="276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b="1">
                <a:solidFill>
                  <a:srgbClr val="BB0018"/>
                </a:solidFill>
                <a:latin typeface="Helvetica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550988" y="6543675"/>
            <a:ext cx="6040437" cy="276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rgbClr val="BB0018"/>
                </a:solidFill>
                <a:latin typeface="Helvetica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81913" y="6538913"/>
            <a:ext cx="1357312" cy="2809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defRPr/>
            </a:lvl1pPr>
          </a:lstStyle>
          <a:p>
            <a:fld id="{69ED1345-27DB-024B-8592-1FE651972DAC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81913" y="82476"/>
            <a:ext cx="1404682" cy="923180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76200"/>
            <a:ext cx="7588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Arial" pitchFamily="-11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40000"/>
        </a:spcAft>
        <a:buClr>
          <a:srgbClr val="BB0018"/>
        </a:buClr>
        <a:buFont typeface="Wingdings" charset="0"/>
        <a:buChar char="l"/>
        <a:defRPr b="1">
          <a:solidFill>
            <a:schemeClr val="tx1"/>
          </a:solidFill>
          <a:latin typeface="Arial" pitchFamily="-11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35000"/>
        </a:spcAft>
        <a:buClr>
          <a:srgbClr val="BB0018"/>
        </a:buClr>
        <a:buSzPct val="75000"/>
        <a:buFont typeface="Wingdings" charset="0"/>
        <a:buChar char="n"/>
        <a:defRPr>
          <a:solidFill>
            <a:schemeClr val="tx1"/>
          </a:solidFill>
          <a:latin typeface="Arial" pitchFamily="-112" charset="0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35000"/>
        </a:spcAft>
        <a:buClr>
          <a:srgbClr val="BB0018"/>
        </a:buClr>
        <a:buSzPct val="150000"/>
        <a:buChar char="-"/>
        <a:defRPr>
          <a:solidFill>
            <a:schemeClr val="tx1"/>
          </a:solidFill>
          <a:latin typeface="Arial" pitchFamily="-112" charset="0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35000"/>
        </a:spcAft>
        <a:buClr>
          <a:srgbClr val="BB0018"/>
        </a:buClr>
        <a:buChar char="–"/>
        <a:defRPr sz="1400">
          <a:solidFill>
            <a:schemeClr val="tx1"/>
          </a:solidFill>
          <a:latin typeface="Arial" pitchFamily="-112" charset="0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35000"/>
        </a:spcAft>
        <a:buClr>
          <a:srgbClr val="BB0018"/>
        </a:buClr>
        <a:buChar char="»"/>
        <a:defRPr sz="1400">
          <a:solidFill>
            <a:schemeClr val="tx1"/>
          </a:solidFill>
          <a:latin typeface="Arial" pitchFamily="-112" charset="0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35000"/>
        </a:spcAft>
        <a:buClr>
          <a:srgbClr val="BB0018"/>
        </a:buClr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35000"/>
        </a:spcAft>
        <a:buClr>
          <a:srgbClr val="BB0018"/>
        </a:buClr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35000"/>
        </a:spcAft>
        <a:buClr>
          <a:srgbClr val="BB0018"/>
        </a:buClr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35000"/>
        </a:spcAft>
        <a:buClr>
          <a:srgbClr val="BB0018"/>
        </a:buClr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jwst-docs.stsci.edu/display/JPP/APT+Coronagraphic+Sequence+Examples" TargetMode="External"/><Relationship Id="rId4" Type="http://schemas.openxmlformats.org/officeDocument/2006/relationships/hyperlink" Target="mailto:jwsthelp@stsci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jwst-docs.stsci.edu/display/JPP/JWST+Target+Visibility+Tool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Relationship Id="rId3" Type="http://schemas.openxmlformats.org/officeDocument/2006/relationships/hyperlink" Target="https://jwst-docs.stsci.edu/display/JPP/APT+Coronagraphic+Sequence+Examples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Relationship Id="rId3" Type="http://schemas.openxmlformats.org/officeDocument/2006/relationships/image" Target="../media/image16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Relationship Id="rId3" Type="http://schemas.openxmlformats.org/officeDocument/2006/relationships/image" Target="../media/image17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jwst-docs.stsci.edu/display/JPP/JWST+Astronomers+Proposal+Tool+Overview" TargetMode="External"/><Relationship Id="rId3" Type="http://schemas.openxmlformats.org/officeDocument/2006/relationships/hyperlink" Target="mailto:jwsthelp@stsci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93" y="1864772"/>
            <a:ext cx="8190989" cy="1470025"/>
          </a:xfrm>
        </p:spPr>
        <p:txBody>
          <a:bodyPr>
            <a:noAutofit/>
          </a:bodyPr>
          <a:lstStyle/>
          <a:p>
            <a:r>
              <a:rPr lang="en-US" sz="3200" b="1" dirty="0"/>
              <a:t>The JWST </a:t>
            </a:r>
            <a:r>
              <a:rPr lang="en-US" sz="3200" dirty="0" err="1" smtClean="0"/>
              <a:t>Coronagraphic</a:t>
            </a:r>
            <a:r>
              <a:rPr lang="en-US" sz="3200" b="1" dirty="0" smtClean="0"/>
              <a:t> </a:t>
            </a:r>
            <a:r>
              <a:rPr lang="en-US" sz="3200" b="1" dirty="0"/>
              <a:t>Visibility </a:t>
            </a:r>
            <a:r>
              <a:rPr lang="en-US" sz="3200" b="1" dirty="0" smtClean="0"/>
              <a:t>Tool:</a:t>
            </a:r>
            <a:br>
              <a:rPr lang="en-US" sz="3200" b="1" dirty="0" smtClean="0"/>
            </a:br>
            <a:r>
              <a:rPr lang="en-US" sz="3200" dirty="0" smtClean="0"/>
              <a:t>Overview and Demo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6254" y="3833767"/>
            <a:ext cx="7142010" cy="248350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Bill Blair </a:t>
            </a:r>
          </a:p>
          <a:p>
            <a:r>
              <a:rPr lang="en-US" sz="2400" dirty="0" smtClean="0"/>
              <a:t>JWST Project Scientist for User Support</a:t>
            </a:r>
          </a:p>
          <a:p>
            <a:r>
              <a:rPr lang="en-US" sz="2400" dirty="0" err="1" smtClean="0"/>
              <a:t>STScI</a:t>
            </a:r>
            <a:r>
              <a:rPr lang="en-US" sz="2400" dirty="0" smtClean="0"/>
              <a:t>/JHU</a:t>
            </a:r>
          </a:p>
          <a:p>
            <a:r>
              <a:rPr lang="en-US" sz="2200" dirty="0" smtClean="0"/>
              <a:t>ESAC JWST Proposal Planning Workshop</a:t>
            </a:r>
          </a:p>
          <a:p>
            <a:r>
              <a:rPr lang="en-US" sz="2200" dirty="0" smtClean="0"/>
              <a:t>Thur. Oct. 5, 2017</a:t>
            </a:r>
          </a:p>
          <a:p>
            <a:endParaRPr lang="en-US" sz="2000" dirty="0"/>
          </a:p>
        </p:txBody>
      </p:sp>
      <p:pic>
        <p:nvPicPr>
          <p:cNvPr id="11" name="Picture 10" descr="jw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7" y="130257"/>
            <a:ext cx="1257300" cy="1257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331" y="82475"/>
            <a:ext cx="2111264" cy="138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74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VT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763"/>
            <a:ext cx="9144000" cy="46991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CVT Example, </a:t>
            </a:r>
            <a:r>
              <a:rPr lang="en-US" sz="3200" dirty="0" err="1" smtClean="0"/>
              <a:t>con’t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C07F-5C86-5F40-898C-C129ADC748FB}" type="slidenum">
              <a:rPr lang="en-US" smtClean="0"/>
              <a:pPr/>
              <a:t>10</a:t>
            </a:fld>
            <a:endParaRPr lang="en-US" smtClean="0"/>
          </a:p>
          <a:p>
            <a:endParaRPr lang="en-US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2834911" y="5602070"/>
            <a:ext cx="816452" cy="35154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671753" y="5409288"/>
            <a:ext cx="1472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ZOOM control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84672" y="894494"/>
            <a:ext cx="6731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Here both panels have been enlarged to show the details.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91910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CVT </a:t>
            </a:r>
            <a:r>
              <a:rPr lang="en-US" sz="3200" dirty="0" smtClean="0"/>
              <a:t>Example, </a:t>
            </a:r>
            <a:r>
              <a:rPr lang="en-US" sz="3200" dirty="0" err="1" smtClean="0"/>
              <a:t>con’t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61" y="890674"/>
            <a:ext cx="7769225" cy="867061"/>
          </a:xfrm>
        </p:spPr>
        <p:txBody>
          <a:bodyPr/>
          <a:lstStyle/>
          <a:p>
            <a:pPr marL="0" indent="0">
              <a:buNone/>
            </a:pPr>
            <a:r>
              <a:rPr lang="en-US" sz="1600" b="0" dirty="0" smtClean="0"/>
              <a:t>HINT: To show a disk orientation, place a “companion” on either side at the PA of the disk.  Use a different distance for the two companions so the tracks in the right panel will not overlap.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C07F-5C86-5F40-898C-C129ADC748FB}" type="slidenum">
              <a:rPr lang="en-US" smtClean="0"/>
              <a:pPr/>
              <a:t>11</a:t>
            </a:fld>
            <a:endParaRPr lang="en-US" smtClean="0"/>
          </a:p>
          <a:p>
            <a:endParaRPr lang="en-US"/>
          </a:p>
        </p:txBody>
      </p:sp>
      <p:pic>
        <p:nvPicPr>
          <p:cNvPr id="6" name="Picture 5" descr="CVT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7759"/>
            <a:ext cx="9144000" cy="469918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 flipV="1">
            <a:off x="7848600" y="3931277"/>
            <a:ext cx="588520" cy="1915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6607175" y="3513261"/>
            <a:ext cx="532028" cy="19437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0" y="4034346"/>
            <a:ext cx="206625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Note: two companions,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Same PA, opposite sides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29718" y="5484081"/>
            <a:ext cx="1637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Disk orientation shown by arrows on day 201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723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Questions?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C07F-5C86-5F40-898C-C129ADC748FB}" type="slidenum">
              <a:rPr lang="en-US" smtClean="0"/>
              <a:pPr/>
              <a:t>12</a:t>
            </a:fld>
            <a:endParaRPr lang="en-US" smtClean="0"/>
          </a:p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5225" y="1492463"/>
            <a:ext cx="8558315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JDox</a:t>
            </a:r>
            <a:r>
              <a:rPr lang="en-US" sz="2400" dirty="0" smtClean="0"/>
              <a:t> help </a:t>
            </a:r>
            <a:r>
              <a:rPr lang="en-US" sz="2400" dirty="0"/>
              <a:t>here</a:t>
            </a:r>
            <a:r>
              <a:rPr lang="en-US" sz="2400" dirty="0">
                <a:solidFill>
                  <a:srgbClr val="3C8C93"/>
                </a:solidFill>
              </a:rPr>
              <a:t>: </a:t>
            </a:r>
            <a:endParaRPr lang="en-US" sz="2400" dirty="0" smtClean="0">
              <a:solidFill>
                <a:srgbClr val="3C8C93"/>
              </a:solidFill>
            </a:endParaRPr>
          </a:p>
          <a:p>
            <a:r>
              <a:rPr lang="en-US" sz="1800" dirty="0" smtClean="0">
                <a:solidFill>
                  <a:srgbClr val="3C8C93"/>
                </a:solidFill>
                <a:hlinkClick r:id="rId2"/>
              </a:rPr>
              <a:t>https</a:t>
            </a:r>
            <a:r>
              <a:rPr lang="en-US" sz="1800" dirty="0">
                <a:solidFill>
                  <a:srgbClr val="3C8C93"/>
                </a:solidFill>
                <a:hlinkClick r:id="rId2"/>
              </a:rPr>
              <a:t>://jwst-docs.stsci.edu/display/JPP/JWST+</a:t>
            </a:r>
            <a:r>
              <a:rPr lang="en-US" sz="1800" dirty="0">
                <a:solidFill>
                  <a:srgbClr val="068DFF"/>
                </a:solidFill>
                <a:hlinkClick r:id="rId2"/>
              </a:rPr>
              <a:t>Target+Visibility</a:t>
            </a:r>
            <a:r>
              <a:rPr lang="en-US" sz="1800" dirty="0">
                <a:solidFill>
                  <a:srgbClr val="3C8C93"/>
                </a:solidFill>
                <a:hlinkClick r:id="rId2"/>
              </a:rPr>
              <a:t>+</a:t>
            </a:r>
            <a:r>
              <a:rPr lang="en-US" sz="1800" dirty="0" smtClean="0">
                <a:solidFill>
                  <a:srgbClr val="3C8C93"/>
                </a:solidFill>
                <a:hlinkClick r:id="rId2"/>
              </a:rPr>
              <a:t>Tools</a:t>
            </a:r>
            <a:endParaRPr lang="en-US" sz="1800" dirty="0" smtClean="0">
              <a:solidFill>
                <a:srgbClr val="3C8C93"/>
              </a:solidFill>
            </a:endParaRPr>
          </a:p>
          <a:p>
            <a:r>
              <a:rPr lang="en-US" sz="1800" b="1" dirty="0">
                <a:solidFill>
                  <a:srgbClr val="068DFF"/>
                </a:solidFill>
                <a:latin typeface="Gill Sans Light"/>
                <a:cs typeface="Gill Sans Light"/>
                <a:hlinkClick r:id="rId3"/>
              </a:rPr>
              <a:t>https://jwst-docs.stsci.edu/display/JPP/APT+Coronagraphic+Sequence+</a:t>
            </a:r>
            <a:r>
              <a:rPr lang="en-US" sz="1800" b="1" dirty="0" smtClean="0">
                <a:solidFill>
                  <a:srgbClr val="068DFF"/>
                </a:solidFill>
                <a:latin typeface="Gill Sans Light"/>
                <a:cs typeface="Gill Sans Light"/>
                <a:hlinkClick r:id="rId3"/>
              </a:rPr>
              <a:t>Examples</a:t>
            </a:r>
            <a:endParaRPr lang="en-US" sz="1800" b="1" dirty="0" smtClean="0">
              <a:solidFill>
                <a:srgbClr val="068DFF"/>
              </a:solidFill>
              <a:latin typeface="Gill Sans Light"/>
              <a:cs typeface="Gill Sans Light"/>
            </a:endParaRPr>
          </a:p>
          <a:p>
            <a:r>
              <a:rPr lang="en-US" sz="1800" b="1" dirty="0">
                <a:solidFill>
                  <a:srgbClr val="068DFF"/>
                </a:solidFill>
                <a:latin typeface="Gill Sans Light"/>
                <a:cs typeface="Gill Sans Light"/>
              </a:rPr>
              <a:t>https://</a:t>
            </a:r>
            <a:r>
              <a:rPr lang="en-US" sz="1800" b="1" dirty="0" err="1">
                <a:solidFill>
                  <a:srgbClr val="068DFF"/>
                </a:solidFill>
                <a:latin typeface="Gill Sans Light"/>
                <a:cs typeface="Gill Sans Light"/>
              </a:rPr>
              <a:t>jwst-docs.stsci.edu</a:t>
            </a:r>
            <a:r>
              <a:rPr lang="en-US" sz="1800" b="1" dirty="0">
                <a:solidFill>
                  <a:srgbClr val="068DFF"/>
                </a:solidFill>
                <a:latin typeface="Gill Sans Light"/>
                <a:cs typeface="Gill Sans Light"/>
              </a:rPr>
              <a:t>/display/JPP/</a:t>
            </a:r>
            <a:r>
              <a:rPr lang="en-US" sz="1800" b="1" dirty="0" err="1">
                <a:solidFill>
                  <a:srgbClr val="068DFF"/>
                </a:solidFill>
                <a:latin typeface="Gill Sans Light"/>
                <a:cs typeface="Gill Sans Light"/>
              </a:rPr>
              <a:t>JWST+Coronagraphic+Observation+Planning</a:t>
            </a:r>
            <a:endParaRPr lang="en-US" sz="1800" b="1" dirty="0">
              <a:solidFill>
                <a:srgbClr val="068DFF"/>
              </a:solidFill>
              <a:latin typeface="Gill Sans Light"/>
              <a:cs typeface="Gill Sans Light"/>
            </a:endParaRPr>
          </a:p>
          <a:p>
            <a:endParaRPr lang="en-US" sz="1800" dirty="0" smtClean="0">
              <a:solidFill>
                <a:srgbClr val="3C8C93"/>
              </a:solidFill>
            </a:endParaRPr>
          </a:p>
          <a:p>
            <a:endParaRPr lang="en-US" sz="1800" dirty="0" smtClean="0"/>
          </a:p>
          <a:p>
            <a:r>
              <a:rPr lang="en-US" sz="2400" dirty="0" smtClean="0"/>
              <a:t>CVT Specific </a:t>
            </a:r>
            <a:r>
              <a:rPr lang="en-US" sz="2400" dirty="0" err="1" smtClean="0"/>
              <a:t>JDox</a:t>
            </a:r>
            <a:r>
              <a:rPr lang="en-US" sz="2400" dirty="0" smtClean="0"/>
              <a:t> article:</a:t>
            </a:r>
          </a:p>
          <a:p>
            <a:r>
              <a:rPr lang="en-US" sz="1800" dirty="0">
                <a:solidFill>
                  <a:srgbClr val="3C8C93"/>
                </a:solidFill>
              </a:rPr>
              <a:t>https://</a:t>
            </a:r>
            <a:r>
              <a:rPr lang="en-US" sz="1800" dirty="0" err="1">
                <a:solidFill>
                  <a:srgbClr val="3C8C93"/>
                </a:solidFill>
              </a:rPr>
              <a:t>jwst-docs.stsci.edu</a:t>
            </a:r>
            <a:r>
              <a:rPr lang="en-US" sz="1800" dirty="0">
                <a:solidFill>
                  <a:srgbClr val="3C8C93"/>
                </a:solidFill>
              </a:rPr>
              <a:t>/display/JPP/</a:t>
            </a:r>
            <a:r>
              <a:rPr lang="en-US" sz="1800" dirty="0" err="1">
                <a:solidFill>
                  <a:srgbClr val="3C8C93"/>
                </a:solidFill>
              </a:rPr>
              <a:t>JWST+Coronagraphic+Visibility+Tool+Help</a:t>
            </a:r>
            <a:endParaRPr lang="en-US" sz="1800" dirty="0">
              <a:solidFill>
                <a:srgbClr val="3C8C93"/>
              </a:solidFill>
            </a:endParaRPr>
          </a:p>
          <a:p>
            <a:endParaRPr lang="en-US" sz="1800" dirty="0" smtClean="0"/>
          </a:p>
          <a:p>
            <a:r>
              <a:rPr lang="en-US" sz="2400" dirty="0" smtClean="0"/>
              <a:t>Help Desk: </a:t>
            </a:r>
          </a:p>
          <a:p>
            <a:r>
              <a:rPr lang="en-US" sz="1800" dirty="0" smtClean="0">
                <a:solidFill>
                  <a:srgbClr val="068DFF"/>
                </a:solidFill>
                <a:hlinkClick r:id="rId4"/>
              </a:rPr>
              <a:t>jwsthelp.stsci.edu</a:t>
            </a:r>
            <a:endParaRPr lang="en-US" sz="1800" dirty="0" smtClean="0">
              <a:solidFill>
                <a:srgbClr val="068DFF"/>
              </a:solidFill>
            </a:endParaRPr>
          </a:p>
          <a:p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3200" dirty="0" smtClean="0"/>
          </a:p>
          <a:p>
            <a:r>
              <a:rPr lang="en-US" sz="3200" dirty="0" smtClean="0"/>
              <a:t>(Demo of </a:t>
            </a:r>
            <a:r>
              <a:rPr lang="en-US" sz="3200" dirty="0" smtClean="0"/>
              <a:t>CVT.)</a:t>
            </a:r>
            <a:endParaRPr lang="en-US" sz="32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1033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ck-texture-board-ppt-backgrounds-powerpoin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3" t="16144" r="26600" b="32549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1" y="295050"/>
            <a:ext cx="8263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Coronagraphic</a:t>
            </a:r>
            <a:r>
              <a:rPr lang="en-US" sz="3600" dirty="0">
                <a:solidFill>
                  <a:schemeClr val="bg1"/>
                </a:solidFill>
              </a:rPr>
              <a:t> Observation Strategy</a:t>
            </a:r>
            <a:endParaRPr lang="en-US" sz="36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683" y="1382363"/>
            <a:ext cx="7812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E5E02F"/>
                </a:solidFill>
                <a:latin typeface="Gill Sans Light"/>
                <a:cs typeface="Gill Sans Light"/>
              </a:rPr>
              <a:t>Thou shalt observe your science target at 2 roll angles, differing by at least several degrees (a “</a:t>
            </a:r>
            <a:r>
              <a:rPr lang="en-US" sz="2400" dirty="0">
                <a:solidFill>
                  <a:srgbClr val="E5E02F"/>
                </a:solidFill>
                <a:latin typeface="Gill Sans Light"/>
                <a:cs typeface="Gill Sans Light"/>
              </a:rPr>
              <a:t>r</a:t>
            </a:r>
            <a:r>
              <a:rPr lang="en-US" sz="2400" dirty="0" smtClean="0">
                <a:solidFill>
                  <a:srgbClr val="E5E02F"/>
                </a:solidFill>
                <a:latin typeface="Gill Sans Light"/>
                <a:cs typeface="Gill Sans Light"/>
              </a:rPr>
              <a:t>oll dither”)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9683" y="2324263"/>
            <a:ext cx="7812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dirty="0" smtClean="0">
                <a:solidFill>
                  <a:srgbClr val="E5E02F"/>
                </a:solidFill>
                <a:latin typeface="Gill Sans Light"/>
                <a:cs typeface="Gill Sans Light"/>
              </a:rPr>
              <a:t>Thou shalt observe a reference star to measure the PSF (for PSF subtraction by the pipeline)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9683" y="3374633"/>
            <a:ext cx="7812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dirty="0" smtClean="0">
                <a:solidFill>
                  <a:srgbClr val="E5E02F"/>
                </a:solidFill>
                <a:latin typeface="Gill Sans Light"/>
                <a:cs typeface="Gill Sans Light"/>
              </a:rPr>
              <a:t>Thou shalt make these a non-interruptible sequence.</a:t>
            </a:r>
          </a:p>
        </p:txBody>
      </p:sp>
      <p:pic>
        <p:nvPicPr>
          <p:cNvPr id="3" name="Picture 2" descr="Screen Shot 2017-05-15 at 12.53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9351"/>
            <a:ext cx="9144000" cy="21135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2209" y="6606630"/>
            <a:ext cx="2186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Gill Sans"/>
                <a:cs typeface="Gill Sans"/>
              </a:rPr>
              <a:t>Figure credit: M. Perrin</a:t>
            </a:r>
            <a:endParaRPr lang="en-US" sz="12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985304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ck-texture-board-ppt-backgrounds-powerpoin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3" t="16144" r="26600" b="32549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8083" y="877148"/>
            <a:ext cx="781281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E5E02F"/>
                </a:solidFill>
                <a:latin typeface="Gill Sans Light"/>
                <a:cs typeface="Gill Sans Light"/>
              </a:rPr>
              <a:t>Thou shalt observe your science target at 2 roll angles, differing by at least several degrees (a “</a:t>
            </a:r>
            <a:r>
              <a:rPr lang="en-US" sz="2400" dirty="0">
                <a:solidFill>
                  <a:srgbClr val="E5E02F"/>
                </a:solidFill>
                <a:latin typeface="Gill Sans Light"/>
                <a:cs typeface="Gill Sans Light"/>
              </a:rPr>
              <a:t>r</a:t>
            </a:r>
            <a:r>
              <a:rPr lang="en-US" sz="2400" dirty="0" smtClean="0">
                <a:solidFill>
                  <a:srgbClr val="E5E02F"/>
                </a:solidFill>
                <a:latin typeface="Gill Sans Light"/>
                <a:cs typeface="Gill Sans Light"/>
              </a:rPr>
              <a:t>oll dither”)</a:t>
            </a:r>
          </a:p>
          <a:p>
            <a:r>
              <a:rPr lang="en-US" sz="2400" dirty="0" smtClean="0">
                <a:solidFill>
                  <a:srgbClr val="E5E02F"/>
                </a:solidFill>
                <a:latin typeface="Gill Sans Light"/>
                <a:cs typeface="Gill Sans Light"/>
              </a:rPr>
              <a:t>(Use PA offset Special Requirement in APT)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0483" y="5841973"/>
            <a:ext cx="7812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E5E02F"/>
                </a:solidFill>
                <a:latin typeface="Gill Sans Light"/>
                <a:cs typeface="Gill Sans Light"/>
              </a:rPr>
              <a:t>Mitigates bad pixels in science image</a:t>
            </a:r>
          </a:p>
          <a:p>
            <a:r>
              <a:rPr lang="en-US" sz="2400" dirty="0" smtClean="0">
                <a:solidFill>
                  <a:srgbClr val="E5E02F"/>
                </a:solidFill>
                <a:latin typeface="Gill Sans Light"/>
                <a:cs typeface="Gill Sans Light"/>
              </a:rPr>
              <a:t>Rotates speckles </a:t>
            </a:r>
            <a:r>
              <a:rPr lang="en-US" sz="2400" dirty="0" err="1" smtClean="0">
                <a:solidFill>
                  <a:srgbClr val="E5E02F"/>
                </a:solidFill>
                <a:latin typeface="Gill Sans Light"/>
                <a:cs typeface="Gill Sans Light"/>
              </a:rPr>
              <a:t>wrt</a:t>
            </a:r>
            <a:r>
              <a:rPr lang="en-US" sz="2400" dirty="0" smtClean="0">
                <a:solidFill>
                  <a:srgbClr val="E5E02F"/>
                </a:solidFill>
                <a:latin typeface="Gill Sans Light"/>
                <a:cs typeface="Gill Sans Light"/>
              </a:rPr>
              <a:t> astrophysical scene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1" y="-5730"/>
            <a:ext cx="82637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rgbClr val="FFFFFF"/>
                </a:solidFill>
                <a:latin typeface="Gill Sans"/>
                <a:cs typeface="Gill Sans"/>
              </a:rPr>
              <a:t>Guidelines to Follow:</a:t>
            </a:r>
            <a:endParaRPr lang="en-US" sz="50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pic>
        <p:nvPicPr>
          <p:cNvPr id="19" name="Picture 18" descr="Screen Shot 2017-05-15 at 2.42.1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0" t="10361" r="12691" b="13122"/>
          <a:stretch/>
        </p:blipFill>
        <p:spPr>
          <a:xfrm>
            <a:off x="1122623" y="2463789"/>
            <a:ext cx="3350971" cy="3457564"/>
          </a:xfrm>
          <a:prstGeom prst="rect">
            <a:avLst/>
          </a:prstGeom>
        </p:spPr>
      </p:pic>
      <p:pic>
        <p:nvPicPr>
          <p:cNvPr id="20" name="Picture 19" descr="Screen Shot 2017-05-15 at 2.42.08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13409" r="15085" b="10946"/>
          <a:stretch/>
        </p:blipFill>
        <p:spPr>
          <a:xfrm>
            <a:off x="4815218" y="2459885"/>
            <a:ext cx="3213246" cy="345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5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ck-texture-board-ppt-backgrounds-powerpoin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3" t="16144" r="26600" b="32549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1" y="-5730"/>
            <a:ext cx="82637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rgbClr val="FFFFFF"/>
                </a:solidFill>
                <a:latin typeface="Gill Sans"/>
                <a:cs typeface="Gill Sans"/>
              </a:rPr>
              <a:t>Guidelines to Follow:</a:t>
            </a:r>
            <a:endParaRPr lang="en-US" sz="50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1" y="4563973"/>
            <a:ext cx="85725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200" dirty="0" smtClean="0">
                <a:solidFill>
                  <a:srgbClr val="E5E02F"/>
                </a:solidFill>
                <a:latin typeface="Gill Sans Light"/>
                <a:cs typeface="Gill Sans Light"/>
              </a:rPr>
              <a:t>Increases contrast by subtracting reference PSF from science image</a:t>
            </a:r>
          </a:p>
          <a:p>
            <a:pPr marL="342900" indent="-342900" algn="l">
              <a:buFont typeface="Arial"/>
              <a:buChar char="•"/>
            </a:pPr>
            <a:r>
              <a:rPr lang="en-US" sz="2200" dirty="0" smtClean="0">
                <a:solidFill>
                  <a:srgbClr val="E5E02F"/>
                </a:solidFill>
                <a:latin typeface="Gill Sans Light"/>
                <a:cs typeface="Gill Sans Light"/>
              </a:rPr>
              <a:t>Reference PSF target should be uncontaminated</a:t>
            </a:r>
          </a:p>
          <a:p>
            <a:pPr marL="342900" indent="-342900" algn="l">
              <a:buFont typeface="Arial"/>
              <a:buChar char="•"/>
            </a:pPr>
            <a:r>
              <a:rPr lang="en-US" sz="2200" dirty="0" smtClean="0">
                <a:solidFill>
                  <a:srgbClr val="E5E02F"/>
                </a:solidFill>
                <a:latin typeface="Gill Sans Light"/>
                <a:cs typeface="Gill Sans Light"/>
              </a:rPr>
              <a:t>Reference PSF target should be reasonably close in spectral type </a:t>
            </a:r>
          </a:p>
          <a:p>
            <a:pPr marL="342900" indent="-342900" algn="l">
              <a:buFont typeface="Arial"/>
              <a:buChar char="•"/>
            </a:pPr>
            <a:r>
              <a:rPr lang="en-US" sz="2200" dirty="0" smtClean="0">
                <a:solidFill>
                  <a:srgbClr val="E5E02F"/>
                </a:solidFill>
                <a:latin typeface="Gill Sans Light"/>
                <a:cs typeface="Gill Sans Light"/>
              </a:rPr>
              <a:t>Reference PSF target should be bright (shorter exposure time)</a:t>
            </a:r>
          </a:p>
          <a:p>
            <a:pPr marL="342900" indent="-342900" algn="l">
              <a:buFont typeface="Arial"/>
              <a:buChar char="•"/>
            </a:pPr>
            <a:r>
              <a:rPr lang="en-US" sz="2200" dirty="0">
                <a:solidFill>
                  <a:srgbClr val="E5E02F"/>
                </a:solidFill>
                <a:latin typeface="Gill Sans Light"/>
                <a:cs typeface="Gill Sans Light"/>
              </a:rPr>
              <a:t>Reference PSF should be close to the science target </a:t>
            </a:r>
            <a:r>
              <a:rPr lang="en-US" sz="2200" dirty="0" smtClean="0">
                <a:solidFill>
                  <a:srgbClr val="E5E02F"/>
                </a:solidFill>
                <a:latin typeface="Gill Sans Light"/>
                <a:cs typeface="Gill Sans Light"/>
              </a:rPr>
              <a:t>(shorter slew time)</a:t>
            </a:r>
          </a:p>
          <a:p>
            <a:pPr marL="342900" indent="-342900" algn="l">
              <a:buFont typeface="Arial"/>
              <a:buChar char="•"/>
            </a:pPr>
            <a:r>
              <a:rPr lang="en-US" sz="2200" dirty="0" smtClean="0">
                <a:solidFill>
                  <a:srgbClr val="E5E02F"/>
                </a:solidFill>
                <a:latin typeface="Gill Sans Light"/>
                <a:cs typeface="Gill Sans Light"/>
              </a:rPr>
              <a:t>NOTE: Reference PSF observations are non-proprietary!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9683" y="754279"/>
            <a:ext cx="7812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dirty="0" smtClean="0">
                <a:solidFill>
                  <a:srgbClr val="E5E02F"/>
                </a:solidFill>
                <a:latin typeface="Gill Sans Light"/>
                <a:cs typeface="Gill Sans Light"/>
              </a:rPr>
              <a:t>Thou shalt observe a reference star to measure the PSF (for PSF subtraction by the pipeline)</a:t>
            </a:r>
          </a:p>
        </p:txBody>
      </p:sp>
      <p:pic>
        <p:nvPicPr>
          <p:cNvPr id="14" name="Picture 13" descr="Screen Shot 2017-05-15 at 2.42.0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13409" r="15085" b="10946"/>
          <a:stretch/>
        </p:blipFill>
        <p:spPr>
          <a:xfrm>
            <a:off x="198572" y="1797117"/>
            <a:ext cx="2486755" cy="2672108"/>
          </a:xfrm>
          <a:prstGeom prst="rect">
            <a:avLst/>
          </a:prstGeom>
        </p:spPr>
      </p:pic>
      <p:pic>
        <p:nvPicPr>
          <p:cNvPr id="8" name="Picture 7" descr="Screen Shot 2017-05-15 at 2.38.15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7" t="12423" r="15649" b="12355"/>
          <a:stretch/>
        </p:blipFill>
        <p:spPr>
          <a:xfrm>
            <a:off x="6453618" y="1797117"/>
            <a:ext cx="2478993" cy="2672108"/>
          </a:xfrm>
          <a:prstGeom prst="rect">
            <a:avLst/>
          </a:prstGeom>
        </p:spPr>
      </p:pic>
      <p:pic>
        <p:nvPicPr>
          <p:cNvPr id="9" name="Picture 8" descr="Screen Shot 2017-05-15 at 2.47.09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3" t="15154" r="15773" b="11570"/>
          <a:stretch/>
        </p:blipFill>
        <p:spPr>
          <a:xfrm>
            <a:off x="3398028" y="1797118"/>
            <a:ext cx="2590939" cy="2672107"/>
          </a:xfrm>
          <a:prstGeom prst="rect">
            <a:avLst/>
          </a:prstGeom>
        </p:spPr>
      </p:pic>
      <p:sp>
        <p:nvSpPr>
          <p:cNvPr id="15" name="Minus 14"/>
          <p:cNvSpPr/>
          <p:nvPr/>
        </p:nvSpPr>
        <p:spPr>
          <a:xfrm>
            <a:off x="2777925" y="2870865"/>
            <a:ext cx="580419" cy="502734"/>
          </a:xfrm>
          <a:prstGeom prst="mathMinus">
            <a:avLst/>
          </a:prstGeom>
          <a:solidFill>
            <a:srgbClr val="E5E02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qual 15"/>
          <p:cNvSpPr/>
          <p:nvPr/>
        </p:nvSpPr>
        <p:spPr>
          <a:xfrm>
            <a:off x="5936055" y="2963475"/>
            <a:ext cx="611910" cy="502734"/>
          </a:xfrm>
          <a:prstGeom prst="mathEqual">
            <a:avLst/>
          </a:prstGeom>
          <a:solidFill>
            <a:srgbClr val="E5E02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70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ck-texture-board-ppt-backgrounds-powerpoin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3" t="16144" r="26600" b="32549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1" y="295050"/>
            <a:ext cx="82637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rgbClr val="FFFFFF"/>
                </a:solidFill>
                <a:latin typeface="Gill Sans"/>
                <a:cs typeface="Gill Sans"/>
              </a:rPr>
              <a:t>Guidelines to Follow:</a:t>
            </a:r>
            <a:endParaRPr lang="en-US" sz="50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1" y="3035273"/>
            <a:ext cx="85725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srgbClr val="E5E02F"/>
                </a:solidFill>
                <a:latin typeface="Gill Sans Light"/>
                <a:cs typeface="Gill Sans Light"/>
              </a:rPr>
              <a:t>Reduces PSF changes between science and reference observations by minimizing thermal changes or mirror phasing differences over time; produces higher contrast result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srgbClr val="E5E02F"/>
                </a:solidFill>
                <a:latin typeface="Gill Sans Light"/>
                <a:cs typeface="Gill Sans Light"/>
              </a:rPr>
              <a:t>Science target &amp; reference must be simultaneously visible</a:t>
            </a:r>
          </a:p>
          <a:p>
            <a:r>
              <a:rPr lang="en-US" sz="2200" dirty="0" smtClean="0">
                <a:solidFill>
                  <a:srgbClr val="E5E02F"/>
                </a:solidFill>
                <a:latin typeface="Gill Sans Light"/>
                <a:cs typeface="Gill Sans Light"/>
              </a:rPr>
              <a:t>(Check with GTVT or CVT!)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1883" y="1676373"/>
            <a:ext cx="7812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dirty="0" smtClean="0">
                <a:solidFill>
                  <a:srgbClr val="E5E02F"/>
                </a:solidFill>
                <a:latin typeface="Gill Sans Light"/>
                <a:cs typeface="Gill Sans Light"/>
              </a:rPr>
              <a:t>Thou shalt make these a non-interruptible sequence.</a:t>
            </a:r>
          </a:p>
          <a:p>
            <a:r>
              <a:rPr lang="en-US" sz="2400" dirty="0" smtClean="0">
                <a:solidFill>
                  <a:srgbClr val="E5E02F"/>
                </a:solidFill>
                <a:latin typeface="Gill Sans Light"/>
                <a:cs typeface="Gill Sans Light"/>
              </a:rPr>
              <a:t>(This is done in APT using a Special Requirement.)</a:t>
            </a:r>
          </a:p>
        </p:txBody>
      </p:sp>
    </p:spTree>
    <p:extLst>
      <p:ext uri="{BB962C8B-B14F-4D97-AF65-F5344CB8AC3E}">
        <p14:creationId xmlns:p14="http://schemas.microsoft.com/office/powerpoint/2010/main" val="903802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ck-texture-board-ppt-backgrounds-powerpoin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3" t="16144" r="26600" b="32549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1" y="353631"/>
            <a:ext cx="8263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Gill Sans"/>
                <a:cs typeface="Gill Sans"/>
              </a:rPr>
              <a:t>The Basic Coronagraphic Sequence</a:t>
            </a:r>
            <a:endParaRPr lang="en-US" sz="40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676177"/>
              </p:ext>
            </p:extLst>
          </p:nvPr>
        </p:nvGraphicFramePr>
        <p:xfrm>
          <a:off x="1359622" y="4750394"/>
          <a:ext cx="7162800" cy="14833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193800"/>
                <a:gridCol w="1193800"/>
                <a:gridCol w="1193800"/>
                <a:gridCol w="1193800"/>
                <a:gridCol w="1193800"/>
                <a:gridCol w="1193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Obs</a:t>
                      </a:r>
                      <a:r>
                        <a:rPr lang="en-US" dirty="0" smtClean="0"/>
                        <a:t>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q</a:t>
                      </a:r>
                      <a:r>
                        <a:rPr lang="en-US" baseline="-250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baseline="-25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q</a:t>
                      </a:r>
                      <a:r>
                        <a:rPr lang="en-US" baseline="-2500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lang="en-US" baseline="0" dirty="0" smtClean="0">
                          <a:latin typeface="+mn-lt"/>
                          <a:cs typeface="+mn-cs"/>
                        </a:rPr>
                        <a:t> + </a:t>
                      </a:r>
                      <a:r>
                        <a:rPr lang="en-US" baseline="0" dirty="0" err="1" smtClean="0">
                          <a:latin typeface="Symbol" charset="2"/>
                          <a:cs typeface="Symbol" charset="2"/>
                        </a:rPr>
                        <a:t>Dq</a:t>
                      </a:r>
                      <a:endParaRPr lang="en-US" baseline="-25000" dirty="0" smtClean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Left Brace 10"/>
          <p:cNvSpPr/>
          <p:nvPr/>
        </p:nvSpPr>
        <p:spPr>
          <a:xfrm>
            <a:off x="813297" y="5161461"/>
            <a:ext cx="289666" cy="1072293"/>
          </a:xfrm>
          <a:prstGeom prst="leftBrac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738195" y="5488826"/>
            <a:ext cx="240012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FFFF"/>
                </a:solidFill>
                <a:latin typeface="Arial"/>
                <a:cs typeface="Arial"/>
              </a:rPr>
              <a:t>Non-interruptible</a:t>
            </a:r>
          </a:p>
        </p:txBody>
      </p:sp>
      <p:pic>
        <p:nvPicPr>
          <p:cNvPr id="13" name="Picture 12" descr="Screen Shot 2017-05-15 at 12.53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41" y="1742347"/>
            <a:ext cx="9144000" cy="21135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34068" y="3816234"/>
            <a:ext cx="2186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Gill Sans"/>
                <a:cs typeface="Gill Sans"/>
              </a:rPr>
              <a:t>Figure credit: M. Perrin</a:t>
            </a:r>
            <a:endParaRPr lang="en-US" sz="12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93105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ck-texture-board-ppt-backgrounds-powerpoin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3" t="16144" r="26600" b="32549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1" y="295050"/>
            <a:ext cx="8263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Gill Sans"/>
                <a:cs typeface="Gill Sans"/>
              </a:rPr>
              <a:t>A Multi-Filter Coronagraphic Sequence</a:t>
            </a:r>
            <a:endParaRPr lang="en-US" sz="40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15360"/>
              </p:ext>
            </p:extLst>
          </p:nvPr>
        </p:nvGraphicFramePr>
        <p:xfrm>
          <a:off x="1326199" y="2752664"/>
          <a:ext cx="7162800" cy="22910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193800"/>
                <a:gridCol w="1193800"/>
                <a:gridCol w="1193800"/>
                <a:gridCol w="1193800"/>
                <a:gridCol w="1193800"/>
                <a:gridCol w="1193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Obs</a:t>
                      </a:r>
                      <a:r>
                        <a:rPr lang="en-US" dirty="0" smtClean="0"/>
                        <a:t>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Filter</a:t>
                      </a:r>
                      <a:endParaRPr lang="en-US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q</a:t>
                      </a:r>
                      <a:r>
                        <a:rPr lang="en-US" baseline="-250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baseline="-25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NIRCam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210R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F182M, F210M</a:t>
                      </a:r>
                      <a:endParaRPr lang="en-US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q</a:t>
                      </a:r>
                      <a:r>
                        <a:rPr lang="en-US" baseline="-2500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lang="en-US" baseline="0" dirty="0" smtClean="0">
                          <a:latin typeface="+mn-lt"/>
                          <a:cs typeface="+mn-cs"/>
                        </a:rPr>
                        <a:t> + </a:t>
                      </a:r>
                      <a:r>
                        <a:rPr lang="en-US" baseline="0" dirty="0" err="1" smtClean="0">
                          <a:latin typeface="Symbol" charset="2"/>
                          <a:cs typeface="Symbol" charset="2"/>
                        </a:rPr>
                        <a:t>Dq</a:t>
                      </a:r>
                      <a:endParaRPr lang="en-US" baseline="-25000" dirty="0" smtClean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NIRCam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210R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F182M,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F210M</a:t>
                      </a: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NIRCam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210R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F182M, F210M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Left Brace 7"/>
          <p:cNvSpPr/>
          <p:nvPr/>
        </p:nvSpPr>
        <p:spPr>
          <a:xfrm>
            <a:off x="813297" y="3163731"/>
            <a:ext cx="289666" cy="2154333"/>
          </a:xfrm>
          <a:prstGeom prst="leftBrac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-738195" y="4059236"/>
            <a:ext cx="240012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FFFF"/>
                </a:solidFill>
                <a:latin typeface="Arial"/>
                <a:cs typeface="Arial"/>
              </a:rPr>
              <a:t>Non-interruptible</a:t>
            </a:r>
          </a:p>
        </p:txBody>
      </p:sp>
    </p:spTree>
    <p:extLst>
      <p:ext uri="{BB962C8B-B14F-4D97-AF65-F5344CB8AC3E}">
        <p14:creationId xmlns:p14="http://schemas.microsoft.com/office/powerpoint/2010/main" val="741888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ck-texture-board-ppt-backgrounds-powerpoin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3" t="16144" r="26600" b="32549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1" y="295050"/>
            <a:ext cx="82637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Gill Sans"/>
                <a:cs typeface="Gill Sans"/>
              </a:rPr>
              <a:t>A Multi-Instrument Coronagraphic Sequence</a:t>
            </a:r>
            <a:endParaRPr lang="en-US" sz="40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478382"/>
              </p:ext>
            </p:extLst>
          </p:nvPr>
        </p:nvGraphicFramePr>
        <p:xfrm>
          <a:off x="1326199" y="2752664"/>
          <a:ext cx="7162800" cy="25654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193800"/>
                <a:gridCol w="1193800"/>
                <a:gridCol w="1193800"/>
                <a:gridCol w="1193800"/>
                <a:gridCol w="1193800"/>
                <a:gridCol w="1193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Obs</a:t>
                      </a:r>
                      <a:r>
                        <a:rPr lang="en-US" dirty="0" smtClean="0"/>
                        <a:t>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Filter</a:t>
                      </a:r>
                      <a:endParaRPr lang="en-US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q</a:t>
                      </a:r>
                      <a:r>
                        <a:rPr lang="en-US" baseline="-250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baseline="-25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NIRCam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210R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F182M</a:t>
                      </a:r>
                      <a:endParaRPr lang="en-US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q</a:t>
                      </a:r>
                      <a:r>
                        <a:rPr lang="en-US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MIRI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LYOT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F2300C</a:t>
                      </a:r>
                      <a:endParaRPr lang="en-US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q</a:t>
                      </a:r>
                      <a:r>
                        <a:rPr lang="en-US" baseline="-2500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lang="en-US" baseline="0" dirty="0" smtClean="0">
                          <a:latin typeface="+mn-lt"/>
                          <a:cs typeface="+mn-cs"/>
                        </a:rPr>
                        <a:t> + </a:t>
                      </a:r>
                      <a:r>
                        <a:rPr lang="en-US" baseline="0" dirty="0" err="1" smtClean="0">
                          <a:latin typeface="Symbol" charset="2"/>
                          <a:cs typeface="Symbol" charset="2"/>
                        </a:rPr>
                        <a:t>Dq</a:t>
                      </a:r>
                      <a:endParaRPr lang="en-US" baseline="-25000" dirty="0" smtClean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NIRCam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210R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F182M</a:t>
                      </a: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q</a:t>
                      </a:r>
                      <a:r>
                        <a:rPr lang="en-US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en-US" baseline="0" dirty="0" smtClean="0">
                          <a:latin typeface="+mn-lt"/>
                          <a:cs typeface="+mn-cs"/>
                        </a:rPr>
                        <a:t> + </a:t>
                      </a:r>
                      <a:r>
                        <a:rPr lang="en-US" baseline="0" dirty="0" err="1" smtClean="0">
                          <a:latin typeface="Symbol" charset="2"/>
                          <a:cs typeface="Symbol" charset="2"/>
                        </a:rPr>
                        <a:t>Dq</a:t>
                      </a:r>
                      <a:endParaRPr lang="en-US" baseline="-25000" dirty="0" smtClean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MIRI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LYOT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F2300C</a:t>
                      </a: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NIRCam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210R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F182M</a:t>
                      </a: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MIRI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LYOT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F2300C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Left Brace 7"/>
          <p:cNvSpPr/>
          <p:nvPr/>
        </p:nvSpPr>
        <p:spPr>
          <a:xfrm>
            <a:off x="813297" y="3163731"/>
            <a:ext cx="289666" cy="2154333"/>
          </a:xfrm>
          <a:prstGeom prst="leftBrac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-738195" y="4059236"/>
            <a:ext cx="240012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FFFF"/>
                </a:solidFill>
                <a:latin typeface="Arial"/>
                <a:cs typeface="Arial"/>
              </a:rPr>
              <a:t>Non-interruptible</a:t>
            </a:r>
          </a:p>
        </p:txBody>
      </p:sp>
    </p:spTree>
    <p:extLst>
      <p:ext uri="{BB962C8B-B14F-4D97-AF65-F5344CB8AC3E}">
        <p14:creationId xmlns:p14="http://schemas.microsoft.com/office/powerpoint/2010/main" val="2814955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1752"/>
            <a:ext cx="6934200" cy="406400"/>
          </a:xfrm>
        </p:spPr>
        <p:txBody>
          <a:bodyPr/>
          <a:lstStyle/>
          <a:p>
            <a:r>
              <a:rPr lang="en-US" sz="2200" dirty="0"/>
              <a:t>Why </a:t>
            </a:r>
            <a:r>
              <a:rPr lang="en-US" sz="2200" dirty="0" smtClean="0"/>
              <a:t>a Separate </a:t>
            </a:r>
            <a:r>
              <a:rPr lang="en-US" sz="2200" dirty="0" err="1" smtClean="0"/>
              <a:t>Coronagraphic</a:t>
            </a:r>
            <a:r>
              <a:rPr lang="en-US" sz="2200" dirty="0" smtClean="0"/>
              <a:t> </a:t>
            </a:r>
            <a:r>
              <a:rPr lang="en-US" sz="2200" dirty="0"/>
              <a:t>V</a:t>
            </a:r>
            <a:r>
              <a:rPr lang="en-US" sz="2200" dirty="0" smtClean="0"/>
              <a:t>isibility Tool?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4" y="921658"/>
            <a:ext cx="7843194" cy="5769074"/>
          </a:xfrm>
        </p:spPr>
        <p:txBody>
          <a:bodyPr/>
          <a:lstStyle/>
          <a:p>
            <a:r>
              <a:rPr lang="en-US" sz="2000" dirty="0" smtClean="0"/>
              <a:t>APT assesses individual observation requests in detail, checking all constraints, links, and guide star availability (i.e. “</a:t>
            </a:r>
            <a:r>
              <a:rPr lang="en-US" sz="2000" dirty="0" err="1" smtClean="0"/>
              <a:t>schedulability</a:t>
            </a:r>
            <a:r>
              <a:rPr lang="en-US" sz="2000" dirty="0" smtClean="0"/>
              <a:t>”).   BUT</a:t>
            </a:r>
            <a:r>
              <a:rPr lang="is-IS" sz="2000" dirty="0" smtClean="0"/>
              <a:t>…</a:t>
            </a:r>
          </a:p>
          <a:p>
            <a:r>
              <a:rPr lang="en-US" sz="2000" dirty="0" smtClean="0"/>
              <a:t>Many </a:t>
            </a:r>
            <a:r>
              <a:rPr lang="en-US" sz="2000" dirty="0" err="1"/>
              <a:t>coronagraphy</a:t>
            </a:r>
            <a:r>
              <a:rPr lang="en-US" sz="2000" dirty="0"/>
              <a:t> </a:t>
            </a:r>
            <a:r>
              <a:rPr lang="en-US" sz="2000" dirty="0" smtClean="0"/>
              <a:t>applications require </a:t>
            </a:r>
            <a:r>
              <a:rPr lang="en-US" sz="2000" dirty="0"/>
              <a:t>specific </a:t>
            </a:r>
            <a:r>
              <a:rPr lang="en-US" sz="2000" dirty="0" smtClean="0"/>
              <a:t>angles or ranges of angles </a:t>
            </a:r>
            <a:r>
              <a:rPr lang="en-US" sz="2000" dirty="0"/>
              <a:t>and/or angular </a:t>
            </a:r>
            <a:r>
              <a:rPr lang="en-US" sz="2000" dirty="0" smtClean="0"/>
              <a:t>offsets between observations.  This is difficult to assess within APT.</a:t>
            </a:r>
          </a:p>
          <a:p>
            <a:r>
              <a:rPr lang="en-US" sz="2000" dirty="0"/>
              <a:t>The </a:t>
            </a:r>
            <a:r>
              <a:rPr lang="en-US" sz="2000" dirty="0" smtClean="0"/>
              <a:t>CVT is </a:t>
            </a:r>
            <a:r>
              <a:rPr lang="en-US" sz="2000" dirty="0"/>
              <a:t>intended </a:t>
            </a:r>
            <a:r>
              <a:rPr lang="en-US" sz="2000" dirty="0" smtClean="0"/>
              <a:t>as a </a:t>
            </a:r>
            <a:r>
              <a:rPr lang="en-US" sz="2000" dirty="0"/>
              <a:t>“quick look” or “pre-planning” </a:t>
            </a:r>
            <a:r>
              <a:rPr lang="en-US" sz="2000" dirty="0" smtClean="0"/>
              <a:t>aid </a:t>
            </a:r>
            <a:r>
              <a:rPr lang="en-US" sz="2000" dirty="0"/>
              <a:t>prior to </a:t>
            </a:r>
            <a:r>
              <a:rPr lang="en-US" sz="2000" dirty="0" smtClean="0"/>
              <a:t>APT work.</a:t>
            </a:r>
          </a:p>
          <a:p>
            <a:pPr lvl="1"/>
            <a:r>
              <a:rPr lang="en-US" sz="2000" dirty="0" smtClean="0"/>
              <a:t>One can quickly assess what Position Angles, ranges and offsets are available for a given target as a function of time.</a:t>
            </a:r>
          </a:p>
          <a:p>
            <a:pPr lvl="1"/>
            <a:r>
              <a:rPr lang="en-US" sz="2000" dirty="0"/>
              <a:t>Coronagraphs have instrumental structures that can obscure portions of the field of view</a:t>
            </a:r>
            <a:r>
              <a:rPr lang="en-US" sz="2000" dirty="0" smtClean="0"/>
              <a:t>.</a:t>
            </a:r>
            <a:endParaRPr lang="en-US" sz="2000" dirty="0"/>
          </a:p>
          <a:p>
            <a:pPr lvl="1"/>
            <a:r>
              <a:rPr lang="en-US" sz="2000" dirty="0"/>
              <a:t>APT visualization doesn’t provide this level of detail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APT still must be used to perform </a:t>
            </a:r>
            <a:r>
              <a:rPr lang="en-US" sz="2000" dirty="0"/>
              <a:t>detailed </a:t>
            </a:r>
            <a:r>
              <a:rPr lang="en-US" sz="2000" dirty="0" err="1"/>
              <a:t>schedulability</a:t>
            </a:r>
            <a:r>
              <a:rPr lang="en-US" sz="2000" dirty="0"/>
              <a:t> </a:t>
            </a:r>
            <a:r>
              <a:rPr lang="en-US" sz="2000" dirty="0" smtClean="0"/>
              <a:t>checks in your proposal.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C07F-5C86-5F40-898C-C129ADC748FB}" type="slidenum">
              <a:rPr lang="en-US" smtClean="0"/>
              <a:pPr/>
              <a:t>2</a:t>
            </a:fld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9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ck-texture-board-ppt-backgrounds-powerpoin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3" t="16144" r="26600" b="32549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1" y="295050"/>
            <a:ext cx="82637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Gill Sans"/>
                <a:cs typeface="Gill Sans"/>
              </a:rPr>
              <a:t>A Multi-Epoch Coronagraphic Sequence</a:t>
            </a:r>
            <a:endParaRPr lang="en-US" sz="40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180921"/>
              </p:ext>
            </p:extLst>
          </p:nvPr>
        </p:nvGraphicFramePr>
        <p:xfrm>
          <a:off x="1326199" y="2752664"/>
          <a:ext cx="7162800" cy="25654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193800"/>
                <a:gridCol w="1193800"/>
                <a:gridCol w="1193800"/>
                <a:gridCol w="1193800"/>
                <a:gridCol w="1193800"/>
                <a:gridCol w="1193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Obs</a:t>
                      </a:r>
                      <a:r>
                        <a:rPr lang="en-US" dirty="0" smtClean="0"/>
                        <a:t>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Filter</a:t>
                      </a:r>
                      <a:endParaRPr lang="en-US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q</a:t>
                      </a:r>
                      <a:r>
                        <a:rPr lang="en-US" baseline="-250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baseline="-25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NIRCam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F210M</a:t>
                      </a: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q</a:t>
                      </a:r>
                      <a:r>
                        <a:rPr lang="en-US" baseline="-2500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lang="en-US" baseline="0" dirty="0" smtClean="0">
                          <a:latin typeface="+mn-lt"/>
                          <a:cs typeface="+mn-cs"/>
                        </a:rPr>
                        <a:t> + </a:t>
                      </a:r>
                      <a:r>
                        <a:rPr lang="en-US" baseline="0" dirty="0" err="1" smtClean="0">
                          <a:latin typeface="Symbol" charset="2"/>
                          <a:cs typeface="Symbol" charset="2"/>
                        </a:rPr>
                        <a:t>Dq</a:t>
                      </a:r>
                      <a:endParaRPr lang="en-US" baseline="-25000" dirty="0" smtClean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NIRCam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F210M</a:t>
                      </a: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NIRCam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F210M</a:t>
                      </a: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q</a:t>
                      </a:r>
                      <a:r>
                        <a:rPr lang="en-US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baseline="-25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NIRCam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F210M</a:t>
                      </a: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q</a:t>
                      </a:r>
                      <a:r>
                        <a:rPr lang="en-US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en-US" baseline="0" dirty="0" smtClean="0">
                          <a:latin typeface="+mn-lt"/>
                          <a:cs typeface="+mn-cs"/>
                        </a:rPr>
                        <a:t> + </a:t>
                      </a:r>
                      <a:r>
                        <a:rPr lang="en-US" baseline="0" dirty="0" err="1" smtClean="0">
                          <a:latin typeface="Symbol" charset="2"/>
                          <a:cs typeface="Symbol" charset="2"/>
                        </a:rPr>
                        <a:t>Dq</a:t>
                      </a:r>
                      <a:endParaRPr lang="en-US" baseline="-25000" dirty="0" smtClean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NIRCam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F210M</a:t>
                      </a: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NIRCam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F210M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Left Brace 7"/>
          <p:cNvSpPr/>
          <p:nvPr/>
        </p:nvSpPr>
        <p:spPr>
          <a:xfrm>
            <a:off x="813297" y="3163731"/>
            <a:ext cx="289666" cy="1013731"/>
          </a:xfrm>
          <a:prstGeom prst="leftBrac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-715913" y="2953733"/>
            <a:ext cx="24001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Non-interruptible</a:t>
            </a:r>
          </a:p>
        </p:txBody>
      </p:sp>
      <p:sp>
        <p:nvSpPr>
          <p:cNvPr id="10" name="Left Brace 9"/>
          <p:cNvSpPr/>
          <p:nvPr/>
        </p:nvSpPr>
        <p:spPr>
          <a:xfrm>
            <a:off x="813297" y="4307582"/>
            <a:ext cx="289666" cy="1013731"/>
          </a:xfrm>
          <a:prstGeom prst="leftBrac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727054" y="5011064"/>
            <a:ext cx="24001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Non-interruptible</a:t>
            </a:r>
          </a:p>
        </p:txBody>
      </p:sp>
    </p:spTree>
    <p:extLst>
      <p:ext uri="{BB962C8B-B14F-4D97-AF65-F5344CB8AC3E}">
        <p14:creationId xmlns:p14="http://schemas.microsoft.com/office/powerpoint/2010/main" val="3712116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ack-texture-board-ppt-backgrounds-powerpoin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3" t="16144" r="26600" b="32549"/>
          <a:stretch/>
        </p:blipFill>
        <p:spPr>
          <a:xfrm>
            <a:off x="-181433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9603" y="158763"/>
            <a:ext cx="8098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APT</a:t>
            </a:r>
            <a:r>
              <a:rPr lang="en-US" sz="4000" dirty="0">
                <a:solidFill>
                  <a:srgbClr val="FFFFFF"/>
                </a:solidFill>
                <a:latin typeface="Gill Sans Light"/>
                <a:cs typeface="Gill Sans Light"/>
              </a:rPr>
              <a:t> </a:t>
            </a:r>
            <a:r>
              <a:rPr lang="en-US"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Examples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07733" y="1088887"/>
            <a:ext cx="7749579" cy="569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800" dirty="0" smtClean="0">
                <a:solidFill>
                  <a:srgbClr val="E5E02F"/>
                </a:solidFill>
                <a:latin typeface="Gill Sans Light"/>
                <a:cs typeface="Gill Sans Light"/>
              </a:rPr>
              <a:t>APT contains to example </a:t>
            </a:r>
            <a:r>
              <a:rPr lang="en-US" sz="2800" dirty="0" err="1" smtClean="0">
                <a:solidFill>
                  <a:srgbClr val="E5E02F"/>
                </a:solidFill>
                <a:latin typeface="Gill Sans Light"/>
                <a:cs typeface="Gill Sans Light"/>
              </a:rPr>
              <a:t>coronagraphic</a:t>
            </a:r>
            <a:r>
              <a:rPr lang="en-US" sz="2800" dirty="0" smtClean="0">
                <a:solidFill>
                  <a:srgbClr val="E5E02F"/>
                </a:solidFill>
                <a:latin typeface="Gill Sans Light"/>
                <a:cs typeface="Gill Sans Light"/>
              </a:rPr>
              <a:t> programs to play with.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800" dirty="0" smtClean="0">
                <a:solidFill>
                  <a:srgbClr val="E5E02F"/>
                </a:solidFill>
                <a:latin typeface="Gill Sans Light"/>
                <a:cs typeface="Gill Sans Light"/>
              </a:rPr>
              <a:t>Open APT, and from the File pull down menu, select “JWST Demonstration Proposals”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800" dirty="0" smtClean="0">
                <a:solidFill>
                  <a:srgbClr val="E5E02F"/>
                </a:solidFill>
                <a:latin typeface="Gill Sans Light"/>
                <a:cs typeface="Gill Sans Light"/>
              </a:rPr>
              <a:t>Then choose “MIRI </a:t>
            </a:r>
            <a:r>
              <a:rPr lang="en-US" sz="2800" dirty="0" err="1" smtClean="0">
                <a:solidFill>
                  <a:srgbClr val="E5E02F"/>
                </a:solidFill>
                <a:latin typeface="Gill Sans Light"/>
                <a:cs typeface="Gill Sans Light"/>
              </a:rPr>
              <a:t>Coronagraphy</a:t>
            </a:r>
            <a:r>
              <a:rPr lang="en-US" sz="2800" dirty="0" smtClean="0">
                <a:solidFill>
                  <a:srgbClr val="E5E02F"/>
                </a:solidFill>
                <a:latin typeface="Gill Sans Light"/>
                <a:cs typeface="Gill Sans Light"/>
              </a:rPr>
              <a:t> Example” or “</a:t>
            </a:r>
            <a:r>
              <a:rPr lang="en-US" sz="2800" dirty="0" err="1" smtClean="0">
                <a:solidFill>
                  <a:srgbClr val="E5E02F"/>
                </a:solidFill>
                <a:latin typeface="Gill Sans Light"/>
                <a:cs typeface="Gill Sans Light"/>
              </a:rPr>
              <a:t>NIRCam</a:t>
            </a:r>
            <a:r>
              <a:rPr lang="en-US" sz="2800" dirty="0" smtClean="0">
                <a:solidFill>
                  <a:srgbClr val="E5E02F"/>
                </a:solidFill>
                <a:latin typeface="Gill Sans Light"/>
                <a:cs typeface="Gill Sans Light"/>
              </a:rPr>
              <a:t> </a:t>
            </a:r>
            <a:r>
              <a:rPr lang="en-US" sz="2800" dirty="0" err="1" smtClean="0">
                <a:solidFill>
                  <a:srgbClr val="E5E02F"/>
                </a:solidFill>
                <a:latin typeface="Gill Sans Light"/>
                <a:cs typeface="Gill Sans Light"/>
              </a:rPr>
              <a:t>Coronagraphy</a:t>
            </a:r>
            <a:r>
              <a:rPr lang="en-US" sz="2800" dirty="0" smtClean="0">
                <a:solidFill>
                  <a:srgbClr val="E5E02F"/>
                </a:solidFill>
                <a:latin typeface="Gill Sans Light"/>
                <a:cs typeface="Gill Sans Light"/>
              </a:rPr>
              <a:t> Example”</a:t>
            </a:r>
          </a:p>
          <a:p>
            <a:pPr marL="342900" indent="-342900" algn="l">
              <a:buFont typeface="Arial"/>
              <a:buChar char="•"/>
            </a:pPr>
            <a:r>
              <a:rPr lang="en-US" sz="2800" dirty="0" smtClean="0">
                <a:solidFill>
                  <a:srgbClr val="E5E02F"/>
                </a:solidFill>
                <a:latin typeface="Gill Sans Light"/>
                <a:cs typeface="Gill Sans Light"/>
              </a:rPr>
              <a:t>There is also a descriptive article in </a:t>
            </a:r>
            <a:r>
              <a:rPr lang="en-US" sz="2800" dirty="0" err="1" smtClean="0">
                <a:solidFill>
                  <a:srgbClr val="E5E02F"/>
                </a:solidFill>
                <a:latin typeface="Gill Sans Light"/>
                <a:cs typeface="Gill Sans Light"/>
              </a:rPr>
              <a:t>JDox</a:t>
            </a:r>
            <a:r>
              <a:rPr lang="en-US" sz="2800" dirty="0" smtClean="0">
                <a:solidFill>
                  <a:srgbClr val="E5E02F"/>
                </a:solidFill>
                <a:latin typeface="Gill Sans Light"/>
                <a:cs typeface="Gill Sans Light"/>
              </a:rPr>
              <a:t> that goes along with these example files:</a:t>
            </a:r>
          </a:p>
          <a:p>
            <a:pPr marL="342900" indent="-342900" algn="l">
              <a:buFont typeface="Arial"/>
              <a:buChar char="•"/>
            </a:pPr>
            <a:endParaRPr lang="en-US" sz="2800" dirty="0" smtClean="0">
              <a:solidFill>
                <a:srgbClr val="E5E02F"/>
              </a:solidFill>
              <a:latin typeface="Gill Sans Light"/>
              <a:cs typeface="Gill Sans Light"/>
            </a:endParaRPr>
          </a:p>
          <a:p>
            <a:pPr algn="l"/>
            <a:r>
              <a:rPr lang="en-US" sz="2800" dirty="0" smtClean="0">
                <a:solidFill>
                  <a:srgbClr val="E5E02F"/>
                </a:solidFill>
                <a:latin typeface="Gill Sans Light"/>
                <a:cs typeface="Gill Sans Light"/>
                <a:hlinkClick r:id="rId3"/>
              </a:rPr>
              <a:t>https</a:t>
            </a:r>
            <a:r>
              <a:rPr lang="en-US" sz="2800" dirty="0">
                <a:solidFill>
                  <a:srgbClr val="E5E02F"/>
                </a:solidFill>
                <a:latin typeface="Gill Sans Light"/>
                <a:cs typeface="Gill Sans Light"/>
                <a:hlinkClick r:id="rId3"/>
              </a:rPr>
              <a:t>://jwst-docs.stsci.edu/display/JPP/APT+Coronagraphic+Sequence+</a:t>
            </a:r>
            <a:r>
              <a:rPr lang="en-US" sz="2800" dirty="0" smtClean="0">
                <a:solidFill>
                  <a:srgbClr val="E5E02F"/>
                </a:solidFill>
                <a:latin typeface="Gill Sans Light"/>
                <a:cs typeface="Gill Sans Light"/>
                <a:hlinkClick r:id="rId3"/>
              </a:rPr>
              <a:t>Examples</a:t>
            </a:r>
            <a:endParaRPr lang="en-US" sz="2800" dirty="0" smtClean="0">
              <a:solidFill>
                <a:srgbClr val="E5E02F"/>
              </a:solidFill>
              <a:latin typeface="Gill Sans Light"/>
              <a:cs typeface="Gill Sans Light"/>
            </a:endParaRPr>
          </a:p>
          <a:p>
            <a:pPr marL="342900" indent="-342900" algn="l">
              <a:buFont typeface="Arial"/>
              <a:buChar char="•"/>
            </a:pPr>
            <a:endParaRPr lang="en-US" sz="2800" dirty="0">
              <a:solidFill>
                <a:srgbClr val="E5E02F"/>
              </a:solidFill>
              <a:latin typeface="Gill Sans Light"/>
              <a:cs typeface="Gill Sans Light"/>
            </a:endParaRPr>
          </a:p>
          <a:p>
            <a:pPr marL="342900" indent="-342900" algn="l">
              <a:buFont typeface="Arial"/>
              <a:buChar char="•"/>
            </a:pPr>
            <a:endParaRPr lang="en-US" sz="2800" dirty="0">
              <a:solidFill>
                <a:srgbClr val="E5E02F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495504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ack-texture-board-ppt-backgrounds-powerpoin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3" t="16144" r="26600" b="32549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9603" y="0"/>
            <a:ext cx="8098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APT</a:t>
            </a:r>
            <a:r>
              <a:rPr lang="en-US" sz="4000" dirty="0">
                <a:solidFill>
                  <a:srgbClr val="FFFFFF"/>
                </a:solidFill>
                <a:latin typeface="Gill Sans Light"/>
                <a:cs typeface="Gill Sans Light"/>
              </a:rPr>
              <a:t> </a:t>
            </a:r>
            <a:r>
              <a:rPr lang="en-US"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Example Sequence</a:t>
            </a:r>
          </a:p>
        </p:txBody>
      </p:sp>
      <p:pic>
        <p:nvPicPr>
          <p:cNvPr id="3" name="Picture 2" descr="APT_Cor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61857"/>
            <a:ext cx="9143999" cy="59961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34681" y="1897082"/>
            <a:ext cx="18240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MIRI </a:t>
            </a:r>
            <a:r>
              <a:rPr lang="en-US" sz="1000" dirty="0" err="1" smtClean="0">
                <a:solidFill>
                  <a:srgbClr val="FF0000"/>
                </a:solidFill>
              </a:rPr>
              <a:t>Coronagraphic</a:t>
            </a:r>
            <a:r>
              <a:rPr lang="en-US" sz="1000" dirty="0" smtClean="0">
                <a:solidFill>
                  <a:srgbClr val="FF0000"/>
                </a:solidFill>
              </a:rPr>
              <a:t> Imaging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43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ack-texture-board-ppt-backgrounds-powerpoin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3" t="16144" r="26600" b="32549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9603" y="32972"/>
            <a:ext cx="8098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APT</a:t>
            </a:r>
            <a:r>
              <a:rPr lang="en-US" sz="4000" dirty="0">
                <a:solidFill>
                  <a:srgbClr val="FFFFFF"/>
                </a:solidFill>
                <a:latin typeface="Gill Sans Light"/>
                <a:cs typeface="Gill Sans Light"/>
              </a:rPr>
              <a:t> </a:t>
            </a:r>
            <a:r>
              <a:rPr lang="en-US"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Example—Special </a:t>
            </a:r>
            <a:r>
              <a:rPr lang="en-US" sz="40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Reqs</a:t>
            </a:r>
            <a:endParaRPr lang="en-US" sz="4000" dirty="0" smtClean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pic>
        <p:nvPicPr>
          <p:cNvPr id="2" name="Picture 1" descr="APT_Cor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00926"/>
            <a:ext cx="9144000" cy="55259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8516" y="2404127"/>
            <a:ext cx="14392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Special Requirements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77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Questions?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C07F-5C86-5F40-898C-C129ADC748FB}" type="slidenum">
              <a:rPr lang="en-US" smtClean="0"/>
              <a:pPr/>
              <a:t>24</a:t>
            </a:fld>
            <a:endParaRPr lang="en-US" smtClean="0"/>
          </a:p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8192" y="1265659"/>
            <a:ext cx="831270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JDox</a:t>
            </a:r>
            <a:r>
              <a:rPr lang="en-US" sz="2400" dirty="0" smtClean="0"/>
              <a:t> </a:t>
            </a:r>
            <a:r>
              <a:rPr lang="en-US" sz="2400" dirty="0" smtClean="0"/>
              <a:t>APT </a:t>
            </a:r>
            <a:r>
              <a:rPr lang="en-US" sz="2400" dirty="0" err="1" smtClean="0"/>
              <a:t>Coronagraphy</a:t>
            </a:r>
            <a:r>
              <a:rPr lang="en-US" sz="2400" dirty="0" smtClean="0"/>
              <a:t> help </a:t>
            </a:r>
            <a:r>
              <a:rPr lang="en-US" sz="2400" dirty="0"/>
              <a:t>here</a:t>
            </a:r>
            <a:r>
              <a:rPr lang="en-US" sz="2400" dirty="0">
                <a:solidFill>
                  <a:srgbClr val="3C8C93"/>
                </a:solidFill>
              </a:rPr>
              <a:t>: </a:t>
            </a:r>
            <a:endParaRPr lang="en-US" sz="2400" dirty="0" smtClean="0">
              <a:solidFill>
                <a:srgbClr val="3C8C93"/>
              </a:solidFill>
            </a:endParaRPr>
          </a:p>
          <a:p>
            <a:r>
              <a:rPr lang="en-US" sz="1800" dirty="0">
                <a:solidFill>
                  <a:srgbClr val="3C8C93"/>
                </a:solidFill>
              </a:rPr>
              <a:t>https://</a:t>
            </a:r>
            <a:r>
              <a:rPr lang="en-US" sz="1800" dirty="0" err="1">
                <a:solidFill>
                  <a:srgbClr val="3C8C93"/>
                </a:solidFill>
              </a:rPr>
              <a:t>jwst-docs.stsci.edu</a:t>
            </a:r>
            <a:r>
              <a:rPr lang="en-US" sz="1800" dirty="0">
                <a:solidFill>
                  <a:srgbClr val="3C8C93"/>
                </a:solidFill>
              </a:rPr>
              <a:t>/display/JPP/</a:t>
            </a:r>
            <a:r>
              <a:rPr lang="en-US" sz="1800" dirty="0" err="1">
                <a:solidFill>
                  <a:srgbClr val="3C8C93"/>
                </a:solidFill>
              </a:rPr>
              <a:t>NIRCam+Coronagraphic+Imaging+Template+APT+Guide</a:t>
            </a:r>
            <a:endParaRPr lang="en-US" sz="1800" dirty="0" smtClean="0">
              <a:solidFill>
                <a:srgbClr val="3C8C93"/>
              </a:solidFill>
            </a:endParaRPr>
          </a:p>
          <a:p>
            <a:r>
              <a:rPr lang="en-US" sz="1800" dirty="0">
                <a:solidFill>
                  <a:srgbClr val="3C8C93"/>
                </a:solidFill>
              </a:rPr>
              <a:t>https://</a:t>
            </a:r>
            <a:r>
              <a:rPr lang="en-US" sz="1800" dirty="0" err="1">
                <a:solidFill>
                  <a:srgbClr val="3C8C93"/>
                </a:solidFill>
              </a:rPr>
              <a:t>jwst-docs.stsci.edu</a:t>
            </a:r>
            <a:r>
              <a:rPr lang="en-US" sz="1800" dirty="0">
                <a:solidFill>
                  <a:srgbClr val="3C8C93"/>
                </a:solidFill>
              </a:rPr>
              <a:t>/display/JPP/MIRI+Coronagraphic+Imaging+Template+APT+Guide#</a:t>
            </a:r>
            <a:r>
              <a:rPr lang="en-US" sz="1800" dirty="0" smtClean="0">
                <a:solidFill>
                  <a:srgbClr val="3C8C93"/>
                </a:solidFill>
              </a:rPr>
              <a:t>MIRICoronagraphicImagingTemplateAPTGuide</a:t>
            </a:r>
            <a:endParaRPr lang="en-US" sz="1800" dirty="0" smtClean="0">
              <a:solidFill>
                <a:srgbClr val="3C8C93"/>
              </a:solidFill>
            </a:endParaRPr>
          </a:p>
          <a:p>
            <a:endParaRPr lang="en-US" sz="1800" dirty="0" smtClean="0"/>
          </a:p>
          <a:p>
            <a:r>
              <a:rPr lang="en-US" sz="2400" dirty="0" smtClean="0"/>
              <a:t>APT</a:t>
            </a:r>
            <a:r>
              <a:rPr lang="en-US" sz="2400" dirty="0" smtClean="0"/>
              <a:t> </a:t>
            </a:r>
            <a:r>
              <a:rPr lang="en-US" sz="2400" dirty="0" smtClean="0"/>
              <a:t>Specific </a:t>
            </a:r>
            <a:r>
              <a:rPr lang="en-US" sz="2400" dirty="0" err="1" smtClean="0"/>
              <a:t>JDox</a:t>
            </a:r>
            <a:r>
              <a:rPr lang="en-US" sz="2400" dirty="0" smtClean="0"/>
              <a:t> article:</a:t>
            </a:r>
          </a:p>
          <a:p>
            <a:r>
              <a:rPr lang="en-US" sz="1800" dirty="0">
                <a:solidFill>
                  <a:srgbClr val="3C8C93"/>
                </a:solidFill>
                <a:hlinkClick r:id="rId2"/>
              </a:rPr>
              <a:t>https://jwst-docs.stsci.edu/display/JPP/JWST+Astronomers+Proposal+Tool+</a:t>
            </a:r>
            <a:r>
              <a:rPr lang="en-US" sz="1800" dirty="0" smtClean="0">
                <a:solidFill>
                  <a:srgbClr val="3C8C93"/>
                </a:solidFill>
                <a:hlinkClick r:id="rId2"/>
              </a:rPr>
              <a:t>Overview</a:t>
            </a:r>
            <a:endParaRPr lang="en-US" sz="1800" smtClean="0">
              <a:solidFill>
                <a:srgbClr val="3C8C93"/>
              </a:solidFill>
            </a:endParaRPr>
          </a:p>
          <a:p>
            <a:endParaRPr lang="en-US" sz="1800" dirty="0" smtClean="0"/>
          </a:p>
          <a:p>
            <a:r>
              <a:rPr lang="en-US" sz="2400" dirty="0" smtClean="0"/>
              <a:t>Help Desk: </a:t>
            </a:r>
          </a:p>
          <a:p>
            <a:r>
              <a:rPr lang="en-US" sz="1800" dirty="0" smtClean="0">
                <a:solidFill>
                  <a:srgbClr val="068DFF"/>
                </a:solidFill>
                <a:hlinkClick r:id="rId3"/>
              </a:rPr>
              <a:t>jwsthelp.stsci.edu</a:t>
            </a:r>
            <a:endParaRPr lang="en-US" sz="1800" dirty="0" smtClean="0">
              <a:solidFill>
                <a:srgbClr val="068DFF"/>
              </a:solidFill>
            </a:endParaRPr>
          </a:p>
          <a:p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3200" dirty="0" smtClean="0"/>
          </a:p>
          <a:p>
            <a:r>
              <a:rPr lang="en-US" sz="3200" dirty="0" smtClean="0"/>
              <a:t>(Demo of </a:t>
            </a:r>
            <a:r>
              <a:rPr lang="en-US" sz="3200" dirty="0" smtClean="0"/>
              <a:t>APT for </a:t>
            </a:r>
            <a:r>
              <a:rPr lang="en-US" sz="3200" dirty="0" err="1" smtClean="0"/>
              <a:t>coronagraphy</a:t>
            </a:r>
            <a:r>
              <a:rPr lang="en-US" sz="3200" dirty="0" smtClean="0"/>
              <a:t>.)</a:t>
            </a:r>
            <a:endParaRPr lang="en-US" sz="32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6290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JWST Pointing Restrictions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C07F-5C86-5F40-898C-C129ADC748FB}" type="slidenum">
              <a:rPr lang="en-US" smtClean="0"/>
              <a:pPr/>
              <a:t>3</a:t>
            </a:fld>
            <a:endParaRPr lang="en-US" smtClean="0"/>
          </a:p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73096" y="687734"/>
            <a:ext cx="4944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Allowed Solar elongation angles</a:t>
            </a:r>
            <a:endParaRPr lang="en-US" sz="2000" b="1" dirty="0"/>
          </a:p>
        </p:txBody>
      </p:sp>
      <p:pic>
        <p:nvPicPr>
          <p:cNvPr id="9" name="Picture 8" descr="Fig3_JWST-side-view-coordinat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16" y="1158303"/>
            <a:ext cx="7428307" cy="562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8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JWST Pointing Restrictions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C07F-5C86-5F40-898C-C129ADC748FB}" type="slidenum">
              <a:rPr lang="en-US" smtClean="0"/>
              <a:pPr/>
              <a:t>4</a:t>
            </a:fld>
            <a:endParaRPr lang="en-US" smtClean="0"/>
          </a:p>
          <a:p>
            <a:endParaRPr lang="en-US"/>
          </a:p>
        </p:txBody>
      </p:sp>
      <p:pic>
        <p:nvPicPr>
          <p:cNvPr id="3" name="Picture 2" descr="Fig4_JWST_roll_parallel-sunlight-lin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8" y="1170605"/>
            <a:ext cx="8977827" cy="56111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89552" y="2059895"/>
            <a:ext cx="32091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Roll about the bore sight</a:t>
            </a:r>
          </a:p>
          <a:p>
            <a:r>
              <a:rPr lang="en-US" sz="1600" b="1" dirty="0" smtClean="0">
                <a:solidFill>
                  <a:srgbClr val="FFFF00"/>
                </a:solidFill>
              </a:rPr>
              <a:t>(really +/-3.5 to +/-7degrees)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2923" y="733233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Angle available for off-nominal roll angle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33042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1752"/>
            <a:ext cx="6934200" cy="406400"/>
          </a:xfrm>
        </p:spPr>
        <p:txBody>
          <a:bodyPr/>
          <a:lstStyle/>
          <a:p>
            <a:r>
              <a:rPr lang="en-US" sz="2800" dirty="0" smtClean="0"/>
              <a:t>JWST </a:t>
            </a:r>
            <a:r>
              <a:rPr lang="en-US" sz="2800" dirty="0" err="1" smtClean="0"/>
              <a:t>Coronagraphic</a:t>
            </a:r>
            <a:r>
              <a:rPr lang="en-US" sz="2800" dirty="0" smtClean="0"/>
              <a:t> </a:t>
            </a:r>
            <a:r>
              <a:rPr lang="en-US" sz="2800" dirty="0"/>
              <a:t>Visibility </a:t>
            </a:r>
            <a:r>
              <a:rPr lang="en-US" sz="2800" dirty="0" smtClean="0"/>
              <a:t>Tool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921657"/>
            <a:ext cx="7769225" cy="5617255"/>
          </a:xfrm>
        </p:spPr>
        <p:txBody>
          <a:bodyPr/>
          <a:lstStyle/>
          <a:p>
            <a:r>
              <a:rPr lang="en-US" sz="2400" b="1" i="1" dirty="0" err="1" smtClean="0"/>
              <a:t>Coronagraphic</a:t>
            </a:r>
            <a:r>
              <a:rPr lang="en-US" sz="2400" b="1" i="1" dirty="0" smtClean="0"/>
              <a:t> </a:t>
            </a:r>
            <a:r>
              <a:rPr lang="en-US" sz="2400" b="1" i="1" dirty="0"/>
              <a:t>Visibility Tool </a:t>
            </a:r>
            <a:r>
              <a:rPr lang="en-US" sz="2400" dirty="0"/>
              <a:t>– a GUI-based tool that provides general visibility windows for </a:t>
            </a:r>
            <a:r>
              <a:rPr lang="en-US" sz="2400" dirty="0" err="1"/>
              <a:t>NIRCam</a:t>
            </a:r>
            <a:r>
              <a:rPr lang="en-US" sz="2400" dirty="0"/>
              <a:t> and MIRI plus additional </a:t>
            </a:r>
            <a:r>
              <a:rPr lang="en-US" sz="2400" dirty="0" err="1"/>
              <a:t>coronagraphic</a:t>
            </a:r>
            <a:r>
              <a:rPr lang="en-US" sz="2400" dirty="0"/>
              <a:t> instrument mode </a:t>
            </a:r>
            <a:r>
              <a:rPr lang="en-US" sz="2400" dirty="0" smtClean="0"/>
              <a:t>support.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tool is written in python, but runs in a GUI window, with a control panel and two plot </a:t>
            </a:r>
            <a:r>
              <a:rPr lang="en-US" sz="2400" dirty="0" smtClean="0"/>
              <a:t>windows, so no python knowledge needed.  </a:t>
            </a:r>
          </a:p>
          <a:p>
            <a:pPr lvl="1"/>
            <a:r>
              <a:rPr lang="en-US" sz="2000" dirty="0" smtClean="0"/>
              <a:t>One </a:t>
            </a:r>
            <a:r>
              <a:rPr lang="en-US" sz="2000" dirty="0"/>
              <a:t>can install as an app and just click the app to </a:t>
            </a:r>
            <a:r>
              <a:rPr lang="en-US" sz="2000" dirty="0" smtClean="0"/>
              <a:t>start.</a:t>
            </a:r>
          </a:p>
          <a:p>
            <a:pPr lvl="1"/>
            <a:r>
              <a:rPr lang="en-US" sz="2000" dirty="0" smtClean="0"/>
              <a:t>Or </a:t>
            </a:r>
            <a:r>
              <a:rPr lang="en-US" sz="2000" dirty="0"/>
              <a:t>in </a:t>
            </a:r>
            <a:r>
              <a:rPr lang="en-US" sz="2000" i="1" dirty="0" err="1"/>
              <a:t>Astroconda</a:t>
            </a:r>
            <a:r>
              <a:rPr lang="en-US" sz="2000" i="1" dirty="0"/>
              <a:t> </a:t>
            </a:r>
            <a:r>
              <a:rPr lang="en-US" sz="2000" dirty="0"/>
              <a:t>environment</a:t>
            </a:r>
            <a:r>
              <a:rPr lang="en-US" sz="2000" dirty="0">
                <a:latin typeface="Courier"/>
                <a:cs typeface="Courier"/>
              </a:rPr>
              <a:t>:</a:t>
            </a:r>
          </a:p>
          <a:p>
            <a:pPr marL="400050" lvl="1" indent="0">
              <a:buNone/>
            </a:pPr>
            <a:r>
              <a:rPr lang="en-US" sz="2000" dirty="0">
                <a:latin typeface="Courier"/>
                <a:cs typeface="Courier"/>
              </a:rPr>
              <a:t>	</a:t>
            </a:r>
            <a:r>
              <a:rPr lang="en-US" sz="2000" dirty="0" smtClean="0">
                <a:latin typeface="Courier"/>
                <a:cs typeface="Courier"/>
              </a:rPr>
              <a:t>source activate </a:t>
            </a:r>
            <a:r>
              <a:rPr lang="en-US" sz="2000" dirty="0" err="1" smtClean="0">
                <a:latin typeface="Courier"/>
                <a:cs typeface="Courier"/>
              </a:rPr>
              <a:t>astroconda</a:t>
            </a:r>
            <a:endParaRPr lang="en-US" sz="2000" dirty="0" smtClean="0">
              <a:latin typeface="Courier"/>
              <a:cs typeface="Courier"/>
            </a:endParaRPr>
          </a:p>
          <a:p>
            <a:pPr marL="400050" lvl="1" indent="0">
              <a:buNone/>
            </a:pP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smtClean="0">
                <a:latin typeface="Courier"/>
                <a:cs typeface="Courier"/>
              </a:rPr>
              <a:t>  </a:t>
            </a:r>
            <a:r>
              <a:rPr lang="en-US" sz="2000" dirty="0" err="1" smtClean="0">
                <a:latin typeface="Courier"/>
                <a:cs typeface="Courier"/>
              </a:rPr>
              <a:t>jwst</a:t>
            </a:r>
            <a:r>
              <a:rPr lang="en-US" sz="2000" dirty="0">
                <a:latin typeface="Courier"/>
                <a:cs typeface="Courier"/>
              </a:rPr>
              <a:t>-coronagraph-visibility-</a:t>
            </a:r>
            <a:r>
              <a:rPr lang="en-US" sz="2000" dirty="0" err="1">
                <a:latin typeface="Courier"/>
                <a:cs typeface="Courier"/>
              </a:rPr>
              <a:t>gui</a:t>
            </a:r>
            <a:r>
              <a:rPr lang="en-US" sz="2000" dirty="0">
                <a:latin typeface="Courier"/>
                <a:cs typeface="Courier"/>
              </a:rPr>
              <a:t> &amp;</a:t>
            </a:r>
          </a:p>
          <a:p>
            <a:r>
              <a:rPr lang="en-US" sz="2400" dirty="0" smtClean="0"/>
              <a:t>Everything else is done from the GUI!</a:t>
            </a:r>
          </a:p>
          <a:p>
            <a:pPr marL="457200" lvl="1" indent="0">
              <a:buNone/>
            </a:pPr>
            <a:endParaRPr lang="is-I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C07F-5C86-5F40-898C-C129ADC748FB}" type="slidenum">
              <a:rPr lang="en-US" smtClean="0"/>
              <a:pPr/>
              <a:t>5</a:t>
            </a:fld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03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Coronagraphic</a:t>
            </a:r>
            <a:r>
              <a:rPr lang="en-US" sz="2800" dirty="0"/>
              <a:t> Visibility Tool (CVT)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873276"/>
            <a:ext cx="7963882" cy="5476724"/>
          </a:xfrm>
        </p:spPr>
        <p:txBody>
          <a:bodyPr/>
          <a:lstStyle/>
          <a:p>
            <a:r>
              <a:rPr lang="en-US" sz="2400" dirty="0" smtClean="0"/>
              <a:t>User enters </a:t>
            </a:r>
            <a:r>
              <a:rPr lang="en-US" sz="2400" dirty="0" err="1"/>
              <a:t>RA,Dec</a:t>
            </a:r>
            <a:r>
              <a:rPr lang="en-US" sz="2400" dirty="0"/>
              <a:t> of the target (or can use a convenient name resolver to look up a given target automatically).</a:t>
            </a:r>
          </a:p>
          <a:p>
            <a:r>
              <a:rPr lang="en-US" sz="2400" dirty="0"/>
              <a:t>User selects instrument (</a:t>
            </a:r>
            <a:r>
              <a:rPr lang="en-US" sz="2400" dirty="0" err="1"/>
              <a:t>NIRCam</a:t>
            </a:r>
            <a:r>
              <a:rPr lang="en-US" sz="2400" dirty="0"/>
              <a:t> or MIRI) and the </a:t>
            </a:r>
            <a:r>
              <a:rPr lang="en-US" sz="2400" dirty="0" err="1"/>
              <a:t>coronagraphic</a:t>
            </a:r>
            <a:r>
              <a:rPr lang="en-US" sz="2400" dirty="0"/>
              <a:t> mask of interest, and </a:t>
            </a:r>
            <a:r>
              <a:rPr lang="en-US" sz="2400" dirty="0" smtClean="0"/>
              <a:t>clicks </a:t>
            </a:r>
            <a:r>
              <a:rPr lang="en-US" sz="2400" dirty="0"/>
              <a:t>“Update </a:t>
            </a:r>
            <a:r>
              <a:rPr lang="en-US" sz="2400" dirty="0" smtClean="0"/>
              <a:t>Plot” to perform the calculation. </a:t>
            </a:r>
          </a:p>
          <a:p>
            <a:r>
              <a:rPr lang="en-US" sz="2400" dirty="0" smtClean="0"/>
              <a:t>Results </a:t>
            </a:r>
            <a:r>
              <a:rPr lang="en-US" sz="2400" dirty="0"/>
              <a:t>are displayed in the </a:t>
            </a:r>
            <a:r>
              <a:rPr lang="en-US" sz="2400" dirty="0" smtClean="0"/>
              <a:t>interactive plot frames.</a:t>
            </a:r>
          </a:p>
          <a:p>
            <a:pPr lvl="1"/>
            <a:r>
              <a:rPr lang="en-US" sz="2400" dirty="0" smtClean="0"/>
              <a:t>Left: Target Visibility (as with the GTVT)</a:t>
            </a:r>
          </a:p>
          <a:p>
            <a:pPr lvl="1"/>
            <a:r>
              <a:rPr lang="en-US" sz="2400" dirty="0" smtClean="0"/>
              <a:t>Right: Selected coronagraph </a:t>
            </a:r>
            <a:r>
              <a:rPr lang="en-US" sz="2400" dirty="0" err="1" smtClean="0"/>
              <a:t>FoV</a:t>
            </a:r>
            <a:r>
              <a:rPr lang="en-US" sz="2400" dirty="0" smtClean="0"/>
              <a:t> showing any instrumental obscurations.</a:t>
            </a:r>
          </a:p>
          <a:p>
            <a:pPr lvl="2"/>
            <a:r>
              <a:rPr lang="en-US" sz="2000" dirty="0" smtClean="0"/>
              <a:t>Known companions can be added so their positions relative to the </a:t>
            </a:r>
            <a:r>
              <a:rPr lang="en-US" sz="2000" dirty="0" err="1" smtClean="0"/>
              <a:t>FoV</a:t>
            </a:r>
            <a:r>
              <a:rPr lang="en-US" sz="2000" dirty="0" smtClean="0"/>
              <a:t> can be judged versus time.  </a:t>
            </a:r>
          </a:p>
          <a:p>
            <a:pPr marL="1085850" lvl="2">
              <a:buFont typeface="Arial"/>
              <a:buChar char="•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C07F-5C86-5F40-898C-C129ADC748FB}" type="slidenum">
              <a:rPr lang="en-US" smtClean="0"/>
              <a:pPr/>
              <a:t>6</a:t>
            </a:fld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92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VT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1648"/>
            <a:ext cx="9144000" cy="46991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CVT Example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583" y="806466"/>
            <a:ext cx="7366928" cy="1098247"/>
          </a:xfrm>
        </p:spPr>
        <p:txBody>
          <a:bodyPr/>
          <a:lstStyle/>
          <a:p>
            <a:pPr marL="0" indent="0">
              <a:buNone/>
            </a:pPr>
            <a:r>
              <a:rPr lang="en-US" sz="1400" b="0" dirty="0"/>
              <a:t>Simple example:  entered “SS </a:t>
            </a:r>
            <a:r>
              <a:rPr lang="en-US" sz="1400" b="0" dirty="0" err="1"/>
              <a:t>Cyg</a:t>
            </a:r>
            <a:r>
              <a:rPr lang="en-US" sz="1400" b="0" dirty="0"/>
              <a:t>” and did a search; </a:t>
            </a:r>
            <a:r>
              <a:rPr lang="en-US" sz="1400" b="0" dirty="0" err="1"/>
              <a:t>coords</a:t>
            </a:r>
            <a:r>
              <a:rPr lang="en-US" sz="1400" b="0" dirty="0"/>
              <a:t> added automatically.  </a:t>
            </a:r>
            <a:r>
              <a:rPr lang="en-US" sz="1400" b="0" dirty="0" smtClean="0"/>
              <a:t>Selected </a:t>
            </a:r>
            <a:r>
              <a:rPr lang="en-US" sz="1400" b="0" dirty="0"/>
              <a:t>MIRI and </a:t>
            </a:r>
            <a:r>
              <a:rPr lang="en-US" sz="1400" b="0" dirty="0" err="1"/>
              <a:t>Lyot</a:t>
            </a:r>
            <a:r>
              <a:rPr lang="en-US" sz="1400" b="0" dirty="0"/>
              <a:t> coronagraph and hit “Update Plot.”</a:t>
            </a:r>
          </a:p>
          <a:p>
            <a:pPr marL="285750" indent="-285750">
              <a:buFont typeface="Arial"/>
              <a:buChar char="•"/>
            </a:pPr>
            <a:r>
              <a:rPr lang="en-US" sz="1400" b="0" dirty="0"/>
              <a:t>The fat blue line shows the visibility windows and MIRI aperture PA values over 1 year.  The vertical thickness of the line shows the </a:t>
            </a:r>
            <a:r>
              <a:rPr lang="en-US" sz="1400" b="0" i="1" dirty="0"/>
              <a:t>roll range </a:t>
            </a:r>
            <a:r>
              <a:rPr lang="en-US" sz="1400" b="0" dirty="0"/>
              <a:t>available at any given time.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C07F-5C86-5F40-898C-C129ADC748FB}" type="slidenum">
              <a:rPr lang="en-US" smtClean="0"/>
              <a:pPr/>
              <a:t>7</a:t>
            </a:fld>
            <a:endParaRPr lang="en-US" smtClean="0"/>
          </a:p>
          <a:p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0" y="2971138"/>
            <a:ext cx="1655587" cy="385568"/>
          </a:xfrm>
          <a:prstGeom prst="rect">
            <a:avLst/>
          </a:prstGeom>
          <a:solidFill>
            <a:schemeClr val="accent1">
              <a:alpha val="32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5587" y="1958673"/>
            <a:ext cx="2930460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Note: Ecliptic coordinates reported here!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1655587" y="2235672"/>
            <a:ext cx="243111" cy="8148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1655587" y="6271143"/>
            <a:ext cx="1791663" cy="267770"/>
          </a:xfrm>
          <a:prstGeom prst="rect">
            <a:avLst/>
          </a:prstGeom>
          <a:solidFill>
            <a:schemeClr val="accent1">
              <a:alpha val="32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3447251" y="6271143"/>
            <a:ext cx="578320" cy="1297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025571" y="6135348"/>
            <a:ext cx="2100680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Note: </a:t>
            </a:r>
            <a:r>
              <a:rPr lang="en-US" dirty="0" smtClean="0">
                <a:solidFill>
                  <a:srgbClr val="FF0000"/>
                </a:solidFill>
              </a:rPr>
              <a:t>Plot controls are </a:t>
            </a:r>
            <a:r>
              <a:rPr lang="en-US" dirty="0">
                <a:solidFill>
                  <a:srgbClr val="FF0000"/>
                </a:solidFill>
              </a:rPr>
              <a:t>here!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76546" y="2521619"/>
            <a:ext cx="1045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Visibility Plot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0269" y="2512840"/>
            <a:ext cx="1544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Instrument </a:t>
            </a:r>
            <a:r>
              <a:rPr lang="en-US" dirty="0" err="1" smtClean="0">
                <a:solidFill>
                  <a:srgbClr val="FF0000"/>
                </a:solidFill>
              </a:rPr>
              <a:t>FoV</a:t>
            </a:r>
            <a:r>
              <a:rPr lang="en-US" dirty="0" smtClean="0">
                <a:solidFill>
                  <a:srgbClr val="FF0000"/>
                </a:solidFill>
              </a:rPr>
              <a:t> Plot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1229667" y="5664554"/>
            <a:ext cx="346543" cy="43041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353042" y="5293609"/>
            <a:ext cx="109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“Update Plot”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Button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6849141" y="4365987"/>
            <a:ext cx="84362" cy="12985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6536701" y="5676841"/>
            <a:ext cx="1561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MIRI Target </a:t>
            </a:r>
            <a:r>
              <a:rPr lang="en-US" dirty="0" err="1" smtClean="0">
                <a:solidFill>
                  <a:srgbClr val="FF0000"/>
                </a:solidFill>
              </a:rPr>
              <a:t>Acq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Quadrants indicated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66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09" y="22681"/>
            <a:ext cx="6934200" cy="614577"/>
          </a:xfrm>
        </p:spPr>
        <p:txBody>
          <a:bodyPr/>
          <a:lstStyle/>
          <a:p>
            <a:r>
              <a:rPr lang="en-US" dirty="0" err="1"/>
              <a:t>Coronagraphic</a:t>
            </a:r>
            <a:r>
              <a:rPr lang="en-US" dirty="0"/>
              <a:t> Visibility Tool (CVT</a:t>
            </a:r>
            <a:r>
              <a:rPr lang="en-US" dirty="0" smtClean="0"/>
              <a:t>), </a:t>
            </a:r>
            <a:r>
              <a:rPr lang="en-US" dirty="0" err="1" smtClean="0"/>
              <a:t>con’t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907375"/>
            <a:ext cx="7797836" cy="5476724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As </a:t>
            </a:r>
            <a:r>
              <a:rPr lang="en-US" sz="2400" dirty="0"/>
              <a:t>appropriate, the user can enter up to three “companions” to the target in the control panel.  The positions of the companions as a function of time will be plotted in the right panel.  </a:t>
            </a:r>
          </a:p>
          <a:p>
            <a:pPr lvl="1">
              <a:buFont typeface="Arial"/>
              <a:buChar char="•"/>
            </a:pPr>
            <a:r>
              <a:rPr lang="en-US" sz="2000" dirty="0"/>
              <a:t>This allows the user to judge the positions of objects of interest relative to any obscurations in a particular coronagraph FOV.</a:t>
            </a:r>
          </a:p>
          <a:p>
            <a:pPr lvl="1">
              <a:buFont typeface="Arial"/>
              <a:buChar char="•"/>
            </a:pPr>
            <a:r>
              <a:rPr lang="en-US" sz="2000" dirty="0"/>
              <a:t>For a known disk, enter two diametrically opposed companions at the PA of the disk to indicate the </a:t>
            </a:r>
            <a:r>
              <a:rPr lang="en-US" sz="2000" dirty="0" smtClean="0"/>
              <a:t>position angle  </a:t>
            </a:r>
            <a:r>
              <a:rPr lang="en-US" sz="2000" dirty="0"/>
              <a:t>of the disk in the FOV.</a:t>
            </a:r>
          </a:p>
          <a:p>
            <a:pPr lvl="1">
              <a:buFont typeface="Arial"/>
              <a:buChar char="•"/>
            </a:pPr>
            <a:r>
              <a:rPr lang="en-US" sz="2000" dirty="0"/>
              <a:t>Plot controls for panning and zooming in the plots are also available for inspections of details (if desired)</a:t>
            </a:r>
            <a:r>
              <a:rPr lang="en-US" sz="2000" dirty="0" smtClean="0"/>
              <a:t>.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Clicking on a track in the right panel highlights the corresponding point in the left panel, and vice versa.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C07F-5C86-5F40-898C-C129ADC748FB}" type="slidenum">
              <a:rPr lang="en-US" smtClean="0"/>
              <a:pPr/>
              <a:t>8</a:t>
            </a:fld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48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CVT </a:t>
            </a:r>
            <a:r>
              <a:rPr lang="en-US" sz="3200" dirty="0" smtClean="0"/>
              <a:t>Example, </a:t>
            </a:r>
            <a:r>
              <a:rPr lang="en-US" sz="3200" dirty="0" err="1" smtClean="0"/>
              <a:t>con’t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61" y="890674"/>
            <a:ext cx="7769225" cy="1218608"/>
          </a:xfrm>
        </p:spPr>
        <p:txBody>
          <a:bodyPr/>
          <a:lstStyle/>
          <a:p>
            <a:pPr marL="0" indent="0">
              <a:buNone/>
            </a:pPr>
            <a:r>
              <a:rPr lang="en-US" sz="1600" b="0" dirty="0"/>
              <a:t>Adding a companion, at astronomical PA=</a:t>
            </a:r>
            <a:r>
              <a:rPr lang="en-US" sz="1600" b="0" dirty="0" smtClean="0"/>
              <a:t>100</a:t>
            </a:r>
            <a:r>
              <a:rPr lang="en-US" sz="1600" b="0" baseline="30000" dirty="0" smtClean="0"/>
              <a:t>o</a:t>
            </a:r>
            <a:r>
              <a:rPr lang="en-US" sz="1600" b="0" dirty="0" smtClean="0"/>
              <a:t> and </a:t>
            </a:r>
            <a:r>
              <a:rPr lang="en-US" sz="1600" b="0" dirty="0"/>
              <a:t>5.1” away. Update Plot.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1400" b="0" dirty="0"/>
              <a:t>The red track at right is the track of the companion over the visibility period.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1400" b="0" dirty="0" smtClean="0"/>
              <a:t>Click </a:t>
            </a:r>
            <a:r>
              <a:rPr lang="en-US" sz="1400" b="0" dirty="0"/>
              <a:t>on the position where the track crosses the </a:t>
            </a:r>
            <a:r>
              <a:rPr lang="en-US" sz="1400" b="0" dirty="0" err="1"/>
              <a:t>Lyot</a:t>
            </a:r>
            <a:r>
              <a:rPr lang="en-US" sz="1400" b="0" dirty="0"/>
              <a:t> support </a:t>
            </a:r>
            <a:r>
              <a:rPr lang="en-US" sz="1400" b="0" dirty="0" smtClean="0"/>
              <a:t>to show </a:t>
            </a:r>
            <a:r>
              <a:rPr lang="en-US" sz="1400" b="0" dirty="0"/>
              <a:t>the corresponding time in the left plot.  One would want to avoid this time in scheduling.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C07F-5C86-5F40-898C-C129ADC748FB}" type="slidenum">
              <a:rPr lang="en-US" smtClean="0"/>
              <a:pPr/>
              <a:t>9</a:t>
            </a:fld>
            <a:endParaRPr lang="en-US" smtClean="0"/>
          </a:p>
          <a:p>
            <a:endParaRPr lang="en-US"/>
          </a:p>
        </p:txBody>
      </p:sp>
      <p:pic>
        <p:nvPicPr>
          <p:cNvPr id="5" name="Picture 4" descr="CVT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7108"/>
            <a:ext cx="9144000" cy="469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08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3_JWST-SRR">
  <a:themeElements>
    <a:clrScheme name="JWST-SR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JWST-SRR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JWST-SR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ST-SR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ST-SR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ST-SR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ST-SR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ST-SR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WST-SR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WST-SR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WST-SR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WST-SR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WST-SR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WST-SR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Settings\makidon\Application Data\Microsoft\Templates\JWST-SRR.pot</Template>
  <TotalTime>30278</TotalTime>
  <Words>1524</Words>
  <Application>Microsoft Macintosh PowerPoint</Application>
  <PresentationFormat>On-screen Show (4:3)</PresentationFormat>
  <Paragraphs>273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3_JWST-SRR</vt:lpstr>
      <vt:lpstr>The JWST Coronagraphic Visibility Tool: Overview and Demo </vt:lpstr>
      <vt:lpstr>Why a Separate Coronagraphic Visibility Tool?</vt:lpstr>
      <vt:lpstr>JWST Pointing Restrictions</vt:lpstr>
      <vt:lpstr>JWST Pointing Restrictions</vt:lpstr>
      <vt:lpstr>JWST Coronagraphic Visibility Tool</vt:lpstr>
      <vt:lpstr>Coronagraphic Visibility Tool (CVT)</vt:lpstr>
      <vt:lpstr>CVT Example</vt:lpstr>
      <vt:lpstr>Coronagraphic Visibility Tool (CVT), con’t.</vt:lpstr>
      <vt:lpstr>CVT Example, con’t.</vt:lpstr>
      <vt:lpstr>CVT Example, con’t.</vt:lpstr>
      <vt:lpstr>CVT Example, con’t.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Manager>Melissa Russ</Manager>
  <Company>STScI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PRD SRR - Requirements</dc:title>
  <dc:creator>Ron Henry</dc:creator>
  <cp:lastModifiedBy>William Blair</cp:lastModifiedBy>
  <cp:revision>2181</cp:revision>
  <cp:lastPrinted>2015-10-09T23:11:33Z</cp:lastPrinted>
  <dcterms:created xsi:type="dcterms:W3CDTF">2010-12-09T21:45:53Z</dcterms:created>
  <dcterms:modified xsi:type="dcterms:W3CDTF">2017-10-05T11:26:05Z</dcterms:modified>
</cp:coreProperties>
</file>