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388" r:id="rId4"/>
    <p:sldId id="393" r:id="rId5"/>
    <p:sldId id="394" r:id="rId6"/>
    <p:sldId id="321" r:id="rId7"/>
    <p:sldId id="432" r:id="rId8"/>
    <p:sldId id="298" r:id="rId9"/>
    <p:sldId id="331" r:id="rId10"/>
    <p:sldId id="380" r:id="rId11"/>
    <p:sldId id="344" r:id="rId12"/>
    <p:sldId id="375" r:id="rId13"/>
    <p:sldId id="367" r:id="rId14"/>
    <p:sldId id="370" r:id="rId15"/>
    <p:sldId id="371" r:id="rId16"/>
    <p:sldId id="368" r:id="rId17"/>
    <p:sldId id="369" r:id="rId18"/>
    <p:sldId id="384" r:id="rId19"/>
    <p:sldId id="382" r:id="rId20"/>
    <p:sldId id="383" r:id="rId21"/>
    <p:sldId id="395" r:id="rId22"/>
    <p:sldId id="430" r:id="rId23"/>
    <p:sldId id="396" r:id="rId24"/>
    <p:sldId id="397" r:id="rId25"/>
    <p:sldId id="398" r:id="rId26"/>
    <p:sldId id="399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407" r:id="rId35"/>
    <p:sldId id="408" r:id="rId36"/>
    <p:sldId id="409" r:id="rId37"/>
    <p:sldId id="410" r:id="rId38"/>
    <p:sldId id="411" r:id="rId39"/>
    <p:sldId id="412" r:id="rId40"/>
    <p:sldId id="428" r:id="rId41"/>
    <p:sldId id="413" r:id="rId42"/>
    <p:sldId id="414" r:id="rId43"/>
    <p:sldId id="415" r:id="rId44"/>
    <p:sldId id="416" r:id="rId45"/>
    <p:sldId id="417" r:id="rId46"/>
    <p:sldId id="429" r:id="rId47"/>
    <p:sldId id="418" r:id="rId48"/>
    <p:sldId id="419" r:id="rId49"/>
    <p:sldId id="420" r:id="rId50"/>
    <p:sldId id="421" r:id="rId51"/>
    <p:sldId id="431" r:id="rId52"/>
    <p:sldId id="378" r:id="rId53"/>
    <p:sldId id="379" r:id="rId54"/>
    <p:sldId id="310" r:id="rId55"/>
    <p:sldId id="346" r:id="rId56"/>
    <p:sldId id="296" r:id="rId57"/>
    <p:sldId id="306" r:id="rId58"/>
    <p:sldId id="385" r:id="rId59"/>
    <p:sldId id="386" r:id="rId60"/>
    <p:sldId id="387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4780"/>
    <p:restoredTop sz="94705"/>
  </p:normalViewPr>
  <p:slideViewPr>
    <p:cSldViewPr>
      <p:cViewPr varScale="1">
        <p:scale>
          <a:sx n="108" d="100"/>
          <a:sy n="108" d="100"/>
        </p:scale>
        <p:origin x="33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5000B-CCF5-4413-ADDF-48344400C421}" type="datetimeFigureOut">
              <a:rPr lang="en-US" smtClean="0"/>
              <a:t>10/6/17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21273-EA0F-48E2-B7D5-7CAD7EFE5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84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Light grey is fraction of objects vs. 90% line. Most come</a:t>
            </a:r>
            <a:r>
              <a:rPr lang="en-US" baseline="0" dirty="0" smtClean="0"/>
              <a:t>ts and NEAs – although fast means close and interesting. All main belt. All KBOs.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31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47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55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93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94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615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433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49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39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50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62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6DADEC-1D7F-5341-8A41-5B54D8EB403A}" type="slidenum">
              <a:rPr lang="en-US">
                <a:latin typeface="Times New Roman" pitchFamily="-110" charset="0"/>
              </a:rPr>
              <a:pPr/>
              <a:t>18</a:t>
            </a:fld>
            <a:endParaRPr lang="en-US">
              <a:latin typeface="Times New Roman" pitchFamily="-110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1038"/>
            <a:ext cx="4537075" cy="34036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latin typeface="Arial" pitchFamily="-110" charset="0"/>
              </a:rPr>
              <a:t>Thermal</a:t>
            </a:r>
            <a:r>
              <a:rPr lang="en-US" baseline="0" dirty="0" smtClean="0">
                <a:latin typeface="Arial" pitchFamily="-110" charset="0"/>
              </a:rPr>
              <a:t> constraints and passive cooling limits the range of solar elongation (</a:t>
            </a:r>
            <a:r>
              <a:rPr lang="en-US" baseline="0" dirty="0" err="1" smtClean="0">
                <a:latin typeface="Arial" pitchFamily="-110" charset="0"/>
              </a:rPr>
              <a:t>cf</a:t>
            </a:r>
            <a:r>
              <a:rPr lang="en-US" baseline="0" dirty="0" smtClean="0">
                <a:latin typeface="Arial" pitchFamily="-110" charset="0"/>
              </a:rPr>
              <a:t> HST)</a:t>
            </a:r>
          </a:p>
          <a:p>
            <a:r>
              <a:rPr lang="en-US" baseline="0" dirty="0" smtClean="0">
                <a:latin typeface="Arial" pitchFamily="-110" charset="0"/>
              </a:rPr>
              <a:t>No </a:t>
            </a:r>
            <a:r>
              <a:rPr lang="en-US" baseline="0" dirty="0" err="1" smtClean="0">
                <a:latin typeface="Arial" pitchFamily="-110" charset="0"/>
              </a:rPr>
              <a:t>obs</a:t>
            </a:r>
            <a:r>
              <a:rPr lang="en-US" baseline="0" dirty="0" smtClean="0">
                <a:latin typeface="Arial" pitchFamily="-110" charset="0"/>
              </a:rPr>
              <a:t> within 45 deg of </a:t>
            </a:r>
            <a:r>
              <a:rPr lang="en-US" baseline="0" dirty="0" err="1" smtClean="0">
                <a:latin typeface="Arial" pitchFamily="-110" charset="0"/>
              </a:rPr>
              <a:t>antisun</a:t>
            </a:r>
            <a:r>
              <a:rPr lang="en-US" baseline="0" dirty="0" smtClean="0">
                <a:latin typeface="Arial" pitchFamily="-110" charset="0"/>
              </a:rPr>
              <a:t> direction (local midnight)</a:t>
            </a:r>
            <a:endParaRPr lang="en-US" dirty="0"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536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Aperture</a:t>
            </a:r>
            <a:r>
              <a:rPr lang="en-US" baseline="0" dirty="0" smtClean="0"/>
              <a:t> orientation at different times of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54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Target acquisition aperture is small. Need to know the ephemeris well. Target acquisition not needed if precision of 1.6” is OK.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61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7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75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66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63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21273-EA0F-48E2-B7D5-7CAD7EFE5A3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21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275513" cy="406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7163" y="1041400"/>
            <a:ext cx="4321175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041400"/>
            <a:ext cx="4322762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99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62000"/>
            <a:ext cx="8229600" cy="536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0800" y="6492875"/>
            <a:ext cx="396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JWST  Moving Targets - A. Roman - ESAC Madrid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8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bg2">
                <a:lumMod val="19000"/>
              </a:schemeClr>
            </a:gs>
            <a:gs pos="82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526"/>
            <a:ext cx="9144000" cy="5146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3810000"/>
            <a:ext cx="6400800" cy="1905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JWST Solar System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Capabilities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ESAC 2017 JWST Workshop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Tony Roman (</a:t>
            </a:r>
            <a:r>
              <a:rPr lang="en-US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STScI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b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October 2017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6019800"/>
            <a:ext cx="35814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J. </a:t>
            </a:r>
            <a:r>
              <a:rPr lang="en-US" dirty="0" err="1" smtClean="0">
                <a:solidFill>
                  <a:schemeClr val="bg1"/>
                </a:solidFill>
              </a:rPr>
              <a:t>Stansberry</a:t>
            </a:r>
            <a:r>
              <a:rPr lang="en-US" dirty="0" smtClean="0">
                <a:solidFill>
                  <a:schemeClr val="bg1"/>
                </a:solidFill>
              </a:rPr>
              <a:t> (</a:t>
            </a:r>
            <a:r>
              <a:rPr lang="en-US" dirty="0" err="1" smtClean="0">
                <a:solidFill>
                  <a:schemeClr val="bg1"/>
                </a:solidFill>
              </a:rPr>
              <a:t>STScI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" y="6019800"/>
            <a:ext cx="53546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Stefanie Milam</a:t>
            </a:r>
          </a:p>
          <a:p>
            <a:r>
              <a:rPr lang="en-US" dirty="0" smtClean="0"/>
              <a:t>(GSFC, JWST Deputy Project Scientist for Solar System)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30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Moving Targets – Observatory, Flight Software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3886200"/>
          </a:xfrm>
        </p:spPr>
        <p:txBody>
          <a:bodyPr>
            <a:normAutofit/>
          </a:bodyPr>
          <a:lstStyle/>
          <a:p>
            <a:r>
              <a:rPr lang="en-US" dirty="0" smtClean="0"/>
              <a:t>Event-driven scheduling / operations</a:t>
            </a:r>
          </a:p>
          <a:p>
            <a:pPr lvl="2"/>
            <a:r>
              <a:rPr lang="en-US" sz="2000" dirty="0" smtClean="0"/>
              <a:t>Each target has many possible guide stars, useable during different windows</a:t>
            </a:r>
          </a:p>
          <a:p>
            <a:pPr lvl="2"/>
            <a:r>
              <a:rPr lang="en-US" sz="2000" dirty="0" smtClean="0"/>
              <a:t>At time of observation,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usable guide star selected, acquired normally</a:t>
            </a:r>
          </a:p>
          <a:p>
            <a:pPr lvl="2"/>
            <a:r>
              <a:rPr lang="en-US" sz="2000" dirty="0" smtClean="0"/>
              <a:t>5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order Chebyshev representation of guide-star track </a:t>
            </a:r>
          </a:p>
          <a:p>
            <a:pPr lvl="3"/>
            <a:r>
              <a:rPr lang="en-US" sz="2000" b="1" dirty="0" smtClean="0"/>
              <a:t>Primarily</a:t>
            </a:r>
            <a:r>
              <a:rPr lang="en-US" sz="2000" dirty="0" smtClean="0"/>
              <a:t> enables guide-stars to be used at any time during target visibility window</a:t>
            </a:r>
          </a:p>
          <a:p>
            <a:pPr lvl="3"/>
            <a:r>
              <a:rPr lang="en-US" sz="2000" b="1" dirty="0" smtClean="0"/>
              <a:t>Secondarily</a:t>
            </a:r>
            <a:r>
              <a:rPr lang="en-US" sz="2000" dirty="0" smtClean="0"/>
              <a:t> allows tracking targets with ephemeris accelerations</a:t>
            </a:r>
          </a:p>
          <a:p>
            <a:pPr lvl="2"/>
            <a:r>
              <a:rPr lang="en-US" sz="2000" dirty="0" smtClean="0"/>
              <a:t>Time-constrained observations are supported</a:t>
            </a:r>
          </a:p>
        </p:txBody>
      </p:sp>
    </p:spTree>
    <p:extLst>
      <p:ext uri="{BB962C8B-B14F-4D97-AF65-F5344CB8AC3E}">
        <p14:creationId xmlns:p14="http://schemas.microsoft.com/office/powerpoint/2010/main" val="162675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Guide Stars for Moving Target Observations</a:t>
            </a:r>
            <a:endParaRPr lang="en-US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14400" y="38100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195388" y="3032125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" name="Group 22"/>
          <p:cNvGrpSpPr>
            <a:grpSpLocks/>
          </p:cNvGrpSpPr>
          <p:nvPr/>
        </p:nvGrpSpPr>
        <p:grpSpPr bwMode="auto">
          <a:xfrm>
            <a:off x="609601" y="2411372"/>
            <a:ext cx="8137281" cy="3684628"/>
            <a:chOff x="15792" y="10464"/>
            <a:chExt cx="5553" cy="2263"/>
          </a:xfrm>
        </p:grpSpPr>
        <p:sp>
          <p:nvSpPr>
            <p:cNvPr id="34" name="Line 932"/>
            <p:cNvSpPr>
              <a:spLocks noChangeShapeType="1"/>
            </p:cNvSpPr>
            <p:nvPr/>
          </p:nvSpPr>
          <p:spPr bwMode="auto">
            <a:xfrm flipH="1">
              <a:off x="16704" y="10992"/>
              <a:ext cx="0" cy="1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Rectangle 933"/>
            <p:cNvSpPr>
              <a:spLocks noChangeArrowheads="1"/>
            </p:cNvSpPr>
            <p:nvPr/>
          </p:nvSpPr>
          <p:spPr bwMode="auto">
            <a:xfrm>
              <a:off x="16464" y="11136"/>
              <a:ext cx="1056" cy="9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Rectangle 934"/>
            <p:cNvSpPr>
              <a:spLocks noChangeArrowheads="1"/>
            </p:cNvSpPr>
            <p:nvPr/>
          </p:nvSpPr>
          <p:spPr bwMode="auto">
            <a:xfrm>
              <a:off x="16224" y="11136"/>
              <a:ext cx="240" cy="92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935"/>
            <p:cNvSpPr>
              <a:spLocks noChangeArrowheads="1"/>
            </p:cNvSpPr>
            <p:nvPr/>
          </p:nvSpPr>
          <p:spPr bwMode="auto">
            <a:xfrm>
              <a:off x="16224" y="10656"/>
              <a:ext cx="3696" cy="288"/>
            </a:xfrm>
            <a:prstGeom prst="rect">
              <a:avLst/>
            </a:prstGeom>
            <a:solidFill>
              <a:srgbClr val="BBFFB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marL="1825625" lvl="1" algn="r"/>
              <a:r>
                <a:rPr lang="en-US" sz="1600" dirty="0"/>
                <a:t>         </a:t>
              </a:r>
              <a:r>
                <a:rPr lang="en-US" sz="1600" dirty="0" smtClean="0"/>
                <a:t> Nominal </a:t>
              </a:r>
              <a:r>
                <a:rPr lang="en-US" sz="1600" b="1" dirty="0" smtClean="0"/>
                <a:t>Visit Scheduling Window </a:t>
              </a:r>
              <a:endParaRPr lang="en-US" sz="1600" dirty="0"/>
            </a:p>
          </p:txBody>
        </p:sp>
        <p:sp>
          <p:nvSpPr>
            <p:cNvPr id="38" name="Line 936"/>
            <p:cNvSpPr>
              <a:spLocks noChangeShapeType="1"/>
            </p:cNvSpPr>
            <p:nvPr/>
          </p:nvSpPr>
          <p:spPr bwMode="auto">
            <a:xfrm flipH="1">
              <a:off x="18864" y="1065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Rectangle 937"/>
            <p:cNvSpPr>
              <a:spLocks noChangeArrowheads="1"/>
            </p:cNvSpPr>
            <p:nvPr/>
          </p:nvSpPr>
          <p:spPr bwMode="auto">
            <a:xfrm>
              <a:off x="16848" y="11328"/>
              <a:ext cx="1056" cy="9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938"/>
            <p:cNvSpPr>
              <a:spLocks noChangeArrowheads="1"/>
            </p:cNvSpPr>
            <p:nvPr/>
          </p:nvSpPr>
          <p:spPr bwMode="auto">
            <a:xfrm>
              <a:off x="16368" y="11328"/>
              <a:ext cx="480" cy="92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939"/>
            <p:cNvSpPr>
              <a:spLocks noChangeArrowheads="1"/>
            </p:cNvSpPr>
            <p:nvPr/>
          </p:nvSpPr>
          <p:spPr bwMode="auto">
            <a:xfrm>
              <a:off x="17184" y="11520"/>
              <a:ext cx="1056" cy="9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940"/>
            <p:cNvSpPr>
              <a:spLocks noChangeArrowheads="1"/>
            </p:cNvSpPr>
            <p:nvPr/>
          </p:nvSpPr>
          <p:spPr bwMode="auto">
            <a:xfrm>
              <a:off x="16560" y="11520"/>
              <a:ext cx="624" cy="92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941"/>
            <p:cNvSpPr>
              <a:spLocks noChangeArrowheads="1"/>
            </p:cNvSpPr>
            <p:nvPr/>
          </p:nvSpPr>
          <p:spPr bwMode="auto">
            <a:xfrm>
              <a:off x="17856" y="11712"/>
              <a:ext cx="1056" cy="9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Rectangle 942"/>
            <p:cNvSpPr>
              <a:spLocks noChangeArrowheads="1"/>
            </p:cNvSpPr>
            <p:nvPr/>
          </p:nvSpPr>
          <p:spPr bwMode="auto">
            <a:xfrm>
              <a:off x="16800" y="11712"/>
              <a:ext cx="1056" cy="92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943"/>
            <p:cNvSpPr>
              <a:spLocks noChangeArrowheads="1"/>
            </p:cNvSpPr>
            <p:nvPr/>
          </p:nvSpPr>
          <p:spPr bwMode="auto">
            <a:xfrm>
              <a:off x="18336" y="11904"/>
              <a:ext cx="1056" cy="9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944"/>
            <p:cNvSpPr>
              <a:spLocks noChangeArrowheads="1"/>
            </p:cNvSpPr>
            <p:nvPr/>
          </p:nvSpPr>
          <p:spPr bwMode="auto">
            <a:xfrm>
              <a:off x="17520" y="11904"/>
              <a:ext cx="816" cy="92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945"/>
            <p:cNvSpPr>
              <a:spLocks noChangeArrowheads="1"/>
            </p:cNvSpPr>
            <p:nvPr/>
          </p:nvSpPr>
          <p:spPr bwMode="auto">
            <a:xfrm>
              <a:off x="18864" y="12096"/>
              <a:ext cx="1056" cy="9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Rectangle 946"/>
            <p:cNvSpPr>
              <a:spLocks noChangeArrowheads="1"/>
            </p:cNvSpPr>
            <p:nvPr/>
          </p:nvSpPr>
          <p:spPr bwMode="auto">
            <a:xfrm>
              <a:off x="17952" y="12096"/>
              <a:ext cx="912" cy="92"/>
            </a:xfrm>
            <a:prstGeom prst="rect">
              <a:avLst/>
            </a:prstGeom>
            <a:solidFill>
              <a:srgbClr val="33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Text Box 947"/>
            <p:cNvSpPr txBox="1">
              <a:spLocks noChangeArrowheads="1"/>
            </p:cNvSpPr>
            <p:nvPr/>
          </p:nvSpPr>
          <p:spPr bwMode="auto">
            <a:xfrm>
              <a:off x="16704" y="10704"/>
              <a:ext cx="1056" cy="192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/>
                <a:t>Visit</a:t>
              </a:r>
            </a:p>
          </p:txBody>
        </p:sp>
        <p:sp>
          <p:nvSpPr>
            <p:cNvPr id="63" name="Text Box 948" descr="JWST Color Square"/>
            <p:cNvSpPr txBox="1">
              <a:spLocks noChangeArrowheads="1"/>
            </p:cNvSpPr>
            <p:nvPr/>
          </p:nvSpPr>
          <p:spPr bwMode="auto">
            <a:xfrm>
              <a:off x="16176" y="10464"/>
              <a:ext cx="9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>
                  <a:latin typeface="Arial Narrow" pitchFamily="-84" charset="0"/>
                </a:rPr>
                <a:t>E</a:t>
              </a:r>
            </a:p>
          </p:txBody>
        </p:sp>
        <p:sp>
          <p:nvSpPr>
            <p:cNvPr id="64" name="Text Box 949" descr="JWST Color Square"/>
            <p:cNvSpPr txBox="1">
              <a:spLocks noChangeArrowheads="1"/>
            </p:cNvSpPr>
            <p:nvPr/>
          </p:nvSpPr>
          <p:spPr bwMode="auto">
            <a:xfrm>
              <a:off x="18816" y="10464"/>
              <a:ext cx="9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>
                  <a:latin typeface="Arial Narrow" pitchFamily="-84" charset="0"/>
                </a:rPr>
                <a:t>L</a:t>
              </a:r>
            </a:p>
          </p:txBody>
        </p:sp>
        <p:sp>
          <p:nvSpPr>
            <p:cNvPr id="65" name="Text Box 950" descr="JWST Color Square"/>
            <p:cNvSpPr txBox="1">
              <a:spLocks noChangeArrowheads="1"/>
            </p:cNvSpPr>
            <p:nvPr/>
          </p:nvSpPr>
          <p:spPr bwMode="auto">
            <a:xfrm>
              <a:off x="19872" y="10464"/>
              <a:ext cx="9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>
                  <a:latin typeface="Arial Narrow" pitchFamily="-84" charset="0"/>
                </a:rPr>
                <a:t>F</a:t>
              </a:r>
            </a:p>
          </p:txBody>
        </p:sp>
        <p:sp>
          <p:nvSpPr>
            <p:cNvPr id="66" name="Text Box 951" descr="JWST Color Square"/>
            <p:cNvSpPr txBox="1">
              <a:spLocks noChangeArrowheads="1"/>
            </p:cNvSpPr>
            <p:nvPr/>
          </p:nvSpPr>
          <p:spPr bwMode="auto">
            <a:xfrm>
              <a:off x="16176" y="10992"/>
              <a:ext cx="9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>
                  <a:latin typeface="Arial Narrow" pitchFamily="-84" charset="0"/>
                </a:rPr>
                <a:t>E</a:t>
              </a:r>
            </a:p>
          </p:txBody>
        </p:sp>
        <p:sp>
          <p:nvSpPr>
            <p:cNvPr id="67" name="Text Box 952" descr="JWST Color Square"/>
            <p:cNvSpPr txBox="1">
              <a:spLocks noChangeArrowheads="1"/>
            </p:cNvSpPr>
            <p:nvPr/>
          </p:nvSpPr>
          <p:spPr bwMode="auto">
            <a:xfrm>
              <a:off x="16416" y="10992"/>
              <a:ext cx="9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>
                  <a:latin typeface="Arial Narrow" pitchFamily="-84" charset="0"/>
                </a:rPr>
                <a:t>L</a:t>
              </a:r>
            </a:p>
          </p:txBody>
        </p:sp>
        <p:sp>
          <p:nvSpPr>
            <p:cNvPr id="68" name="Text Box 953" descr="JWST Color Square"/>
            <p:cNvSpPr txBox="1">
              <a:spLocks noChangeArrowheads="1"/>
            </p:cNvSpPr>
            <p:nvPr/>
          </p:nvSpPr>
          <p:spPr bwMode="auto">
            <a:xfrm>
              <a:off x="17472" y="10992"/>
              <a:ext cx="96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>
                  <a:latin typeface="Arial Narrow" pitchFamily="-84" charset="0"/>
                </a:rPr>
                <a:t>F</a:t>
              </a:r>
            </a:p>
          </p:txBody>
        </p:sp>
        <p:sp>
          <p:nvSpPr>
            <p:cNvPr id="69" name="Text Box 954"/>
            <p:cNvSpPr txBox="1">
              <a:spLocks noChangeArrowheads="1"/>
            </p:cNvSpPr>
            <p:nvPr/>
          </p:nvSpPr>
          <p:spPr bwMode="auto">
            <a:xfrm>
              <a:off x="17539" y="11104"/>
              <a:ext cx="166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/>
                <a:t>Guide Star 1 Window</a:t>
              </a:r>
            </a:p>
          </p:txBody>
        </p:sp>
        <p:sp>
          <p:nvSpPr>
            <p:cNvPr id="70" name="Text Box 955"/>
            <p:cNvSpPr txBox="1">
              <a:spLocks noChangeArrowheads="1"/>
            </p:cNvSpPr>
            <p:nvPr/>
          </p:nvSpPr>
          <p:spPr bwMode="auto">
            <a:xfrm>
              <a:off x="17923" y="11293"/>
              <a:ext cx="166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/>
                <a:t>Guide Star 2 Window</a:t>
              </a:r>
            </a:p>
          </p:txBody>
        </p:sp>
        <p:sp>
          <p:nvSpPr>
            <p:cNvPr id="71" name="Text Box 956"/>
            <p:cNvSpPr txBox="1">
              <a:spLocks noChangeArrowheads="1"/>
            </p:cNvSpPr>
            <p:nvPr/>
          </p:nvSpPr>
          <p:spPr bwMode="auto">
            <a:xfrm>
              <a:off x="18259" y="11478"/>
              <a:ext cx="166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/>
                <a:t>Guide Star 3 Window</a:t>
              </a:r>
            </a:p>
          </p:txBody>
        </p:sp>
        <p:sp>
          <p:nvSpPr>
            <p:cNvPr id="72" name="Text Box 957"/>
            <p:cNvSpPr txBox="1">
              <a:spLocks noChangeArrowheads="1"/>
            </p:cNvSpPr>
            <p:nvPr/>
          </p:nvSpPr>
          <p:spPr bwMode="auto">
            <a:xfrm>
              <a:off x="18931" y="11670"/>
              <a:ext cx="166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/>
                <a:t>Guide Star 4 Window</a:t>
              </a:r>
            </a:p>
          </p:txBody>
        </p:sp>
        <p:sp>
          <p:nvSpPr>
            <p:cNvPr id="73" name="Text Box 958"/>
            <p:cNvSpPr txBox="1">
              <a:spLocks noChangeArrowheads="1"/>
            </p:cNvSpPr>
            <p:nvPr/>
          </p:nvSpPr>
          <p:spPr bwMode="auto">
            <a:xfrm>
              <a:off x="19411" y="11862"/>
              <a:ext cx="166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/>
                <a:t>Guide Star 5 Window</a:t>
              </a:r>
            </a:p>
          </p:txBody>
        </p:sp>
        <p:sp>
          <p:nvSpPr>
            <p:cNvPr id="74" name="Text Box 959"/>
            <p:cNvSpPr txBox="1">
              <a:spLocks noChangeArrowheads="1"/>
            </p:cNvSpPr>
            <p:nvPr/>
          </p:nvSpPr>
          <p:spPr bwMode="auto">
            <a:xfrm>
              <a:off x="19939" y="12054"/>
              <a:ext cx="1373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1600" b="1"/>
                <a:t>Guide Star 6 Window</a:t>
              </a:r>
            </a:p>
          </p:txBody>
        </p:sp>
        <p:sp>
          <p:nvSpPr>
            <p:cNvPr id="75" name="Text Box 960" descr="JWST Color Square"/>
            <p:cNvSpPr txBox="1">
              <a:spLocks noChangeArrowheads="1"/>
            </p:cNvSpPr>
            <p:nvPr/>
          </p:nvSpPr>
          <p:spPr bwMode="auto">
            <a:xfrm>
              <a:off x="17692" y="12576"/>
              <a:ext cx="3653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tIns="0" bIns="0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latin typeface="Arial Narrow" pitchFamily="-84" charset="0"/>
                </a:rPr>
                <a:t>E</a:t>
              </a:r>
              <a:r>
                <a:rPr lang="en-US" sz="1600" b="1" dirty="0" smtClean="0">
                  <a:latin typeface="Arial Narrow" pitchFamily="-84" charset="0"/>
                </a:rPr>
                <a:t> = </a:t>
              </a:r>
              <a:r>
                <a:rPr lang="en-US" sz="1600" b="1" dirty="0">
                  <a:latin typeface="Arial Narrow" pitchFamily="-84" charset="0"/>
                </a:rPr>
                <a:t>Earliest Start Time, L</a:t>
              </a:r>
              <a:r>
                <a:rPr lang="en-US" sz="1600" b="1" dirty="0" smtClean="0">
                  <a:latin typeface="Arial Narrow" pitchFamily="-84" charset="0"/>
                </a:rPr>
                <a:t> = </a:t>
              </a:r>
              <a:r>
                <a:rPr lang="en-US" sz="1600" b="1" dirty="0">
                  <a:latin typeface="Arial Narrow" pitchFamily="-84" charset="0"/>
                </a:rPr>
                <a:t>Latest Start Time, F</a:t>
              </a:r>
              <a:r>
                <a:rPr lang="en-US" sz="1600" b="1" dirty="0" smtClean="0">
                  <a:latin typeface="Arial Narrow" pitchFamily="-84" charset="0"/>
                </a:rPr>
                <a:t> = </a:t>
              </a:r>
              <a:r>
                <a:rPr lang="en-US" sz="1600" b="1" dirty="0">
                  <a:latin typeface="Arial Narrow" pitchFamily="-84" charset="0"/>
                </a:rPr>
                <a:t>Latest End Time</a:t>
              </a:r>
              <a:endParaRPr lang="en-US" sz="1600" b="1" baseline="-25000" dirty="0">
                <a:latin typeface="Arial Narrow" pitchFamily="-84" charset="0"/>
              </a:endParaRPr>
            </a:p>
          </p:txBody>
        </p:sp>
        <p:sp>
          <p:nvSpPr>
            <p:cNvPr id="76" name="AutoShape 961"/>
            <p:cNvSpPr>
              <a:spLocks noChangeArrowheads="1"/>
            </p:cNvSpPr>
            <p:nvPr/>
          </p:nvSpPr>
          <p:spPr bwMode="auto">
            <a:xfrm>
              <a:off x="15792" y="11712"/>
              <a:ext cx="864" cy="864"/>
            </a:xfrm>
            <a:prstGeom prst="wedgeRoundRectCallout">
              <a:avLst>
                <a:gd name="adj1" fmla="val 55093"/>
                <a:gd name="adj2" fmla="val -99852"/>
                <a:gd name="adj3" fmla="val 16667"/>
              </a:avLst>
            </a:prstGeom>
            <a:solidFill>
              <a:srgbClr val="CC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600" b="1" dirty="0">
                  <a:latin typeface="Arial Narrow" pitchFamily="-84" charset="0"/>
                </a:rPr>
                <a:t>Visit Start </a:t>
              </a:r>
              <a:r>
                <a:rPr lang="en-US" sz="1600" b="1" dirty="0" smtClean="0">
                  <a:latin typeface="Arial Narrow" pitchFamily="-84" charset="0"/>
                </a:rPr>
                <a:t>Time </a:t>
              </a:r>
            </a:p>
            <a:p>
              <a:pPr algn="ctr"/>
              <a:r>
                <a:rPr lang="en-US" sz="1600" b="1" dirty="0" smtClean="0">
                  <a:latin typeface="Arial Narrow" pitchFamily="-84" charset="0"/>
                </a:rPr>
                <a:t>(event-driven):</a:t>
              </a:r>
              <a:endParaRPr lang="en-US" sz="1600" b="1" dirty="0">
                <a:latin typeface="Arial Narrow" pitchFamily="-84" charset="0"/>
              </a:endParaRPr>
            </a:p>
            <a:p>
              <a:pPr algn="ctr"/>
              <a:r>
                <a:rPr lang="en-US" sz="1600" b="1" dirty="0">
                  <a:latin typeface="Arial Narrow" pitchFamily="-84" charset="0"/>
                </a:rPr>
                <a:t>can use Guide</a:t>
              </a:r>
            </a:p>
            <a:p>
              <a:pPr algn="ctr"/>
              <a:r>
                <a:rPr lang="en-US" sz="1600" b="1" dirty="0">
                  <a:latin typeface="Arial Narrow" pitchFamily="-84" charset="0"/>
                </a:rPr>
                <a:t>Star 2 or 3 for</a:t>
              </a:r>
            </a:p>
            <a:p>
              <a:pPr algn="ctr"/>
              <a:r>
                <a:rPr lang="en-US" sz="1600" b="1" dirty="0">
                  <a:latin typeface="Arial Narrow" pitchFamily="-84" charset="0"/>
                </a:rPr>
                <a:t>tracking</a:t>
              </a:r>
            </a:p>
          </p:txBody>
        </p:sp>
        <p:sp>
          <p:nvSpPr>
            <p:cNvPr id="77" name="Line 557"/>
            <p:cNvSpPr>
              <a:spLocks noChangeShapeType="1"/>
            </p:cNvSpPr>
            <p:nvPr/>
          </p:nvSpPr>
          <p:spPr bwMode="auto">
            <a:xfrm flipH="1">
              <a:off x="16704" y="10992"/>
              <a:ext cx="0" cy="1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Line 870"/>
            <p:cNvSpPr>
              <a:spLocks noChangeShapeType="1"/>
            </p:cNvSpPr>
            <p:nvPr/>
          </p:nvSpPr>
          <p:spPr bwMode="auto">
            <a:xfrm flipH="1">
              <a:off x="16704" y="10992"/>
              <a:ext cx="0" cy="1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4" name="Content Placeholder 29"/>
          <p:cNvSpPr>
            <a:spLocks noGrp="1"/>
          </p:cNvSpPr>
          <p:nvPr>
            <p:ph idx="1"/>
          </p:nvPr>
        </p:nvSpPr>
        <p:spPr>
          <a:xfrm>
            <a:off x="176213" y="876301"/>
            <a:ext cx="8358187" cy="1416212"/>
          </a:xfrm>
        </p:spPr>
        <p:txBody>
          <a:bodyPr>
            <a:normAutofit fontScale="70000" lnSpcReduction="20000"/>
          </a:bodyPr>
          <a:lstStyle/>
          <a:p>
            <a:r>
              <a:rPr lang="en-US" sz="2600" dirty="0" smtClean="0"/>
              <a:t>Event-driven operations provide flexibility in use of  Guide Stars for moving targets</a:t>
            </a:r>
          </a:p>
          <a:p>
            <a:pPr lvl="1"/>
            <a:r>
              <a:rPr lang="en-US" sz="2300" dirty="0" smtClean="0"/>
              <a:t>Multiple sets of guide stars defined to cover complete visit scheduling window</a:t>
            </a:r>
          </a:p>
          <a:p>
            <a:pPr lvl="1"/>
            <a:r>
              <a:rPr lang="en-US" sz="2300" dirty="0" smtClean="0"/>
              <a:t>Typically 3 guide stars for any time within visit scheduling window</a:t>
            </a:r>
          </a:p>
          <a:p>
            <a:pPr lvl="1"/>
            <a:r>
              <a:rPr lang="en-US" sz="2300" dirty="0" smtClean="0"/>
              <a:t>Up to 200 guide star candidates per moving target observation</a:t>
            </a:r>
          </a:p>
          <a:p>
            <a:r>
              <a:rPr lang="en-US" sz="2600" dirty="0" smtClean="0"/>
              <a:t>Observations with different instruments require separate guide stars (and visits)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67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12788"/>
            <a:ext cx="8686800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Moving Target Commissioning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6488262" y="1027310"/>
            <a:ext cx="1577676" cy="344290"/>
            <a:chOff x="6488262" y="1027310"/>
            <a:chExt cx="1577676" cy="34429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6553200" y="1371600"/>
              <a:ext cx="14478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6488262" y="1027310"/>
              <a:ext cx="15776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2"/>
                  </a:solidFill>
                </a:rPr>
                <a:t>MT Commissioning</a:t>
              </a:r>
              <a:endParaRPr lang="en-US" sz="14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20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Moving Targets Commissioning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562600"/>
          </a:xfrm>
        </p:spPr>
        <p:txBody>
          <a:bodyPr/>
          <a:lstStyle/>
          <a:p>
            <a:r>
              <a:rPr lang="en-US" dirty="0" smtClean="0"/>
              <a:t>Will start ~20 days before end of commissioning, after… </a:t>
            </a:r>
          </a:p>
          <a:p>
            <a:pPr lvl="2"/>
            <a:r>
              <a:rPr lang="en-US" sz="2000" dirty="0" smtClean="0"/>
              <a:t>Complete commissioning of the telescope</a:t>
            </a:r>
          </a:p>
          <a:p>
            <a:pPr lvl="2"/>
            <a:r>
              <a:rPr lang="en-US" sz="2000" dirty="0" smtClean="0"/>
              <a:t>Basic instrument commissioning</a:t>
            </a:r>
          </a:p>
          <a:p>
            <a:pPr lvl="2"/>
            <a:r>
              <a:rPr lang="en-US" sz="2000" dirty="0" smtClean="0"/>
              <a:t>Guider to instrument </a:t>
            </a:r>
            <a:r>
              <a:rPr lang="en-US" sz="2000" dirty="0" err="1" smtClean="0"/>
              <a:t>astrometric</a:t>
            </a:r>
            <a:r>
              <a:rPr lang="en-US" sz="2000" dirty="0" smtClean="0"/>
              <a:t> solution updates</a:t>
            </a:r>
          </a:p>
          <a:p>
            <a:pPr lvl="2"/>
            <a:r>
              <a:rPr lang="en-US" sz="2000" dirty="0" smtClean="0"/>
              <a:t>Target acquisition for fixed targets (</a:t>
            </a:r>
            <a:r>
              <a:rPr lang="en-US" sz="2000" dirty="0" err="1" smtClean="0"/>
              <a:t>NIRSpec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Observatory ephemeris is fairly well understood</a:t>
            </a:r>
          </a:p>
          <a:p>
            <a:r>
              <a:rPr lang="en-US" dirty="0" smtClean="0"/>
              <a:t>Basic tracking checkout – NIRCam </a:t>
            </a:r>
          </a:p>
          <a:p>
            <a:pPr lvl="2"/>
            <a:r>
              <a:rPr lang="en-US" sz="2000" dirty="0"/>
              <a:t>4</a:t>
            </a:r>
            <a:r>
              <a:rPr lang="en-US" sz="2000" dirty="0" smtClean="0"/>
              <a:t> targets, rates of ~4, ~20, ~30, and ~45 mas/sec</a:t>
            </a:r>
          </a:p>
          <a:p>
            <a:pPr lvl="3"/>
            <a:r>
              <a:rPr lang="en-US" sz="2000" dirty="0" smtClean="0"/>
              <a:t>Executed in separated observations </a:t>
            </a:r>
          </a:p>
          <a:p>
            <a:pPr lvl="2"/>
            <a:r>
              <a:rPr lang="en-US" sz="2000" dirty="0" smtClean="0"/>
              <a:t>Full-frame imaging, “bright” (15 &lt; </a:t>
            </a:r>
            <a:r>
              <a:rPr lang="en-US" sz="2000" dirty="0" err="1" smtClean="0"/>
              <a:t>Kmag</a:t>
            </a:r>
            <a:r>
              <a:rPr lang="en-US" sz="2000" dirty="0" smtClean="0"/>
              <a:t> &lt; 17)</a:t>
            </a:r>
          </a:p>
          <a:p>
            <a:pPr lvl="2"/>
            <a:r>
              <a:rPr lang="en-US" sz="2000" dirty="0" smtClean="0"/>
              <a:t>Dithers and mosaics</a:t>
            </a:r>
          </a:p>
          <a:p>
            <a:pPr lvl="2"/>
            <a:r>
              <a:rPr lang="en-US" sz="2000" dirty="0" smtClean="0"/>
              <a:t>2 filter combinations</a:t>
            </a:r>
          </a:p>
          <a:p>
            <a:pPr lvl="2"/>
            <a:r>
              <a:rPr lang="en-US" sz="2000" dirty="0" smtClean="0"/>
              <a:t>Observations long enough to allow ~30’’ of target motion</a:t>
            </a:r>
          </a:p>
        </p:txBody>
      </p:sp>
    </p:spTree>
    <p:extLst>
      <p:ext uri="{BB962C8B-B14F-4D97-AF65-F5344CB8AC3E}">
        <p14:creationId xmlns:p14="http://schemas.microsoft.com/office/powerpoint/2010/main" val="350893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Moving Targets Commissioning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Other instruments moving target checkout</a:t>
            </a:r>
          </a:p>
          <a:p>
            <a:pPr lvl="2"/>
            <a:r>
              <a:rPr lang="en-US" sz="2000" dirty="0" smtClean="0"/>
              <a:t>Observations long enough to allow &gt;~10’’ of target motion</a:t>
            </a:r>
          </a:p>
          <a:p>
            <a:pPr lvl="2"/>
            <a:r>
              <a:rPr lang="en-US" sz="2000" dirty="0" smtClean="0"/>
              <a:t>MIRI, NIRISS</a:t>
            </a:r>
          </a:p>
          <a:p>
            <a:pPr lvl="3"/>
            <a:r>
              <a:rPr lang="en-US" sz="1800" dirty="0" smtClean="0"/>
              <a:t>1 target each,  10 – 30  mas/sec</a:t>
            </a:r>
          </a:p>
          <a:p>
            <a:pPr lvl="3"/>
            <a:r>
              <a:rPr lang="en-US" sz="1800" dirty="0" smtClean="0"/>
              <a:t>Dithers and/or mosaics</a:t>
            </a:r>
          </a:p>
          <a:p>
            <a:pPr lvl="3"/>
            <a:r>
              <a:rPr lang="en-US" sz="1800" dirty="0" smtClean="0"/>
              <a:t>MIRI imager and IFU</a:t>
            </a:r>
          </a:p>
          <a:p>
            <a:pPr lvl="3"/>
            <a:r>
              <a:rPr lang="en-US" sz="1800" dirty="0" smtClean="0"/>
              <a:t>NIRISS AMI</a:t>
            </a:r>
          </a:p>
          <a:p>
            <a:pPr lvl="2"/>
            <a:r>
              <a:rPr lang="en-US" sz="2000" dirty="0" err="1" smtClean="0"/>
              <a:t>NIRSpec</a:t>
            </a:r>
            <a:endParaRPr lang="en-US" sz="2000" dirty="0" smtClean="0"/>
          </a:p>
          <a:p>
            <a:pPr lvl="3"/>
            <a:r>
              <a:rPr lang="en-US" sz="1800" dirty="0" smtClean="0"/>
              <a:t>1 target, </a:t>
            </a:r>
            <a:r>
              <a:rPr lang="en-US" sz="1800" dirty="0"/>
              <a:t>10 – 30  </a:t>
            </a:r>
            <a:r>
              <a:rPr lang="en-US" sz="1800" dirty="0" smtClean="0"/>
              <a:t>mas/sec</a:t>
            </a:r>
          </a:p>
          <a:p>
            <a:pPr lvl="3"/>
            <a:r>
              <a:rPr lang="en-US" sz="1800" dirty="0" smtClean="0"/>
              <a:t>IFU point-and-shoot (no target </a:t>
            </a:r>
            <a:r>
              <a:rPr lang="en-US" sz="1800" dirty="0" err="1" smtClean="0"/>
              <a:t>acq</a:t>
            </a:r>
            <a:r>
              <a:rPr lang="en-US" sz="1800" dirty="0" smtClean="0"/>
              <a:t>), dithers, 2 grating settings</a:t>
            </a:r>
          </a:p>
          <a:p>
            <a:pPr lvl="3"/>
            <a:r>
              <a:rPr lang="en-US" sz="1800" dirty="0" smtClean="0"/>
              <a:t>Target acquisition test</a:t>
            </a:r>
          </a:p>
          <a:p>
            <a:pPr lvl="4"/>
            <a:r>
              <a:rPr lang="en-US" sz="1600" dirty="0" smtClean="0"/>
              <a:t>1.6” aperture for TA</a:t>
            </a:r>
          </a:p>
          <a:p>
            <a:pPr lvl="4"/>
            <a:r>
              <a:rPr lang="en-US" sz="1600" dirty="0" smtClean="0"/>
              <a:t>IFU for quick science observation/pointing verification</a:t>
            </a:r>
          </a:p>
          <a:p>
            <a:pPr lvl="3"/>
            <a:endParaRPr lang="en-US" dirty="0"/>
          </a:p>
          <a:p>
            <a:pPr lvl="3"/>
            <a:endParaRPr lang="en-US" dirty="0" smtClean="0"/>
          </a:p>
          <a:p>
            <a:r>
              <a:rPr lang="en-US" dirty="0" smtClean="0"/>
              <a:t>Pipeline verification is a key goal for all of these tests</a:t>
            </a:r>
          </a:p>
        </p:txBody>
      </p:sp>
    </p:spTree>
    <p:extLst>
      <p:ext uri="{BB962C8B-B14F-4D97-AF65-F5344CB8AC3E}">
        <p14:creationId xmlns:p14="http://schemas.microsoft.com/office/powerpoint/2010/main" val="261767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Moving Targets Commissioning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r>
              <a:rPr lang="en-US" dirty="0" smtClean="0"/>
              <a:t>Scattered Light checkout</a:t>
            </a:r>
          </a:p>
          <a:p>
            <a:pPr lvl="2"/>
            <a:r>
              <a:rPr lang="en-US" sz="2000" dirty="0" smtClean="0"/>
              <a:t>Jupiter or Saturn as illumination source (assumes no big launch delay)</a:t>
            </a:r>
          </a:p>
          <a:p>
            <a:pPr lvl="2"/>
            <a:r>
              <a:rPr lang="en-US" sz="2000" dirty="0" smtClean="0"/>
              <a:t>Use mosaic patterns to steer instrument FOVs around the source</a:t>
            </a:r>
          </a:p>
          <a:p>
            <a:pPr lvl="3"/>
            <a:r>
              <a:rPr lang="en-US" sz="2000" dirty="0" smtClean="0"/>
              <a:t>NIRCam on-axis stray light will be checked (shortwave channel FPA mask)	</a:t>
            </a:r>
          </a:p>
          <a:p>
            <a:pPr lvl="2"/>
            <a:r>
              <a:rPr lang="en-US" sz="2000" dirty="0" smtClean="0"/>
              <a:t>Each SI will undergo this initial stray-light check</a:t>
            </a:r>
          </a:p>
          <a:p>
            <a:pPr lvl="2"/>
            <a:endParaRPr lang="en-US" sz="2000" dirty="0" smtClean="0"/>
          </a:p>
          <a:p>
            <a:pPr lvl="2"/>
            <a:r>
              <a:rPr lang="en-US" sz="2000" dirty="0" smtClean="0"/>
              <a:t>Checkouts will be a severe test of FGS guiding near a giant planet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469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NIRCam Stray-light Test Mosaic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983"/>
            <a:ext cx="9144000" cy="513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7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563562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NIRSpec</a:t>
            </a:r>
            <a:r>
              <a:rPr lang="en-US" sz="2800" dirty="0" smtClean="0"/>
              <a:t> Stray-light Mosaic; NIRCam In-field Check 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99"/>
            <a:ext cx="5486400" cy="53011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5" t="12989" r="21320" b="19718"/>
          <a:stretch/>
        </p:blipFill>
        <p:spPr>
          <a:xfrm>
            <a:off x="5669280" y="2221299"/>
            <a:ext cx="329184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0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8975" y="205115"/>
            <a:ext cx="8251825" cy="523220"/>
          </a:xfrm>
          <a:noFill/>
        </p:spPr>
        <p:txBody>
          <a:bodyPr>
            <a:spAutoFit/>
          </a:bodyPr>
          <a:lstStyle/>
          <a:p>
            <a:r>
              <a:rPr lang="en-US" sz="2800" b="1" dirty="0"/>
              <a:t>JWST</a:t>
            </a:r>
            <a:r>
              <a:rPr lang="en-US" sz="2800" b="1" dirty="0" smtClean="0"/>
              <a:t> Field of Regard</a:t>
            </a:r>
            <a:endParaRPr lang="en-US" sz="2800" b="1" dirty="0"/>
          </a:p>
        </p:txBody>
      </p:sp>
      <p:grpSp>
        <p:nvGrpSpPr>
          <p:cNvPr id="2" name="Group 97"/>
          <p:cNvGrpSpPr>
            <a:grpSpLocks/>
          </p:cNvGrpSpPr>
          <p:nvPr/>
        </p:nvGrpSpPr>
        <p:grpSpPr bwMode="auto">
          <a:xfrm>
            <a:off x="679804" y="1066800"/>
            <a:ext cx="4605392" cy="4251325"/>
            <a:chOff x="5565353" y="3313812"/>
            <a:chExt cx="3439051" cy="3238397"/>
          </a:xfrm>
        </p:grpSpPr>
        <p:sp>
          <p:nvSpPr>
            <p:cNvPr id="67594" name="Freeform 7"/>
            <p:cNvSpPr>
              <a:spLocks/>
            </p:cNvSpPr>
            <p:nvPr/>
          </p:nvSpPr>
          <p:spPr bwMode="auto">
            <a:xfrm>
              <a:off x="7027333" y="3835401"/>
              <a:ext cx="1202267" cy="2531535"/>
            </a:xfrm>
            <a:custGeom>
              <a:avLst/>
              <a:gdLst>
                <a:gd name="T0" fmla="*/ 0 w 1352"/>
                <a:gd name="T1" fmla="*/ 2147483647 h 2864"/>
                <a:gd name="T2" fmla="*/ 0 w 1352"/>
                <a:gd name="T3" fmla="*/ 2147483647 h 2864"/>
                <a:gd name="T4" fmla="*/ 2147483647 w 1352"/>
                <a:gd name="T5" fmla="*/ 2147483647 h 2864"/>
                <a:gd name="T6" fmla="*/ 2147483647 w 1352"/>
                <a:gd name="T7" fmla="*/ 2147483647 h 2864"/>
                <a:gd name="T8" fmla="*/ 2147483647 w 1352"/>
                <a:gd name="T9" fmla="*/ 2147483647 h 2864"/>
                <a:gd name="T10" fmla="*/ 2147483647 w 1352"/>
                <a:gd name="T11" fmla="*/ 2147483647 h 2864"/>
                <a:gd name="T12" fmla="*/ 2147483647 w 1352"/>
                <a:gd name="T13" fmla="*/ 2147483647 h 2864"/>
                <a:gd name="T14" fmla="*/ 2147483647 w 1352"/>
                <a:gd name="T15" fmla="*/ 2147483647 h 2864"/>
                <a:gd name="T16" fmla="*/ 2147483647 w 1352"/>
                <a:gd name="T17" fmla="*/ 2147483647 h 2864"/>
                <a:gd name="T18" fmla="*/ 2147483647 w 1352"/>
                <a:gd name="T19" fmla="*/ 2147483647 h 2864"/>
                <a:gd name="T20" fmla="*/ 2147483647 w 1352"/>
                <a:gd name="T21" fmla="*/ 2147483647 h 2864"/>
                <a:gd name="T22" fmla="*/ 2147483647 w 1352"/>
                <a:gd name="T23" fmla="*/ 2147483647 h 2864"/>
                <a:gd name="T24" fmla="*/ 2147483647 w 1352"/>
                <a:gd name="T25" fmla="*/ 2147483647 h 2864"/>
                <a:gd name="T26" fmla="*/ 2147483647 w 1352"/>
                <a:gd name="T27" fmla="*/ 2147483647 h 2864"/>
                <a:gd name="T28" fmla="*/ 2147483647 w 1352"/>
                <a:gd name="T29" fmla="*/ 2147483647 h 2864"/>
                <a:gd name="T30" fmla="*/ 2147483647 w 1352"/>
                <a:gd name="T31" fmla="*/ 0 h 2864"/>
                <a:gd name="T32" fmla="*/ 2147483647 w 1352"/>
                <a:gd name="T33" fmla="*/ 0 h 2864"/>
                <a:gd name="T34" fmla="*/ 0 w 1352"/>
                <a:gd name="T35" fmla="*/ 2147483647 h 286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52"/>
                <a:gd name="T55" fmla="*/ 0 h 2864"/>
                <a:gd name="T56" fmla="*/ 1352 w 1352"/>
                <a:gd name="T57" fmla="*/ 2864 h 286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52" h="2864">
                  <a:moveTo>
                    <a:pt x="0" y="32"/>
                  </a:moveTo>
                  <a:lnTo>
                    <a:pt x="0" y="2824"/>
                  </a:lnTo>
                  <a:lnTo>
                    <a:pt x="128" y="2864"/>
                  </a:lnTo>
                  <a:lnTo>
                    <a:pt x="304" y="2864"/>
                  </a:lnTo>
                  <a:lnTo>
                    <a:pt x="544" y="2840"/>
                  </a:lnTo>
                  <a:lnTo>
                    <a:pt x="728" y="2792"/>
                  </a:lnTo>
                  <a:lnTo>
                    <a:pt x="960" y="2704"/>
                  </a:lnTo>
                  <a:lnTo>
                    <a:pt x="1056" y="2632"/>
                  </a:lnTo>
                  <a:lnTo>
                    <a:pt x="1248" y="2496"/>
                  </a:lnTo>
                  <a:lnTo>
                    <a:pt x="1352" y="2384"/>
                  </a:lnTo>
                  <a:lnTo>
                    <a:pt x="1352" y="488"/>
                  </a:lnTo>
                  <a:lnTo>
                    <a:pt x="1160" y="304"/>
                  </a:lnTo>
                  <a:lnTo>
                    <a:pt x="968" y="168"/>
                  </a:lnTo>
                  <a:lnTo>
                    <a:pt x="736" y="80"/>
                  </a:lnTo>
                  <a:lnTo>
                    <a:pt x="576" y="32"/>
                  </a:lnTo>
                  <a:lnTo>
                    <a:pt x="416" y="0"/>
                  </a:lnTo>
                  <a:lnTo>
                    <a:pt x="176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66FFFF">
                <a:alpha val="50195"/>
              </a:srgbClr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92"/>
            <p:cNvGrpSpPr>
              <a:grpSpLocks/>
            </p:cNvGrpSpPr>
            <p:nvPr/>
          </p:nvGrpSpPr>
          <p:grpSpPr bwMode="auto">
            <a:xfrm>
              <a:off x="5565353" y="3313812"/>
              <a:ext cx="3439051" cy="3238397"/>
              <a:chOff x="5666957" y="3339213"/>
              <a:chExt cx="3439051" cy="3238397"/>
            </a:xfrm>
          </p:grpSpPr>
          <p:sp>
            <p:nvSpPr>
              <p:cNvPr id="67596" name="Text Box 25"/>
              <p:cNvSpPr txBox="1">
                <a:spLocks noChangeArrowheads="1"/>
              </p:cNvSpPr>
              <p:nvPr/>
            </p:nvSpPr>
            <p:spPr bwMode="auto">
              <a:xfrm>
                <a:off x="6668709" y="3412978"/>
                <a:ext cx="1350236" cy="2104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>
                    <a:solidFill>
                      <a:srgbClr val="000099"/>
                    </a:solidFill>
                  </a:rPr>
                  <a:t>North Ecliptic Pole</a:t>
                </a:r>
              </a:p>
            </p:txBody>
          </p:sp>
          <p:grpSp>
            <p:nvGrpSpPr>
              <p:cNvPr id="4" name="Group 91"/>
              <p:cNvGrpSpPr>
                <a:grpSpLocks/>
              </p:cNvGrpSpPr>
              <p:nvPr/>
            </p:nvGrpSpPr>
            <p:grpSpPr bwMode="auto">
              <a:xfrm>
                <a:off x="5666957" y="3339213"/>
                <a:ext cx="3439051" cy="3238397"/>
                <a:chOff x="5692358" y="3339213"/>
                <a:chExt cx="3439051" cy="3238397"/>
              </a:xfrm>
            </p:grpSpPr>
            <p:pic>
              <p:nvPicPr>
                <p:cNvPr id="67598" name="Picture 4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6893349" y="4646930"/>
                  <a:ext cx="762217" cy="10655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67599" name="Oval 5"/>
                <p:cNvSpPr>
                  <a:spLocks noChangeArrowheads="1"/>
                </p:cNvSpPr>
                <p:nvPr/>
              </p:nvSpPr>
              <p:spPr bwMode="auto">
                <a:xfrm>
                  <a:off x="6136335" y="3833127"/>
                  <a:ext cx="2483492" cy="2575394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0" name="Arc 6"/>
                <p:cNvSpPr>
                  <a:spLocks/>
                </p:cNvSpPr>
                <p:nvPr/>
              </p:nvSpPr>
              <p:spPr bwMode="auto">
                <a:xfrm>
                  <a:off x="6810104" y="4913102"/>
                  <a:ext cx="83246" cy="431630"/>
                </a:xfrm>
                <a:custGeom>
                  <a:avLst/>
                  <a:gdLst>
                    <a:gd name="T0" fmla="*/ 2147483647 w 43200"/>
                    <a:gd name="T1" fmla="*/ 0 h 43200"/>
                    <a:gd name="T2" fmla="*/ 2147483647 w 43200"/>
                    <a:gd name="T3" fmla="*/ 2147483647 h 43200"/>
                    <a:gd name="T4" fmla="*/ 2147483647 w 43200"/>
                    <a:gd name="T5" fmla="*/ 2147483647 h 43200"/>
                    <a:gd name="T6" fmla="*/ 0 60000 65536"/>
                    <a:gd name="T7" fmla="*/ 0 60000 65536"/>
                    <a:gd name="T8" fmla="*/ 0 60000 65536"/>
                    <a:gd name="T9" fmla="*/ 0 w 43200"/>
                    <a:gd name="T10" fmla="*/ 0 h 43200"/>
                    <a:gd name="T11" fmla="*/ 43200 w 43200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200" h="43200" fill="none" extrusionOk="0">
                      <a:moveTo>
                        <a:pt x="21599" y="0"/>
                      </a:move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3529"/>
                        <a:pt x="33529" y="43200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15697"/>
                        <a:pt x="2415" y="10051"/>
                        <a:pt x="6685" y="5975"/>
                      </a:cubicBezTo>
                    </a:path>
                    <a:path w="43200" h="43200" stroke="0" extrusionOk="0">
                      <a:moveTo>
                        <a:pt x="21599" y="0"/>
                      </a:moveTo>
                      <a:cubicBezTo>
                        <a:pt x="33529" y="0"/>
                        <a:pt x="43200" y="9670"/>
                        <a:pt x="43200" y="21600"/>
                      </a:cubicBezTo>
                      <a:cubicBezTo>
                        <a:pt x="43200" y="33529"/>
                        <a:pt x="33529" y="43200"/>
                        <a:pt x="21600" y="43200"/>
                      </a:cubicBez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-1" y="15697"/>
                        <a:pt x="2415" y="10051"/>
                        <a:pt x="6685" y="5975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1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7385018" y="4271951"/>
                  <a:ext cx="922638" cy="848873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2" name="Arc 9"/>
                <p:cNvSpPr>
                  <a:spLocks/>
                </p:cNvSpPr>
                <p:nvPr/>
              </p:nvSpPr>
              <p:spPr bwMode="auto">
                <a:xfrm>
                  <a:off x="7177771" y="3994988"/>
                  <a:ext cx="210715" cy="1093463"/>
                </a:xfrm>
                <a:custGeom>
                  <a:avLst/>
                  <a:gdLst>
                    <a:gd name="T0" fmla="*/ 0 w 4319"/>
                    <a:gd name="T1" fmla="*/ 2147483647 h 21599"/>
                    <a:gd name="T2" fmla="*/ 2147483647 w 4319"/>
                    <a:gd name="T3" fmla="*/ 0 h 21599"/>
                    <a:gd name="T4" fmla="*/ 2147483647 w 4319"/>
                    <a:gd name="T5" fmla="*/ 2147483647 h 21599"/>
                    <a:gd name="T6" fmla="*/ 0 60000 65536"/>
                    <a:gd name="T7" fmla="*/ 0 60000 65536"/>
                    <a:gd name="T8" fmla="*/ 0 60000 65536"/>
                    <a:gd name="T9" fmla="*/ 0 w 4319"/>
                    <a:gd name="T10" fmla="*/ 0 h 21599"/>
                    <a:gd name="T11" fmla="*/ 4319 w 4319"/>
                    <a:gd name="T12" fmla="*/ 21599 h 2159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319" h="21599" fill="none" extrusionOk="0">
                      <a:moveTo>
                        <a:pt x="0" y="435"/>
                      </a:moveTo>
                      <a:cubicBezTo>
                        <a:pt x="1345" y="160"/>
                        <a:pt x="2714" y="14"/>
                        <a:pt x="4088" y="0"/>
                      </a:cubicBezTo>
                    </a:path>
                    <a:path w="4319" h="21599" stroke="0" extrusionOk="0">
                      <a:moveTo>
                        <a:pt x="0" y="435"/>
                      </a:moveTo>
                      <a:cubicBezTo>
                        <a:pt x="1345" y="160"/>
                        <a:pt x="2714" y="14"/>
                        <a:pt x="4088" y="0"/>
                      </a:cubicBezTo>
                      <a:lnTo>
                        <a:pt x="4319" y="21599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99"/>
                  </a:solidFill>
                  <a:round/>
                  <a:headEnd type="triangle" w="sm" len="sm"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3" name="Arc 10"/>
                <p:cNvSpPr>
                  <a:spLocks/>
                </p:cNvSpPr>
                <p:nvPr/>
              </p:nvSpPr>
              <p:spPr bwMode="auto">
                <a:xfrm>
                  <a:off x="7384151" y="4168540"/>
                  <a:ext cx="685042" cy="946889"/>
                </a:xfrm>
                <a:custGeom>
                  <a:avLst/>
                  <a:gdLst>
                    <a:gd name="T0" fmla="*/ 2147483647 w 16178"/>
                    <a:gd name="T1" fmla="*/ 0 h 21599"/>
                    <a:gd name="T2" fmla="*/ 2147483647 w 16178"/>
                    <a:gd name="T3" fmla="*/ 2147483647 h 21599"/>
                    <a:gd name="T4" fmla="*/ 0 w 16178"/>
                    <a:gd name="T5" fmla="*/ 2147483647 h 21599"/>
                    <a:gd name="T6" fmla="*/ 0 60000 65536"/>
                    <a:gd name="T7" fmla="*/ 0 60000 65536"/>
                    <a:gd name="T8" fmla="*/ 0 60000 65536"/>
                    <a:gd name="T9" fmla="*/ 0 w 16178"/>
                    <a:gd name="T10" fmla="*/ 0 h 21599"/>
                    <a:gd name="T11" fmla="*/ 16178 w 16178"/>
                    <a:gd name="T12" fmla="*/ 21599 h 2159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6178" h="21599" fill="none" extrusionOk="0">
                      <a:moveTo>
                        <a:pt x="245" y="0"/>
                      </a:moveTo>
                      <a:cubicBezTo>
                        <a:pt x="6347" y="69"/>
                        <a:pt x="12134" y="2716"/>
                        <a:pt x="16177" y="7287"/>
                      </a:cubicBezTo>
                    </a:path>
                    <a:path w="16178" h="21599" stroke="0" extrusionOk="0">
                      <a:moveTo>
                        <a:pt x="245" y="0"/>
                      </a:moveTo>
                      <a:cubicBezTo>
                        <a:pt x="6347" y="69"/>
                        <a:pt x="12134" y="2716"/>
                        <a:pt x="16177" y="7287"/>
                      </a:cubicBez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 type="none" w="sm" len="sm"/>
                  <a:tailEnd type="triangle" w="sm" len="sm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4" name="Line 11"/>
                <p:cNvSpPr>
                  <a:spLocks noChangeShapeType="1"/>
                </p:cNvSpPr>
                <p:nvPr/>
              </p:nvSpPr>
              <p:spPr bwMode="auto">
                <a:xfrm flipH="1" flipV="1">
                  <a:off x="7378081" y="5128018"/>
                  <a:ext cx="922638" cy="848873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5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7135281" y="5120824"/>
                  <a:ext cx="242800" cy="126611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6" name="Line 13"/>
                <p:cNvSpPr>
                  <a:spLocks noChangeShapeType="1"/>
                </p:cNvSpPr>
                <p:nvPr/>
              </p:nvSpPr>
              <p:spPr bwMode="auto">
                <a:xfrm flipH="1" flipV="1">
                  <a:off x="7135281" y="3854709"/>
                  <a:ext cx="242800" cy="126611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7" name="Oval 14"/>
                <p:cNvSpPr>
                  <a:spLocks noChangeArrowheads="1"/>
                </p:cNvSpPr>
                <p:nvPr/>
              </p:nvSpPr>
              <p:spPr bwMode="auto">
                <a:xfrm>
                  <a:off x="7149155" y="6350970"/>
                  <a:ext cx="457851" cy="5755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8" name="Oval 15"/>
                <p:cNvSpPr>
                  <a:spLocks noChangeArrowheads="1"/>
                </p:cNvSpPr>
                <p:nvPr/>
              </p:nvSpPr>
              <p:spPr bwMode="auto">
                <a:xfrm>
                  <a:off x="7149155" y="3840321"/>
                  <a:ext cx="457851" cy="57551"/>
                </a:xfrm>
                <a:prstGeom prst="ellips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09" name="Line 16"/>
                <p:cNvSpPr>
                  <a:spLocks noChangeShapeType="1"/>
                </p:cNvSpPr>
                <p:nvPr/>
              </p:nvSpPr>
              <p:spPr bwMode="auto">
                <a:xfrm>
                  <a:off x="7378081" y="3600227"/>
                  <a:ext cx="0" cy="2944977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 type="triangle" w="med" len="med"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10" name="Line 17"/>
                <p:cNvSpPr>
                  <a:spLocks noChangeShapeType="1"/>
                </p:cNvSpPr>
                <p:nvPr/>
              </p:nvSpPr>
              <p:spPr bwMode="auto">
                <a:xfrm>
                  <a:off x="5969844" y="5128018"/>
                  <a:ext cx="2816474" cy="0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11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7172143" y="4010276"/>
                  <a:ext cx="287500" cy="2109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200">
                      <a:solidFill>
                        <a:srgbClr val="000099"/>
                      </a:solidFill>
                      <a:latin typeface="Arial" pitchFamily="-110" charset="0"/>
                    </a:rPr>
                    <a:t>5</a:t>
                  </a:r>
                  <a:r>
                    <a:rPr lang="en-US" sz="1200">
                      <a:solidFill>
                        <a:srgbClr val="000099"/>
                      </a:solidFill>
                      <a:latin typeface="Arial" pitchFamily="-110" charset="0"/>
                      <a:ea typeface="Arial" pitchFamily="-110" charset="0"/>
                      <a:cs typeface="Arial" pitchFamily="-110" charset="0"/>
                    </a:rPr>
                    <a:t>°</a:t>
                  </a:r>
                  <a:endParaRPr lang="en-US" sz="1200">
                    <a:solidFill>
                      <a:srgbClr val="000099"/>
                    </a:solidFill>
                    <a:latin typeface="Arial" pitchFamily="-110" charset="0"/>
                  </a:endParaRPr>
                </a:p>
              </p:txBody>
            </p:sp>
            <p:sp>
              <p:nvSpPr>
                <p:cNvPr id="67612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7688517" y="4089408"/>
                  <a:ext cx="367426" cy="2109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200">
                      <a:solidFill>
                        <a:srgbClr val="000099"/>
                      </a:solidFill>
                      <a:latin typeface="Arial" pitchFamily="-110" charset="0"/>
                    </a:rPr>
                    <a:t>45</a:t>
                  </a:r>
                  <a:r>
                    <a:rPr lang="en-US" sz="1200">
                      <a:solidFill>
                        <a:srgbClr val="000099"/>
                      </a:solidFill>
                      <a:latin typeface="Arial" pitchFamily="-110" charset="0"/>
                      <a:ea typeface="Arial" pitchFamily="-110" charset="0"/>
                      <a:cs typeface="Arial" pitchFamily="-110" charset="0"/>
                    </a:rPr>
                    <a:t>°</a:t>
                  </a:r>
                  <a:endParaRPr lang="en-US" sz="1200">
                    <a:solidFill>
                      <a:srgbClr val="000099"/>
                    </a:solidFill>
                    <a:latin typeface="Arial" pitchFamily="-110" charset="0"/>
                  </a:endParaRPr>
                </a:p>
              </p:txBody>
            </p:sp>
            <p:sp>
              <p:nvSpPr>
                <p:cNvPr id="67613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5692358" y="5120824"/>
                  <a:ext cx="228925" cy="0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7943581" y="3339213"/>
                  <a:ext cx="919914" cy="4921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dirty="0">
                      <a:solidFill>
                        <a:srgbClr val="000099"/>
                      </a:solidFill>
                      <a:latin typeface="+mn-lt"/>
                    </a:rPr>
                    <a:t>Continuous </a:t>
                  </a:r>
                  <a:endParaRPr lang="en-US" sz="1200" dirty="0" smtClean="0">
                    <a:solidFill>
                      <a:srgbClr val="000099"/>
                    </a:solidFill>
                    <a:latin typeface="+mn-lt"/>
                  </a:endParaRPr>
                </a:p>
                <a:p>
                  <a:pPr algn="ctr">
                    <a:defRPr/>
                  </a:pPr>
                  <a:r>
                    <a:rPr lang="en-US" sz="1200" dirty="0" smtClean="0">
                      <a:solidFill>
                        <a:srgbClr val="000099"/>
                      </a:solidFill>
                      <a:latin typeface="+mn-lt"/>
                    </a:rPr>
                    <a:t>Viewing </a:t>
                  </a:r>
                  <a:endParaRPr lang="en-US" sz="1200" dirty="0">
                    <a:solidFill>
                      <a:srgbClr val="000099"/>
                    </a:solidFill>
                    <a:latin typeface="+mn-lt"/>
                  </a:endParaRPr>
                </a:p>
                <a:p>
                  <a:pPr algn="ctr">
                    <a:defRPr/>
                  </a:pPr>
                  <a:r>
                    <a:rPr lang="en-US" sz="1200" dirty="0">
                      <a:solidFill>
                        <a:srgbClr val="000099"/>
                      </a:solidFill>
                      <a:latin typeface="+mn-lt"/>
                    </a:rPr>
                    <a:t>Zone North</a:t>
                  </a:r>
                </a:p>
              </p:txBody>
            </p:sp>
            <p:sp>
              <p:nvSpPr>
                <p:cNvPr id="87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8210309" y="6085442"/>
                  <a:ext cx="921100" cy="4921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200" dirty="0">
                      <a:solidFill>
                        <a:srgbClr val="000099"/>
                      </a:solidFill>
                      <a:latin typeface="+mn-lt"/>
                    </a:rPr>
                    <a:t>Continuous </a:t>
                  </a:r>
                  <a:endParaRPr lang="en-US" sz="1200" dirty="0" smtClean="0">
                    <a:solidFill>
                      <a:srgbClr val="000099"/>
                    </a:solidFill>
                    <a:latin typeface="+mn-lt"/>
                  </a:endParaRPr>
                </a:p>
                <a:p>
                  <a:pPr algn="ctr">
                    <a:defRPr/>
                  </a:pPr>
                  <a:r>
                    <a:rPr lang="en-US" sz="1200" dirty="0" smtClean="0">
                      <a:solidFill>
                        <a:srgbClr val="000099"/>
                      </a:solidFill>
                      <a:latin typeface="+mn-lt"/>
                    </a:rPr>
                    <a:t>Viewing </a:t>
                  </a:r>
                  <a:endParaRPr lang="en-US" sz="1200" dirty="0">
                    <a:solidFill>
                      <a:srgbClr val="000099"/>
                    </a:solidFill>
                    <a:latin typeface="+mn-lt"/>
                  </a:endParaRPr>
                </a:p>
                <a:p>
                  <a:pPr algn="ctr">
                    <a:defRPr/>
                  </a:pPr>
                  <a:r>
                    <a:rPr lang="en-US" sz="1200" dirty="0">
                      <a:solidFill>
                        <a:srgbClr val="000099"/>
                      </a:solidFill>
                      <a:latin typeface="+mn-lt"/>
                    </a:rPr>
                    <a:t>Zone South</a:t>
                  </a:r>
                </a:p>
              </p:txBody>
            </p:sp>
            <p:sp>
              <p:nvSpPr>
                <p:cNvPr id="6761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437417" y="5168483"/>
                  <a:ext cx="376155" cy="2109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200">
                      <a:solidFill>
                        <a:srgbClr val="000099"/>
                      </a:solidFill>
                      <a:latin typeface="Arial" pitchFamily="-110" charset="0"/>
                    </a:rPr>
                    <a:t>360</a:t>
                  </a:r>
                  <a:r>
                    <a:rPr lang="en-US" sz="1200">
                      <a:solidFill>
                        <a:srgbClr val="000099"/>
                      </a:solidFill>
                      <a:latin typeface="Arial" pitchFamily="-110" charset="0"/>
                      <a:ea typeface="Arial" pitchFamily="-110" charset="0"/>
                      <a:cs typeface="Arial" pitchFamily="-110" charset="0"/>
                    </a:rPr>
                    <a:t>°</a:t>
                  </a:r>
                  <a:endParaRPr lang="en-US" sz="1200">
                    <a:solidFill>
                      <a:srgbClr val="000099"/>
                    </a:solidFill>
                    <a:latin typeface="Arial" pitchFamily="-110" charset="0"/>
                  </a:endParaRPr>
                </a:p>
              </p:txBody>
            </p:sp>
            <p:sp>
              <p:nvSpPr>
                <p:cNvPr id="67618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7502949" y="3630961"/>
                  <a:ext cx="595586" cy="23813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619" name="Line 27"/>
                <p:cNvSpPr>
                  <a:spLocks noChangeShapeType="1"/>
                </p:cNvSpPr>
                <p:nvPr/>
              </p:nvSpPr>
              <p:spPr bwMode="auto">
                <a:xfrm flipH="1" flipV="1">
                  <a:off x="7489075" y="6372552"/>
                  <a:ext cx="811644" cy="71938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7590" name="Text Placeholder 2"/>
          <p:cNvSpPr>
            <a:spLocks noGrp="1"/>
          </p:cNvSpPr>
          <p:nvPr>
            <p:ph sz="half" idx="2"/>
          </p:nvPr>
        </p:nvSpPr>
        <p:spPr>
          <a:xfrm>
            <a:off x="5014912" y="1066800"/>
            <a:ext cx="3976688" cy="4800600"/>
          </a:xfrm>
        </p:spPr>
        <p:txBody>
          <a:bodyPr>
            <a:normAutofit fontScale="92500" lnSpcReduction="10000"/>
          </a:bodyPr>
          <a:lstStyle/>
          <a:p>
            <a:r>
              <a:rPr lang="en-US" sz="2000" b="0" dirty="0" smtClean="0">
                <a:solidFill>
                  <a:schemeClr val="tx1">
                    <a:lumMod val="95000"/>
                  </a:schemeClr>
                </a:solidFill>
              </a:rPr>
              <a:t>Observatory thermal design defines the allowed Solar orientations 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Solar elongation 85° to 135° (like Spitzer, Herschel)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Roll ±5° about line of sight</a:t>
            </a:r>
          </a:p>
          <a:p>
            <a:pPr lvl="1"/>
            <a:endParaRPr lang="en-US" sz="2000" dirty="0" smtClean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sz="2000" b="0" dirty="0" smtClean="0">
                <a:solidFill>
                  <a:schemeClr val="tx1">
                    <a:lumMod val="95000"/>
                  </a:schemeClr>
                </a:solidFill>
              </a:rPr>
              <a:t>JWST </a:t>
            </a:r>
            <a:r>
              <a:rPr lang="en-US" sz="2000" b="0" dirty="0">
                <a:solidFill>
                  <a:schemeClr val="tx1">
                    <a:lumMod val="95000"/>
                  </a:schemeClr>
                </a:solidFill>
              </a:rPr>
              <a:t>can observe the whole </a:t>
            </a:r>
            <a:r>
              <a:rPr lang="en-US" sz="2000" b="0" dirty="0" smtClean="0">
                <a:solidFill>
                  <a:schemeClr val="tx1">
                    <a:lumMod val="95000"/>
                  </a:schemeClr>
                </a:solidFill>
              </a:rPr>
              <a:t>sky every year </a:t>
            </a:r>
            <a:r>
              <a:rPr lang="en-US" sz="2000" b="0" dirty="0">
                <a:solidFill>
                  <a:schemeClr val="tx1">
                    <a:lumMod val="95000"/>
                  </a:schemeClr>
                </a:solidFill>
              </a:rPr>
              <a:t>while remaining continuously in the shadow of its </a:t>
            </a:r>
            <a:r>
              <a:rPr lang="en-US" sz="2000" b="0" dirty="0" smtClean="0">
                <a:solidFill>
                  <a:schemeClr val="tx1">
                    <a:lumMod val="95000"/>
                  </a:schemeClr>
                </a:solidFill>
              </a:rPr>
              <a:t>sunshield.</a:t>
            </a:r>
          </a:p>
          <a:p>
            <a:pPr lvl="1"/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Instantaneous Field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of Regard is an annulus covering 35% of the sky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The whole sky is covered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twice each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year with small continuous viewing zones at the Ecliptic 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poles</a:t>
            </a:r>
          </a:p>
          <a:p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4294967295"/>
          </p:nvPr>
        </p:nvSpPr>
        <p:spPr>
          <a:xfrm>
            <a:off x="457200" y="6477000"/>
            <a:ext cx="10541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5 Oct 2017</a:t>
            </a:r>
            <a:endParaRPr lang="en-US" dirty="0"/>
          </a:p>
        </p:txBody>
      </p:sp>
      <p:sp>
        <p:nvSpPr>
          <p:cNvPr id="40" name="Footer Placeholder 39"/>
          <p:cNvSpPr>
            <a:spLocks noGrp="1"/>
          </p:cNvSpPr>
          <p:nvPr>
            <p:ph type="ftr" sz="quarter" idx="4294967295"/>
          </p:nvPr>
        </p:nvSpPr>
        <p:spPr>
          <a:xfrm>
            <a:off x="1752600" y="6477000"/>
            <a:ext cx="67056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JWST  Moving Targets - A. Roman - ESAC Madrid</a:t>
            </a:r>
            <a:endParaRPr lang="en-US" dirty="0"/>
          </a:p>
        </p:txBody>
      </p:sp>
      <p:sp>
        <p:nvSpPr>
          <p:cNvPr id="36" name="Sun 35"/>
          <p:cNvSpPr/>
          <p:nvPr/>
        </p:nvSpPr>
        <p:spPr bwMode="auto">
          <a:xfrm>
            <a:off x="50800" y="3124200"/>
            <a:ext cx="609600" cy="545727"/>
          </a:xfrm>
          <a:prstGeom prst="sun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86000" y="1371600"/>
            <a:ext cx="48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85°</a:t>
            </a:r>
            <a:endParaRPr lang="en-US" sz="1800" dirty="0"/>
          </a:p>
        </p:txBody>
      </p:sp>
      <p:sp>
        <p:nvSpPr>
          <p:cNvPr id="41" name="TextBox 40"/>
          <p:cNvSpPr txBox="1"/>
          <p:nvPr/>
        </p:nvSpPr>
        <p:spPr>
          <a:xfrm>
            <a:off x="4138364" y="1905000"/>
            <a:ext cx="59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135°</a:t>
            </a:r>
            <a:endParaRPr lang="en-US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3592582" y="2993395"/>
            <a:ext cx="247824" cy="261610"/>
          </a:xfrm>
          <a:prstGeom prst="rect">
            <a:avLst/>
          </a:prstGeom>
          <a:noFill/>
        </p:spPr>
        <p:txBody>
          <a:bodyPr wrap="none" lIns="45720" rIns="45720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V1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221407" y="3624590"/>
            <a:ext cx="247825" cy="261610"/>
          </a:xfrm>
          <a:prstGeom prst="rect">
            <a:avLst/>
          </a:prstGeom>
          <a:noFill/>
        </p:spPr>
        <p:txBody>
          <a:bodyPr wrap="none" lIns="45720" rIns="45720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V3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62661" y="3715313"/>
            <a:ext cx="155491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V2</a:t>
            </a:r>
            <a:endParaRPr lang="en-US" sz="1100" b="1" dirty="0">
              <a:solidFill>
                <a:schemeClr val="bg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rot="10800000" flipH="1">
            <a:off x="3840407" y="3663696"/>
            <a:ext cx="564130" cy="0"/>
          </a:xfrm>
          <a:prstGeom prst="straightConnector1">
            <a:avLst/>
          </a:prstGeom>
          <a:ln w="22225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0800000">
            <a:off x="3840407" y="3124200"/>
            <a:ext cx="0" cy="533400"/>
          </a:xfrm>
          <a:prstGeom prst="straightConnector1">
            <a:avLst/>
          </a:prstGeom>
          <a:ln w="22225">
            <a:solidFill>
              <a:schemeClr val="bg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0735" y="5350200"/>
            <a:ext cx="563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Solar System Targets: Observations occur near quadrature, not at opposition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528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578870" y="487679"/>
            <a:ext cx="8031730" cy="6217921"/>
            <a:chOff x="578870" y="640079"/>
            <a:chExt cx="8031730" cy="6217921"/>
          </a:xfrm>
        </p:grpSpPr>
        <p:pic>
          <p:nvPicPr>
            <p:cNvPr id="1026" name="Picture 2" descr="\\tsclient\user\JWST\SIAF\MT_apertures_Sun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4" t="9333" r="9819" b="17512"/>
            <a:stretch/>
          </p:blipFill>
          <p:spPr bwMode="auto">
            <a:xfrm>
              <a:off x="578870" y="640079"/>
              <a:ext cx="8031730" cy="5577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28"/>
            <p:cNvGrpSpPr/>
            <p:nvPr/>
          </p:nvGrpSpPr>
          <p:grpSpPr>
            <a:xfrm>
              <a:off x="3200400" y="4206240"/>
              <a:ext cx="2526582" cy="2651760"/>
              <a:chOff x="3200400" y="4206240"/>
              <a:chExt cx="2526582" cy="2651760"/>
            </a:xfrm>
          </p:grpSpPr>
          <p:pic>
            <p:nvPicPr>
              <p:cNvPr id="1027" name="Picture 3" descr="\\tsclient\user\JWST\SIAF\Elongation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6" t="14663" r="5136" b="12565"/>
              <a:stretch/>
            </p:blipFill>
            <p:spPr bwMode="auto">
              <a:xfrm>
                <a:off x="3200400" y="4206240"/>
                <a:ext cx="2526582" cy="2651760"/>
              </a:xfrm>
              <a:prstGeom prst="rect">
                <a:avLst/>
              </a:prstGeom>
              <a:noFill/>
              <a:ln>
                <a:solidFill>
                  <a:schemeClr val="accent1">
                    <a:shade val="50000"/>
                  </a:schemeClr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3276600" y="4206240"/>
                <a:ext cx="8382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000" b="1" dirty="0" smtClean="0"/>
                  <a:t>Looking S. from NEP</a:t>
                </a:r>
                <a:endParaRPr lang="en-US" sz="1000" b="1" dirty="0"/>
              </a:p>
            </p:txBody>
          </p:sp>
        </p:grp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56387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JWST Instrument FOVs for Targets in the Ecliptic Plane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 rot="10800000">
            <a:off x="7543800" y="3124200"/>
            <a:ext cx="1143000" cy="1219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1106424" y="3474720"/>
            <a:ext cx="64008" cy="64008"/>
          </a:xfrm>
          <a:prstGeom prst="ellipse">
            <a:avLst/>
          </a:pr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84726" y="3124200"/>
            <a:ext cx="1167874" cy="1219200"/>
            <a:chOff x="560342" y="3124200"/>
            <a:chExt cx="1167874" cy="1219200"/>
          </a:xfrm>
        </p:grpSpPr>
        <p:sp>
          <p:nvSpPr>
            <p:cNvPr id="10" name="Rectangle 9"/>
            <p:cNvSpPr/>
            <p:nvPr/>
          </p:nvSpPr>
          <p:spPr>
            <a:xfrm>
              <a:off x="585216" y="3124200"/>
              <a:ext cx="1143000" cy="1219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78870" y="3505200"/>
              <a:ext cx="564130" cy="533400"/>
              <a:chOff x="578870" y="2819400"/>
              <a:chExt cx="564130" cy="533400"/>
            </a:xfrm>
            <a:solidFill>
              <a:schemeClr val="tx1"/>
            </a:solidFill>
          </p:grpSpPr>
          <p:cxnSp>
            <p:nvCxnSpPr>
              <p:cNvPr id="3" name="Straight Arrow Connector 2"/>
              <p:cNvCxnSpPr/>
              <p:nvPr/>
            </p:nvCxnSpPr>
            <p:spPr>
              <a:xfrm flipH="1">
                <a:off x="578870" y="2819400"/>
                <a:ext cx="564130" cy="0"/>
              </a:xfrm>
              <a:prstGeom prst="straightConnector1">
                <a:avLst/>
              </a:prstGeom>
              <a:grpFill/>
              <a:ln w="22225">
                <a:solidFill>
                  <a:schemeClr val="bg1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/>
              <p:cNvCxnSpPr/>
              <p:nvPr/>
            </p:nvCxnSpPr>
            <p:spPr>
              <a:xfrm>
                <a:off x="1143000" y="2819400"/>
                <a:ext cx="0" cy="533400"/>
              </a:xfrm>
              <a:prstGeom prst="straightConnector1">
                <a:avLst/>
              </a:prstGeom>
              <a:grpFill/>
              <a:ln w="22225">
                <a:solidFill>
                  <a:schemeClr val="bg1"/>
                </a:solidFill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1189167" y="3907795"/>
              <a:ext cx="155492" cy="1692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V2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0342" y="3276600"/>
              <a:ext cx="155492" cy="169277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V3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0682" y="3276600"/>
              <a:ext cx="155492" cy="1692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V1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3400" y="2038553"/>
            <a:ext cx="947632" cy="1109014"/>
            <a:chOff x="129831" y="2038553"/>
            <a:chExt cx="947632" cy="110901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8600" y="2397473"/>
              <a:ext cx="750094" cy="75009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9831" y="2038553"/>
              <a:ext cx="9476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PSF Orient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96200" y="2041823"/>
            <a:ext cx="947632" cy="1109487"/>
            <a:chOff x="8136784" y="2041823"/>
            <a:chExt cx="947632" cy="1109487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241506" y="2401216"/>
              <a:ext cx="750094" cy="7500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136784" y="2041823"/>
              <a:ext cx="9476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PSF Orient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467600" y="3006847"/>
            <a:ext cx="1143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696200" y="3048000"/>
            <a:ext cx="876650" cy="892805"/>
            <a:chOff x="7676975" y="3298195"/>
            <a:chExt cx="876650" cy="892805"/>
          </a:xfrm>
          <a:solidFill>
            <a:schemeClr val="tx1"/>
          </a:solidFill>
        </p:grpSpPr>
        <p:sp>
          <p:nvSpPr>
            <p:cNvPr id="17" name="TextBox 16"/>
            <p:cNvSpPr txBox="1"/>
            <p:nvPr/>
          </p:nvSpPr>
          <p:spPr>
            <a:xfrm>
              <a:off x="7676975" y="3298195"/>
              <a:ext cx="247825" cy="261610"/>
            </a:xfrm>
            <a:prstGeom prst="rect">
              <a:avLst/>
            </a:prstGeom>
            <a:grpFill/>
          </p:spPr>
          <p:txBody>
            <a:bodyPr wrap="none" lIns="45720" rIns="45720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V2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05800" y="3929390"/>
              <a:ext cx="247825" cy="261610"/>
            </a:xfrm>
            <a:prstGeom prst="rect">
              <a:avLst/>
            </a:prstGeom>
            <a:grpFill/>
          </p:spPr>
          <p:txBody>
            <a:bodyPr wrap="none" lIns="45720" rIns="45720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V3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847054" y="4020113"/>
              <a:ext cx="155492" cy="169277"/>
            </a:xfrm>
            <a:prstGeom prst="rect">
              <a:avLst/>
            </a:prstGeom>
            <a:grp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V1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Multiply 3"/>
            <p:cNvSpPr/>
            <p:nvPr/>
          </p:nvSpPr>
          <p:spPr>
            <a:xfrm>
              <a:off x="7836408" y="3886200"/>
              <a:ext cx="164592" cy="164592"/>
            </a:xfrm>
            <a:prstGeom prst="mathMultiply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10800000" flipH="1">
              <a:off x="7924800" y="3968496"/>
              <a:ext cx="564130" cy="0"/>
            </a:xfrm>
            <a:prstGeom prst="straightConnector1">
              <a:avLst/>
            </a:prstGeom>
            <a:grpFill/>
            <a:ln w="22225">
              <a:solidFill>
                <a:schemeClr val="bg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0800000">
              <a:off x="7924800" y="3429000"/>
              <a:ext cx="0" cy="533400"/>
            </a:xfrm>
            <a:prstGeom prst="straightConnector1">
              <a:avLst/>
            </a:prstGeom>
            <a:grpFill/>
            <a:ln w="22225">
              <a:solidFill>
                <a:schemeClr val="bg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4682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9580" y="990600"/>
            <a:ext cx="8229600" cy="3429000"/>
          </a:xfrm>
        </p:spPr>
        <p:txBody>
          <a:bodyPr>
            <a:normAutofit/>
          </a:bodyPr>
          <a:lstStyle/>
          <a:p>
            <a:r>
              <a:rPr lang="en-US" dirty="0" smtClean="0"/>
              <a:t>Solar System Science with JWST</a:t>
            </a:r>
          </a:p>
          <a:p>
            <a:r>
              <a:rPr lang="en-US" dirty="0" smtClean="0"/>
              <a:t>JWST Moving Target Tracking Performance</a:t>
            </a:r>
          </a:p>
          <a:p>
            <a:r>
              <a:rPr lang="en-US" dirty="0" smtClean="0"/>
              <a:t>Moving Target Commissioning</a:t>
            </a:r>
          </a:p>
          <a:p>
            <a:r>
              <a:rPr lang="en-US" dirty="0" smtClean="0"/>
              <a:t>Field of Regard</a:t>
            </a:r>
          </a:p>
          <a:p>
            <a:r>
              <a:rPr lang="en-US" dirty="0" smtClean="0"/>
              <a:t>Target Acquisition</a:t>
            </a:r>
          </a:p>
          <a:p>
            <a:r>
              <a:rPr lang="en-US" dirty="0" smtClean="0"/>
              <a:t>ETC</a:t>
            </a:r>
          </a:p>
          <a:p>
            <a:r>
              <a:rPr lang="en-US" smtClean="0"/>
              <a:t>APT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293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Target Acquisition: </a:t>
            </a:r>
            <a:r>
              <a:rPr lang="en-US" dirty="0" err="1" smtClean="0"/>
              <a:t>NIRSpec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4312920" cy="5364163"/>
          </a:xfrm>
        </p:spPr>
        <p:txBody>
          <a:bodyPr lIns="0" rIns="0"/>
          <a:lstStyle/>
          <a:p>
            <a:r>
              <a:rPr lang="en-US" dirty="0" err="1" smtClean="0"/>
              <a:t>NIRSpec</a:t>
            </a:r>
            <a:r>
              <a:rPr lang="en-US" dirty="0" smtClean="0"/>
              <a:t> TA for moving targets is not easy</a:t>
            </a:r>
          </a:p>
          <a:p>
            <a:pPr lvl="1"/>
            <a:r>
              <a:rPr lang="en-US" dirty="0" smtClean="0"/>
              <a:t>1.6’’ square aperture</a:t>
            </a:r>
          </a:p>
          <a:p>
            <a:pPr lvl="2"/>
            <a:r>
              <a:rPr lang="en-US" dirty="0" smtClean="0"/>
              <a:t>Ephemeris of target must be accurate!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Centroid calculated on-board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Target can be accurately (&lt;10mas) positioned in the IFU, any of the fixed slits, or in a pseudo long-slit in the </a:t>
            </a:r>
            <a:r>
              <a:rPr lang="en-US" dirty="0" err="1" smtClean="0"/>
              <a:t>microshutter</a:t>
            </a:r>
            <a:r>
              <a:rPr lang="en-US" dirty="0" smtClean="0"/>
              <a:t> array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389120" y="663089"/>
            <a:ext cx="4754880" cy="5408087"/>
            <a:chOff x="4389120" y="663089"/>
            <a:chExt cx="4754880" cy="5408087"/>
          </a:xfrm>
        </p:grpSpPr>
        <p:pic>
          <p:nvPicPr>
            <p:cNvPr id="7" name="Content Placeholder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" r="34224"/>
            <a:stretch/>
          </p:blipFill>
          <p:spPr>
            <a:xfrm>
              <a:off x="4389120" y="663089"/>
              <a:ext cx="4754880" cy="474711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410200" y="3482182"/>
              <a:ext cx="45719" cy="1775618"/>
            </a:xfrm>
            <a:prstGeom prst="rect">
              <a:avLst/>
            </a:prstGeom>
            <a:solidFill>
              <a:srgbClr val="3645D6"/>
            </a:solidFill>
            <a:ln>
              <a:solidFill>
                <a:srgbClr val="3645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19600" y="2895600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3645D6"/>
                  </a:solidFill>
                </a:rPr>
                <a:t>IFU 3’’</a:t>
              </a:r>
              <a:endParaRPr lang="en-US" sz="1400" b="1" dirty="0">
                <a:solidFill>
                  <a:srgbClr val="3645D6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24935" y="5332512"/>
              <a:ext cx="81624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3645D6"/>
                  </a:solidFill>
                </a:rPr>
                <a:t>Pseudo</a:t>
              </a:r>
            </a:p>
            <a:p>
              <a:pPr algn="ctr"/>
              <a:r>
                <a:rPr lang="en-US" sz="1400" b="1" dirty="0" smtClean="0">
                  <a:solidFill>
                    <a:srgbClr val="3645D6"/>
                  </a:solidFill>
                </a:rPr>
                <a:t>Long-slit</a:t>
              </a:r>
            </a:p>
            <a:p>
              <a:pPr algn="ctr"/>
              <a:r>
                <a:rPr lang="en-US" sz="1400" b="1" dirty="0" smtClean="0">
                  <a:solidFill>
                    <a:srgbClr val="3645D6"/>
                  </a:solidFill>
                </a:rPr>
                <a:t>0.2’’</a:t>
              </a:r>
              <a:endParaRPr lang="en-US" sz="1400" b="1" dirty="0">
                <a:solidFill>
                  <a:srgbClr val="3645D6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89728" y="2882755"/>
              <a:ext cx="12363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1.6’’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Targ.Acq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.</a:t>
              </a:r>
            </a:p>
            <a:p>
              <a:r>
                <a:rPr lang="en-US" sz="1400" b="1" dirty="0" smtClean="0">
                  <a:solidFill>
                    <a:srgbClr val="FF0000"/>
                  </a:solidFill>
                </a:rPr>
                <a:t>Aperture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5791200" y="3144365"/>
              <a:ext cx="19852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3962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ETC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4453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APT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86013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APT Solar System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1"/>
            <a:ext cx="7086600" cy="3886200"/>
          </a:xfrm>
        </p:spPr>
        <p:txBody>
          <a:bodyPr lIns="0" rIns="0"/>
          <a:lstStyle/>
          <a:p>
            <a:r>
              <a:rPr lang="en-US" dirty="0"/>
              <a:t>T</a:t>
            </a:r>
            <a:r>
              <a:rPr lang="en-US" dirty="0" smtClean="0"/>
              <a:t>arget definition</a:t>
            </a:r>
          </a:p>
          <a:p>
            <a:pPr lvl="1"/>
            <a:r>
              <a:rPr lang="en-US" dirty="0" smtClean="0"/>
              <a:t>Standard targets</a:t>
            </a:r>
            <a:endParaRPr lang="en-US" dirty="0"/>
          </a:p>
          <a:p>
            <a:pPr lvl="1"/>
            <a:r>
              <a:rPr lang="en-US" dirty="0" smtClean="0"/>
              <a:t>Asteroids and Comets</a:t>
            </a:r>
            <a:endParaRPr lang="en-US" dirty="0"/>
          </a:p>
          <a:p>
            <a:pPr lvl="2"/>
            <a:r>
              <a:rPr lang="en-US" sz="2000" dirty="0" smtClean="0"/>
              <a:t>Orbital elements</a:t>
            </a:r>
          </a:p>
          <a:p>
            <a:r>
              <a:rPr lang="en-US" dirty="0"/>
              <a:t>G</a:t>
            </a:r>
            <a:r>
              <a:rPr lang="en-US" dirty="0" smtClean="0"/>
              <a:t>eometric constraints</a:t>
            </a:r>
          </a:p>
          <a:p>
            <a:r>
              <a:rPr lang="en-US" dirty="0" smtClean="0"/>
              <a:t>Ephemeris Report and Visualization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APT Standard Targets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05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6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9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900"/>
            <a:ext cx="9144000" cy="36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46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58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6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333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Solar System Science Highlights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3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00"/>
            <a:ext cx="9144000" cy="317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9144000" cy="545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9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2900"/>
            <a:ext cx="9144000" cy="363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71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300"/>
            <a:ext cx="9144000" cy="40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1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APT Orbital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4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1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5100"/>
            <a:ext cx="9144000" cy="14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1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300"/>
            <a:ext cx="9144000" cy="636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310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68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0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1"/>
            <a:ext cx="77724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PASP Special Issue</a:t>
            </a:r>
            <a:br>
              <a:rPr lang="en-US" sz="3600" dirty="0" smtClean="0"/>
            </a:br>
            <a:r>
              <a:rPr lang="en-US" sz="2400" dirty="0" smtClean="0"/>
              <a:t>(Jan 4, 2016)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1"/>
            <a:ext cx="6400800" cy="35813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Innovative Solar System Science with the James Webb Space </a:t>
            </a:r>
            <a:r>
              <a:rPr lang="en-US" dirty="0" smtClean="0">
                <a:solidFill>
                  <a:schemeClr val="bg1"/>
                </a:solidFill>
              </a:rPr>
              <a:t>Telescope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Stefanie Milam, Special Editor</a:t>
            </a:r>
          </a:p>
          <a:p>
            <a:endParaRPr lang="en-US" sz="2000" u="sng" dirty="0" smtClean="0">
              <a:solidFill>
                <a:srgbClr val="FFFF00"/>
              </a:solidFill>
            </a:endParaRPr>
          </a:p>
          <a:p>
            <a:r>
              <a:rPr lang="en-US" sz="2000" dirty="0" smtClean="0">
                <a:solidFill>
                  <a:srgbClr val="FFFF00"/>
                </a:solidFill>
              </a:rPr>
              <a:t>http://iopscience.iop.org/1538-3873/128/959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11 topical papers</a:t>
            </a:r>
          </a:p>
          <a:p>
            <a:r>
              <a:rPr lang="en-US" sz="2000" dirty="0">
                <a:solidFill>
                  <a:srgbClr val="FFFF00"/>
                </a:solidFill>
              </a:rPr>
              <a:t>http://</a:t>
            </a:r>
            <a:r>
              <a:rPr lang="en-US" sz="2000" dirty="0" smtClean="0">
                <a:solidFill>
                  <a:srgbClr val="FFFF00"/>
                </a:solidFill>
              </a:rPr>
              <a:t>iopscience.iop.org/1538-3873/128/960</a:t>
            </a:r>
          </a:p>
          <a:p>
            <a:r>
              <a:rPr lang="en-US" sz="2000" dirty="0" smtClean="0">
                <a:solidFill>
                  <a:srgbClr val="FFFF00"/>
                </a:solidFill>
              </a:rPr>
              <a:t>1 high-level paper (Norwood et al.)</a:t>
            </a: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4274" name="Picture 2" descr="http://www.solarsystemquick.com/images/planets-scale-of-size.jpg"/>
          <p:cNvPicPr>
            <a:picLocks noChangeAspect="1" noChangeArrowheads="1"/>
          </p:cNvPicPr>
          <p:nvPr/>
        </p:nvPicPr>
        <p:blipFill>
          <a:blip r:embed="rId2" cstate="print"/>
          <a:srcRect l="1249" t="6939" r="1331" b="5306"/>
          <a:stretch>
            <a:fillRect/>
          </a:stretch>
        </p:blipFill>
        <p:spPr bwMode="auto">
          <a:xfrm>
            <a:off x="114300" y="161925"/>
            <a:ext cx="8915400" cy="2047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6838950" y="64008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</a:t>
            </a:r>
            <a:fld id="{E7BF40AF-2ED9-4820-B9AC-5BF46BA4D224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85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APT Observing Windows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61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2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49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803400"/>
            <a:ext cx="63119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05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574800"/>
            <a:ext cx="62738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981200"/>
            <a:ext cx="62992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3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APT Ephemeris Report &amp; Visualization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15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38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7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2044700"/>
            <a:ext cx="56896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6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139700"/>
            <a:ext cx="62738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dirty="0" smtClean="0"/>
              <a:t>10 JWST Solar System Focus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7"/>
            <a:ext cx="8229600" cy="5532438"/>
          </a:xfrm>
        </p:spPr>
        <p:txBody>
          <a:bodyPr>
            <a:normAutofit/>
          </a:bodyPr>
          <a:lstStyle/>
          <a:p>
            <a:r>
              <a:rPr lang="en-US" sz="2600" b="1" dirty="0" smtClean="0"/>
              <a:t>Asteroids</a:t>
            </a:r>
            <a:r>
              <a:rPr lang="en-US" sz="2600" dirty="0" smtClean="0"/>
              <a:t> (Andy Rivkin, </a:t>
            </a:r>
            <a:r>
              <a:rPr lang="en-US" sz="2600" dirty="0" err="1" smtClean="0"/>
              <a:t>JHU</a:t>
            </a:r>
            <a:r>
              <a:rPr lang="en-US" sz="2600" dirty="0" smtClean="0"/>
              <a:t>/APL)</a:t>
            </a:r>
          </a:p>
          <a:p>
            <a:r>
              <a:rPr lang="en-US" sz="2600" b="1" dirty="0" smtClean="0"/>
              <a:t>Comets</a:t>
            </a:r>
            <a:r>
              <a:rPr lang="en-US" sz="2600" dirty="0" smtClean="0"/>
              <a:t> (Chick Woodward, U. Minnesota)</a:t>
            </a:r>
          </a:p>
          <a:p>
            <a:r>
              <a:rPr lang="en-US" sz="2600" b="1" dirty="0" smtClean="0"/>
              <a:t>Giant Planets</a:t>
            </a:r>
            <a:r>
              <a:rPr lang="en-US" sz="2600" dirty="0" smtClean="0"/>
              <a:t> (Jim Norwood, </a:t>
            </a:r>
            <a:r>
              <a:rPr lang="en-US" sz="2600" dirty="0" err="1" smtClean="0"/>
              <a:t>NMSU</a:t>
            </a:r>
            <a:r>
              <a:rPr lang="en-US" sz="2600" dirty="0" smtClean="0"/>
              <a:t>)</a:t>
            </a:r>
          </a:p>
          <a:p>
            <a:r>
              <a:rPr lang="en-US" sz="2600" b="1" dirty="0" smtClean="0"/>
              <a:t>Mars</a:t>
            </a:r>
            <a:r>
              <a:rPr lang="en-US" sz="2600" dirty="0" smtClean="0"/>
              <a:t> (Geronimo Villanueva, GSFC)</a:t>
            </a:r>
          </a:p>
          <a:p>
            <a:r>
              <a:rPr lang="en-US" sz="2600" b="1" dirty="0" err="1" smtClean="0"/>
              <a:t>NEOs</a:t>
            </a:r>
            <a:r>
              <a:rPr lang="en-US" sz="2600" dirty="0" smtClean="0"/>
              <a:t> (Cristina Thomas, GSFC)</a:t>
            </a:r>
          </a:p>
          <a:p>
            <a:r>
              <a:rPr lang="en-US" sz="2600" b="1" dirty="0" err="1" smtClean="0"/>
              <a:t>Occultations</a:t>
            </a:r>
            <a:r>
              <a:rPr lang="en-US" sz="2600" dirty="0" smtClean="0"/>
              <a:t> (Pablo Santos-</a:t>
            </a:r>
            <a:r>
              <a:rPr lang="en-US" sz="2600" dirty="0" err="1" smtClean="0"/>
              <a:t>Sanz</a:t>
            </a:r>
            <a:r>
              <a:rPr lang="en-US" sz="2600" dirty="0" smtClean="0"/>
              <a:t>, IAA-</a:t>
            </a:r>
            <a:r>
              <a:rPr lang="en-US" sz="2600" dirty="0" err="1" smtClean="0"/>
              <a:t>CSIC</a:t>
            </a:r>
            <a:r>
              <a:rPr lang="en-US" sz="2600" dirty="0" smtClean="0"/>
              <a:t>, Spain) </a:t>
            </a:r>
          </a:p>
          <a:p>
            <a:r>
              <a:rPr lang="en-US" sz="2600" b="1" dirty="0" smtClean="0"/>
              <a:t>Rings</a:t>
            </a:r>
            <a:r>
              <a:rPr lang="en-US" sz="2600" dirty="0" smtClean="0"/>
              <a:t> (Matt </a:t>
            </a:r>
            <a:r>
              <a:rPr lang="en-US" sz="2600" dirty="0" err="1" smtClean="0"/>
              <a:t>Tiscareno</a:t>
            </a:r>
            <a:r>
              <a:rPr lang="en-US" sz="2600" dirty="0" smtClean="0"/>
              <a:t>, Cornell)</a:t>
            </a:r>
          </a:p>
          <a:p>
            <a:r>
              <a:rPr lang="en-US" sz="2600" b="1" dirty="0" smtClean="0"/>
              <a:t>Satellites</a:t>
            </a:r>
            <a:r>
              <a:rPr lang="en-US" sz="2600" dirty="0" smtClean="0"/>
              <a:t> (Laszlo </a:t>
            </a:r>
            <a:r>
              <a:rPr lang="en-US" sz="2600" dirty="0" err="1" smtClean="0"/>
              <a:t>Kestay</a:t>
            </a:r>
            <a:r>
              <a:rPr lang="en-US" sz="2600" dirty="0" smtClean="0"/>
              <a:t>, </a:t>
            </a:r>
            <a:r>
              <a:rPr lang="en-US" sz="2600" dirty="0" err="1" smtClean="0"/>
              <a:t>USGS</a:t>
            </a:r>
            <a:r>
              <a:rPr lang="en-US" sz="2600" dirty="0" smtClean="0"/>
              <a:t>)</a:t>
            </a:r>
          </a:p>
          <a:p>
            <a:r>
              <a:rPr lang="en-US" sz="2600" b="1" dirty="0" smtClean="0"/>
              <a:t>Titan</a:t>
            </a:r>
            <a:r>
              <a:rPr lang="en-US" sz="2600" dirty="0" smtClean="0"/>
              <a:t> (Conor Nixon, GSFC)</a:t>
            </a:r>
          </a:p>
          <a:p>
            <a:r>
              <a:rPr lang="en-US" sz="2600" b="1" dirty="0" smtClean="0"/>
              <a:t>TNOs</a:t>
            </a:r>
            <a:r>
              <a:rPr lang="en-US" sz="2600" dirty="0" smtClean="0"/>
              <a:t> (Alex Parker, </a:t>
            </a:r>
            <a:r>
              <a:rPr lang="en-US" sz="2600" dirty="0" err="1" smtClean="0"/>
              <a:t>SwRI</a:t>
            </a:r>
            <a:r>
              <a:rPr lang="en-US" sz="2600" dirty="0" smtClean="0"/>
              <a:t>)</a:t>
            </a:r>
          </a:p>
          <a:p>
            <a:r>
              <a:rPr lang="en-US" sz="2600" dirty="0" smtClean="0"/>
              <a:t>JWST Solar System Capabilities (Milam, GSFC)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00800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10D33977-88F1-44A2-BA13-2EE02D5516DC}" type="slidenum">
              <a:rPr lang="en-US">
                <a:ea typeface="ＭＳ Ｐゴシック" pitchFamily="34" charset="-128"/>
              </a:rPr>
              <a:pPr/>
              <a:t>5</a:t>
            </a:fld>
            <a:endParaRPr lang="en-US" sz="1400" dirty="0">
              <a:ea typeface="ＭＳ Ｐゴシック" pitchFamily="34" charset="-128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199" y="698649"/>
            <a:ext cx="8991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(and 11 papers! http</a:t>
            </a:r>
            <a:r>
              <a:rPr lang="en-US" sz="2400" dirty="0">
                <a:solidFill>
                  <a:srgbClr val="FFFF00"/>
                </a:solidFill>
              </a:rPr>
              <a:t>://iopscience.iop.org/1538-3873/128/959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5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878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JWST Solar System Workshops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1"/>
            <a:ext cx="7086600" cy="3886200"/>
          </a:xfrm>
        </p:spPr>
        <p:txBody>
          <a:bodyPr lIns="0" rIns="0"/>
          <a:lstStyle/>
          <a:p>
            <a:r>
              <a:rPr lang="en-US" dirty="0" smtClean="0"/>
              <a:t>October 15</a:t>
            </a:r>
          </a:p>
          <a:p>
            <a:pPr lvl="1"/>
            <a:r>
              <a:rPr lang="en-US" dirty="0"/>
              <a:t>Preparing Observations for Solar System Science with </a:t>
            </a:r>
            <a:r>
              <a:rPr lang="en-US" dirty="0" smtClean="0"/>
              <a:t>JWST</a:t>
            </a:r>
          </a:p>
          <a:p>
            <a:pPr lvl="1"/>
            <a:r>
              <a:rPr lang="en-US" dirty="0" smtClean="0"/>
              <a:t>DPS Meeting, Provo, Utah</a:t>
            </a:r>
          </a:p>
          <a:p>
            <a:r>
              <a:rPr lang="en-US" dirty="0" smtClean="0"/>
              <a:t>November 13-15</a:t>
            </a:r>
          </a:p>
          <a:p>
            <a:pPr lvl="1"/>
            <a:r>
              <a:rPr lang="en-US" dirty="0"/>
              <a:t>Planning Solar System Observations with JWST</a:t>
            </a:r>
          </a:p>
          <a:p>
            <a:pPr lvl="1"/>
            <a:r>
              <a:rPr lang="en-US" dirty="0" err="1" smtClean="0"/>
              <a:t>STScI</a:t>
            </a:r>
            <a:endParaRPr lang="en-US" dirty="0" smtClean="0"/>
          </a:p>
          <a:p>
            <a:r>
              <a:rPr lang="en-US" dirty="0" smtClean="0"/>
              <a:t>December 13-15</a:t>
            </a:r>
          </a:p>
          <a:p>
            <a:pPr lvl="1"/>
            <a:r>
              <a:rPr lang="en-US" dirty="0"/>
              <a:t>Planning Solar System Observations with JWST</a:t>
            </a:r>
          </a:p>
          <a:p>
            <a:pPr lvl="1"/>
            <a:r>
              <a:rPr lang="en-US" dirty="0" smtClean="0"/>
              <a:t>ESA/ESTEC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4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E:\Meetings\2015_Chile-ESO\Talk\HST_Pics\HST_Vesta-Daw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7004" y="3067050"/>
            <a:ext cx="3803196" cy="40957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0242" name="Picture 2" descr="E:\Meetings\2015_Chile-ESO\Talk\HST_Pics\HST_SaturnAuror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7600"/>
            <a:ext cx="3352800" cy="3352800"/>
          </a:xfrm>
          <a:prstGeom prst="rect">
            <a:avLst/>
          </a:prstGeom>
          <a:noFill/>
        </p:spPr>
      </p:pic>
      <p:pic>
        <p:nvPicPr>
          <p:cNvPr id="10243" name="Picture 3" descr="E:\Meetings\2015_Chile-ESO\Talk\HST_Pics\hs-2015-05-a-web_pri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8960" y="3352800"/>
            <a:ext cx="2926080" cy="3657600"/>
          </a:xfrm>
          <a:prstGeom prst="rect">
            <a:avLst/>
          </a:prstGeom>
          <a:noFill/>
        </p:spPr>
      </p:pic>
      <p:pic>
        <p:nvPicPr>
          <p:cNvPr id="10244" name="Picture 4" descr="E:\Meetings\2015_Chile-ESO\Talk\HST_Pics\HST_MarsCyclone.jpg"/>
          <p:cNvPicPr>
            <a:picLocks noChangeAspect="1" noChangeArrowheads="1"/>
          </p:cNvPicPr>
          <p:nvPr/>
        </p:nvPicPr>
        <p:blipFill>
          <a:blip r:embed="rId5" cstate="print"/>
          <a:srcRect l="3519" t="5998" r="3519" b="23590"/>
          <a:stretch>
            <a:fillRect/>
          </a:stretch>
        </p:blipFill>
        <p:spPr bwMode="auto">
          <a:xfrm>
            <a:off x="0" y="0"/>
            <a:ext cx="5050957" cy="3061063"/>
          </a:xfrm>
          <a:prstGeom prst="rect">
            <a:avLst/>
          </a:prstGeom>
          <a:noFill/>
        </p:spPr>
      </p:pic>
      <p:pic>
        <p:nvPicPr>
          <p:cNvPr id="10245" name="Picture 5" descr="E:\Meetings\2015_Chile-ESO\Talk\HST_Pics\HST_Pluto-5moon.jpg"/>
          <p:cNvPicPr>
            <a:picLocks noChangeAspect="1" noChangeArrowheads="1"/>
          </p:cNvPicPr>
          <p:nvPr/>
        </p:nvPicPr>
        <p:blipFill>
          <a:blip r:embed="rId6" cstate="print"/>
          <a:srcRect l="16800" t="24079" r="25200" b="35594"/>
          <a:stretch>
            <a:fillRect/>
          </a:stretch>
        </p:blipFill>
        <p:spPr bwMode="auto">
          <a:xfrm>
            <a:off x="5486400" y="457200"/>
            <a:ext cx="3470140" cy="2765624"/>
          </a:xfrm>
          <a:prstGeom prst="rect">
            <a:avLst/>
          </a:prstGeom>
          <a:noFill/>
        </p:spPr>
      </p:pic>
      <p:pic>
        <p:nvPicPr>
          <p:cNvPr id="10247" name="Picture 7" descr="E:\Meetings\2015_Chile-ESO\Talk\HST_Pics\HST_P2010_A2_Disrupt.jpg"/>
          <p:cNvPicPr>
            <a:picLocks noChangeAspect="1" noChangeArrowheads="1"/>
          </p:cNvPicPr>
          <p:nvPr/>
        </p:nvPicPr>
        <p:blipFill>
          <a:blip r:embed="rId7" cstate="print"/>
          <a:srcRect l="7920" t="37946" r="53280" b="19459"/>
          <a:stretch>
            <a:fillRect/>
          </a:stretch>
        </p:blipFill>
        <p:spPr bwMode="auto">
          <a:xfrm>
            <a:off x="457199" y="2590800"/>
            <a:ext cx="1905001" cy="1547676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" y="3095567"/>
            <a:ext cx="9067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Hubble Space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Telscope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 launched with: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moving target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moving target data pipeline (and it still has none...)</a:t>
            </a:r>
          </a:p>
        </p:txBody>
      </p:sp>
    </p:spTree>
    <p:extLst>
      <p:ext uri="{BB962C8B-B14F-4D97-AF65-F5344CB8AC3E}">
        <p14:creationId xmlns:p14="http://schemas.microsoft.com/office/powerpoint/2010/main" val="33804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E:\Meetings\2015_Chile-ESO\Talk\HST_Pics\HST_Vesta-Daw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7004" y="3067050"/>
            <a:ext cx="3803196" cy="40957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0242" name="Picture 2" descr="E:\Meetings\2015_Chile-ESO\Talk\HST_Pics\HST_SaturnAurore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57600"/>
            <a:ext cx="3352800" cy="3352800"/>
          </a:xfrm>
          <a:prstGeom prst="rect">
            <a:avLst/>
          </a:prstGeom>
          <a:noFill/>
        </p:spPr>
      </p:pic>
      <p:pic>
        <p:nvPicPr>
          <p:cNvPr id="10243" name="Picture 3" descr="E:\Meetings\2015_Chile-ESO\Talk\HST_Pics\hs-2015-05-a-web_prin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8960" y="3352800"/>
            <a:ext cx="2926080" cy="3657600"/>
          </a:xfrm>
          <a:prstGeom prst="rect">
            <a:avLst/>
          </a:prstGeom>
          <a:noFill/>
        </p:spPr>
      </p:pic>
      <p:pic>
        <p:nvPicPr>
          <p:cNvPr id="10244" name="Picture 4" descr="E:\Meetings\2015_Chile-ESO\Talk\HST_Pics\HST_MarsCyclone.jpg"/>
          <p:cNvPicPr>
            <a:picLocks noChangeAspect="1" noChangeArrowheads="1"/>
          </p:cNvPicPr>
          <p:nvPr/>
        </p:nvPicPr>
        <p:blipFill>
          <a:blip r:embed="rId6" cstate="print"/>
          <a:srcRect l="3519" t="5998" r="3519" b="23590"/>
          <a:stretch>
            <a:fillRect/>
          </a:stretch>
        </p:blipFill>
        <p:spPr bwMode="auto">
          <a:xfrm>
            <a:off x="0" y="0"/>
            <a:ext cx="5050957" cy="3061063"/>
          </a:xfrm>
          <a:prstGeom prst="rect">
            <a:avLst/>
          </a:prstGeom>
          <a:noFill/>
        </p:spPr>
      </p:pic>
      <p:pic>
        <p:nvPicPr>
          <p:cNvPr id="10245" name="Picture 5" descr="E:\Meetings\2015_Chile-ESO\Talk\HST_Pics\HST_Pluto-5moon.jpg"/>
          <p:cNvPicPr>
            <a:picLocks noChangeAspect="1" noChangeArrowheads="1"/>
          </p:cNvPicPr>
          <p:nvPr/>
        </p:nvPicPr>
        <p:blipFill>
          <a:blip r:embed="rId7" cstate="print"/>
          <a:srcRect l="16800" t="24079" r="25200" b="35594"/>
          <a:stretch>
            <a:fillRect/>
          </a:stretch>
        </p:blipFill>
        <p:spPr bwMode="auto">
          <a:xfrm>
            <a:off x="5486400" y="457200"/>
            <a:ext cx="3470140" cy="2765624"/>
          </a:xfrm>
          <a:prstGeom prst="rect">
            <a:avLst/>
          </a:prstGeom>
          <a:noFill/>
        </p:spPr>
      </p:pic>
      <p:pic>
        <p:nvPicPr>
          <p:cNvPr id="10247" name="Picture 7" descr="E:\Meetings\2015_Chile-ESO\Talk\HST_Pics\HST_P2010_A2_Disrupt.jpg"/>
          <p:cNvPicPr>
            <a:picLocks noChangeAspect="1" noChangeArrowheads="1"/>
          </p:cNvPicPr>
          <p:nvPr/>
        </p:nvPicPr>
        <p:blipFill>
          <a:blip r:embed="rId8" cstate="print"/>
          <a:srcRect l="7920" t="37946" r="53280" b="19459"/>
          <a:stretch>
            <a:fillRect/>
          </a:stretch>
        </p:blipFill>
        <p:spPr bwMode="auto">
          <a:xfrm>
            <a:off x="457199" y="2590800"/>
            <a:ext cx="1905001" cy="1547676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77973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JWST will do even better…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62200" y="6400800"/>
            <a:ext cx="36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Contact: </a:t>
            </a:r>
            <a:r>
              <a:rPr lang="en-US" sz="2400" i="1" dirty="0" err="1" smtClean="0"/>
              <a:t>aroman@stsci.edu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8526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 smtClean="0"/>
              <a:t>Backup</a:t>
            </a:r>
            <a:endParaRPr lang="en-US" sz="9600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ACS Operations Concept for Moving Targets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pic>
        <p:nvPicPr>
          <p:cNvPr id="3074" name="Picture 2" descr="\\tsclient\user\JWST\MovingTargets\Commissioning\MT-DitherConcep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t="8490" r="21302" b="9998"/>
          <a:stretch/>
        </p:blipFill>
        <p:spPr bwMode="auto">
          <a:xfrm>
            <a:off x="4114800" y="1767840"/>
            <a:ext cx="5029200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4572000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On-board Scripts Subsystem (OSS) – Attitude </a:t>
            </a:r>
            <a:r>
              <a:rPr lang="en-US" dirty="0" err="1" smtClean="0"/>
              <a:t>Conctrol</a:t>
            </a:r>
            <a:r>
              <a:rPr lang="en-US" dirty="0" smtClean="0"/>
              <a:t> System (ACS) Interactions</a:t>
            </a:r>
          </a:p>
          <a:p>
            <a:pPr lvl="1"/>
            <a:r>
              <a:rPr lang="en-US" dirty="0" smtClean="0"/>
              <a:t>Dithers, maps</a:t>
            </a:r>
          </a:p>
          <a:p>
            <a:pPr lvl="2"/>
            <a:r>
              <a:rPr lang="en-US" dirty="0" smtClean="0"/>
              <a:t>Offset sent to ACS at end of exposure</a:t>
            </a:r>
          </a:p>
          <a:p>
            <a:pPr lvl="2"/>
            <a:r>
              <a:rPr lang="en-US" dirty="0" smtClean="0"/>
              <a:t>ACS moves track box to offset + predicted ephemeris motion</a:t>
            </a:r>
          </a:p>
          <a:p>
            <a:pPr lvl="2"/>
            <a:r>
              <a:rPr lang="en-US" dirty="0" smtClean="0"/>
              <a:t>Tracking starts at predicted time target reaches the science aperture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Target-</a:t>
            </a:r>
            <a:r>
              <a:rPr lang="en-US" dirty="0" err="1" smtClean="0"/>
              <a:t>acq</a:t>
            </a:r>
            <a:r>
              <a:rPr lang="en-US" dirty="0" smtClean="0"/>
              <a:t> will also work for MT’s</a:t>
            </a:r>
          </a:p>
          <a:p>
            <a:pPr lvl="2"/>
            <a:r>
              <a:rPr lang="en-US" dirty="0" smtClean="0"/>
              <a:t>SI data analyzed by OSS</a:t>
            </a:r>
          </a:p>
          <a:p>
            <a:pPr lvl="2"/>
            <a:r>
              <a:rPr lang="en-US" dirty="0" smtClean="0"/>
              <a:t>Offset sent to ACS</a:t>
            </a:r>
          </a:p>
          <a:p>
            <a:pPr lvl="2"/>
            <a:r>
              <a:rPr lang="en-US" dirty="0"/>
              <a:t>ACS moves track box to offset + predicted ephemeris motion</a:t>
            </a:r>
          </a:p>
          <a:p>
            <a:pPr lvl="2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94712" y="1030069"/>
            <a:ext cx="3596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MT Target </a:t>
            </a:r>
            <a:r>
              <a:rPr lang="en-US" dirty="0" err="1" smtClean="0"/>
              <a:t>Acq</a:t>
            </a:r>
            <a:r>
              <a:rPr lang="en-US" dirty="0" smtClean="0"/>
              <a:t> and Dither Schematic</a:t>
            </a:r>
          </a:p>
          <a:p>
            <a:pPr algn="ctr"/>
            <a:r>
              <a:rPr lang="en-US" dirty="0" smtClean="0"/>
              <a:t>JWST-RPT-009982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0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Ephemeris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3048000"/>
          </a:xfrm>
        </p:spPr>
        <p:txBody>
          <a:bodyPr>
            <a:normAutofit/>
          </a:bodyPr>
          <a:lstStyle/>
          <a:p>
            <a:r>
              <a:rPr lang="en-US" dirty="0" smtClean="0"/>
              <a:t>Attitude Control System (ACS)</a:t>
            </a:r>
          </a:p>
          <a:p>
            <a:pPr lvl="2"/>
            <a:r>
              <a:rPr lang="en-US" dirty="0" smtClean="0"/>
              <a:t>Autonomously tracks target by moving guide star &amp; track box in FGS</a:t>
            </a:r>
          </a:p>
          <a:p>
            <a:pPr lvl="4"/>
            <a:r>
              <a:rPr lang="en-US" dirty="0" smtClean="0"/>
              <a:t>OSS sends ephemeris to ACS</a:t>
            </a:r>
          </a:p>
          <a:p>
            <a:pPr lvl="4"/>
            <a:r>
              <a:rPr lang="en-US" dirty="0" smtClean="0"/>
              <a:t>ACS corrects ephemeris for applicable SI</a:t>
            </a:r>
          </a:p>
          <a:p>
            <a:pPr lvl="2"/>
            <a:r>
              <a:rPr lang="en-US" dirty="0" smtClean="0"/>
              <a:t>ACS notifies OSS that it is tracking, OK to expose</a:t>
            </a:r>
          </a:p>
          <a:p>
            <a:pPr lvl="1"/>
            <a:r>
              <a:rPr lang="en-US" dirty="0" smtClean="0"/>
              <a:t>Rates ≤ 30 mas/sec over arc of 30” (requirement)</a:t>
            </a:r>
          </a:p>
          <a:p>
            <a:pPr lvl="3"/>
            <a:r>
              <a:rPr lang="en-US" dirty="0" smtClean="0"/>
              <a:t>Rates ≤ 60 mas/sec could probably be supported</a:t>
            </a:r>
          </a:p>
          <a:p>
            <a:pPr lvl="1"/>
            <a:r>
              <a:rPr lang="en-US" dirty="0" smtClean="0"/>
              <a:t>No requirement on acceleration</a:t>
            </a:r>
          </a:p>
          <a:p>
            <a:pPr lvl="3"/>
            <a:r>
              <a:rPr lang="en-US" dirty="0" smtClean="0"/>
              <a:t>5</a:t>
            </a:r>
            <a:r>
              <a:rPr lang="en-US" baseline="30000" dirty="0" smtClean="0"/>
              <a:t>th</a:t>
            </a:r>
            <a:r>
              <a:rPr lang="en-US" dirty="0" smtClean="0"/>
              <a:t> O polynomial ephemeris supports accelerations as well as event-driven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79076" y="3947160"/>
            <a:ext cx="2792724" cy="2834640"/>
            <a:chOff x="127638" y="3657600"/>
            <a:chExt cx="2792724" cy="2834640"/>
          </a:xfrm>
        </p:grpSpPr>
        <p:pic>
          <p:nvPicPr>
            <p:cNvPr id="2050" name="Picture 2" descr="\\tsclient\user\JWST\MovingTargets\Commissioning\ErisTrack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87" b="2813"/>
            <a:stretch/>
          </p:blipFill>
          <p:spPr bwMode="auto">
            <a:xfrm>
              <a:off x="127638" y="3657600"/>
              <a:ext cx="2792724" cy="283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26248" y="3962400"/>
              <a:ext cx="146008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C000"/>
                  </a:solidFill>
                </a:rPr>
                <a:t>Eris (KBO)</a:t>
              </a:r>
            </a:p>
            <a:p>
              <a:pPr algn="ctr"/>
              <a:r>
                <a:rPr lang="en-US" sz="1600" b="1" dirty="0" smtClean="0">
                  <a:solidFill>
                    <a:srgbClr val="FFC000"/>
                  </a:solidFill>
                </a:rPr>
                <a:t>(reflex motion)</a:t>
              </a:r>
              <a:endParaRPr lang="en-US" sz="1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57550" y="3947160"/>
            <a:ext cx="5657850" cy="2834640"/>
            <a:chOff x="2472813" y="1341120"/>
            <a:chExt cx="5657850" cy="2834640"/>
          </a:xfrm>
        </p:grpSpPr>
        <p:pic>
          <p:nvPicPr>
            <p:cNvPr id="1026" name="Picture 2" descr="\\tsclient\user\JWST\MovingTargets\Commissioning\Gnymede+IoTrack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35" b="25030"/>
            <a:stretch/>
          </p:blipFill>
          <p:spPr bwMode="auto">
            <a:xfrm>
              <a:off x="2472813" y="1341120"/>
              <a:ext cx="5657850" cy="2834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911572" y="1447800"/>
              <a:ext cx="162159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Io + Ganymede</a:t>
              </a:r>
            </a:p>
            <a:p>
              <a:pPr algn="ctr"/>
              <a:r>
                <a:rPr lang="en-US" sz="1600" b="1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(proper motion)</a:t>
              </a:r>
              <a:endPara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FGS Impingement by Planets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GS2_distance_and_contam_rate_Aegi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/>
        </p:blipFill>
        <p:spPr>
          <a:xfrm>
            <a:off x="2514600" y="685800"/>
            <a:ext cx="6583680" cy="5486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99" y="1524001"/>
            <a:ext cx="3041301" cy="4495800"/>
          </a:xfrm>
        </p:spPr>
        <p:txBody>
          <a:bodyPr>
            <a:normAutofit/>
          </a:bodyPr>
          <a:lstStyle/>
          <a:p>
            <a:pPr marL="231775" indent="-231775"/>
            <a:r>
              <a:rPr lang="en-US" sz="2000" dirty="0" smtClean="0"/>
              <a:t>10 year ephemerides</a:t>
            </a:r>
          </a:p>
          <a:p>
            <a:pPr marL="231775" indent="-231775"/>
            <a:r>
              <a:rPr lang="en-US" sz="2000" dirty="0" smtClean="0"/>
              <a:t>JWST as observatory</a:t>
            </a:r>
          </a:p>
          <a:p>
            <a:pPr marL="231775" indent="-231775"/>
            <a:r>
              <a:rPr lang="en-US" sz="2000" dirty="0" smtClean="0"/>
              <a:t>Many (but not all) likely SI apertures considered</a:t>
            </a:r>
          </a:p>
          <a:p>
            <a:pPr marL="231775" indent="-231775"/>
            <a:r>
              <a:rPr lang="en-US" sz="2000" dirty="0" smtClean="0"/>
              <a:t>Planet within JWST FOR</a:t>
            </a:r>
          </a:p>
          <a:p>
            <a:pPr marL="231775" indent="-231775"/>
            <a:r>
              <a:rPr lang="en-US" sz="2000" dirty="0" smtClean="0"/>
              <a:t>Fixed focal plane orientation (V3 // to the ecliptic)</a:t>
            </a:r>
          </a:p>
          <a:p>
            <a:pPr marL="231775" indent="-231775"/>
            <a:r>
              <a:rPr lang="en-US" sz="2000" dirty="0" smtClean="0"/>
              <a:t>All known satellites considered</a:t>
            </a:r>
          </a:p>
          <a:p>
            <a:pPr marL="231775" indent="-231775"/>
            <a:endParaRPr lang="en-US" sz="2000" dirty="0"/>
          </a:p>
          <a:p>
            <a:pPr marL="231775" indent="-231775"/>
            <a:r>
              <a:rPr lang="en-US" sz="2000" dirty="0" smtClean="0"/>
              <a:t>All analysis and graphics done by Bryan Hilbert</a:t>
            </a:r>
          </a:p>
          <a:p>
            <a:pPr marL="231775" indent="-231775"/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7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\\tsclient\user\JWST\MovingTargets\GuideStarGeometry\Titan+NIRSpecIFU_FGS1cont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63" y="914400"/>
            <a:ext cx="5508217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FGS Impingement by Planets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0" y="990600"/>
            <a:ext cx="38100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“Impingement” is defined as the limb of the planet encroaching on the FGS FOV to any extent.</a:t>
            </a:r>
          </a:p>
          <a:p>
            <a:endParaRPr lang="en-US" sz="2400" dirty="0"/>
          </a:p>
          <a:p>
            <a:r>
              <a:rPr lang="en-US" sz="2400" dirty="0" smtClean="0"/>
              <a:t>Example is for Titan observed using the NIRSpec IFU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6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FGS Impingement: NIRCam Imaging – Mod A</a:t>
            </a:r>
            <a:endParaRPr lang="en-US" dirty="0"/>
          </a:p>
        </p:txBody>
      </p:sp>
      <p:pic>
        <p:nvPicPr>
          <p:cNvPr id="4098" name="Picture 2" descr="\\tsclient\user\JWST\MovingTargets\GuideStarGeometry\TopTenPlots\NIRCamA_FG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"/>
            <a:ext cx="4663450" cy="603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tsclient\user\JWST\MovingTargets\GuideStarGeometry\TopTenPlots\NIRCamA_FGS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548640"/>
            <a:ext cx="4663450" cy="603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086097" y="838200"/>
            <a:ext cx="5152903" cy="381000"/>
            <a:chOff x="2086097" y="838200"/>
            <a:chExt cx="5152903" cy="381000"/>
          </a:xfrm>
        </p:grpSpPr>
        <p:sp>
          <p:nvSpPr>
            <p:cNvPr id="7" name="TextBox 6"/>
            <p:cNvSpPr txBox="1"/>
            <p:nvPr/>
          </p:nvSpPr>
          <p:spPr>
            <a:xfrm>
              <a:off x="2086097" y="838200"/>
              <a:ext cx="657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FGS1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81897" y="849868"/>
              <a:ext cx="657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FGS2</a:t>
              </a:r>
              <a:endParaRPr lang="en-US" dirty="0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2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 Overview of JWST </a:t>
            </a:r>
            <a:br>
              <a:rPr lang="en-US" dirty="0" smtClean="0"/>
            </a:br>
            <a:r>
              <a:rPr lang="en-US" dirty="0" smtClean="0"/>
              <a:t>for Moving Targets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9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Scattered Light: </a:t>
            </a:r>
            <a:r>
              <a:rPr lang="en-US" dirty="0" smtClean="0"/>
              <a:t>Jupiter, 2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163638"/>
            <a:ext cx="7705725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49884" y="5410200"/>
            <a:ext cx="1808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P. </a:t>
            </a:r>
            <a:r>
              <a:rPr lang="en-US" sz="1200" dirty="0" err="1" smtClean="0"/>
              <a:t>Lightsey</a:t>
            </a:r>
            <a:r>
              <a:rPr lang="en-US" sz="1200" dirty="0" smtClean="0"/>
              <a:t>, Ball Aerospace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4297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6868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Moving Targets – Observatory, Flight Software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49580" y="990600"/>
            <a:ext cx="8229600" cy="3429000"/>
          </a:xfrm>
        </p:spPr>
        <p:txBody>
          <a:bodyPr>
            <a:normAutofit/>
          </a:bodyPr>
          <a:lstStyle/>
          <a:p>
            <a:r>
              <a:rPr lang="en-US" dirty="0" smtClean="0"/>
              <a:t>Non-sidereal tracking – </a:t>
            </a:r>
            <a:r>
              <a:rPr lang="en-US" b="1" dirty="0" smtClean="0"/>
              <a:t>Implemented</a:t>
            </a:r>
            <a:r>
              <a:rPr lang="en-US" dirty="0" smtClean="0"/>
              <a:t>.</a:t>
            </a:r>
          </a:p>
          <a:p>
            <a:pPr lvl="2"/>
            <a:r>
              <a:rPr lang="en-US" sz="2000" dirty="0" smtClean="0"/>
              <a:t>Rates up to 30 mas/s (108’’/</a:t>
            </a:r>
            <a:r>
              <a:rPr lang="en-US" sz="2000" dirty="0" err="1" smtClean="0"/>
              <a:t>hr</a:t>
            </a:r>
            <a:r>
              <a:rPr lang="en-US" sz="2000" dirty="0" smtClean="0"/>
              <a:t>) supported (max rate of Mars)</a:t>
            </a:r>
          </a:p>
          <a:p>
            <a:pPr lvl="3"/>
            <a:r>
              <a:rPr lang="en-US" sz="2000" dirty="0" smtClean="0"/>
              <a:t>Modeling shows excellent pointing stability (&lt; 7mas NEA), ~same as fixed targets</a:t>
            </a:r>
          </a:p>
          <a:p>
            <a:pPr lvl="2"/>
            <a:r>
              <a:rPr lang="en-US" sz="2000" dirty="0" smtClean="0"/>
              <a:t>The moving-target is fixed in detector frame while exposing</a:t>
            </a:r>
          </a:p>
          <a:p>
            <a:pPr lvl="3"/>
            <a:r>
              <a:rPr lang="en-US" sz="2000" dirty="0" smtClean="0"/>
              <a:t>Dithers, mosaics supported (slightly higher overheads)</a:t>
            </a:r>
          </a:p>
          <a:p>
            <a:pPr lvl="2"/>
            <a:r>
              <a:rPr lang="en-US" sz="2000" dirty="0" smtClean="0"/>
              <a:t>~1 mag brighter guide stars required for moving targets</a:t>
            </a:r>
          </a:p>
        </p:txBody>
      </p:sp>
    </p:spTree>
    <p:extLst>
      <p:ext uri="{BB962C8B-B14F-4D97-AF65-F5344CB8AC3E}">
        <p14:creationId xmlns:p14="http://schemas.microsoft.com/office/powerpoint/2010/main" val="165416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Fast are Moving Targets Moving?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 dirty="0"/>
          </a:p>
        </p:txBody>
      </p:sp>
      <p:pic>
        <p:nvPicPr>
          <p:cNvPr id="4098" name="Picture 2" descr="\\tsclient\user\JWST\MovingTargets\EphemerisInfo\Comets\Comet_RateHistogr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6" y="831651"/>
            <a:ext cx="44196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tsclient\user\JWST\MovingTargets\EphemerisInfo\NEOs\NEO_RateHistogr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4" y="831651"/>
            <a:ext cx="4419601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\\tsclient\user\JWST\MovingTargets\EphemerisInfo\MBAs\MBA_RateHistogra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809405"/>
            <a:ext cx="4392757" cy="302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tsclient\user\JWST\MovingTargets\EphemerisInfo\KBOs_Centaurs_new\TNO_RateHistogra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73" y="3763565"/>
            <a:ext cx="4459433" cy="306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19822" y="4068714"/>
            <a:ext cx="2057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JWST can track nearly any targets within its field of regard on any given day – even NEOs and Comets.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Schematic for Moving Target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213" y="762000"/>
            <a:ext cx="7824787" cy="2095499"/>
          </a:xfrm>
        </p:spPr>
        <p:txBody>
          <a:bodyPr>
            <a:normAutofit fontScale="85000" lnSpcReduction="10000"/>
          </a:bodyPr>
          <a:lstStyle/>
          <a:p>
            <a:pPr marL="233363" lvl="1" indent="-233363">
              <a:buFont typeface="+mj-lt"/>
              <a:buAutoNum type="arabicPeriod"/>
            </a:pPr>
            <a:r>
              <a:rPr lang="en-US" dirty="0" smtClean="0"/>
              <a:t>Usable guide star selected from candidate list, identified in field normally</a:t>
            </a:r>
          </a:p>
          <a:p>
            <a:pPr marL="233363" lvl="1" indent="-233363">
              <a:buFont typeface="+mj-lt"/>
              <a:buAutoNum type="arabicPeriod"/>
            </a:pPr>
            <a:r>
              <a:rPr lang="en-US" dirty="0" smtClean="0"/>
              <a:t>Slew from acquisition point to target ‘ambush point’ computed and executed</a:t>
            </a:r>
          </a:p>
          <a:p>
            <a:pPr marL="233363" lvl="1" indent="-233363">
              <a:buFont typeface="+mj-lt"/>
              <a:buAutoNum type="arabicPeriod"/>
            </a:pPr>
            <a:r>
              <a:rPr lang="en-US" dirty="0" smtClean="0"/>
              <a:t>Guide star position refined, system waits for tracking start time</a:t>
            </a:r>
          </a:p>
          <a:p>
            <a:pPr marL="233363" lvl="1" indent="-233363">
              <a:buFont typeface="+mj-lt"/>
              <a:buAutoNum type="arabicPeriod"/>
            </a:pPr>
            <a:r>
              <a:rPr lang="en-US" dirty="0" smtClean="0"/>
              <a:t>Tracking begins: guide star and track subarray move across Fine Guidance Sensor</a:t>
            </a:r>
            <a:endParaRPr lang="en-US" dirty="0" smtClean="0">
              <a:cs typeface="Calisto MT"/>
            </a:endParaRPr>
          </a:p>
          <a:p>
            <a:pPr marL="233363" lvl="1" indent="-233363">
              <a:buFont typeface="+mj-lt"/>
              <a:buAutoNum type="arabicPeriod"/>
            </a:pPr>
            <a:r>
              <a:rPr lang="en-US" dirty="0" smtClean="0">
                <a:cs typeface="Calisto MT"/>
              </a:rPr>
              <a:t>Science exposure starts</a:t>
            </a:r>
            <a:endParaRPr lang="en-US" baseline="-25000" dirty="0" smtClean="0">
              <a:cs typeface="Calisto MT"/>
            </a:endParaRPr>
          </a:p>
          <a:p>
            <a:pPr marL="233363" lvl="1" indent="-233363">
              <a:buFont typeface="+mj-lt"/>
              <a:buAutoNum type="arabicPeriod"/>
            </a:pPr>
            <a:r>
              <a:rPr lang="en-US" dirty="0" smtClean="0">
                <a:cs typeface="Calisto MT"/>
              </a:rPr>
              <a:t>Science exposure ends; dithers, mosaics repeat this process</a:t>
            </a:r>
          </a:p>
          <a:p>
            <a:pPr marL="233363" lvl="1" indent="-233363"/>
            <a:r>
              <a:rPr lang="en-US" dirty="0" smtClean="0">
                <a:cs typeface="Calisto MT"/>
              </a:rPr>
              <a:t>Target acquisition (peak-up on target) uses the same process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066800" y="4343400"/>
            <a:ext cx="304800" cy="304800"/>
          </a:xfrm>
          <a:prstGeom prst="star4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914400" y="38100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195388" y="3032125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Line 37"/>
          <p:cNvSpPr>
            <a:spLocks noChangeShapeType="1"/>
          </p:cNvSpPr>
          <p:nvPr/>
        </p:nvSpPr>
        <p:spPr bwMode="auto">
          <a:xfrm>
            <a:off x="3886200" y="5105401"/>
            <a:ext cx="152400" cy="228599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28600" y="1828800"/>
            <a:ext cx="9930204" cy="4727377"/>
            <a:chOff x="0" y="1752600"/>
            <a:chExt cx="9930204" cy="4727377"/>
          </a:xfrm>
        </p:grpSpPr>
        <p:sp>
          <p:nvSpPr>
            <p:cNvPr id="29" name="Line 30"/>
            <p:cNvSpPr>
              <a:spLocks noChangeShapeType="1"/>
            </p:cNvSpPr>
            <p:nvPr/>
          </p:nvSpPr>
          <p:spPr bwMode="auto">
            <a:xfrm>
              <a:off x="1066800" y="4419600"/>
              <a:ext cx="2514600" cy="6096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0" y="1752600"/>
              <a:ext cx="9930204" cy="4727377"/>
              <a:chOff x="0" y="1752600"/>
              <a:chExt cx="9930204" cy="4727377"/>
            </a:xfrm>
          </p:grpSpPr>
          <p:sp>
            <p:nvSpPr>
              <p:cNvPr id="28" name="AutoShape 27"/>
              <p:cNvSpPr>
                <a:spLocks noChangeArrowheads="1"/>
              </p:cNvSpPr>
              <p:nvPr/>
            </p:nvSpPr>
            <p:spPr bwMode="auto">
              <a:xfrm>
                <a:off x="3651250" y="5099050"/>
                <a:ext cx="304800" cy="304800"/>
              </a:xfrm>
              <a:prstGeom prst="star4">
                <a:avLst>
                  <a:gd name="adj" fmla="val 12500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AutoShape 33"/>
              <p:cNvSpPr>
                <a:spLocks noChangeArrowheads="1"/>
              </p:cNvSpPr>
              <p:nvPr/>
            </p:nvSpPr>
            <p:spPr bwMode="auto">
              <a:xfrm>
                <a:off x="3486150" y="4864100"/>
                <a:ext cx="304800" cy="304800"/>
              </a:xfrm>
              <a:prstGeom prst="star4">
                <a:avLst>
                  <a:gd name="adj" fmla="val 12500"/>
                </a:avLst>
              </a:prstGeom>
              <a:solidFill>
                <a:schemeClr val="accent2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Text Box 13"/>
              <p:cNvSpPr txBox="1">
                <a:spLocks noChangeArrowheads="1"/>
              </p:cNvSpPr>
              <p:nvPr/>
            </p:nvSpPr>
            <p:spPr bwMode="auto">
              <a:xfrm>
                <a:off x="4291404" y="4569023"/>
                <a:ext cx="189142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/>
                  <a:t>Science exposure starts</a:t>
                </a:r>
                <a:endParaRPr lang="en-US" sz="1400" b="1" dirty="0">
                  <a:latin typeface="Arial Narrow" pitchFamily="34" charset="0"/>
                </a:endParaRPr>
              </a:p>
            </p:txBody>
          </p:sp>
          <p:sp>
            <p:nvSpPr>
              <p:cNvPr id="4" name="Text Box 4"/>
              <p:cNvSpPr txBox="1">
                <a:spLocks noChangeArrowheads="1"/>
              </p:cNvSpPr>
              <p:nvPr/>
            </p:nvSpPr>
            <p:spPr bwMode="auto">
              <a:xfrm>
                <a:off x="0" y="3733800"/>
                <a:ext cx="101090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>
                    <a:ea typeface="ＭＳ Ｐゴシック" pitchFamily="64" charset="-128"/>
                  </a:rPr>
                  <a:t>Acquired </a:t>
                </a:r>
              </a:p>
              <a:p>
                <a:r>
                  <a:rPr lang="en-US" sz="1400" dirty="0">
                    <a:ea typeface="ＭＳ Ｐゴシック" pitchFamily="64" charset="-128"/>
                  </a:rPr>
                  <a:t>GS position</a:t>
                </a:r>
                <a:r>
                  <a:rPr lang="en-US" sz="1400" dirty="0" smtClean="0">
                    <a:ea typeface="ＭＳ Ｐゴシック" pitchFamily="64" charset="-128"/>
                  </a:rPr>
                  <a:t> </a:t>
                </a:r>
                <a:endParaRPr lang="en-US" sz="1400" dirty="0">
                  <a:ea typeface="ＭＳ Ｐゴシック" pitchFamily="64" charset="-128"/>
                </a:endParaRPr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1219200" y="3810000"/>
                <a:ext cx="304800" cy="304800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Text Box 9"/>
              <p:cNvSpPr txBox="1">
                <a:spLocks noChangeArrowheads="1"/>
              </p:cNvSpPr>
              <p:nvPr/>
            </p:nvSpPr>
            <p:spPr bwMode="auto">
              <a:xfrm>
                <a:off x="1066800" y="3048000"/>
                <a:ext cx="2393191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ea typeface="ＭＳ Ｐゴシック" pitchFamily="64" charset="-128"/>
                  </a:rPr>
                  <a:t>Commanded Guide Star</a:t>
                </a:r>
              </a:p>
              <a:p>
                <a:r>
                  <a:rPr lang="en-US" sz="1400" dirty="0" smtClean="0">
                    <a:ea typeface="ＭＳ Ｐゴシック" pitchFamily="64" charset="-128"/>
                  </a:rPr>
                  <a:t> position </a:t>
                </a:r>
                <a:r>
                  <a:rPr lang="en-US" sz="1400" dirty="0">
                    <a:ea typeface="ＭＳ Ｐゴシック" pitchFamily="64" charset="-128"/>
                  </a:rPr>
                  <a:t>for ID/ACQ</a:t>
                </a:r>
              </a:p>
            </p:txBody>
          </p:sp>
          <p:sp>
            <p:nvSpPr>
              <p:cNvPr id="10" name="Line 10"/>
              <p:cNvSpPr>
                <a:spLocks noChangeShapeType="1"/>
              </p:cNvSpPr>
              <p:nvPr/>
            </p:nvSpPr>
            <p:spPr bwMode="auto">
              <a:xfrm flipH="1">
                <a:off x="3048000" y="5257800"/>
                <a:ext cx="533400" cy="53340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Line 11"/>
              <p:cNvSpPr>
                <a:spLocks noChangeShapeType="1"/>
              </p:cNvSpPr>
              <p:nvPr/>
            </p:nvSpPr>
            <p:spPr bwMode="auto">
              <a:xfrm flipH="1">
                <a:off x="1447800" y="3505200"/>
                <a:ext cx="76200" cy="38100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 rot="19066534">
                <a:off x="4877203" y="2837351"/>
                <a:ext cx="19716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Moving</a:t>
                </a:r>
                <a:r>
                  <a:rPr lang="en-US" sz="1400" b="1" dirty="0">
                    <a:latin typeface="Arial Narrow" pitchFamily="34" charset="0"/>
                  </a:rPr>
                  <a:t> Target GS Track</a:t>
                </a:r>
              </a:p>
            </p:txBody>
          </p:sp>
          <p:sp>
            <p:nvSpPr>
              <p:cNvPr id="15" name="Text Box 14"/>
              <p:cNvSpPr txBox="1">
                <a:spLocks noChangeArrowheads="1"/>
              </p:cNvSpPr>
              <p:nvPr/>
            </p:nvSpPr>
            <p:spPr bwMode="auto">
              <a:xfrm>
                <a:off x="3048000" y="6172200"/>
                <a:ext cx="234275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 dirty="0" smtClean="0">
                    <a:ea typeface="ＭＳ Ｐゴシック" pitchFamily="64" charset="-128"/>
                  </a:rPr>
                  <a:t>Start of Guide Star Ephemeris</a:t>
                </a:r>
                <a:endParaRPr lang="en-US" sz="1400" dirty="0">
                  <a:ea typeface="ＭＳ Ｐゴシック" pitchFamily="64" charset="-128"/>
                </a:endParaRPr>
              </a:p>
            </p:txBody>
          </p:sp>
          <p:sp>
            <p:nvSpPr>
              <p:cNvPr id="16" name="AutoShape 15"/>
              <p:cNvSpPr>
                <a:spLocks noChangeArrowheads="1"/>
              </p:cNvSpPr>
              <p:nvPr/>
            </p:nvSpPr>
            <p:spPr bwMode="auto">
              <a:xfrm>
                <a:off x="2743200" y="6172200"/>
                <a:ext cx="304800" cy="304800"/>
              </a:xfrm>
              <a:prstGeom prst="star4">
                <a:avLst>
                  <a:gd name="adj" fmla="val 12500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AutoShape 15"/>
              <p:cNvSpPr>
                <a:spLocks noChangeArrowheads="1"/>
              </p:cNvSpPr>
              <p:nvPr/>
            </p:nvSpPr>
            <p:spPr bwMode="auto">
              <a:xfrm>
                <a:off x="7302500" y="1752600"/>
                <a:ext cx="304800" cy="304800"/>
              </a:xfrm>
              <a:prstGeom prst="star4">
                <a:avLst>
                  <a:gd name="adj" fmla="val 12500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Text Box 14"/>
              <p:cNvSpPr txBox="1">
                <a:spLocks noChangeArrowheads="1"/>
              </p:cNvSpPr>
              <p:nvPr/>
            </p:nvSpPr>
            <p:spPr bwMode="auto">
              <a:xfrm>
                <a:off x="7205600" y="1991380"/>
                <a:ext cx="1545616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400" dirty="0" smtClean="0">
                    <a:ea typeface="ＭＳ Ｐゴシック" pitchFamily="64" charset="-128"/>
                  </a:rPr>
                  <a:t> End of </a:t>
                </a:r>
                <a:r>
                  <a:rPr lang="en-US" sz="1400" dirty="0">
                    <a:ea typeface="ＭＳ Ｐゴシック" pitchFamily="64" charset="-128"/>
                  </a:rPr>
                  <a:t>Ephemeris</a:t>
                </a:r>
              </a:p>
            </p:txBody>
          </p:sp>
          <p:sp>
            <p:nvSpPr>
              <p:cNvPr id="27" name="Text Box 9"/>
              <p:cNvSpPr txBox="1">
                <a:spLocks noChangeArrowheads="1"/>
              </p:cNvSpPr>
              <p:nvPr/>
            </p:nvSpPr>
            <p:spPr bwMode="auto">
              <a:xfrm>
                <a:off x="4191000" y="5334000"/>
                <a:ext cx="2745623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1600" dirty="0" smtClean="0">
                    <a:ea typeface="ＭＳ Ｐゴシック" pitchFamily="64" charset="-128"/>
                  </a:rPr>
                  <a:t>GS positioned at ambush point</a:t>
                </a:r>
                <a:endParaRPr lang="en-US" sz="1600" baseline="-25000" dirty="0">
                  <a:latin typeface="Calisto MT"/>
                  <a:ea typeface="ＭＳ Ｐゴシック" pitchFamily="64" charset="-128"/>
                  <a:cs typeface="Calisto MT"/>
                </a:endParaRPr>
              </a:p>
            </p:txBody>
          </p:sp>
          <p:sp>
            <p:nvSpPr>
              <p:cNvPr id="30" name="Text Box 31"/>
              <p:cNvSpPr txBox="1">
                <a:spLocks noChangeArrowheads="1"/>
              </p:cNvSpPr>
              <p:nvPr/>
            </p:nvSpPr>
            <p:spPr bwMode="auto">
              <a:xfrm>
                <a:off x="228600" y="5029200"/>
                <a:ext cx="176734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>
                    <a:solidFill>
                      <a:schemeClr val="accent2"/>
                    </a:solidFill>
                    <a:ea typeface="ＭＳ Ｐゴシック" pitchFamily="64" charset="-128"/>
                  </a:rPr>
                  <a:t>Slew to ambush point</a:t>
                </a:r>
              </a:p>
            </p:txBody>
          </p:sp>
          <p:grpSp>
            <p:nvGrpSpPr>
              <p:cNvPr id="36" name="Group 35"/>
              <p:cNvGrpSpPr/>
              <p:nvPr/>
            </p:nvGrpSpPr>
            <p:grpSpPr>
              <a:xfrm>
                <a:off x="1600200" y="3730823"/>
                <a:ext cx="304800" cy="307777"/>
                <a:chOff x="2641600" y="3581400"/>
                <a:chExt cx="304800" cy="307777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2660728" y="3581400"/>
                  <a:ext cx="26654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1</a:t>
                  </a:r>
                  <a:endParaRPr lang="en-US" sz="1400" dirty="0"/>
                </a:p>
              </p:txBody>
            </p:sp>
            <p:sp>
              <p:nvSpPr>
                <p:cNvPr id="35" name="Oval 34"/>
                <p:cNvSpPr/>
                <p:nvPr/>
              </p:nvSpPr>
              <p:spPr bwMode="auto">
                <a:xfrm>
                  <a:off x="2641600" y="3581400"/>
                  <a:ext cx="304800" cy="3048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533400" y="4264223"/>
                <a:ext cx="304800" cy="307777"/>
                <a:chOff x="2641600" y="3581400"/>
                <a:chExt cx="304800" cy="307777"/>
              </a:xfrm>
            </p:grpSpPr>
            <p:sp>
              <p:nvSpPr>
                <p:cNvPr id="38" name="TextBox 37"/>
                <p:cNvSpPr txBox="1"/>
                <p:nvPr/>
              </p:nvSpPr>
              <p:spPr>
                <a:xfrm>
                  <a:off x="2660728" y="3581400"/>
                  <a:ext cx="26654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2</a:t>
                  </a:r>
                  <a:endParaRPr lang="en-US" sz="1400" dirty="0"/>
                </a:p>
              </p:txBody>
            </p:sp>
            <p:sp>
              <p:nvSpPr>
                <p:cNvPr id="39" name="Oval 38"/>
                <p:cNvSpPr/>
                <p:nvPr/>
              </p:nvSpPr>
              <p:spPr bwMode="auto">
                <a:xfrm>
                  <a:off x="2641600" y="3581400"/>
                  <a:ext cx="304800" cy="3048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3810000" y="5334000"/>
                <a:ext cx="304800" cy="307777"/>
                <a:chOff x="2641600" y="3581400"/>
                <a:chExt cx="304800" cy="307777"/>
              </a:xfrm>
            </p:grpSpPr>
            <p:sp>
              <p:nvSpPr>
                <p:cNvPr id="42" name="TextBox 41"/>
                <p:cNvSpPr txBox="1"/>
                <p:nvPr/>
              </p:nvSpPr>
              <p:spPr>
                <a:xfrm>
                  <a:off x="2660728" y="3581400"/>
                  <a:ext cx="26654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3</a:t>
                  </a:r>
                  <a:endParaRPr lang="en-US" sz="1400" dirty="0"/>
                </a:p>
              </p:txBody>
            </p:sp>
            <p:sp>
              <p:nvSpPr>
                <p:cNvPr id="43" name="Oval 42"/>
                <p:cNvSpPr/>
                <p:nvPr/>
              </p:nvSpPr>
              <p:spPr bwMode="auto">
                <a:xfrm>
                  <a:off x="2641600" y="3581400"/>
                  <a:ext cx="304800" cy="3048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4267200" y="4953000"/>
                <a:ext cx="304800" cy="307777"/>
                <a:chOff x="2641600" y="3581400"/>
                <a:chExt cx="304800" cy="307777"/>
              </a:xfrm>
            </p:grpSpPr>
            <p:sp>
              <p:nvSpPr>
                <p:cNvPr id="45" name="TextBox 44"/>
                <p:cNvSpPr txBox="1"/>
                <p:nvPr/>
              </p:nvSpPr>
              <p:spPr>
                <a:xfrm>
                  <a:off x="2660728" y="3581400"/>
                  <a:ext cx="26654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4</a:t>
                  </a:r>
                  <a:endParaRPr lang="en-US" sz="1400" dirty="0"/>
                </a:p>
              </p:txBody>
            </p:sp>
            <p:sp>
              <p:nvSpPr>
                <p:cNvPr id="46" name="Oval 45"/>
                <p:cNvSpPr/>
                <p:nvPr/>
              </p:nvSpPr>
              <p:spPr bwMode="auto">
                <a:xfrm>
                  <a:off x="2641600" y="3581400"/>
                  <a:ext cx="304800" cy="3048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4062804" y="4495800"/>
                <a:ext cx="304800" cy="307777"/>
                <a:chOff x="2742004" y="3581400"/>
                <a:chExt cx="304800" cy="307777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>
                  <a:off x="2780260" y="3581400"/>
                  <a:ext cx="26654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5</a:t>
                  </a:r>
                  <a:endParaRPr lang="en-US" sz="1400" dirty="0"/>
                </a:p>
              </p:txBody>
            </p:sp>
            <p:sp>
              <p:nvSpPr>
                <p:cNvPr id="49" name="Oval 48"/>
                <p:cNvSpPr/>
                <p:nvPr/>
              </p:nvSpPr>
              <p:spPr bwMode="auto">
                <a:xfrm>
                  <a:off x="2742004" y="3581400"/>
                  <a:ext cx="304800" cy="3048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4672404" y="3867445"/>
                <a:ext cx="304800" cy="320577"/>
                <a:chOff x="1522804" y="4781845"/>
                <a:chExt cx="304800" cy="320577"/>
              </a:xfrm>
            </p:grpSpPr>
            <p:sp>
              <p:nvSpPr>
                <p:cNvPr id="51" name="TextBox 50"/>
                <p:cNvSpPr txBox="1"/>
                <p:nvPr/>
              </p:nvSpPr>
              <p:spPr>
                <a:xfrm>
                  <a:off x="1561060" y="4781845"/>
                  <a:ext cx="26654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6</a:t>
                  </a:r>
                  <a:endParaRPr lang="en-US" sz="1400" dirty="0"/>
                </a:p>
              </p:txBody>
            </p:sp>
            <p:sp>
              <p:nvSpPr>
                <p:cNvPr id="52" name="Oval 51"/>
                <p:cNvSpPr/>
                <p:nvPr/>
              </p:nvSpPr>
              <p:spPr bwMode="auto">
                <a:xfrm>
                  <a:off x="1522804" y="4797622"/>
                  <a:ext cx="304800" cy="304800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</p:grpSp>
          <p:sp>
            <p:nvSpPr>
              <p:cNvPr id="53" name="Line 11"/>
              <p:cNvSpPr>
                <a:spLocks noChangeShapeType="1"/>
              </p:cNvSpPr>
              <p:nvPr/>
            </p:nvSpPr>
            <p:spPr bwMode="auto">
              <a:xfrm flipV="1">
                <a:off x="1968241" y="4839474"/>
                <a:ext cx="457200" cy="22860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143000" y="5712023"/>
                <a:ext cx="15538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Remove slew error</a:t>
                </a:r>
                <a:endParaRPr lang="en-US" sz="1400" dirty="0"/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3829050" y="4838700"/>
                <a:ext cx="381000" cy="381000"/>
                <a:chOff x="5829300" y="3009900"/>
                <a:chExt cx="381000" cy="381000"/>
              </a:xfrm>
            </p:grpSpPr>
            <p:sp>
              <p:nvSpPr>
                <p:cNvPr id="57" name="Rectangle 56"/>
                <p:cNvSpPr/>
                <p:nvPr/>
              </p:nvSpPr>
              <p:spPr bwMode="auto">
                <a:xfrm>
                  <a:off x="5829300" y="3009900"/>
                  <a:ext cx="381000" cy="38100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tx1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itchFamily="34" charset="0"/>
                  </a:endParaRPr>
                </a:p>
              </p:txBody>
            </p:sp>
            <p:sp>
              <p:nvSpPr>
                <p:cNvPr id="58" name="AutoShape 27"/>
                <p:cNvSpPr>
                  <a:spLocks noChangeArrowheads="1"/>
                </p:cNvSpPr>
                <p:nvPr/>
              </p:nvSpPr>
              <p:spPr bwMode="auto">
                <a:xfrm>
                  <a:off x="5867400" y="3048000"/>
                  <a:ext cx="304800" cy="304800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folHlink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60" name="Text Box 13"/>
              <p:cNvSpPr txBox="1">
                <a:spLocks noChangeArrowheads="1"/>
              </p:cNvSpPr>
              <p:nvPr/>
            </p:nvSpPr>
            <p:spPr bwMode="auto">
              <a:xfrm>
                <a:off x="4648200" y="4876800"/>
                <a:ext cx="258228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/>
                  <a:t>32x32 track box follows guide star</a:t>
                </a:r>
                <a:endParaRPr lang="en-US" sz="1400" b="1" dirty="0">
                  <a:latin typeface="Arial Narrow" pitchFamily="34" charset="0"/>
                </a:endParaRPr>
              </a:p>
            </p:txBody>
          </p:sp>
          <p:sp>
            <p:nvSpPr>
              <p:cNvPr id="62" name="Text Box 13"/>
              <p:cNvSpPr txBox="1">
                <a:spLocks noChangeArrowheads="1"/>
              </p:cNvSpPr>
              <p:nvPr/>
            </p:nvSpPr>
            <p:spPr bwMode="auto">
              <a:xfrm>
                <a:off x="4895623" y="3962400"/>
                <a:ext cx="1834181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400" dirty="0" smtClean="0"/>
                  <a:t>Science exposure ends</a:t>
                </a:r>
                <a:endParaRPr lang="en-US" sz="1400" b="1" dirty="0">
                  <a:latin typeface="Arial Narrow" pitchFamily="34" charset="0"/>
                </a:endParaRPr>
              </a:p>
            </p:txBody>
          </p:sp>
          <p:sp>
            <p:nvSpPr>
              <p:cNvPr id="56" name="Arc 55"/>
              <p:cNvSpPr/>
              <p:nvPr/>
            </p:nvSpPr>
            <p:spPr bwMode="auto">
              <a:xfrm rot="18988200">
                <a:off x="1289083" y="3679486"/>
                <a:ext cx="8641121" cy="1295289"/>
              </a:xfrm>
              <a:prstGeom prst="arc">
                <a:avLst>
                  <a:gd name="adj1" fmla="val 11219539"/>
                  <a:gd name="adj2" fmla="val 21067341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itchFamily="34" charset="0"/>
                </a:endParaRPr>
              </a:p>
            </p:txBody>
          </p:sp>
        </p:grpSp>
      </p:grp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Oct 2017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JWST  Moving Targets - A. Roman - ESAC Madrid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5" name="Text Box 13"/>
          <p:cNvSpPr txBox="1">
            <a:spLocks noChangeArrowheads="1"/>
          </p:cNvSpPr>
          <p:nvPr/>
        </p:nvSpPr>
        <p:spPr bwMode="auto">
          <a:xfrm>
            <a:off x="6172200" y="3200400"/>
            <a:ext cx="13790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 smtClean="0"/>
              <a:t>Dithers, mosaics</a:t>
            </a:r>
            <a:endParaRPr lang="en-US" sz="14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67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1884</Words>
  <Application>Microsoft Macintosh PowerPoint</Application>
  <PresentationFormat>On-screen Show (4:3)</PresentationFormat>
  <Paragraphs>373</Paragraphs>
  <Slides>60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Arial Narrow</vt:lpstr>
      <vt:lpstr>Arial Rounded MT Bold</vt:lpstr>
      <vt:lpstr>Calibri</vt:lpstr>
      <vt:lpstr>Calisto MT</vt:lpstr>
      <vt:lpstr>ＭＳ Ｐゴシック</vt:lpstr>
      <vt:lpstr>Symbol</vt:lpstr>
      <vt:lpstr>Times New Roman</vt:lpstr>
      <vt:lpstr>Office Theme</vt:lpstr>
      <vt:lpstr>JWST Solar System  Capabilities  ESAC 2017 JWST Workshop  Tony Roman (STScI) 5 October 2017</vt:lpstr>
      <vt:lpstr>Overview</vt:lpstr>
      <vt:lpstr>Solar System Science Highlights</vt:lpstr>
      <vt:lpstr>PASP Special Issue (Jan 4, 2016)</vt:lpstr>
      <vt:lpstr>10 JWST Solar System Focus Groups</vt:lpstr>
      <vt:lpstr>Performance Overview of JWST  for Moving Targets</vt:lpstr>
      <vt:lpstr>Moving Targets – Observatory, Flight Software</vt:lpstr>
      <vt:lpstr>How Fast are Moving Targets Moving?</vt:lpstr>
      <vt:lpstr>Schematic for Moving Target Observation</vt:lpstr>
      <vt:lpstr>Moving Targets – Observatory, Flight Software</vt:lpstr>
      <vt:lpstr>Guide Stars for Moving Target Observations</vt:lpstr>
      <vt:lpstr>Moving Target Commissioning</vt:lpstr>
      <vt:lpstr>Moving Targets Commissioning</vt:lpstr>
      <vt:lpstr>Moving Targets Commissioning</vt:lpstr>
      <vt:lpstr>Moving Targets Commissioning</vt:lpstr>
      <vt:lpstr>NIRCam Stray-light Test Mosaic</vt:lpstr>
      <vt:lpstr>NIRSpec Stray-light Mosaic; NIRCam In-field Check </vt:lpstr>
      <vt:lpstr>JWST Field of Regard</vt:lpstr>
      <vt:lpstr>JWST Instrument FOVs for Targets in the Ecliptic Plane</vt:lpstr>
      <vt:lpstr>Target Acquisition: NIRSpec</vt:lpstr>
      <vt:lpstr>ETC</vt:lpstr>
      <vt:lpstr>APT</vt:lpstr>
      <vt:lpstr>APT Solar System Capabilities</vt:lpstr>
      <vt:lpstr>APT Standard Targets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APT Orbital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APT Observing Windows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APT Ephemeris Report &amp; Visualization</vt:lpstr>
      <vt:lpstr>PowerPoint Presentation</vt:lpstr>
      <vt:lpstr>PowerPoint Presentation</vt:lpstr>
      <vt:lpstr>PowerPoint Presentation</vt:lpstr>
      <vt:lpstr>PowerPoint Presentation</vt:lpstr>
      <vt:lpstr>JWST Solar System Workshops</vt:lpstr>
      <vt:lpstr>PowerPoint Presentation</vt:lpstr>
      <vt:lpstr>PowerPoint Presentation</vt:lpstr>
      <vt:lpstr>Backup</vt:lpstr>
      <vt:lpstr>ACS Operations Concept for Moving Targets</vt:lpstr>
      <vt:lpstr>Ephemeris Tracking</vt:lpstr>
      <vt:lpstr>FGS Impingement by Planets</vt:lpstr>
      <vt:lpstr>FGS Impingement by Planets</vt:lpstr>
      <vt:lpstr>FGS Impingement: NIRCam Imaging – Mod A</vt:lpstr>
      <vt:lpstr>Scattered Light: Jupiter, 2 mm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JWST PPS Status for Moving Targets</dc:title>
  <dc:creator>John Stansberry</dc:creator>
  <cp:lastModifiedBy>Microsoft Office User</cp:lastModifiedBy>
  <cp:revision>133</cp:revision>
  <dcterms:created xsi:type="dcterms:W3CDTF">2006-08-16T00:00:00Z</dcterms:created>
  <dcterms:modified xsi:type="dcterms:W3CDTF">2017-10-06T11:19:03Z</dcterms:modified>
</cp:coreProperties>
</file>