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9" r:id="rId1"/>
  </p:sldMasterIdLst>
  <p:notesMasterIdLst>
    <p:notesMasterId r:id="rId20"/>
  </p:notesMasterIdLst>
  <p:handoutMasterIdLst>
    <p:handoutMasterId r:id="rId21"/>
  </p:handoutMasterIdLst>
  <p:sldIdLst>
    <p:sldId id="301" r:id="rId2"/>
    <p:sldId id="308" r:id="rId3"/>
    <p:sldId id="307" r:id="rId4"/>
    <p:sldId id="309" r:id="rId5"/>
    <p:sldId id="310" r:id="rId6"/>
    <p:sldId id="311" r:id="rId7"/>
    <p:sldId id="324" r:id="rId8"/>
    <p:sldId id="312" r:id="rId9"/>
    <p:sldId id="313" r:id="rId10"/>
    <p:sldId id="314" r:id="rId11"/>
    <p:sldId id="316" r:id="rId12"/>
    <p:sldId id="318" r:id="rId13"/>
    <p:sldId id="319" r:id="rId14"/>
    <p:sldId id="322" r:id="rId15"/>
    <p:sldId id="320" r:id="rId16"/>
    <p:sldId id="321" r:id="rId17"/>
    <p:sldId id="323" r:id="rId18"/>
    <p:sldId id="325" r:id="rId19"/>
  </p:sldIdLst>
  <p:sldSz cx="12192000" cy="6858000"/>
  <p:notesSz cx="6858000" cy="9144000"/>
  <p:custShowLst>
    <p:custShow name="Custom Show 1" id="0">
      <p:sldLst/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6C4DA5B-E70F-E643-9044-6E8AA7D4EC7E}">
          <p14:sldIdLst/>
        </p14:section>
        <p14:section name="Main Content" id="{AB216EAE-0C65-0E49-88BE-B0C4C0CBDF64}">
          <p14:sldIdLst>
            <p14:sldId id="301"/>
            <p14:sldId id="308"/>
            <p14:sldId id="307"/>
            <p14:sldId id="309"/>
            <p14:sldId id="310"/>
            <p14:sldId id="311"/>
            <p14:sldId id="324"/>
            <p14:sldId id="312"/>
            <p14:sldId id="313"/>
            <p14:sldId id="314"/>
            <p14:sldId id="316"/>
            <p14:sldId id="318"/>
            <p14:sldId id="319"/>
            <p14:sldId id="322"/>
            <p14:sldId id="320"/>
            <p14:sldId id="321"/>
            <p14:sldId id="323"/>
            <p14:sldId id="32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92"/>
    <a:srgbClr val="002061"/>
    <a:srgbClr val="2B2168"/>
    <a:srgbClr val="DDDEEB"/>
    <a:srgbClr val="EBEDF6"/>
    <a:srgbClr val="DEE0EE"/>
    <a:srgbClr val="C5C7DF"/>
    <a:srgbClr val="B9C7FF"/>
    <a:srgbClr val="1D1751"/>
    <a:srgbClr val="2F26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8"/>
    <p:restoredTop sz="94503"/>
  </p:normalViewPr>
  <p:slideViewPr>
    <p:cSldViewPr snapToGrid="0" snapToObjects="1">
      <p:cViewPr varScale="1">
        <p:scale>
          <a:sx n="87" d="100"/>
          <a:sy n="87" d="100"/>
        </p:scale>
        <p:origin x="216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132" d="100"/>
          <a:sy n="132" d="100"/>
        </p:scale>
        <p:origin x="6176" y="1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36C09-6DA0-F240-96F8-43202E02667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757DE-A587-3C49-85AA-DE94176149D3}" type="datetimeFigureOut">
              <a:rPr lang="en-US" smtClean="0"/>
              <a:t>10/6/17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29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7BD10-E2AF-1D41-B437-33796279AD29}" type="datetimeFigureOut">
              <a:rPr lang="en-US" smtClean="0"/>
              <a:t>10/6/17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AFF0A-C8D3-6B43-8816-7DE30C8B3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0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AFF0A-C8D3-6B43-8816-7DE30C8B37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03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AFF0A-C8D3-6B43-8816-7DE30C8B37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53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ScI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62" y="1047560"/>
            <a:ext cx="1127685" cy="25501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09" r="22839" b="30243"/>
          <a:stretch/>
        </p:blipFill>
        <p:spPr>
          <a:xfrm rot="10800000" flipH="1" flipV="1">
            <a:off x="298162" y="314928"/>
            <a:ext cx="853982" cy="732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444" y="6463506"/>
            <a:ext cx="1372151" cy="18942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UBBLE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93" y="272041"/>
            <a:ext cx="1218024" cy="106984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W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21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39" y="270960"/>
            <a:ext cx="1217959" cy="1069848"/>
          </a:xfrm>
          <a:prstGeom prst="rect">
            <a:avLst/>
          </a:prstGeom>
        </p:spPr>
      </p:pic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FIR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21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93" y="270960"/>
            <a:ext cx="1220305" cy="1072011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 userDrawn="1"/>
        </p:nvCxnSpPr>
        <p:spPr>
          <a:xfrm>
            <a:off x="1091746" y="997580"/>
            <a:ext cx="10508942" cy="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152144" y="585216"/>
            <a:ext cx="10448544" cy="625473"/>
          </a:xfrm>
          <a:prstGeom prst="rect">
            <a:avLst/>
          </a:prstGeom>
        </p:spPr>
        <p:txBody>
          <a:bodyPr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kern="1200" spc="150" dirty="0">
                <a:solidFill>
                  <a:srgbClr val="002060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9" name="Content Placeholder 1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66" y="270960"/>
            <a:ext cx="1217446" cy="1069848"/>
          </a:xfrm>
          <a:prstGeom prst="rect">
            <a:avLst/>
          </a:prstGeom>
        </p:spPr>
      </p:pic>
      <p:sp>
        <p:nvSpPr>
          <p:cNvPr id="8" name="Content Placeholder 4"/>
          <p:cNvSpPr>
            <a:spLocks noGrp="1"/>
          </p:cNvSpPr>
          <p:nvPr>
            <p:ph sz="quarter" idx="10"/>
          </p:nvPr>
        </p:nvSpPr>
        <p:spPr>
          <a:xfrm>
            <a:off x="1005839" y="1404637"/>
            <a:ext cx="10595611" cy="496917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>
                <a:tab pos="225425" algn="l"/>
              </a:tabLst>
              <a:defRPr sz="2400">
                <a:solidFill>
                  <a:srgbClr val="002061"/>
                </a:solidFill>
                <a:latin typeface="+mj-lt"/>
              </a:defRPr>
            </a:lvl1pPr>
            <a:lvl2pPr marL="685800" indent="-228600">
              <a:buFont typeface="Arial" charset="0"/>
              <a:buChar char="•"/>
              <a:defRPr sz="2000">
                <a:solidFill>
                  <a:srgbClr val="002061"/>
                </a:solidFill>
                <a:latin typeface="+mj-lt"/>
              </a:defRPr>
            </a:lvl2pPr>
            <a:lvl3pPr marL="1143000" indent="-228600">
              <a:buFont typeface="LucidaGrande" charset="0"/>
              <a:buChar char="-"/>
              <a:defRPr sz="1800">
                <a:solidFill>
                  <a:srgbClr val="002061"/>
                </a:solidFill>
                <a:latin typeface="+mj-lt"/>
              </a:defRPr>
            </a:lvl3pPr>
            <a:lvl4pPr marL="1600200" indent="-228600">
              <a:buSzPct val="90000"/>
              <a:buFont typeface="LucidaGrande" charset="0"/>
              <a:buChar char="▸"/>
              <a:defRPr sz="1600">
                <a:solidFill>
                  <a:srgbClr val="002061"/>
                </a:solidFill>
                <a:latin typeface="+mj-lt"/>
              </a:defRPr>
            </a:lvl4pPr>
            <a:lvl5pPr marL="2057400" indent="-228600">
              <a:buSzPct val="80000"/>
              <a:buFont typeface="LucidaGrande" charset="0"/>
              <a:buChar char="◆"/>
              <a:defRPr sz="1600">
                <a:solidFill>
                  <a:srgbClr val="002061"/>
                </a:solidFill>
                <a:latin typeface="+mj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3384" y="6620945"/>
            <a:ext cx="982980" cy="134751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552">
          <p15:clr>
            <a:srgbClr val="FBAE40"/>
          </p15:clr>
        </p15:guide>
        <p15:guide id="2" pos="67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052" y="-9144"/>
            <a:ext cx="12240768" cy="688543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35052" y="0"/>
            <a:ext cx="12251436" cy="6858000"/>
          </a:xfrm>
          <a:prstGeom prst="rect">
            <a:avLst/>
          </a:prstGeom>
          <a:solidFill>
            <a:srgbClr val="01082D">
              <a:alpha val="60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70332" y="3456432"/>
            <a:ext cx="11430000" cy="9144"/>
          </a:xfrm>
          <a:prstGeom prst="line">
            <a:avLst/>
          </a:prstGeom>
          <a:ln w="95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22"/>
          <p:cNvSpPr>
            <a:spLocks noGrp="1"/>
          </p:cNvSpPr>
          <p:nvPr>
            <p:ph type="title"/>
          </p:nvPr>
        </p:nvSpPr>
        <p:spPr>
          <a:xfrm>
            <a:off x="370332" y="2911707"/>
            <a:ext cx="11430000" cy="444141"/>
          </a:xfrm>
          <a:prstGeom prst="rect">
            <a:avLst/>
          </a:prstGeom>
        </p:spPr>
        <p:txBody>
          <a:bodyPr/>
          <a:lstStyle>
            <a:lvl1pPr algn="ctr">
              <a:defRPr sz="3200" spc="15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and/or Last Slide">
    <p:bg>
      <p:bgPr>
        <a:solidFill>
          <a:srgbClr val="0108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 userDrawn="1"/>
        </p:nvPicPr>
        <p:blipFill>
          <a:blip r:embed="rId4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pic>
        <p:nvPicPr>
          <p:cNvPr id="7" name="Images_1.mp4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63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10800000">
            <a:off x="3048" y="0"/>
            <a:ext cx="12188952" cy="6858000"/>
          </a:xfrm>
          <a:prstGeom prst="rect">
            <a:avLst/>
          </a:prstGeom>
          <a:gradFill>
            <a:gsLst>
              <a:gs pos="71000">
                <a:schemeClr val="tx1">
                  <a:alpha val="0"/>
                </a:schemeClr>
              </a:gs>
              <a:gs pos="100000">
                <a:srgbClr val="121E23">
                  <a:lumMod val="0"/>
                  <a:alpha val="7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21260" y="-2"/>
            <a:ext cx="12188952" cy="6858000"/>
          </a:xfrm>
          <a:prstGeom prst="rect">
            <a:avLst/>
          </a:prstGeom>
          <a:gradFill flip="none" rotWithShape="1">
            <a:gsLst>
              <a:gs pos="71000">
                <a:schemeClr val="tx1">
                  <a:alpha val="0"/>
                </a:schemeClr>
              </a:gs>
              <a:gs pos="100000">
                <a:srgbClr val="121E23">
                  <a:lumMod val="0"/>
                  <a:alpha val="7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198" y="-3327406"/>
            <a:ext cx="2365604" cy="23554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6490" y="7712248"/>
            <a:ext cx="5399020" cy="750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 userDrawn="1"/>
        </p:nvSpPr>
        <p:spPr>
          <a:xfrm>
            <a:off x="-10630" y="5057505"/>
            <a:ext cx="12192000" cy="1200329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outerShdw blurRad="12700" dist="12700" dir="2400000" algn="tl" rotWithShape="0">
              <a:prstClr val="black">
                <a:alpha val="0"/>
              </a:prstClr>
            </a:outerShdw>
          </a:effectLst>
        </p:spPr>
        <p:txBody>
          <a:bodyPr wrap="square" rtlCol="0" anchor="t" anchorCtr="0">
            <a:spAutoFit/>
          </a:bodyPr>
          <a:lstStyle/>
          <a:p>
            <a:pPr algn="ctr"/>
            <a:r>
              <a:rPr lang="en-US" sz="2400" spc="300" dirty="0" smtClean="0">
                <a:solidFill>
                  <a:schemeClr val="bg1"/>
                </a:solidFill>
                <a:latin typeface="Franklin Gothic Medium Cond" charset="0"/>
                <a:ea typeface="Franklin Gothic Medium Cond" charset="0"/>
                <a:cs typeface="Franklin Gothic Medium Cond" charset="0"/>
              </a:rPr>
              <a:t>EXPANDING THE FRONTIERS OF SPACE ASTRONOMY</a:t>
            </a:r>
          </a:p>
          <a:p>
            <a:pPr algn="ctr"/>
            <a:endParaRPr lang="en-US" sz="2400" spc="300" dirty="0" smtClean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  <a:p>
            <a:endParaRPr lang="en-US" sz="2400" spc="300" dirty="0">
              <a:solidFill>
                <a:schemeClr val="bg1"/>
              </a:solidFill>
              <a:latin typeface="Franklin Gothic Medium Cond" charset="0"/>
              <a:ea typeface="Franklin Gothic Medium Cond" charset="0"/>
              <a:cs typeface="Franklin Gothic Medium Cond" charset="0"/>
            </a:endParaRPr>
          </a:p>
        </p:txBody>
      </p:sp>
    </p:spTree>
    <p:extLst/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0 0.6569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8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 -0.553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0"/>
                            </p:stCondLst>
                            <p:childTnLst>
                              <p:par>
                                <p:cTn id="18" presetID="42" presetClass="entr" presetSubtype="0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repeatCount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2" grpId="0" build="allAtOnce" bldLvl="4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42454" y="-2"/>
            <a:ext cx="12234454" cy="6858002"/>
          </a:xfrm>
          <a:prstGeom prst="rect">
            <a:avLst/>
          </a:prstGeom>
          <a:solidFill>
            <a:srgbClr val="01082D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658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8" r:id="rId6"/>
    <p:sldLayoutId id="2147483697" r:id="rId7"/>
    <p:sldLayoutId id="2147483696" r:id="rId8"/>
    <p:sldLayoutId id="2147483689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Franklin Gothic Book" charset="0"/>
                <a:ea typeface="Franklin Gothic Book" charset="0"/>
                <a:cs typeface="Franklin Gothic Book" charset="0"/>
              </a:rPr>
              <a:t>JWST Help Desk</a:t>
            </a:r>
            <a:endParaRPr lang="en-US" sz="40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888" y="3767328"/>
            <a:ext cx="10515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+mj-lt"/>
              </a:rPr>
              <a:t>Stacey Bright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JWST Help Desk Deputy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</a:rPr>
              <a:t>MIRI Team</a:t>
            </a:r>
            <a:endParaRPr lang="en-US" sz="2000" dirty="0" smtClean="0"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chemeClr val="accent2"/>
                </a:solidFill>
              </a:rPr>
              <a:t>ESAC 2017 JWST Workshop</a:t>
            </a:r>
            <a:endParaRPr lang="en-US" sz="2000" dirty="0">
              <a:solidFill>
                <a:schemeClr val="accent2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78" y="5274670"/>
            <a:ext cx="2252623" cy="143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2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JWST Help Desk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jwsthelp.stsci.edu</a:t>
            </a:r>
            <a:r>
              <a:rPr lang="en-US" dirty="0"/>
              <a:t>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47913" y="6488668"/>
            <a:ext cx="3591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ESAC JWST Workshop 2017 - Madrid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1" y="1519492"/>
            <a:ext cx="3933116" cy="4969176"/>
          </a:xfrm>
        </p:spPr>
        <p:txBody>
          <a:bodyPr/>
          <a:lstStyle/>
          <a:p>
            <a:r>
              <a:rPr lang="en-US" sz="3200" dirty="0"/>
              <a:t>2</a:t>
            </a:r>
            <a:r>
              <a:rPr lang="en-US" sz="3200" dirty="0" smtClean="0"/>
              <a:t>. Get Help:</a:t>
            </a:r>
          </a:p>
          <a:p>
            <a:pPr lvl="1"/>
            <a:r>
              <a:rPr lang="en-US" b="1" dirty="0" smtClean="0"/>
              <a:t>General Information/Description</a:t>
            </a:r>
          </a:p>
          <a:p>
            <a:pPr lvl="1"/>
            <a:r>
              <a:rPr lang="en-US" b="1" dirty="0" smtClean="0"/>
              <a:t>Includes link to Known Issues and FAQ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367" y="1885923"/>
            <a:ext cx="7590321" cy="367398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87845" y="4697116"/>
            <a:ext cx="1342103" cy="582807"/>
          </a:xfrm>
          <a:prstGeom prst="rect">
            <a:avLst/>
          </a:prstGeom>
          <a:noFill/>
          <a:ln w="698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1582567" flipV="1">
            <a:off x="1736185" y="3979228"/>
            <a:ext cx="4544743" cy="210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0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JWST Help Desk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jwsthelp.stsci.edu</a:t>
            </a:r>
            <a:r>
              <a:rPr lang="en-US" dirty="0"/>
              <a:t>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47913" y="6488668"/>
            <a:ext cx="3591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ESAC JWST Workshop 2017 - Madrid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1" y="1519492"/>
            <a:ext cx="3933116" cy="4969176"/>
          </a:xfrm>
        </p:spPr>
        <p:txBody>
          <a:bodyPr/>
          <a:lstStyle/>
          <a:p>
            <a:r>
              <a:rPr lang="en-US" sz="3200" dirty="0"/>
              <a:t>2</a:t>
            </a:r>
            <a:r>
              <a:rPr lang="en-US" sz="3200" dirty="0" smtClean="0"/>
              <a:t>. Get Help:</a:t>
            </a:r>
          </a:p>
          <a:p>
            <a:pPr lvl="1"/>
            <a:r>
              <a:rPr lang="en-US" dirty="0" smtClean="0"/>
              <a:t>General Information/Description</a:t>
            </a:r>
          </a:p>
          <a:p>
            <a:pPr lvl="1"/>
            <a:r>
              <a:rPr lang="en-US" b="1" dirty="0" smtClean="0"/>
              <a:t>Proprietary?</a:t>
            </a:r>
          </a:p>
          <a:p>
            <a:pPr lvl="1"/>
            <a:r>
              <a:rPr lang="en-US" b="1" dirty="0" smtClean="0"/>
              <a:t>Catalog Specific Information</a:t>
            </a:r>
          </a:p>
          <a:p>
            <a:pPr lvl="2"/>
            <a:r>
              <a:rPr lang="en-US" b="1" dirty="0" smtClean="0"/>
              <a:t>Workbook ID, </a:t>
            </a:r>
            <a:r>
              <a:rPr lang="en-US" b="1" dirty="0" err="1" smtClean="0"/>
              <a:t>etc</a:t>
            </a:r>
            <a:endParaRPr lang="en-US" b="1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367" y="1915420"/>
            <a:ext cx="7590321" cy="36739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735" y="2156230"/>
            <a:ext cx="7454900" cy="3695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488622" y="2172055"/>
            <a:ext cx="5053584" cy="762873"/>
          </a:xfrm>
          <a:prstGeom prst="rect">
            <a:avLst/>
          </a:prstGeom>
          <a:noFill/>
          <a:ln w="698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88622" y="3639659"/>
            <a:ext cx="3062552" cy="1831993"/>
          </a:xfrm>
          <a:prstGeom prst="rect">
            <a:avLst/>
          </a:prstGeom>
          <a:noFill/>
          <a:ln w="698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rot="21350555" flipV="1">
            <a:off x="2163606" y="2592625"/>
            <a:ext cx="2333282" cy="2202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701253" flipV="1">
            <a:off x="1802279" y="3821319"/>
            <a:ext cx="2631950" cy="210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JWST Help Desk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jwsthelp.stsci.edu</a:t>
            </a:r>
            <a:r>
              <a:rPr lang="en-US" dirty="0"/>
              <a:t>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47913" y="6488668"/>
            <a:ext cx="3591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ESAC JWST Workshop 2017 - Madrid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1" y="1519492"/>
            <a:ext cx="3933116" cy="4969176"/>
          </a:xfrm>
        </p:spPr>
        <p:txBody>
          <a:bodyPr/>
          <a:lstStyle/>
          <a:p>
            <a:r>
              <a:rPr lang="en-US" sz="3200" dirty="0"/>
              <a:t>2</a:t>
            </a:r>
            <a:r>
              <a:rPr lang="en-US" sz="3200" dirty="0" smtClean="0"/>
              <a:t>. Get Help:</a:t>
            </a:r>
          </a:p>
          <a:p>
            <a:pPr lvl="1"/>
            <a:r>
              <a:rPr lang="en-US" dirty="0" smtClean="0"/>
              <a:t>General Information/Description</a:t>
            </a:r>
          </a:p>
          <a:p>
            <a:pPr lvl="1"/>
            <a:r>
              <a:rPr lang="en-US" dirty="0" smtClean="0"/>
              <a:t>Proprietary?</a:t>
            </a:r>
          </a:p>
          <a:p>
            <a:pPr lvl="1"/>
            <a:r>
              <a:rPr lang="en-US" dirty="0" smtClean="0"/>
              <a:t>Catalog Specific Information</a:t>
            </a:r>
          </a:p>
          <a:p>
            <a:pPr lvl="2"/>
            <a:r>
              <a:rPr lang="en-US" dirty="0"/>
              <a:t>Workbook ID, </a:t>
            </a:r>
            <a:r>
              <a:rPr lang="en-US" dirty="0" err="1"/>
              <a:t>etc</a:t>
            </a:r>
            <a:endParaRPr lang="en-US" dirty="0" smtClean="0"/>
          </a:p>
          <a:p>
            <a:pPr lvl="1"/>
            <a:r>
              <a:rPr lang="en-US" b="1" dirty="0" smtClean="0"/>
              <a:t>Add collaborators</a:t>
            </a:r>
          </a:p>
          <a:p>
            <a:pPr lvl="1"/>
            <a:r>
              <a:rPr lang="en-US" b="1" dirty="0" smtClean="0"/>
              <a:t>Add attachments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117" y="2471728"/>
            <a:ext cx="7670800" cy="27559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458828" y="4637692"/>
            <a:ext cx="2384126" cy="589936"/>
          </a:xfrm>
          <a:prstGeom prst="rect">
            <a:avLst/>
          </a:prstGeom>
          <a:noFill/>
          <a:ln w="698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198171" y="3241207"/>
            <a:ext cx="5053584" cy="762873"/>
          </a:xfrm>
          <a:prstGeom prst="rect">
            <a:avLst/>
          </a:prstGeom>
          <a:noFill/>
          <a:ln w="698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20826107">
            <a:off x="2588298" y="3529858"/>
            <a:ext cx="1654216" cy="210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409091">
            <a:off x="2643220" y="4482405"/>
            <a:ext cx="6675120" cy="210312"/>
          </a:xfrm>
          <a:prstGeom prst="rightArrow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21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JWST Help Desk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jwsthelp.stsci.edu</a:t>
            </a:r>
            <a:r>
              <a:rPr lang="en-US" dirty="0"/>
              <a:t>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47913" y="6488668"/>
            <a:ext cx="3591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ESAC JWST Workshop 2017 - Madrid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1" y="1519492"/>
            <a:ext cx="3933116" cy="4969176"/>
          </a:xfrm>
        </p:spPr>
        <p:txBody>
          <a:bodyPr/>
          <a:lstStyle/>
          <a:p>
            <a:r>
              <a:rPr lang="en-US" sz="3200" dirty="0"/>
              <a:t>3</a:t>
            </a:r>
            <a:r>
              <a:rPr lang="en-US" sz="3200" dirty="0" smtClean="0"/>
              <a:t>. Answers:</a:t>
            </a:r>
          </a:p>
          <a:p>
            <a:pPr lvl="1"/>
            <a:r>
              <a:rPr lang="en-US" b="1" dirty="0" smtClean="0"/>
              <a:t>Viewable within </a:t>
            </a:r>
            <a:r>
              <a:rPr lang="en-US" b="1" dirty="0" err="1"/>
              <a:t>HelpDesk</a:t>
            </a:r>
            <a:r>
              <a:rPr lang="en-US" b="1" dirty="0"/>
              <a:t> via “My Open Tickets” tab or home page</a:t>
            </a:r>
          </a:p>
          <a:p>
            <a:pPr lvl="1"/>
            <a:r>
              <a:rPr lang="en-US" b="1" dirty="0"/>
              <a:t>A</a:t>
            </a:r>
            <a:r>
              <a:rPr lang="en-US" b="1" dirty="0" smtClean="0"/>
              <a:t>lso sent via email 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800722" y="1281086"/>
            <a:ext cx="7799966" cy="694123"/>
            <a:chOff x="3800722" y="1281086"/>
            <a:chExt cx="7799966" cy="6941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4788" y="1302109"/>
              <a:ext cx="5295900" cy="6731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3" b="8769"/>
            <a:stretch/>
          </p:blipFill>
          <p:spPr>
            <a:xfrm>
              <a:off x="3800722" y="1281086"/>
              <a:ext cx="3963689" cy="532966"/>
            </a:xfrm>
            <a:prstGeom prst="rect">
              <a:avLst/>
            </a:prstGeom>
          </p:spPr>
        </p:pic>
      </p:grpSp>
      <p:sp>
        <p:nvSpPr>
          <p:cNvPr id="15" name="Right Arrow 14"/>
          <p:cNvSpPr/>
          <p:nvPr/>
        </p:nvSpPr>
        <p:spPr>
          <a:xfrm rot="21045328">
            <a:off x="3357864" y="1865106"/>
            <a:ext cx="5606708" cy="210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952738" y="1267135"/>
            <a:ext cx="1459623" cy="603379"/>
          </a:xfrm>
          <a:prstGeom prst="rect">
            <a:avLst/>
          </a:prstGeom>
          <a:noFill/>
          <a:ln w="698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1" t="5338"/>
          <a:stretch/>
        </p:blipFill>
        <p:spPr>
          <a:xfrm>
            <a:off x="5029567" y="2421520"/>
            <a:ext cx="6359585" cy="40671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106123" y="5495490"/>
            <a:ext cx="2320989" cy="1274017"/>
          </a:xfrm>
          <a:prstGeom prst="rect">
            <a:avLst/>
          </a:prstGeom>
          <a:noFill/>
          <a:ln w="698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2155007" flipV="1">
            <a:off x="2838216" y="4134163"/>
            <a:ext cx="5781127" cy="210312"/>
          </a:xfrm>
          <a:prstGeom prst="rightArrow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8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JWST Help Desk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jwsthelp.stsci.edu</a:t>
            </a:r>
            <a:r>
              <a:rPr lang="en-US" dirty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47913" y="6488668"/>
            <a:ext cx="3591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ESAC JWST Workshop 2017 - Madrid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1" y="1519492"/>
            <a:ext cx="3933116" cy="4969176"/>
          </a:xfrm>
        </p:spPr>
        <p:txBody>
          <a:bodyPr/>
          <a:lstStyle/>
          <a:p>
            <a:r>
              <a:rPr lang="en-US" sz="3200" dirty="0"/>
              <a:t>3</a:t>
            </a:r>
            <a:r>
              <a:rPr lang="en-US" sz="3200" dirty="0" smtClean="0"/>
              <a:t>. Answers:</a:t>
            </a:r>
          </a:p>
          <a:p>
            <a:pPr lvl="1"/>
            <a:r>
              <a:rPr lang="en-US" dirty="0"/>
              <a:t>Viewable within </a:t>
            </a:r>
            <a:r>
              <a:rPr lang="en-US" dirty="0" err="1"/>
              <a:t>HelpDesk</a:t>
            </a:r>
            <a:r>
              <a:rPr lang="en-US" dirty="0"/>
              <a:t> via “My Open Tickets” tab or home page</a:t>
            </a:r>
          </a:p>
          <a:p>
            <a:pPr lvl="1"/>
            <a:r>
              <a:rPr lang="en-US" dirty="0"/>
              <a:t>Also sent via email </a:t>
            </a:r>
          </a:p>
          <a:p>
            <a:pPr lvl="1"/>
            <a:r>
              <a:rPr lang="en-US" b="1" dirty="0" smtClean="0"/>
              <a:t>Answers shown in chat format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800722" y="1281086"/>
            <a:ext cx="7799966" cy="694123"/>
            <a:chOff x="3800722" y="1281086"/>
            <a:chExt cx="7799966" cy="69412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4788" y="1302109"/>
              <a:ext cx="5295900" cy="6731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3" b="8769"/>
            <a:stretch/>
          </p:blipFill>
          <p:spPr>
            <a:xfrm>
              <a:off x="3800722" y="1281086"/>
              <a:ext cx="3963689" cy="532966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37" y="2187243"/>
            <a:ext cx="4894142" cy="430418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43980" y="2117288"/>
            <a:ext cx="3028072" cy="2425345"/>
          </a:xfrm>
          <a:prstGeom prst="rect">
            <a:avLst/>
          </a:prstGeom>
          <a:noFill/>
          <a:ln w="698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21181070" flipV="1">
            <a:off x="2420629" y="3479834"/>
            <a:ext cx="3190557" cy="210312"/>
          </a:xfrm>
          <a:prstGeom prst="rightArrow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23" y="126246"/>
            <a:ext cx="4098985" cy="67317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JWST Help Desk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47913" y="6488668"/>
            <a:ext cx="3591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ESAC JWST Workshop 2017 - Madrid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1" y="1519492"/>
            <a:ext cx="3933116" cy="4969176"/>
          </a:xfrm>
        </p:spPr>
        <p:txBody>
          <a:bodyPr/>
          <a:lstStyle/>
          <a:p>
            <a:r>
              <a:rPr lang="en-US" sz="3200" dirty="0"/>
              <a:t>3</a:t>
            </a:r>
            <a:r>
              <a:rPr lang="en-US" sz="3200" dirty="0" smtClean="0"/>
              <a:t>. Answers:</a:t>
            </a:r>
          </a:p>
          <a:p>
            <a:pPr lvl="1"/>
            <a:r>
              <a:rPr lang="en-US" dirty="0"/>
              <a:t>Viewable within </a:t>
            </a:r>
            <a:r>
              <a:rPr lang="en-US" dirty="0" err="1"/>
              <a:t>HelpDesk</a:t>
            </a:r>
            <a:r>
              <a:rPr lang="en-US" dirty="0"/>
              <a:t> via “My Open Tickets” tab or home page</a:t>
            </a:r>
          </a:p>
          <a:p>
            <a:pPr lvl="1"/>
            <a:r>
              <a:rPr lang="en-US" dirty="0"/>
              <a:t>Also sent via email </a:t>
            </a:r>
            <a:endParaRPr lang="en-US" dirty="0" smtClean="0"/>
          </a:p>
          <a:p>
            <a:pPr lvl="1"/>
            <a:r>
              <a:rPr lang="en-US" dirty="0"/>
              <a:t>Answers shown in chat </a:t>
            </a:r>
            <a:r>
              <a:rPr lang="en-US" dirty="0" smtClean="0"/>
              <a:t>format</a:t>
            </a:r>
            <a:endParaRPr lang="en-US" dirty="0"/>
          </a:p>
          <a:p>
            <a:pPr lvl="1"/>
            <a:r>
              <a:rPr lang="en-US" b="1" dirty="0" smtClean="0"/>
              <a:t>Shows agent when assigned</a:t>
            </a:r>
          </a:p>
          <a:p>
            <a:pPr lvl="1"/>
            <a:r>
              <a:rPr lang="en-US" b="1" dirty="0" smtClean="0"/>
              <a:t>Add collaborators after submitting</a:t>
            </a:r>
          </a:p>
          <a:p>
            <a:pPr lvl="1"/>
            <a:r>
              <a:rPr lang="en-US" b="1" dirty="0" smtClean="0"/>
              <a:t>Upload more attachments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341810" y="978299"/>
            <a:ext cx="2010246" cy="691360"/>
          </a:xfrm>
          <a:prstGeom prst="rect">
            <a:avLst/>
          </a:prstGeom>
          <a:noFill/>
          <a:ln w="698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932943" y="4409289"/>
            <a:ext cx="2798105" cy="1363417"/>
          </a:xfrm>
          <a:prstGeom prst="rect">
            <a:avLst/>
          </a:prstGeom>
          <a:noFill/>
          <a:ln w="698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115023" y="5772707"/>
            <a:ext cx="2468538" cy="785562"/>
          </a:xfrm>
          <a:prstGeom prst="rect">
            <a:avLst/>
          </a:prstGeom>
          <a:noFill/>
          <a:ln w="698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384385" flipV="1">
            <a:off x="3127383" y="4444623"/>
            <a:ext cx="2834640" cy="210312"/>
          </a:xfrm>
          <a:prstGeom prst="rightArrow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19320764" flipV="1">
            <a:off x="3280930" y="2737461"/>
            <a:ext cx="3687140" cy="210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219430" flipV="1">
            <a:off x="3389407" y="5501949"/>
            <a:ext cx="2846625" cy="210312"/>
          </a:xfrm>
          <a:prstGeom prst="rightArrow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1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JWST Help Desk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jwsthelp.stsci.edu</a:t>
            </a:r>
            <a:r>
              <a:rPr lang="en-US" dirty="0"/>
              <a:t>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47913" y="6488668"/>
            <a:ext cx="3591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ESAC JWST Workshop 2017 - Madrid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356" y="1641148"/>
            <a:ext cx="9360766" cy="4296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1" y="1519492"/>
            <a:ext cx="3933116" cy="4969176"/>
          </a:xfrm>
        </p:spPr>
        <p:txBody>
          <a:bodyPr/>
          <a:lstStyle/>
          <a:p>
            <a:r>
              <a:rPr lang="en-US" sz="3200" dirty="0" smtClean="0"/>
              <a:t>4. Announcements</a:t>
            </a:r>
          </a:p>
          <a:p>
            <a:pPr lvl="1"/>
            <a:r>
              <a:rPr lang="en-US" dirty="0" smtClean="0"/>
              <a:t>Posted news</a:t>
            </a:r>
          </a:p>
          <a:p>
            <a:pPr lvl="1"/>
            <a:r>
              <a:rPr lang="en-US" dirty="0" smtClean="0"/>
              <a:t>New releases, downtime, etc.</a:t>
            </a:r>
          </a:p>
          <a:p>
            <a:pPr lvl="1"/>
            <a:r>
              <a:rPr lang="en-US" dirty="0" smtClean="0"/>
              <a:t>Helpful during deadline periods</a:t>
            </a:r>
          </a:p>
          <a:p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2608699">
            <a:off x="797295" y="4180197"/>
            <a:ext cx="2768212" cy="2140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59394" y="5029032"/>
            <a:ext cx="2743200" cy="1030285"/>
          </a:xfrm>
          <a:prstGeom prst="rect">
            <a:avLst/>
          </a:prstGeom>
          <a:noFill/>
          <a:ln w="698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32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JWST Help Desk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jwsthelp.stsci.edu</a:t>
            </a:r>
            <a:r>
              <a:rPr lang="en-US" dirty="0"/>
              <a:t>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47913" y="6488668"/>
            <a:ext cx="3591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ESAC JWST Workshop 2017 - Madrid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356" y="1641148"/>
            <a:ext cx="9360766" cy="4296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1" y="1519492"/>
            <a:ext cx="3933116" cy="4969176"/>
          </a:xfrm>
        </p:spPr>
        <p:txBody>
          <a:bodyPr/>
          <a:lstStyle/>
          <a:p>
            <a:r>
              <a:rPr lang="en-US" sz="3200" dirty="0" smtClean="0"/>
              <a:t>4. Community Forum</a:t>
            </a:r>
          </a:p>
          <a:p>
            <a:pPr lvl="1"/>
            <a:r>
              <a:rPr lang="en-US" dirty="0" smtClean="0"/>
              <a:t>Community sourced questions and answers</a:t>
            </a:r>
          </a:p>
          <a:p>
            <a:pPr lvl="1"/>
            <a:r>
              <a:rPr lang="en-US" dirty="0" smtClean="0"/>
              <a:t>Will be more populated after ERS and hopefully in use for Cycle 1</a:t>
            </a:r>
          </a:p>
          <a:p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757097">
            <a:off x="2313579" y="4117971"/>
            <a:ext cx="6487590" cy="210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745794" y="4004080"/>
            <a:ext cx="2743200" cy="1030285"/>
          </a:xfrm>
          <a:prstGeom prst="rect">
            <a:avLst/>
          </a:prstGeom>
          <a:noFill/>
          <a:ln w="698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5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JWST Help Desk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jwsthelp.stsci.edu</a:t>
            </a:r>
            <a:r>
              <a:rPr lang="en-US" dirty="0"/>
              <a:t>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561"/>
            <a:ext cx="12192000" cy="414380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813963" y="1369702"/>
            <a:ext cx="3960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2F92"/>
                </a:solidFill>
                <a:latin typeface="+mj-lt"/>
              </a:rPr>
              <a:t>jwsthelp.stsci.edu</a:t>
            </a:r>
            <a:r>
              <a:rPr lang="en-US" sz="4000" b="1" dirty="0">
                <a:solidFill>
                  <a:srgbClr val="FF2F92"/>
                </a:solidFill>
                <a:latin typeface="+mj-lt"/>
              </a:rPr>
              <a:t> </a:t>
            </a:r>
            <a:endParaRPr lang="en-US" sz="4000" dirty="0">
              <a:solidFill>
                <a:srgbClr val="FF2F92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5121" y="6531341"/>
            <a:ext cx="3211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ESAC JWST Workshop 2017 - Madrid</a:t>
            </a:r>
          </a:p>
        </p:txBody>
      </p:sp>
    </p:spTree>
    <p:extLst>
      <p:ext uri="{BB962C8B-B14F-4D97-AF65-F5344CB8AC3E}">
        <p14:creationId xmlns:p14="http://schemas.microsoft.com/office/powerpoint/2010/main" val="77562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JWST Help Desk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jwsthelp.stsci.edu</a:t>
            </a:r>
            <a:r>
              <a:rPr lang="en-US" dirty="0"/>
              <a:t>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430" y="1883368"/>
            <a:ext cx="7859318" cy="39326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47913" y="6488668"/>
            <a:ext cx="3591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ESAC JWST Workshop 2017 - Madrid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quarter" idx="10"/>
          </p:nvPr>
        </p:nvSpPr>
        <p:spPr>
          <a:xfrm>
            <a:off x="1" y="1519492"/>
            <a:ext cx="3933116" cy="4969176"/>
          </a:xfrm>
        </p:spPr>
        <p:txBody>
          <a:bodyPr/>
          <a:lstStyle/>
          <a:p>
            <a:r>
              <a:rPr lang="en-US" sz="3200" dirty="0" err="1"/>
              <a:t>j</a:t>
            </a:r>
            <a:r>
              <a:rPr lang="en-US" sz="3200" dirty="0" err="1" smtClean="0"/>
              <a:t>wsthelp.stsci.edu</a:t>
            </a:r>
            <a:endParaRPr lang="en-US" sz="3200" dirty="0"/>
          </a:p>
          <a:p>
            <a:pPr lvl="1"/>
            <a:r>
              <a:rPr lang="en-US" dirty="0"/>
              <a:t>Not using email or phone number previously used by </a:t>
            </a:r>
            <a:r>
              <a:rPr lang="en-US" dirty="0" smtClean="0"/>
              <a:t>HST</a:t>
            </a:r>
          </a:p>
          <a:p>
            <a:pPr lvl="1"/>
            <a:r>
              <a:rPr lang="en-US" dirty="0"/>
              <a:t>Faster service by self-selecting </a:t>
            </a:r>
            <a:r>
              <a:rPr lang="en-US" dirty="0" smtClean="0"/>
              <a:t>topics</a:t>
            </a:r>
            <a:endParaRPr lang="en-US" dirty="0"/>
          </a:p>
          <a:p>
            <a:pPr lvl="1"/>
            <a:r>
              <a:rPr lang="en-US" dirty="0" smtClean="0"/>
              <a:t>JDOX integrated for searching</a:t>
            </a:r>
          </a:p>
          <a:p>
            <a:pPr lvl="1"/>
            <a:r>
              <a:rPr lang="en-US" dirty="0" smtClean="0"/>
              <a:t>Knowledge Base articles updated frequently</a:t>
            </a:r>
          </a:p>
          <a:p>
            <a:pPr lvl="1"/>
            <a:r>
              <a:rPr lang="en-US" dirty="0" smtClean="0"/>
              <a:t>News and Announcements posted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4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JWST Help Desk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jwsthelp.stsci.edu</a:t>
            </a:r>
            <a:r>
              <a:rPr lang="en-US" dirty="0"/>
              <a:t>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2561"/>
            <a:ext cx="12192000" cy="41438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157620" y="3396239"/>
            <a:ext cx="1905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2F92"/>
                </a:solidFill>
              </a:rPr>
              <a:t>Use </a:t>
            </a:r>
            <a:r>
              <a:rPr lang="en-US" dirty="0" err="1" smtClean="0">
                <a:solidFill>
                  <a:srgbClr val="FF2F92"/>
                </a:solidFill>
              </a:rPr>
              <a:t>MyST</a:t>
            </a:r>
            <a:r>
              <a:rPr lang="en-US" dirty="0" smtClean="0">
                <a:solidFill>
                  <a:srgbClr val="FF2F92"/>
                </a:solidFill>
              </a:rPr>
              <a:t> account</a:t>
            </a:r>
            <a:endParaRPr lang="en-US" dirty="0">
              <a:solidFill>
                <a:srgbClr val="FF2F92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3963" y="1369702"/>
            <a:ext cx="3960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2F92"/>
                </a:solidFill>
                <a:latin typeface="+mj-lt"/>
              </a:rPr>
              <a:t>jwsthelp.stsci.edu</a:t>
            </a:r>
            <a:r>
              <a:rPr lang="en-US" sz="4000" b="1" dirty="0">
                <a:solidFill>
                  <a:srgbClr val="FF2F92"/>
                </a:solidFill>
                <a:latin typeface="+mj-lt"/>
              </a:rPr>
              <a:t> </a:t>
            </a:r>
            <a:endParaRPr lang="en-US" sz="4000" dirty="0">
              <a:solidFill>
                <a:srgbClr val="FF2F92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5121" y="6531341"/>
            <a:ext cx="3211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ESAC JWST Workshop 2017 - Madrid</a:t>
            </a:r>
          </a:p>
        </p:txBody>
      </p:sp>
      <p:sp>
        <p:nvSpPr>
          <p:cNvPr id="15" name="Right Arrow 14"/>
          <p:cNvSpPr/>
          <p:nvPr/>
        </p:nvSpPr>
        <p:spPr>
          <a:xfrm rot="19727257">
            <a:off x="10149244" y="2950406"/>
            <a:ext cx="1402282" cy="210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1223523" y="2388323"/>
            <a:ext cx="938981" cy="286454"/>
          </a:xfrm>
          <a:prstGeom prst="rect">
            <a:avLst/>
          </a:prstGeom>
          <a:noFill/>
          <a:ln w="698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5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JWST Help Desk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jwsthelp.stsci.edu</a:t>
            </a:r>
            <a:r>
              <a:rPr lang="en-US" dirty="0"/>
              <a:t>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47913" y="6488668"/>
            <a:ext cx="3591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ESAC JWST Workshop 2017 - Madrid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356" y="1641148"/>
            <a:ext cx="9360766" cy="4296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1" y="1519492"/>
            <a:ext cx="3933116" cy="4969176"/>
          </a:xfrm>
        </p:spPr>
        <p:txBody>
          <a:bodyPr/>
          <a:lstStyle/>
          <a:p>
            <a:r>
              <a:rPr lang="en-US" sz="3200" dirty="0" smtClean="0"/>
              <a:t>1. Search:</a:t>
            </a:r>
          </a:p>
          <a:p>
            <a:pPr lvl="1"/>
            <a:r>
              <a:rPr lang="en-US" dirty="0" smtClean="0"/>
              <a:t>Returns both JDOX and Knowledge Base articles</a:t>
            </a:r>
          </a:p>
          <a:p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111766">
            <a:off x="2381074" y="2772164"/>
            <a:ext cx="1674421" cy="210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028991" y="2921330"/>
            <a:ext cx="6752080" cy="593766"/>
          </a:xfrm>
          <a:prstGeom prst="rect">
            <a:avLst/>
          </a:prstGeom>
          <a:noFill/>
          <a:ln w="698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2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91"/>
          <a:stretch/>
        </p:blipFill>
        <p:spPr>
          <a:xfrm>
            <a:off x="4198589" y="1357264"/>
            <a:ext cx="7392228" cy="5500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JWST Help Desk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jwsthelp.stsci.edu</a:t>
            </a:r>
            <a:r>
              <a:rPr lang="en-US" dirty="0"/>
              <a:t>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47913" y="6488668"/>
            <a:ext cx="3591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ESAC JWST Workshop 2017 - Madrid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1" y="1519492"/>
            <a:ext cx="3933116" cy="4969176"/>
          </a:xfrm>
        </p:spPr>
        <p:txBody>
          <a:bodyPr/>
          <a:lstStyle/>
          <a:p>
            <a:r>
              <a:rPr lang="en-US" sz="3200" dirty="0" smtClean="0"/>
              <a:t>1. Search:</a:t>
            </a:r>
          </a:p>
          <a:p>
            <a:pPr lvl="1"/>
            <a:r>
              <a:rPr lang="en-US" dirty="0" smtClean="0"/>
              <a:t>Initial results shows all results,  with JDOX articles first</a:t>
            </a: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491108" y="2462980"/>
            <a:ext cx="2248905" cy="458349"/>
          </a:xfrm>
          <a:prstGeom prst="rect">
            <a:avLst/>
          </a:prstGeom>
          <a:noFill/>
          <a:ln w="698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59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JWST Help Desk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jwsthelp.stsci.edu</a:t>
            </a:r>
            <a:r>
              <a:rPr lang="en-US" dirty="0"/>
              <a:t>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47913" y="6488668"/>
            <a:ext cx="3591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ESAC JWST Workshop 2017 - Madrid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028991" y="2921330"/>
            <a:ext cx="6752080" cy="593766"/>
          </a:xfrm>
          <a:prstGeom prst="rect">
            <a:avLst/>
          </a:prstGeom>
          <a:noFill/>
          <a:ln w="698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1" y="1519492"/>
            <a:ext cx="3933116" cy="4969176"/>
          </a:xfrm>
        </p:spPr>
        <p:txBody>
          <a:bodyPr/>
          <a:lstStyle/>
          <a:p>
            <a:r>
              <a:rPr lang="en-US" sz="3200" dirty="0" smtClean="0"/>
              <a:t>1. Search:</a:t>
            </a:r>
          </a:p>
          <a:p>
            <a:pPr lvl="1"/>
            <a:r>
              <a:rPr lang="en-US" dirty="0" smtClean="0"/>
              <a:t>Results show JDOX articles first</a:t>
            </a:r>
          </a:p>
          <a:p>
            <a:pPr lvl="1"/>
            <a:r>
              <a:rPr lang="en-US" dirty="0" smtClean="0"/>
              <a:t>Use sidebar tree to filter for other articles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45"/>
          <a:stretch/>
        </p:blipFill>
        <p:spPr>
          <a:xfrm>
            <a:off x="3769294" y="1416662"/>
            <a:ext cx="7831394" cy="48786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857" y="2805257"/>
            <a:ext cx="2248905" cy="458349"/>
          </a:xfrm>
          <a:prstGeom prst="rect">
            <a:avLst/>
          </a:prstGeom>
          <a:noFill/>
          <a:ln w="698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58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65" y="1364469"/>
            <a:ext cx="8141003" cy="45715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JWST Help Desk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jwsthelp.stsci.edu</a:t>
            </a:r>
            <a:r>
              <a:rPr lang="en-US" dirty="0"/>
              <a:t>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47913" y="6488668"/>
            <a:ext cx="3591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ESAC JWST Workshop 2017 - Madrid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1" y="1519492"/>
            <a:ext cx="3933116" cy="4969176"/>
          </a:xfrm>
        </p:spPr>
        <p:txBody>
          <a:bodyPr/>
          <a:lstStyle/>
          <a:p>
            <a:r>
              <a:rPr lang="en-US" sz="3200" dirty="0" smtClean="0"/>
              <a:t>1. Search:</a:t>
            </a:r>
          </a:p>
          <a:p>
            <a:pPr lvl="1"/>
            <a:r>
              <a:rPr lang="en-US" dirty="0" smtClean="0"/>
              <a:t>Results show JDOX articles first</a:t>
            </a:r>
          </a:p>
          <a:p>
            <a:pPr lvl="1"/>
            <a:r>
              <a:rPr lang="en-US" dirty="0" smtClean="0"/>
              <a:t>Use sidebar tree to filter for other articles</a:t>
            </a:r>
          </a:p>
          <a:p>
            <a:pPr lvl="1"/>
            <a:r>
              <a:rPr lang="en-US" b="1" dirty="0" smtClean="0"/>
              <a:t>Knowledge Base article example: 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77791" y="1374428"/>
            <a:ext cx="2685243" cy="483869"/>
          </a:xfrm>
          <a:prstGeom prst="rect">
            <a:avLst/>
          </a:prstGeom>
          <a:noFill/>
          <a:ln w="698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792188" y="3595934"/>
            <a:ext cx="2257783" cy="210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4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JWST Help Desk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jwsthelp.stsci.edu</a:t>
            </a:r>
            <a:r>
              <a:rPr lang="en-US" dirty="0"/>
              <a:t>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47913" y="6488668"/>
            <a:ext cx="3591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ESAC JWST Workshop 2017 - Madrid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356" y="1641148"/>
            <a:ext cx="9360766" cy="429651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1" y="1519492"/>
            <a:ext cx="3933116" cy="4969176"/>
          </a:xfrm>
        </p:spPr>
        <p:txBody>
          <a:bodyPr/>
          <a:lstStyle/>
          <a:p>
            <a:r>
              <a:rPr lang="en-US" sz="3200" dirty="0"/>
              <a:t>2</a:t>
            </a:r>
            <a:r>
              <a:rPr lang="en-US" sz="3200" dirty="0" smtClean="0"/>
              <a:t>. Get Help:</a:t>
            </a:r>
          </a:p>
          <a:p>
            <a:pPr lvl="1"/>
            <a:r>
              <a:rPr lang="en-US" dirty="0" smtClean="0"/>
              <a:t>Ask a question</a:t>
            </a:r>
          </a:p>
          <a:p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rot="1547406">
            <a:off x="1580212" y="3207344"/>
            <a:ext cx="4505950" cy="210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02594" y="4026310"/>
            <a:ext cx="2743200" cy="870156"/>
          </a:xfrm>
          <a:prstGeom prst="rect">
            <a:avLst/>
          </a:prstGeom>
          <a:noFill/>
          <a:ln w="698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2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5" y="1210689"/>
            <a:ext cx="6152615" cy="5263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JWST Help Desk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jwsthelp.stsci.edu</a:t>
            </a:r>
            <a:r>
              <a:rPr lang="en-US" dirty="0"/>
              <a:t> 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47913" y="6488668"/>
            <a:ext cx="3591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ESAC JWST Workshop 2017 - Madrid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1" y="1519492"/>
            <a:ext cx="3933116" cy="4969176"/>
          </a:xfrm>
        </p:spPr>
        <p:txBody>
          <a:bodyPr/>
          <a:lstStyle/>
          <a:p>
            <a:r>
              <a:rPr lang="en-US" sz="3200" dirty="0"/>
              <a:t>2</a:t>
            </a:r>
            <a:r>
              <a:rPr lang="en-US" sz="3200" dirty="0" smtClean="0"/>
              <a:t>. Get Help:</a:t>
            </a:r>
          </a:p>
          <a:p>
            <a:pPr lvl="1"/>
            <a:r>
              <a:rPr lang="en-US" dirty="0" smtClean="0"/>
              <a:t>Ask a question</a:t>
            </a:r>
          </a:p>
          <a:p>
            <a:pPr lvl="1"/>
            <a:r>
              <a:rPr lang="en-US" b="1" dirty="0" smtClean="0"/>
              <a:t>Many ”Catalogs” to choose from to get an answer quicker</a:t>
            </a:r>
          </a:p>
          <a:p>
            <a:pPr lvl="1"/>
            <a:r>
              <a:rPr lang="en-US" b="1" dirty="0" smtClean="0"/>
              <a:t>Or choose “General”</a:t>
            </a:r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863781" y="1423206"/>
            <a:ext cx="1681316" cy="825911"/>
          </a:xfrm>
          <a:prstGeom prst="rect">
            <a:avLst/>
          </a:prstGeom>
          <a:noFill/>
          <a:ln w="69850">
            <a:solidFill>
              <a:srgbClr val="FF2F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1033146" flipV="1">
            <a:off x="3588717" y="2109777"/>
            <a:ext cx="5305425" cy="2103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3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ScI_Presentation" id="{3C28A8C0-B903-AF4E-A7AA-A7B73EB50B3F}" vid="{D82F0963-22BE-E84B-ABA2-8FA5CC353F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STScI_Presentation</Template>
  <TotalTime>188</TotalTime>
  <Words>505</Words>
  <Application>Microsoft Macintosh PowerPoint</Application>
  <PresentationFormat>Widescreen</PresentationFormat>
  <Paragraphs>112</Paragraphs>
  <Slides>18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  <vt:variant>
        <vt:lpstr>Custom Shows</vt:lpstr>
      </vt:variant>
      <vt:variant>
        <vt:i4>1</vt:i4>
      </vt:variant>
    </vt:vector>
  </HeadingPairs>
  <TitlesOfParts>
    <vt:vector size="28" baseType="lpstr">
      <vt:lpstr>Calibri</vt:lpstr>
      <vt:lpstr>Calibri Light</vt:lpstr>
      <vt:lpstr>Franklin Gothic Book</vt:lpstr>
      <vt:lpstr>Franklin Gothic Medium</vt:lpstr>
      <vt:lpstr>Franklin Gothic Medium Cond</vt:lpstr>
      <vt:lpstr>LucidaGrande</vt:lpstr>
      <vt:lpstr>Mangal</vt:lpstr>
      <vt:lpstr>Arial</vt:lpstr>
      <vt:lpstr>1_Office Theme</vt:lpstr>
      <vt:lpstr>JWST Help Desk</vt:lpstr>
      <vt:lpstr>JWST Help Desk– jwsthelp.stsci.edu  </vt:lpstr>
      <vt:lpstr>JWST Help Desk– jwsthelp.stsci.edu  </vt:lpstr>
      <vt:lpstr>JWST Help Desk– jwsthelp.stsci.edu  </vt:lpstr>
      <vt:lpstr>JWST Help Desk– jwsthelp.stsci.edu  </vt:lpstr>
      <vt:lpstr>JWST Help Desk– jwsthelp.stsci.edu  </vt:lpstr>
      <vt:lpstr>JWST Help Desk– jwsthelp.stsci.edu  </vt:lpstr>
      <vt:lpstr>JWST Help Desk– jwsthelp.stsci.edu  </vt:lpstr>
      <vt:lpstr>JWST Help Desk– jwsthelp.stsci.edu  </vt:lpstr>
      <vt:lpstr>JWST Help Desk– jwsthelp.stsci.edu  </vt:lpstr>
      <vt:lpstr>JWST Help Desk– jwsthelp.stsci.edu  </vt:lpstr>
      <vt:lpstr>JWST Help Desk– jwsthelp.stsci.edu  </vt:lpstr>
      <vt:lpstr>JWST Help Desk– jwsthelp.stsci.edu  </vt:lpstr>
      <vt:lpstr>JWST Help Desk – jwsthelp.stsci.edu </vt:lpstr>
      <vt:lpstr>JWST Help Desk </vt:lpstr>
      <vt:lpstr>JWST Help Desk– jwsthelp.stsci.edu  </vt:lpstr>
      <vt:lpstr>JWST Help Desk– jwsthelp.stsci.edu  </vt:lpstr>
      <vt:lpstr>JWST Help Desk– jwsthelp.stsci.edu  </vt:lpstr>
      <vt:lpstr>Custom Show 1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34</cp:revision>
  <dcterms:created xsi:type="dcterms:W3CDTF">2017-10-06T08:08:46Z</dcterms:created>
  <dcterms:modified xsi:type="dcterms:W3CDTF">2017-10-06T11:17:29Z</dcterms:modified>
</cp:coreProperties>
</file>