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04" r:id="rId1"/>
    <p:sldMasterId id="2147483839" r:id="rId2"/>
  </p:sldMasterIdLst>
  <p:notesMasterIdLst>
    <p:notesMasterId r:id="rId15"/>
  </p:notesMasterIdLst>
  <p:handoutMasterIdLst>
    <p:handoutMasterId r:id="rId16"/>
  </p:handoutMasterIdLst>
  <p:sldIdLst>
    <p:sldId id="1078" r:id="rId3"/>
    <p:sldId id="1162" r:id="rId4"/>
    <p:sldId id="1170" r:id="rId5"/>
    <p:sldId id="1173" r:id="rId6"/>
    <p:sldId id="1163" r:id="rId7"/>
    <p:sldId id="1136" r:id="rId8"/>
    <p:sldId id="1164" r:id="rId9"/>
    <p:sldId id="1165" r:id="rId10"/>
    <p:sldId id="1174" r:id="rId11"/>
    <p:sldId id="1166" r:id="rId12"/>
    <p:sldId id="1168" r:id="rId13"/>
    <p:sldId id="1139" r:id="rId14"/>
  </p:sldIdLst>
  <p:sldSz cx="12192000" cy="6858000"/>
  <p:notesSz cx="6797675" cy="9926638"/>
  <p:defaultTextStyle>
    <a:defPPr>
      <a:defRPr lang="en-US"/>
    </a:defPPr>
    <a:lvl1pPr algn="l" rtl="0" fontAlgn="base">
      <a:spcBef>
        <a:spcPct val="20000"/>
      </a:spcBef>
      <a:spcAft>
        <a:spcPct val="0"/>
      </a:spcAft>
      <a:buClr>
        <a:schemeClr val="bg2"/>
      </a:buClr>
      <a:buSzPct val="75000"/>
      <a:buFont typeface="Wingdings" pitchFamily="2" charset="2"/>
      <a:defRPr kern="1200">
        <a:solidFill>
          <a:schemeClr val="tx1"/>
        </a:solidFill>
        <a:latin typeface="Arial" charset="0"/>
        <a:ea typeface="+mn-ea"/>
        <a:cs typeface="+mn-cs"/>
      </a:defRPr>
    </a:lvl1pPr>
    <a:lvl2pPr marL="457200" algn="l" rtl="0" fontAlgn="base">
      <a:spcBef>
        <a:spcPct val="20000"/>
      </a:spcBef>
      <a:spcAft>
        <a:spcPct val="0"/>
      </a:spcAft>
      <a:buClr>
        <a:schemeClr val="bg2"/>
      </a:buClr>
      <a:buSzPct val="75000"/>
      <a:buFont typeface="Wingdings" pitchFamily="2" charset="2"/>
      <a:defRPr kern="1200">
        <a:solidFill>
          <a:schemeClr val="tx1"/>
        </a:solidFill>
        <a:latin typeface="Arial" charset="0"/>
        <a:ea typeface="+mn-ea"/>
        <a:cs typeface="+mn-cs"/>
      </a:defRPr>
    </a:lvl2pPr>
    <a:lvl3pPr marL="914400" algn="l" rtl="0" fontAlgn="base">
      <a:spcBef>
        <a:spcPct val="20000"/>
      </a:spcBef>
      <a:spcAft>
        <a:spcPct val="0"/>
      </a:spcAft>
      <a:buClr>
        <a:schemeClr val="bg2"/>
      </a:buClr>
      <a:buSzPct val="75000"/>
      <a:buFont typeface="Wingdings" pitchFamily="2" charset="2"/>
      <a:defRPr kern="1200">
        <a:solidFill>
          <a:schemeClr val="tx1"/>
        </a:solidFill>
        <a:latin typeface="Arial" charset="0"/>
        <a:ea typeface="+mn-ea"/>
        <a:cs typeface="+mn-cs"/>
      </a:defRPr>
    </a:lvl3pPr>
    <a:lvl4pPr marL="1371600" algn="l" rtl="0" fontAlgn="base">
      <a:spcBef>
        <a:spcPct val="20000"/>
      </a:spcBef>
      <a:spcAft>
        <a:spcPct val="0"/>
      </a:spcAft>
      <a:buClr>
        <a:schemeClr val="bg2"/>
      </a:buClr>
      <a:buSzPct val="75000"/>
      <a:buFont typeface="Wingdings" pitchFamily="2" charset="2"/>
      <a:defRPr kern="1200">
        <a:solidFill>
          <a:schemeClr val="tx1"/>
        </a:solidFill>
        <a:latin typeface="Arial" charset="0"/>
        <a:ea typeface="+mn-ea"/>
        <a:cs typeface="+mn-cs"/>
      </a:defRPr>
    </a:lvl4pPr>
    <a:lvl5pPr marL="1828800" algn="l" rtl="0" fontAlgn="base">
      <a:spcBef>
        <a:spcPct val="20000"/>
      </a:spcBef>
      <a:spcAft>
        <a:spcPct val="0"/>
      </a:spcAft>
      <a:buClr>
        <a:schemeClr val="bg2"/>
      </a:buClr>
      <a:buSzPct val="75000"/>
      <a:buFont typeface="Wingdings" pitchFamily="2" charset="2"/>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ezione predefinita" id="{4978D9B0-8582-4FF6-AE39-C6EB3F771B73}">
          <p14:sldIdLst>
            <p14:sldId id="1078"/>
            <p14:sldId id="1162"/>
            <p14:sldId id="1170"/>
            <p14:sldId id="1173"/>
            <p14:sldId id="1163"/>
            <p14:sldId id="1136"/>
          </p14:sldIdLst>
        </p14:section>
        <p14:section name="Sezione senza titolo" id="{7CB082B9-CD82-4823-8C7A-98DE8D51ED9C}">
          <p14:sldIdLst>
            <p14:sldId id="1164"/>
            <p14:sldId id="1165"/>
            <p14:sldId id="1174"/>
            <p14:sldId id="1166"/>
            <p14:sldId id="1168"/>
            <p14:sldId id="113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ampiero Naletto" initials="GN" lastIdx="12" clrIdx="0"/>
  <p:cmAuthor id="1" name="Gip" initials="G"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FF"/>
    <a:srgbClr val="33CC33"/>
    <a:srgbClr val="FF99CC"/>
    <a:srgbClr val="00CCFF"/>
    <a:srgbClr val="FFFF00"/>
    <a:srgbClr val="FF0000"/>
    <a:srgbClr val="000099"/>
    <a:srgbClr val="3333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92" autoAdjust="0"/>
    <p:restoredTop sz="86387" autoAdjust="0"/>
  </p:normalViewPr>
  <p:slideViewPr>
    <p:cSldViewPr snapToGrid="0">
      <p:cViewPr varScale="1">
        <p:scale>
          <a:sx n="86" d="100"/>
          <a:sy n="86" d="100"/>
        </p:scale>
        <p:origin x="753" y="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262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1"/>
            <a:ext cx="2945862" cy="495793"/>
          </a:xfrm>
          <a:prstGeom prst="rect">
            <a:avLst/>
          </a:prstGeom>
          <a:noFill/>
          <a:ln w="9525">
            <a:noFill/>
            <a:miter lim="800000"/>
            <a:headEnd/>
            <a:tailEnd/>
          </a:ln>
          <a:effectLst/>
        </p:spPr>
        <p:txBody>
          <a:bodyPr vert="horz" wrap="square" lIns="95554" tIns="47777" rIns="95554" bIns="47777" numCol="1" anchor="t" anchorCtr="0" compatLnSpc="1">
            <a:prstTxWarp prst="textNoShape">
              <a:avLst/>
            </a:prstTxWarp>
          </a:bodyPr>
          <a:lstStyle>
            <a:lvl1pPr defTabSz="955654" eaLnBrk="0" hangingPunct="0">
              <a:spcBef>
                <a:spcPct val="0"/>
              </a:spcBef>
              <a:buClrTx/>
              <a:buSzTx/>
              <a:buFontTx/>
              <a:buNone/>
              <a:defRPr sz="1300" smtClean="0">
                <a:latin typeface="Times New Roman" pitchFamily="18" charset="0"/>
              </a:defRPr>
            </a:lvl1pPr>
          </a:lstStyle>
          <a:p>
            <a:pPr>
              <a:defRPr/>
            </a:pPr>
            <a:endParaRPr lang="it-IT"/>
          </a:p>
        </p:txBody>
      </p:sp>
      <p:sp>
        <p:nvSpPr>
          <p:cNvPr id="202755" name="Rectangle 3"/>
          <p:cNvSpPr>
            <a:spLocks noGrp="1" noChangeArrowheads="1"/>
          </p:cNvSpPr>
          <p:nvPr>
            <p:ph type="dt" sz="quarter" idx="1"/>
          </p:nvPr>
        </p:nvSpPr>
        <p:spPr bwMode="auto">
          <a:xfrm>
            <a:off x="3850295" y="1"/>
            <a:ext cx="2945862" cy="495793"/>
          </a:xfrm>
          <a:prstGeom prst="rect">
            <a:avLst/>
          </a:prstGeom>
          <a:noFill/>
          <a:ln w="9525">
            <a:noFill/>
            <a:miter lim="800000"/>
            <a:headEnd/>
            <a:tailEnd/>
          </a:ln>
          <a:effectLst/>
        </p:spPr>
        <p:txBody>
          <a:bodyPr vert="horz" wrap="square" lIns="95554" tIns="47777" rIns="95554" bIns="47777" numCol="1" anchor="t" anchorCtr="0" compatLnSpc="1">
            <a:prstTxWarp prst="textNoShape">
              <a:avLst/>
            </a:prstTxWarp>
          </a:bodyPr>
          <a:lstStyle>
            <a:lvl1pPr algn="r" defTabSz="955654" eaLnBrk="0" hangingPunct="0">
              <a:spcBef>
                <a:spcPct val="0"/>
              </a:spcBef>
              <a:buClrTx/>
              <a:buSzTx/>
              <a:buFontTx/>
              <a:buNone/>
              <a:defRPr sz="1300" smtClean="0">
                <a:latin typeface="Times New Roman" pitchFamily="18" charset="0"/>
              </a:defRPr>
            </a:lvl1pPr>
          </a:lstStyle>
          <a:p>
            <a:pPr>
              <a:defRPr/>
            </a:pPr>
            <a:endParaRPr lang="it-IT"/>
          </a:p>
        </p:txBody>
      </p:sp>
      <p:sp>
        <p:nvSpPr>
          <p:cNvPr id="202756" name="Rectangle 4"/>
          <p:cNvSpPr>
            <a:spLocks noGrp="1" noChangeArrowheads="1"/>
          </p:cNvSpPr>
          <p:nvPr>
            <p:ph type="ftr" sz="quarter" idx="2"/>
          </p:nvPr>
        </p:nvSpPr>
        <p:spPr bwMode="auto">
          <a:xfrm>
            <a:off x="0" y="9429306"/>
            <a:ext cx="2945862" cy="495793"/>
          </a:xfrm>
          <a:prstGeom prst="rect">
            <a:avLst/>
          </a:prstGeom>
          <a:noFill/>
          <a:ln w="9525">
            <a:noFill/>
            <a:miter lim="800000"/>
            <a:headEnd/>
            <a:tailEnd/>
          </a:ln>
          <a:effectLst/>
        </p:spPr>
        <p:txBody>
          <a:bodyPr vert="horz" wrap="square" lIns="95554" tIns="47777" rIns="95554" bIns="47777" numCol="1" anchor="b" anchorCtr="0" compatLnSpc="1">
            <a:prstTxWarp prst="textNoShape">
              <a:avLst/>
            </a:prstTxWarp>
          </a:bodyPr>
          <a:lstStyle>
            <a:lvl1pPr defTabSz="955654" eaLnBrk="0" hangingPunct="0">
              <a:spcBef>
                <a:spcPct val="0"/>
              </a:spcBef>
              <a:buClrTx/>
              <a:buSzTx/>
              <a:buFontTx/>
              <a:buNone/>
              <a:defRPr sz="1300" smtClean="0">
                <a:latin typeface="Times New Roman" pitchFamily="18" charset="0"/>
              </a:defRPr>
            </a:lvl1pPr>
          </a:lstStyle>
          <a:p>
            <a:pPr>
              <a:defRPr/>
            </a:pPr>
            <a:endParaRPr lang="it-IT"/>
          </a:p>
        </p:txBody>
      </p:sp>
      <p:sp>
        <p:nvSpPr>
          <p:cNvPr id="202757" name="Rectangle 5"/>
          <p:cNvSpPr>
            <a:spLocks noGrp="1" noChangeArrowheads="1"/>
          </p:cNvSpPr>
          <p:nvPr>
            <p:ph type="sldNum" sz="quarter" idx="3"/>
          </p:nvPr>
        </p:nvSpPr>
        <p:spPr bwMode="auto">
          <a:xfrm>
            <a:off x="3850295" y="9429306"/>
            <a:ext cx="2945862" cy="495793"/>
          </a:xfrm>
          <a:prstGeom prst="rect">
            <a:avLst/>
          </a:prstGeom>
          <a:noFill/>
          <a:ln w="9525">
            <a:noFill/>
            <a:miter lim="800000"/>
            <a:headEnd/>
            <a:tailEnd/>
          </a:ln>
          <a:effectLst/>
        </p:spPr>
        <p:txBody>
          <a:bodyPr vert="horz" wrap="square" lIns="95554" tIns="47777" rIns="95554" bIns="47777" numCol="1" anchor="b" anchorCtr="0" compatLnSpc="1">
            <a:prstTxWarp prst="textNoShape">
              <a:avLst/>
            </a:prstTxWarp>
          </a:bodyPr>
          <a:lstStyle>
            <a:lvl1pPr algn="r" defTabSz="955654" eaLnBrk="0" hangingPunct="0">
              <a:spcBef>
                <a:spcPct val="0"/>
              </a:spcBef>
              <a:buClrTx/>
              <a:buSzTx/>
              <a:buFontTx/>
              <a:buNone/>
              <a:defRPr sz="1300" smtClean="0">
                <a:latin typeface="Times New Roman" pitchFamily="18" charset="0"/>
              </a:defRPr>
            </a:lvl1pPr>
          </a:lstStyle>
          <a:p>
            <a:pPr>
              <a:defRPr/>
            </a:pPr>
            <a:fld id="{6E9C1D79-6EA0-45E5-BE83-7AC51C714846}" type="slidenum">
              <a:rPr lang="it-IT"/>
              <a:pPr>
                <a:defRPr/>
              </a:pPr>
              <a:t>‹N›</a:t>
            </a:fld>
            <a:endParaRPr lang="it-IT"/>
          </a:p>
        </p:txBody>
      </p:sp>
    </p:spTree>
    <p:extLst>
      <p:ext uri="{BB962C8B-B14F-4D97-AF65-F5344CB8AC3E}">
        <p14:creationId xmlns:p14="http://schemas.microsoft.com/office/powerpoint/2010/main" val="2763398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1"/>
            <a:ext cx="2945862" cy="495793"/>
          </a:xfrm>
          <a:prstGeom prst="rect">
            <a:avLst/>
          </a:prstGeom>
          <a:noFill/>
          <a:ln w="9525">
            <a:noFill/>
            <a:miter lim="800000"/>
            <a:headEnd/>
            <a:tailEnd/>
          </a:ln>
          <a:effectLst/>
        </p:spPr>
        <p:txBody>
          <a:bodyPr vert="horz" wrap="square" lIns="95554" tIns="47777" rIns="95554" bIns="47777" numCol="1" anchor="t" anchorCtr="0" compatLnSpc="1">
            <a:prstTxWarp prst="textNoShape">
              <a:avLst/>
            </a:prstTxWarp>
          </a:bodyPr>
          <a:lstStyle>
            <a:lvl1pPr defTabSz="955654" eaLnBrk="0" hangingPunct="0">
              <a:spcBef>
                <a:spcPct val="0"/>
              </a:spcBef>
              <a:buClrTx/>
              <a:buSzTx/>
              <a:buFontTx/>
              <a:buNone/>
              <a:defRPr sz="1300" smtClean="0">
                <a:latin typeface="Times New Roman" pitchFamily="18" charset="0"/>
              </a:defRPr>
            </a:lvl1pPr>
          </a:lstStyle>
          <a:p>
            <a:pPr>
              <a:defRPr/>
            </a:pPr>
            <a:endParaRPr lang="it-IT"/>
          </a:p>
        </p:txBody>
      </p:sp>
      <p:sp>
        <p:nvSpPr>
          <p:cNvPr id="13315" name="Rectangle 3"/>
          <p:cNvSpPr>
            <a:spLocks noGrp="1" noChangeArrowheads="1"/>
          </p:cNvSpPr>
          <p:nvPr>
            <p:ph type="dt" idx="1"/>
          </p:nvPr>
        </p:nvSpPr>
        <p:spPr bwMode="auto">
          <a:xfrm>
            <a:off x="3851815" y="1"/>
            <a:ext cx="2945862" cy="495793"/>
          </a:xfrm>
          <a:prstGeom prst="rect">
            <a:avLst/>
          </a:prstGeom>
          <a:noFill/>
          <a:ln w="9525">
            <a:noFill/>
            <a:miter lim="800000"/>
            <a:headEnd/>
            <a:tailEnd/>
          </a:ln>
          <a:effectLst/>
        </p:spPr>
        <p:txBody>
          <a:bodyPr vert="horz" wrap="square" lIns="95554" tIns="47777" rIns="95554" bIns="47777" numCol="1" anchor="t" anchorCtr="0" compatLnSpc="1">
            <a:prstTxWarp prst="textNoShape">
              <a:avLst/>
            </a:prstTxWarp>
          </a:bodyPr>
          <a:lstStyle>
            <a:lvl1pPr algn="r" defTabSz="955654" eaLnBrk="0" hangingPunct="0">
              <a:spcBef>
                <a:spcPct val="0"/>
              </a:spcBef>
              <a:buClrTx/>
              <a:buSzTx/>
              <a:buFontTx/>
              <a:buNone/>
              <a:defRPr sz="1300" smtClean="0">
                <a:latin typeface="Times New Roman" pitchFamily="18" charset="0"/>
              </a:defRPr>
            </a:lvl1pPr>
          </a:lstStyle>
          <a:p>
            <a:pPr>
              <a:defRPr/>
            </a:pPr>
            <a:endParaRPr lang="it-IT"/>
          </a:p>
        </p:txBody>
      </p:sp>
      <p:sp>
        <p:nvSpPr>
          <p:cNvPr id="66564"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05952" y="4714653"/>
            <a:ext cx="4985772" cy="4466756"/>
          </a:xfrm>
          <a:prstGeom prst="rect">
            <a:avLst/>
          </a:prstGeom>
          <a:noFill/>
          <a:ln w="9525">
            <a:noFill/>
            <a:miter lim="800000"/>
            <a:headEnd/>
            <a:tailEnd/>
          </a:ln>
          <a:effectLst/>
        </p:spPr>
        <p:txBody>
          <a:bodyPr vert="horz" wrap="square" lIns="95554" tIns="47777" rIns="95554" bIns="47777"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3318" name="Rectangle 6"/>
          <p:cNvSpPr>
            <a:spLocks noGrp="1" noChangeArrowheads="1"/>
          </p:cNvSpPr>
          <p:nvPr>
            <p:ph type="ftr" sz="quarter" idx="4"/>
          </p:nvPr>
        </p:nvSpPr>
        <p:spPr bwMode="auto">
          <a:xfrm>
            <a:off x="0" y="9430846"/>
            <a:ext cx="2945862" cy="495793"/>
          </a:xfrm>
          <a:prstGeom prst="rect">
            <a:avLst/>
          </a:prstGeom>
          <a:noFill/>
          <a:ln w="9525">
            <a:noFill/>
            <a:miter lim="800000"/>
            <a:headEnd/>
            <a:tailEnd/>
          </a:ln>
          <a:effectLst/>
        </p:spPr>
        <p:txBody>
          <a:bodyPr vert="horz" wrap="square" lIns="95554" tIns="47777" rIns="95554" bIns="47777" numCol="1" anchor="b" anchorCtr="0" compatLnSpc="1">
            <a:prstTxWarp prst="textNoShape">
              <a:avLst/>
            </a:prstTxWarp>
          </a:bodyPr>
          <a:lstStyle>
            <a:lvl1pPr defTabSz="955654" eaLnBrk="0" hangingPunct="0">
              <a:spcBef>
                <a:spcPct val="0"/>
              </a:spcBef>
              <a:buClrTx/>
              <a:buSzTx/>
              <a:buFontTx/>
              <a:buNone/>
              <a:defRPr sz="1300" smtClean="0">
                <a:latin typeface="Times New Roman" pitchFamily="18" charset="0"/>
              </a:defRPr>
            </a:lvl1pPr>
          </a:lstStyle>
          <a:p>
            <a:pPr>
              <a:defRPr/>
            </a:pPr>
            <a:endParaRPr lang="it-IT"/>
          </a:p>
        </p:txBody>
      </p:sp>
      <p:sp>
        <p:nvSpPr>
          <p:cNvPr id="13319" name="Rectangle 7"/>
          <p:cNvSpPr>
            <a:spLocks noGrp="1" noChangeArrowheads="1"/>
          </p:cNvSpPr>
          <p:nvPr>
            <p:ph type="sldNum" sz="quarter" idx="5"/>
          </p:nvPr>
        </p:nvSpPr>
        <p:spPr bwMode="auto">
          <a:xfrm>
            <a:off x="3851815" y="9430846"/>
            <a:ext cx="2945862" cy="495793"/>
          </a:xfrm>
          <a:prstGeom prst="rect">
            <a:avLst/>
          </a:prstGeom>
          <a:noFill/>
          <a:ln w="9525">
            <a:noFill/>
            <a:miter lim="800000"/>
            <a:headEnd/>
            <a:tailEnd/>
          </a:ln>
          <a:effectLst/>
        </p:spPr>
        <p:txBody>
          <a:bodyPr vert="horz" wrap="square" lIns="95554" tIns="47777" rIns="95554" bIns="47777" numCol="1" anchor="b" anchorCtr="0" compatLnSpc="1">
            <a:prstTxWarp prst="textNoShape">
              <a:avLst/>
            </a:prstTxWarp>
          </a:bodyPr>
          <a:lstStyle>
            <a:lvl1pPr algn="r" defTabSz="955654" eaLnBrk="0" hangingPunct="0">
              <a:spcBef>
                <a:spcPct val="0"/>
              </a:spcBef>
              <a:buClrTx/>
              <a:buSzTx/>
              <a:buFontTx/>
              <a:buNone/>
              <a:defRPr sz="1300" smtClean="0">
                <a:latin typeface="Times New Roman" pitchFamily="18" charset="0"/>
              </a:defRPr>
            </a:lvl1pPr>
          </a:lstStyle>
          <a:p>
            <a:pPr>
              <a:defRPr/>
            </a:pPr>
            <a:fld id="{E1AD8C7E-6F62-4B12-B962-57C4B44894FA}" type="slidenum">
              <a:rPr lang="it-IT"/>
              <a:pPr>
                <a:defRPr/>
              </a:pPr>
              <a:t>‹N›</a:t>
            </a:fld>
            <a:endParaRPr lang="it-IT"/>
          </a:p>
        </p:txBody>
      </p:sp>
    </p:spTree>
    <p:extLst>
      <p:ext uri="{BB962C8B-B14F-4D97-AF65-F5344CB8AC3E}">
        <p14:creationId xmlns:p14="http://schemas.microsoft.com/office/powerpoint/2010/main" val="2178471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a:xfrm>
            <a:off x="90488" y="744538"/>
            <a:ext cx="6616700" cy="3722687"/>
          </a:xfrm>
          <a:ln/>
        </p:spPr>
      </p:sp>
      <p:sp>
        <p:nvSpPr>
          <p:cNvPr id="67587" name="Segnaposto note 2"/>
          <p:cNvSpPr>
            <a:spLocks noGrp="1"/>
          </p:cNvSpPr>
          <p:nvPr>
            <p:ph type="body" idx="1"/>
          </p:nvPr>
        </p:nvSpPr>
        <p:spPr>
          <a:noFill/>
          <a:ln/>
        </p:spPr>
        <p:txBody>
          <a:bodyPr/>
          <a:lstStyle/>
          <a:p>
            <a:pPr eaLnBrk="1" hangingPunct="1"/>
            <a:endParaRPr lang="en-US" smtClean="0"/>
          </a:p>
        </p:txBody>
      </p:sp>
      <p:sp>
        <p:nvSpPr>
          <p:cNvPr id="67588" name="Segnaposto numero diapositiva 3"/>
          <p:cNvSpPr>
            <a:spLocks noGrp="1"/>
          </p:cNvSpPr>
          <p:nvPr>
            <p:ph type="sldNum" sz="quarter" idx="5"/>
          </p:nvPr>
        </p:nvSpPr>
        <p:spPr>
          <a:noFill/>
        </p:spPr>
        <p:txBody>
          <a:bodyPr/>
          <a:lstStyle/>
          <a:p>
            <a:fld id="{D5BCAB5C-4D5D-47FE-9761-2B7DC6B0BC28}" type="slidenum">
              <a:rPr lang="it-IT"/>
              <a:pPr/>
              <a:t>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a:xfrm>
            <a:off x="90488" y="744538"/>
            <a:ext cx="6616700" cy="3722687"/>
          </a:xfrm>
          <a:ln/>
        </p:spPr>
      </p:sp>
      <p:sp>
        <p:nvSpPr>
          <p:cNvPr id="67587" name="Segnaposto note 2"/>
          <p:cNvSpPr>
            <a:spLocks noGrp="1"/>
          </p:cNvSpPr>
          <p:nvPr>
            <p:ph type="body" idx="1"/>
          </p:nvPr>
        </p:nvSpPr>
        <p:spPr>
          <a:noFill/>
          <a:ln/>
        </p:spPr>
        <p:txBody>
          <a:bodyPr/>
          <a:lstStyle/>
          <a:p>
            <a:pPr eaLnBrk="1" hangingPunct="1"/>
            <a:endParaRPr lang="en-US" smtClean="0"/>
          </a:p>
        </p:txBody>
      </p:sp>
      <p:sp>
        <p:nvSpPr>
          <p:cNvPr id="67588" name="Segnaposto numero diapositiva 3"/>
          <p:cNvSpPr>
            <a:spLocks noGrp="1"/>
          </p:cNvSpPr>
          <p:nvPr>
            <p:ph type="sldNum" sz="quarter" idx="5"/>
          </p:nvPr>
        </p:nvSpPr>
        <p:spPr>
          <a:noFill/>
        </p:spPr>
        <p:txBody>
          <a:bodyPr/>
          <a:lstStyle/>
          <a:p>
            <a:fld id="{D5BCAB5C-4D5D-47FE-9761-2B7DC6B0BC28}" type="slidenum">
              <a:rPr lang="it-IT"/>
              <a:pPr/>
              <a:t>2</a:t>
            </a:fld>
            <a:endParaRPr lang="it-IT"/>
          </a:p>
        </p:txBody>
      </p:sp>
    </p:spTree>
    <p:extLst>
      <p:ext uri="{BB962C8B-B14F-4D97-AF65-F5344CB8AC3E}">
        <p14:creationId xmlns:p14="http://schemas.microsoft.com/office/powerpoint/2010/main" val="186318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mission was proposed to ESA in 2018, selected in June 2019 as the prime candidate for the first fast class mission in its Cosmic Vision Programme, and it was formally adopted by the agency in June 2022</a:t>
            </a:r>
          </a:p>
          <a:p>
            <a:pPr algn="l"/>
            <a:r>
              <a:rPr lang="en-GB" sz="1800" b="0" i="0" u="none" strike="noStrike" baseline="0" dirty="0">
                <a:solidFill>
                  <a:srgbClr val="000000"/>
                </a:solidFill>
                <a:latin typeface="CMR10"/>
              </a:rPr>
              <a:t>The mission has been conceived to intercept a Long-Period Comet, ideally a Dynamically-New Comet, or even an Interstellar Object originating at another star.</a:t>
            </a:r>
          </a:p>
          <a:p>
            <a:pPr algn="l"/>
            <a:r>
              <a:rPr lang="en-GB" sz="1800" b="0" i="0" u="none" strike="noStrike" baseline="0" dirty="0">
                <a:solidFill>
                  <a:srgbClr val="000000"/>
                </a:solidFill>
                <a:latin typeface="CMR10"/>
              </a:rPr>
              <a:t>Comet Interceptor’s scientific task is to study the target nucleus, in terms of morphology, composition, shape and structure; and its coma, hence the composition of the gas and dust, its connection to the nucleus and its plasma environment. </a:t>
            </a:r>
            <a:endParaRPr lang="en-GB" dirty="0"/>
          </a:p>
        </p:txBody>
      </p:sp>
      <p:sp>
        <p:nvSpPr>
          <p:cNvPr id="4" name="Segnaposto numero diapositiva 3"/>
          <p:cNvSpPr>
            <a:spLocks noGrp="1"/>
          </p:cNvSpPr>
          <p:nvPr>
            <p:ph type="sldNum" sz="quarter" idx="5"/>
          </p:nvPr>
        </p:nvSpPr>
        <p:spPr/>
        <p:txBody>
          <a:bodyPr/>
          <a:lstStyle/>
          <a:p>
            <a:fld id="{E9534660-C288-994F-8BD5-ACDE297950AE}" type="slidenum">
              <a:rPr lang="en-US" smtClean="0"/>
              <a:t>7</a:t>
            </a:fld>
            <a:endParaRPr lang="en-US"/>
          </a:p>
        </p:txBody>
      </p:sp>
    </p:spTree>
    <p:extLst>
      <p:ext uri="{BB962C8B-B14F-4D97-AF65-F5344CB8AC3E}">
        <p14:creationId xmlns:p14="http://schemas.microsoft.com/office/powerpoint/2010/main" val="1861947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0" i="0" u="none" strike="noStrike" baseline="0" dirty="0">
                <a:solidFill>
                  <a:srgbClr val="000000"/>
                </a:solidFill>
                <a:latin typeface="CMR10"/>
              </a:rPr>
              <a:t>The goal of the mission is, therefore, to provide new insights on the formation and evolutionary path of the target object, and, more generally, on the condition of the early stages of the Solar System formation.</a:t>
            </a:r>
            <a:endParaRPr lang="en-GB" dirty="0"/>
          </a:p>
        </p:txBody>
      </p:sp>
      <p:sp>
        <p:nvSpPr>
          <p:cNvPr id="4" name="Segnaposto numero diapositiva 3"/>
          <p:cNvSpPr>
            <a:spLocks noGrp="1"/>
          </p:cNvSpPr>
          <p:nvPr>
            <p:ph type="sldNum" sz="quarter" idx="5"/>
          </p:nvPr>
        </p:nvSpPr>
        <p:spPr/>
        <p:txBody>
          <a:bodyPr/>
          <a:lstStyle/>
          <a:p>
            <a:fld id="{E9534660-C288-994F-8BD5-ACDE297950AE}" type="slidenum">
              <a:rPr lang="en-US" smtClean="0"/>
              <a:t>8</a:t>
            </a:fld>
            <a:endParaRPr lang="en-US"/>
          </a:p>
        </p:txBody>
      </p:sp>
    </p:spTree>
    <p:extLst>
      <p:ext uri="{BB962C8B-B14F-4D97-AF65-F5344CB8AC3E}">
        <p14:creationId xmlns:p14="http://schemas.microsoft.com/office/powerpoint/2010/main" val="1945461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800" b="0" i="0" u="none" strike="noStrike" baseline="0" dirty="0">
                <a:latin typeface="EBGaramond-Regular-Identity-H"/>
              </a:rPr>
              <a:t>JAXA, Japan Aerospace Exploration Agency</a:t>
            </a:r>
          </a:p>
          <a:p>
            <a:r>
              <a:rPr lang="en-GB" sz="1800" b="0" i="0" u="none" strike="noStrike" baseline="0" dirty="0">
                <a:latin typeface="EBGaramond-Regular-Identity-H"/>
              </a:rPr>
              <a:t>OHB-IT, </a:t>
            </a:r>
            <a:r>
              <a:rPr lang="en-GB" sz="1800" b="0" i="0" u="none" strike="noStrike" baseline="0" dirty="0" err="1">
                <a:latin typeface="EBGaramond-Regular-Identity-H"/>
              </a:rPr>
              <a:t>Orbitale</a:t>
            </a:r>
            <a:r>
              <a:rPr lang="en-GB" sz="1800" b="0" i="0" u="none" strike="noStrike" baseline="0" dirty="0">
                <a:latin typeface="EBGaramond-Regular-Identity-H"/>
              </a:rPr>
              <a:t> </a:t>
            </a:r>
            <a:r>
              <a:rPr lang="en-GB" sz="1800" b="0" i="0" u="none" strike="noStrike" baseline="0" dirty="0" err="1">
                <a:latin typeface="EBGaramond-Regular-Identity-H"/>
              </a:rPr>
              <a:t>Hochtechnologie</a:t>
            </a:r>
            <a:r>
              <a:rPr lang="en-GB" sz="1800" b="0" i="0" u="none" strike="noStrike" baseline="0" dirty="0">
                <a:latin typeface="EBGaramond-Regular-Identity-H"/>
              </a:rPr>
              <a:t> Bremen (Italia)</a:t>
            </a:r>
            <a:endParaRPr lang="en-GB" dirty="0"/>
          </a:p>
        </p:txBody>
      </p:sp>
      <p:sp>
        <p:nvSpPr>
          <p:cNvPr id="4" name="Segnaposto numero diapositiva 3"/>
          <p:cNvSpPr>
            <a:spLocks noGrp="1"/>
          </p:cNvSpPr>
          <p:nvPr>
            <p:ph type="sldNum" sz="quarter" idx="5"/>
          </p:nvPr>
        </p:nvSpPr>
        <p:spPr/>
        <p:txBody>
          <a:bodyPr/>
          <a:lstStyle/>
          <a:p>
            <a:fld id="{E9534660-C288-994F-8BD5-ACDE297950AE}" type="slidenum">
              <a:rPr lang="en-US" smtClean="0"/>
              <a:t>10</a:t>
            </a:fld>
            <a:endParaRPr lang="en-US"/>
          </a:p>
        </p:txBody>
      </p:sp>
    </p:spTree>
    <p:extLst>
      <p:ext uri="{BB962C8B-B14F-4D97-AF65-F5344CB8AC3E}">
        <p14:creationId xmlns:p14="http://schemas.microsoft.com/office/powerpoint/2010/main" val="2014992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519170" name="Rectangle 2"/>
          <p:cNvSpPr>
            <a:spLocks noGrp="1" noChangeArrowheads="1"/>
          </p:cNvSpPr>
          <p:nvPr>
            <p:ph type="ctrTitle"/>
          </p:nvPr>
        </p:nvSpPr>
        <p:spPr>
          <a:xfrm>
            <a:off x="914400" y="685800"/>
            <a:ext cx="10363200" cy="2127250"/>
          </a:xfrm>
        </p:spPr>
        <p:txBody>
          <a:bodyPr/>
          <a:lstStyle>
            <a:lvl1pPr algn="ctr">
              <a:defRPr lang="en-US" sz="3600" b="1">
                <a:solidFill>
                  <a:srgbClr val="0066FF"/>
                </a:solidFill>
                <a:latin typeface="+mj-lt"/>
                <a:ea typeface="+mj-ea"/>
                <a:cs typeface="+mj-cs"/>
              </a:defRPr>
            </a:lvl1pPr>
          </a:lstStyle>
          <a:p>
            <a:r>
              <a:rPr lang="en-US" dirty="0"/>
              <a:t>Fare </a:t>
            </a:r>
            <a:r>
              <a:rPr lang="en-US" dirty="0" err="1"/>
              <a:t>clic</a:t>
            </a:r>
            <a:r>
              <a:rPr lang="en-US" dirty="0"/>
              <a:t> per </a:t>
            </a:r>
            <a:r>
              <a:rPr lang="en-US" dirty="0" err="1"/>
              <a:t>modificare</a:t>
            </a:r>
            <a:r>
              <a:rPr lang="en-US" dirty="0"/>
              <a:t> lo stile del </a:t>
            </a:r>
            <a:r>
              <a:rPr lang="en-US" dirty="0" err="1"/>
              <a:t>titolo</a:t>
            </a:r>
            <a:endParaRPr lang="en-US" dirty="0"/>
          </a:p>
        </p:txBody>
      </p:sp>
      <p:sp>
        <p:nvSpPr>
          <p:cNvPr id="519171" name="Rectangle 3"/>
          <p:cNvSpPr>
            <a:spLocks noGrp="1" noChangeArrowheads="1"/>
          </p:cNvSpPr>
          <p:nvPr>
            <p:ph type="subTitle" idx="1"/>
          </p:nvPr>
        </p:nvSpPr>
        <p:spPr>
          <a:xfrm>
            <a:off x="1828800" y="3270250"/>
            <a:ext cx="8534400" cy="2209800"/>
          </a:xfrm>
        </p:spPr>
        <p:txBody>
          <a:bodyPr/>
          <a:lstStyle>
            <a:lvl1pPr algn="ctr">
              <a:defRPr sz="1900"/>
            </a:lvl1pPr>
          </a:lstStyle>
          <a:p>
            <a:r>
              <a:rPr lang="en-US"/>
              <a:t>Fare clic per modificare lo stile del sottotitolo dello schema</a:t>
            </a:r>
          </a:p>
        </p:txBody>
      </p:sp>
      <p:sp>
        <p:nvSpPr>
          <p:cNvPr id="7" name="Rectangle 6"/>
          <p:cNvSpPr>
            <a:spLocks noGrp="1" noChangeArrowheads="1"/>
          </p:cNvSpPr>
          <p:nvPr>
            <p:ph type="sldNum" sz="quarter" idx="12"/>
          </p:nvPr>
        </p:nvSpPr>
        <p:spPr>
          <a:xfrm>
            <a:off x="8737600" y="6248400"/>
            <a:ext cx="2844800" cy="457200"/>
          </a:xfrm>
          <a:prstGeom prst="rect">
            <a:avLst/>
          </a:prstGeom>
        </p:spPr>
        <p:txBody>
          <a:bodyPr/>
          <a:lstStyle>
            <a:lvl1pPr>
              <a:defRPr smtClean="0"/>
            </a:lvl1pPr>
          </a:lstStyle>
          <a:p>
            <a:pPr>
              <a:defRPr/>
            </a:pPr>
            <a:fld id="{CA6D3ED4-964D-46A6-AEB0-9641564F763B}" type="slidenum">
              <a:rPr lang="en-US"/>
              <a:pPr>
                <a:defRPr/>
              </a:pPr>
              <a:t>‹N›</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xfrm>
            <a:off x="609600" y="6237289"/>
            <a:ext cx="4684184" cy="357187"/>
          </a:xfrm>
          <a:prstGeom prst="rect">
            <a:avLst/>
          </a:prstGeom>
          <a:ln/>
        </p:spPr>
        <p:txBody>
          <a:bodyPr/>
          <a:lstStyle>
            <a:lvl1pPr>
              <a:defRPr/>
            </a:lvl1pPr>
          </a:lstStyle>
          <a:p>
            <a:pPr>
              <a:defRPr/>
            </a:pPr>
            <a:r>
              <a:rPr lang="it-IT" smtClean="0"/>
              <a:t>"Viaggio verso la cometa"</a:t>
            </a:r>
            <a:endParaRPr lang="en-US"/>
          </a:p>
        </p:txBody>
      </p:sp>
      <p:sp>
        <p:nvSpPr>
          <p:cNvPr id="7"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04C9A383-A083-4B73-946F-CC48AA17F264}" type="slidenum">
              <a:rPr lang="en-US"/>
              <a:pPr>
                <a:defRPr/>
              </a:pPr>
              <a:t>‹N›</a:t>
            </a:fld>
            <a:endParaRPr lang="en-US"/>
          </a:p>
        </p:txBody>
      </p:sp>
      <p:sp>
        <p:nvSpPr>
          <p:cNvPr id="8"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676B2C1A-E701-4522-9908-41221BCFDD4F}" type="slidenum">
              <a:rPr lang="en-US"/>
              <a:pPr>
                <a:defRPr/>
              </a:pPr>
              <a:t>‹N›</a:t>
            </a:fld>
            <a:endParaRPr lang="en-US"/>
          </a:p>
        </p:txBody>
      </p:sp>
      <p:sp>
        <p:nvSpPr>
          <p:cNvPr id="8"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10"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xfrm>
            <a:off x="609600" y="6237289"/>
            <a:ext cx="4684184" cy="357187"/>
          </a:xfrm>
          <a:prstGeom prst="rect">
            <a:avLst/>
          </a:prstGeom>
          <a:ln/>
        </p:spPr>
        <p:txBody>
          <a:bodyPr/>
          <a:lstStyle>
            <a:lvl1pPr>
              <a:defRPr/>
            </a:lvl1pPr>
          </a:lstStyle>
          <a:p>
            <a:pPr>
              <a:defRPr/>
            </a:pPr>
            <a:r>
              <a:rPr lang="it-IT" smtClean="0"/>
              <a:t>"Viaggio verso la cometa"</a:t>
            </a:r>
            <a:endParaRPr lang="en-US"/>
          </a:p>
        </p:txBody>
      </p:sp>
      <p:sp>
        <p:nvSpPr>
          <p:cNvPr id="6"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B8922B2F-68B4-46DF-A5FA-FB3331F53271}" type="slidenum">
              <a:rPr lang="en-US"/>
              <a:pPr>
                <a:defRPr/>
              </a:pPr>
              <a:t>‹N›</a:t>
            </a:fld>
            <a:endParaRPr lang="en-US"/>
          </a:p>
        </p:txBody>
      </p:sp>
      <p:sp>
        <p:nvSpPr>
          <p:cNvPr id="7" name="Rectangle 5"/>
          <p:cNvSpPr txBox="1">
            <a:spLocks noChangeArrowheads="1"/>
          </p:cNvSpPr>
          <p:nvPr userDrawn="1"/>
        </p:nvSpPr>
        <p:spPr>
          <a:xfrm>
            <a:off x="2682245" y="6248400"/>
            <a:ext cx="7228115" cy="336550"/>
          </a:xfrm>
          <a:prstGeom prst="rect">
            <a:avLst/>
          </a:prstGeom>
          <a:noFill/>
          <a:ln/>
        </p:spPr>
        <p:txBody>
          <a:bodyPr/>
          <a:lstStyle>
            <a:lvl1pPr>
              <a:defRPr sz="1200"/>
            </a:lvl1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0" lang="it-IT" sz="1200" b="0" i="1" u="none" strike="noStrike" kern="1200" cap="none" spc="0" normalizeH="0" baseline="0" noProof="0" smtClean="0">
                <a:ln>
                  <a:noFill/>
                </a:ln>
                <a:solidFill>
                  <a:schemeClr val="tx1"/>
                </a:solidFill>
                <a:effectLst/>
                <a:uLnTx/>
                <a:uFillTx/>
                <a:latin typeface="Arial" charset="0"/>
                <a:ea typeface="+mn-ea"/>
                <a:cs typeface="+mn-cs"/>
              </a:rPr>
              <a:t>Osservazioni astronomiche da satellite: così difficile come sembra... o no ?</a:t>
            </a:r>
            <a:endParaRPr kumimoji="0" lang="en-US" sz="1200" b="0" i="1" u="none" strike="noStrike" kern="1200" cap="none" spc="0" normalizeH="0" baseline="0" noProof="0" dirty="0">
              <a:ln>
                <a:noFill/>
              </a:ln>
              <a:solidFill>
                <a:schemeClr val="tx1"/>
              </a:solidFill>
              <a:effectLst/>
              <a:uLnTx/>
              <a:uFillTx/>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111126"/>
            <a:ext cx="2743200" cy="62404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09600" y="111126"/>
            <a:ext cx="8026400" cy="62404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A0F2E59A-ABAE-4E64-8FD7-73326988BB8F}" type="slidenum">
              <a:rPr lang="en-US"/>
              <a:pPr>
                <a:defRPr/>
              </a:pPr>
              <a:t>‹N›</a:t>
            </a:fld>
            <a:endParaRPr lang="en-US"/>
          </a:p>
        </p:txBody>
      </p:sp>
      <p:sp>
        <p:nvSpPr>
          <p:cNvPr id="7"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9"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111126"/>
            <a:ext cx="10193867" cy="619125"/>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09600" y="752476"/>
            <a:ext cx="5384800" cy="55991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97600" y="752476"/>
            <a:ext cx="5384800" cy="55991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4700C4BF-51C0-4F02-B98D-BD3CA805713A}" type="slidenum">
              <a:rPr lang="en-US"/>
              <a:pPr>
                <a:defRPr/>
              </a:pPr>
              <a:t>‹N›</a:t>
            </a:fld>
            <a:endParaRPr lang="en-US"/>
          </a:p>
        </p:txBody>
      </p:sp>
      <p:sp>
        <p:nvSpPr>
          <p:cNvPr id="10"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9"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111126"/>
            <a:ext cx="10193867" cy="619125"/>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09600" y="752476"/>
            <a:ext cx="5384800" cy="55991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6197600" y="752476"/>
            <a:ext cx="5384800" cy="27225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contenuto 4"/>
          <p:cNvSpPr>
            <a:spLocks noGrp="1"/>
          </p:cNvSpPr>
          <p:nvPr>
            <p:ph sz="quarter" idx="3"/>
          </p:nvPr>
        </p:nvSpPr>
        <p:spPr>
          <a:xfrm>
            <a:off x="6197600" y="3627438"/>
            <a:ext cx="5384800" cy="27241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8"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DE7548B0-7D3F-4BE1-ACB6-24055579FA82}" type="slidenum">
              <a:rPr lang="en-US"/>
              <a:pPr>
                <a:defRPr/>
              </a:pPr>
              <a:t>‹N›</a:t>
            </a:fld>
            <a:endParaRPr lang="en-US"/>
          </a:p>
        </p:txBody>
      </p:sp>
      <p:sp>
        <p:nvSpPr>
          <p:cNvPr id="9"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11"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olo e contenuto sopra tes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111126"/>
            <a:ext cx="10193867" cy="619125"/>
          </a:xfrm>
        </p:spPr>
        <p:txBody>
          <a:bodyPr/>
          <a:lstStyle/>
          <a:p>
            <a:r>
              <a:rPr lang="it-IT" smtClean="0"/>
              <a:t>Fare clic per modificare lo stile del titolo</a:t>
            </a:r>
            <a:endParaRPr lang="en-US"/>
          </a:p>
        </p:txBody>
      </p:sp>
      <p:sp>
        <p:nvSpPr>
          <p:cNvPr id="3" name="Segnaposto contenuto 2"/>
          <p:cNvSpPr>
            <a:spLocks noGrp="1"/>
          </p:cNvSpPr>
          <p:nvPr>
            <p:ph sz="quarter" idx="1"/>
          </p:nvPr>
        </p:nvSpPr>
        <p:spPr>
          <a:xfrm>
            <a:off x="609600" y="752476"/>
            <a:ext cx="5384800" cy="27225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6197600" y="752476"/>
            <a:ext cx="5384800" cy="27225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half" idx="3"/>
          </p:nvPr>
        </p:nvSpPr>
        <p:spPr>
          <a:xfrm>
            <a:off x="609600" y="3627438"/>
            <a:ext cx="10972800" cy="27241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8"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69A057B3-6048-4615-B3CD-22301BF900D5}" type="slidenum">
              <a:rPr lang="en-US"/>
              <a:pPr>
                <a:defRPr/>
              </a:pPr>
              <a:t>‹N›</a:t>
            </a:fld>
            <a:endParaRPr lang="en-US"/>
          </a:p>
        </p:txBody>
      </p:sp>
      <p:sp>
        <p:nvSpPr>
          <p:cNvPr id="9"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11"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reserve="1">
  <p:cSld name="Titolo, testo e clip multimediale">
    <p:spTree>
      <p:nvGrpSpPr>
        <p:cNvPr id="1" name=""/>
        <p:cNvGrpSpPr/>
        <p:nvPr/>
      </p:nvGrpSpPr>
      <p:grpSpPr>
        <a:xfrm>
          <a:off x="0" y="0"/>
          <a:ext cx="0" cy="0"/>
          <a:chOff x="0" y="0"/>
          <a:chExt cx="0" cy="0"/>
        </a:xfrm>
      </p:grpSpPr>
      <p:sp>
        <p:nvSpPr>
          <p:cNvPr id="2" name="Titolo 1"/>
          <p:cNvSpPr>
            <a:spLocks noGrp="1"/>
          </p:cNvSpPr>
          <p:nvPr>
            <p:ph type="title"/>
          </p:nvPr>
        </p:nvSpPr>
        <p:spPr>
          <a:xfrm>
            <a:off x="609600" y="111126"/>
            <a:ext cx="10193867" cy="619125"/>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09600" y="752476"/>
            <a:ext cx="5384800" cy="55991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risorsa multimediale 3"/>
          <p:cNvSpPr>
            <a:spLocks noGrp="1"/>
          </p:cNvSpPr>
          <p:nvPr>
            <p:ph type="media" sz="half" idx="2"/>
          </p:nvPr>
        </p:nvSpPr>
        <p:spPr>
          <a:xfrm>
            <a:off x="6197600" y="752476"/>
            <a:ext cx="5384800" cy="5599113"/>
          </a:xfrm>
        </p:spPr>
        <p:txBody>
          <a:bodyPr/>
          <a:lstStyle/>
          <a:p>
            <a:pPr lvl="0"/>
            <a:endParaRPr lang="en-US" noProof="0" smtClean="0"/>
          </a:p>
        </p:txBody>
      </p:sp>
      <p:sp>
        <p:nvSpPr>
          <p:cNvPr id="7"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B1932AE4-C543-4491-8325-CDC4BC1957A4}" type="slidenum">
              <a:rPr lang="en-US"/>
              <a:pPr>
                <a:defRPr/>
              </a:pPr>
              <a:t>‹N›</a:t>
            </a:fld>
            <a:endParaRPr lang="en-US"/>
          </a:p>
        </p:txBody>
      </p:sp>
      <p:sp>
        <p:nvSpPr>
          <p:cNvPr id="8"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11"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09600" y="111126"/>
            <a:ext cx="10193867" cy="619125"/>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609600" y="752475"/>
            <a:ext cx="5384800" cy="26733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6197600" y="752475"/>
            <a:ext cx="5384800" cy="26733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609600" y="3578225"/>
            <a:ext cx="5384800" cy="26733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6197600" y="3578225"/>
            <a:ext cx="5384800" cy="26733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8" name="Segnaposto piè di pagina 7"/>
          <p:cNvSpPr>
            <a:spLocks noGrp="1"/>
          </p:cNvSpPr>
          <p:nvPr>
            <p:ph type="ftr" sz="quarter" idx="11"/>
          </p:nvPr>
        </p:nvSpPr>
        <p:spPr>
          <a:xfrm>
            <a:off x="4150784" y="6248400"/>
            <a:ext cx="5975349" cy="336550"/>
          </a:xfrm>
        </p:spPr>
        <p:txBody>
          <a:bodyPr/>
          <a:lstStyle>
            <a:lvl1pPr>
              <a:defRPr/>
            </a:lvl1pPr>
          </a:lstStyle>
          <a:p>
            <a:r>
              <a:rPr lang="en-US" smtClean="0"/>
              <a:t>The Wide Angle Camera for the Rosetta mission: Optical design, alignment, calibration</a:t>
            </a:r>
            <a:endParaRPr lang="en-US"/>
          </a:p>
        </p:txBody>
      </p:sp>
      <p:sp>
        <p:nvSpPr>
          <p:cNvPr id="9" name="Segnaposto numero diapositiva 8"/>
          <p:cNvSpPr>
            <a:spLocks noGrp="1"/>
          </p:cNvSpPr>
          <p:nvPr>
            <p:ph type="sldNum" sz="quarter" idx="12"/>
          </p:nvPr>
        </p:nvSpPr>
        <p:spPr>
          <a:xfrm>
            <a:off x="10263718" y="6253163"/>
            <a:ext cx="1301749" cy="347662"/>
          </a:xfrm>
        </p:spPr>
        <p:txBody>
          <a:bodyPr/>
          <a:lstStyle>
            <a:lvl1pPr>
              <a:defRPr/>
            </a:lvl1pPr>
          </a:lstStyle>
          <a:p>
            <a:fld id="{50673070-3F16-4018-B391-37A4015C8C42}" type="slidenum">
              <a:rPr lang="en-US"/>
              <a:pPr/>
              <a:t>‹N›</a:t>
            </a:fld>
            <a:endParaRPr lang="en-US"/>
          </a:p>
        </p:txBody>
      </p:sp>
      <p:sp>
        <p:nvSpPr>
          <p:cNvPr id="10" name="Segnaposto data 4"/>
          <p:cNvSpPr>
            <a:spLocks noGrp="1"/>
          </p:cNvSpPr>
          <p:nvPr>
            <p:ph type="dt" sz="half" idx="10"/>
          </p:nvPr>
        </p:nvSpPr>
        <p:spPr>
          <a:xfrm>
            <a:off x="609600" y="6237289"/>
            <a:ext cx="3431117" cy="357187"/>
          </a:xfrm>
        </p:spPr>
        <p:txBody>
          <a:bodyPr/>
          <a:lstStyle/>
          <a:p>
            <a:r>
              <a:rPr lang="it-IT" smtClean="0"/>
              <a:t>V. Da Deppo</a:t>
            </a:r>
            <a:endParaRPr lang="en-US" dirty="0"/>
          </a:p>
        </p:txBody>
      </p:sp>
    </p:spTree>
    <p:extLst>
      <p:ext uri="{BB962C8B-B14F-4D97-AF65-F5344CB8AC3E}">
        <p14:creationId xmlns:p14="http://schemas.microsoft.com/office/powerpoint/2010/main" val="28115568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A50330CD-9DB3-4369-A721-58F6312F4979}" type="datetimeFigureOut">
              <a:rPr lang="en-US" smtClean="0"/>
              <a:t>11/12/2024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1595554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Diapositiva titolo">
    <p:spTree>
      <p:nvGrpSpPr>
        <p:cNvPr id="1" name=""/>
        <p:cNvGrpSpPr/>
        <p:nvPr/>
      </p:nvGrpSpPr>
      <p:grpSpPr>
        <a:xfrm>
          <a:off x="0" y="0"/>
          <a:ext cx="0" cy="0"/>
          <a:chOff x="0" y="0"/>
          <a:chExt cx="0" cy="0"/>
        </a:xfrm>
      </p:grpSpPr>
      <p:sp>
        <p:nvSpPr>
          <p:cNvPr id="519170" name="Rectangle 2"/>
          <p:cNvSpPr>
            <a:spLocks noGrp="1" noChangeArrowheads="1"/>
          </p:cNvSpPr>
          <p:nvPr>
            <p:ph type="ctrTitle"/>
          </p:nvPr>
        </p:nvSpPr>
        <p:spPr>
          <a:xfrm>
            <a:off x="914400" y="685800"/>
            <a:ext cx="10363200" cy="2127250"/>
          </a:xfrm>
        </p:spPr>
        <p:txBody>
          <a:bodyPr/>
          <a:lstStyle>
            <a:lvl1pPr algn="ctr">
              <a:defRPr sz="3400"/>
            </a:lvl1pPr>
          </a:lstStyle>
          <a:p>
            <a:r>
              <a:rPr lang="en-US"/>
              <a:t>Fare clic per modificare lo stile del titolo</a:t>
            </a:r>
          </a:p>
        </p:txBody>
      </p:sp>
      <p:sp>
        <p:nvSpPr>
          <p:cNvPr id="519171" name="Rectangle 3"/>
          <p:cNvSpPr>
            <a:spLocks noGrp="1" noChangeArrowheads="1"/>
          </p:cNvSpPr>
          <p:nvPr>
            <p:ph type="subTitle" idx="1"/>
          </p:nvPr>
        </p:nvSpPr>
        <p:spPr>
          <a:xfrm>
            <a:off x="1828800" y="3270250"/>
            <a:ext cx="8534400" cy="2209800"/>
          </a:xfrm>
        </p:spPr>
        <p:txBody>
          <a:bodyPr/>
          <a:lstStyle>
            <a:lvl1pPr algn="ctr">
              <a:defRPr sz="1900"/>
            </a:lvl1pPr>
          </a:lstStyle>
          <a:p>
            <a:r>
              <a:rPr lang="en-US"/>
              <a:t>Fare clic per modificare lo stile del sottotitolo dello schema</a:t>
            </a:r>
          </a:p>
        </p:txBody>
      </p:sp>
      <p:sp>
        <p:nvSpPr>
          <p:cNvPr id="5" name="Rectangle 4"/>
          <p:cNvSpPr>
            <a:spLocks noGrp="1" noChangeArrowheads="1"/>
          </p:cNvSpPr>
          <p:nvPr>
            <p:ph type="dt" sz="half" idx="10"/>
          </p:nvPr>
        </p:nvSpPr>
        <p:spPr>
          <a:xfrm>
            <a:off x="609600" y="6248400"/>
            <a:ext cx="2844800" cy="457200"/>
          </a:xfrm>
          <a:prstGeom prst="rect">
            <a:avLst/>
          </a:prstGeom>
        </p:spPr>
        <p:txBody>
          <a:bodyPr/>
          <a:lstStyle>
            <a:lvl1pPr>
              <a:defRPr smtClean="0"/>
            </a:lvl1pPr>
          </a:lstStyle>
          <a:p>
            <a:pPr>
              <a:defRPr/>
            </a:pPr>
            <a:r>
              <a:rPr lang="it-IT" smtClean="0"/>
              <a:t>"Viaggio verso la cometa"</a:t>
            </a:r>
            <a:endParaRPr lang="en-US"/>
          </a:p>
        </p:txBody>
      </p:sp>
      <p:sp>
        <p:nvSpPr>
          <p:cNvPr id="7" name="Rectangle 6"/>
          <p:cNvSpPr>
            <a:spLocks noGrp="1" noChangeArrowheads="1"/>
          </p:cNvSpPr>
          <p:nvPr>
            <p:ph type="sldNum" sz="quarter" idx="12"/>
          </p:nvPr>
        </p:nvSpPr>
        <p:spPr>
          <a:xfrm>
            <a:off x="8737600" y="6248400"/>
            <a:ext cx="2844800" cy="457200"/>
          </a:xfrm>
          <a:prstGeom prst="rect">
            <a:avLst/>
          </a:prstGeom>
        </p:spPr>
        <p:txBody>
          <a:bodyPr/>
          <a:lstStyle>
            <a:lvl1pPr>
              <a:defRPr smtClean="0"/>
            </a:lvl1pPr>
          </a:lstStyle>
          <a:p>
            <a:pPr>
              <a:defRPr/>
            </a:pPr>
            <a:fld id="{CA6D3ED4-964D-46A6-AEB0-9641564F763B}" type="slidenum">
              <a:rPr lang="en-US"/>
              <a:pPr>
                <a:defRPr/>
              </a:pPr>
              <a:t>‹N›</a:t>
            </a:fld>
            <a:endParaRPr lang="en-US"/>
          </a:p>
        </p:txBody>
      </p:sp>
      <p:sp>
        <p:nvSpPr>
          <p:cNvPr id="8"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extLst>
      <p:ext uri="{BB962C8B-B14F-4D97-AF65-F5344CB8AC3E}">
        <p14:creationId xmlns:p14="http://schemas.microsoft.com/office/powerpoint/2010/main" val="1105318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lo stile del titolo</a:t>
            </a:r>
            <a:endParaRPr lang="en-US" dirty="0"/>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A50330CD-9DB3-4369-A721-58F6312F4979}" type="datetimeFigureOut">
              <a:rPr lang="en-US" smtClean="0"/>
              <a:t>11/12/2024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243562896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A50330CD-9DB3-4369-A721-58F6312F4979}" type="datetimeFigureOut">
              <a:rPr lang="en-US" smtClean="0"/>
              <a:t>11/12/2024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11386785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A50330CD-9DB3-4369-A721-58F6312F4979}" type="datetimeFigureOut">
              <a:rPr lang="en-US" smtClean="0"/>
              <a:t>11/12/2024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102060288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A50330CD-9DB3-4369-A721-58F6312F4979}" type="datetimeFigureOut">
              <a:rPr lang="en-US" smtClean="0"/>
              <a:t>11/12/2024</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93611432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A50330CD-9DB3-4369-A721-58F6312F4979}" type="datetimeFigureOut">
              <a:rPr lang="en-US" smtClean="0"/>
              <a:t>11/12/2024</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107386570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0330CD-9DB3-4369-A721-58F6312F4979}" type="datetimeFigureOut">
              <a:rPr lang="en-US" smtClean="0"/>
              <a:t>11/12/2024</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50154174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A50330CD-9DB3-4369-A721-58F6312F4979}" type="datetimeFigureOut">
              <a:rPr lang="en-US" smtClean="0"/>
              <a:t>11/12/2024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1360083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A50330CD-9DB3-4369-A721-58F6312F4979}" type="datetimeFigureOut">
              <a:rPr lang="en-US" smtClean="0"/>
              <a:t>11/12/2024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3240528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A50330CD-9DB3-4369-A721-58F6312F4979}" type="datetimeFigureOut">
              <a:rPr lang="en-US" smtClean="0"/>
              <a:t>11/12/2024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45141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A50330CD-9DB3-4369-A721-58F6312F4979}" type="datetimeFigureOut">
              <a:rPr lang="en-US" smtClean="0"/>
              <a:t>11/12/2024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8483B2B8-DAA9-4318-8B73-1399624D89A0}" type="slidenum">
              <a:rPr lang="en-US" smtClean="0"/>
              <a:t>‹N›</a:t>
            </a:fld>
            <a:endParaRPr lang="en-US"/>
          </a:p>
        </p:txBody>
      </p:sp>
    </p:spTree>
    <p:extLst>
      <p:ext uri="{BB962C8B-B14F-4D97-AF65-F5344CB8AC3E}">
        <p14:creationId xmlns:p14="http://schemas.microsoft.com/office/powerpoint/2010/main" val="26924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2820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6193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a:xfrm>
            <a:off x="609600" y="752476"/>
            <a:ext cx="10972800" cy="494399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xfrm>
            <a:off x="609599" y="6425514"/>
            <a:ext cx="5125157" cy="284044"/>
          </a:xfrm>
          <a:prstGeom prst="rect">
            <a:avLst/>
          </a:prstGeom>
          <a:ln/>
        </p:spPr>
        <p:txBody>
          <a:bodyPr/>
          <a:lstStyle>
            <a:lvl1pPr>
              <a:lnSpc>
                <a:spcPts val="1600"/>
              </a:lnSpc>
              <a:spcBef>
                <a:spcPts val="0"/>
              </a:spcBef>
              <a:defRPr sz="1100"/>
            </a:lvl1pPr>
          </a:lstStyle>
          <a:p>
            <a:pPr>
              <a:defRPr/>
            </a:pPr>
            <a:r>
              <a:rPr lang="it-IT" noProof="0" smtClean="0"/>
              <a:t>"Viaggio verso la cometa"</a:t>
            </a:r>
            <a:endParaRPr lang="en-US" noProof="0" dirty="0"/>
          </a:p>
        </p:txBody>
      </p:sp>
      <p:sp>
        <p:nvSpPr>
          <p:cNvPr id="5" name="Rectangle 5"/>
          <p:cNvSpPr>
            <a:spLocks noGrp="1" noChangeArrowheads="1"/>
          </p:cNvSpPr>
          <p:nvPr>
            <p:ph type="ftr" sz="quarter" idx="11"/>
          </p:nvPr>
        </p:nvSpPr>
        <p:spPr>
          <a:xfrm>
            <a:off x="5747659" y="6437870"/>
            <a:ext cx="4085112" cy="259813"/>
          </a:xfrm>
          <a:prstGeom prst="rect">
            <a:avLst/>
          </a:prstGeom>
          <a:ln/>
        </p:spPr>
        <p:txBody>
          <a:bodyPr/>
          <a:lstStyle>
            <a:lvl1pPr algn="ctr">
              <a:lnSpc>
                <a:spcPts val="1600"/>
              </a:lnSpc>
              <a:spcBef>
                <a:spcPts val="0"/>
              </a:spcBef>
              <a:defRPr sz="1100"/>
            </a:lvl1pPr>
          </a:lstStyle>
          <a:p>
            <a:pPr>
              <a:defRPr/>
            </a:pPr>
            <a:r>
              <a:rPr lang="it-IT" smtClean="0"/>
              <a:t>G. Naletto, 9 Maggio 2014</a:t>
            </a:r>
            <a:endParaRPr lang="en-US" i="1" dirty="0"/>
          </a:p>
        </p:txBody>
      </p:sp>
      <p:sp>
        <p:nvSpPr>
          <p:cNvPr id="6" name="Rectangle 6"/>
          <p:cNvSpPr>
            <a:spLocks noGrp="1" noChangeArrowheads="1"/>
          </p:cNvSpPr>
          <p:nvPr>
            <p:ph type="sldNum" sz="quarter" idx="12"/>
          </p:nvPr>
        </p:nvSpPr>
        <p:spPr>
          <a:xfrm>
            <a:off x="10280651" y="6437870"/>
            <a:ext cx="1301749" cy="230745"/>
          </a:xfrm>
          <a:prstGeom prst="rect">
            <a:avLst/>
          </a:prstGeom>
          <a:ln/>
        </p:spPr>
        <p:txBody>
          <a:bodyPr/>
          <a:lstStyle>
            <a:lvl1pPr algn="ctr">
              <a:defRPr/>
            </a:lvl1pPr>
          </a:lstStyle>
          <a:p>
            <a:pPr>
              <a:defRPr/>
            </a:pPr>
            <a:fld id="{F4AB95C5-0DF9-45D6-A407-3E59CE47734A}" type="slidenum">
              <a:rPr lang="en-US" smtClean="0"/>
              <a:pPr>
                <a:defRPr/>
              </a:pPr>
              <a:t>‹N›</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xfrm>
            <a:off x="609600" y="6237289"/>
            <a:ext cx="4684184" cy="357187"/>
          </a:xfrm>
          <a:prstGeom prst="rect">
            <a:avLst/>
          </a:prstGeom>
          <a:ln/>
        </p:spPr>
        <p:txBody>
          <a:bodyPr/>
          <a:lstStyle>
            <a:lvl1pPr>
              <a:defRPr/>
            </a:lvl1pPr>
          </a:lstStyle>
          <a:p>
            <a:pPr>
              <a:defRPr/>
            </a:pPr>
            <a:r>
              <a:rPr lang="it-IT" smtClean="0"/>
              <a:t>"Viaggio verso la cometa"</a:t>
            </a:r>
            <a:endParaRPr lang="en-US"/>
          </a:p>
        </p:txBody>
      </p:sp>
      <p:sp>
        <p:nvSpPr>
          <p:cNvPr id="6"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8CF0F1E3-76DC-42EA-A0CA-62865EDE3808}" type="slidenum">
              <a:rPr lang="en-US"/>
              <a:pPr>
                <a:defRPr/>
              </a:pPr>
              <a:t>‹N›</a:t>
            </a:fld>
            <a:endParaRPr lang="en-US"/>
          </a:p>
        </p:txBody>
      </p:sp>
      <p:sp>
        <p:nvSpPr>
          <p:cNvPr id="7"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09600" y="752476"/>
            <a:ext cx="5384800" cy="5599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97600" y="752476"/>
            <a:ext cx="5384800" cy="5599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18C5074A-B6A4-482C-B765-76996872D2FE}" type="slidenum">
              <a:rPr lang="en-US"/>
              <a:pPr>
                <a:defRPr/>
              </a:pPr>
              <a:t>‹N›</a:t>
            </a:fld>
            <a:endParaRPr lang="en-US"/>
          </a:p>
        </p:txBody>
      </p:sp>
      <p:sp>
        <p:nvSpPr>
          <p:cNvPr id="8"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10"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9"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EB1E30B4-66F4-4FF5-9174-F4E6D03D045C}" type="slidenum">
              <a:rPr lang="en-US"/>
              <a:pPr>
                <a:defRPr/>
              </a:pPr>
              <a:t>‹N›</a:t>
            </a:fld>
            <a:endParaRPr lang="en-US"/>
          </a:p>
        </p:txBody>
      </p:sp>
      <p:sp>
        <p:nvSpPr>
          <p:cNvPr id="10"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12"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5"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86BD200C-F381-407C-89E7-3C6961CB9001}" type="slidenum">
              <a:rPr lang="en-US"/>
              <a:pPr>
                <a:defRPr/>
              </a:pPr>
              <a:t>‹N›</a:t>
            </a:fld>
            <a:endParaRPr lang="en-US"/>
          </a:p>
        </p:txBody>
      </p:sp>
      <p:sp>
        <p:nvSpPr>
          <p:cNvPr id="6"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8"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lgn="ct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10280651" y="6246813"/>
            <a:ext cx="1301749" cy="347662"/>
          </a:xfrm>
          <a:prstGeom prst="rect">
            <a:avLst/>
          </a:prstGeom>
          <a:ln/>
        </p:spPr>
        <p:txBody>
          <a:bodyPr/>
          <a:lstStyle>
            <a:lvl1pPr>
              <a:defRPr/>
            </a:lvl1pPr>
          </a:lstStyle>
          <a:p>
            <a:pPr>
              <a:defRPr/>
            </a:pPr>
            <a:fld id="{B2667ADE-FE1B-498B-A0DD-2C320A70258E}" type="slidenum">
              <a:rPr lang="en-US"/>
              <a:pPr>
                <a:defRPr/>
              </a:pPr>
              <a:t>‹N›</a:t>
            </a:fld>
            <a:endParaRPr lang="en-US"/>
          </a:p>
        </p:txBody>
      </p:sp>
      <p:sp>
        <p:nvSpPr>
          <p:cNvPr id="5" name="Segnaposto data 3"/>
          <p:cNvSpPr>
            <a:spLocks noGrp="1"/>
          </p:cNvSpPr>
          <p:nvPr userDrawn="1">
            <p:ph type="dt" sz="half" idx="10"/>
          </p:nvPr>
        </p:nvSpPr>
        <p:spPr>
          <a:xfrm>
            <a:off x="609600" y="6237289"/>
            <a:ext cx="2545976" cy="357187"/>
          </a:xfrm>
          <a:prstGeom prst="rect">
            <a:avLst/>
          </a:prstGeom>
        </p:spPr>
        <p:txBody>
          <a:bodyPr/>
          <a:lstStyle/>
          <a:p>
            <a:pPr>
              <a:defRPr/>
            </a:pPr>
            <a:r>
              <a:rPr lang="it-IT" smtClean="0"/>
              <a:t>"Viaggio verso la cometa"</a:t>
            </a:r>
            <a:endParaRPr lang="en-US" dirty="0"/>
          </a:p>
        </p:txBody>
      </p:sp>
      <p:sp>
        <p:nvSpPr>
          <p:cNvPr id="7" name="Rectangle 5"/>
          <p:cNvSpPr>
            <a:spLocks noGrp="1" noChangeArrowheads="1"/>
          </p:cNvSpPr>
          <p:nvPr>
            <p:ph type="ftr" sz="quarter" idx="11"/>
          </p:nvPr>
        </p:nvSpPr>
        <p:spPr>
          <a:xfrm>
            <a:off x="2682245" y="6248400"/>
            <a:ext cx="7228115" cy="336550"/>
          </a:xfrm>
          <a:prstGeom prst="rect">
            <a:avLst/>
          </a:prstGeom>
          <a:ln/>
        </p:spPr>
        <p:txBody>
          <a:bodyPr/>
          <a:lstStyle>
            <a:lvl1pPr>
              <a:defRPr sz="1200"/>
            </a:lvl1pPr>
          </a:lstStyle>
          <a:p>
            <a:pPr algn="ctr">
              <a:defRPr/>
            </a:pPr>
            <a:r>
              <a:rPr lang="it-IT" smtClean="0"/>
              <a:t>G. Naletto, 9 Maggio 2014</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111126"/>
            <a:ext cx="10193867" cy="619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dirty="0" smtClean="0"/>
              <a:t>Fare clic per modificare lo stile del titolo</a:t>
            </a:r>
          </a:p>
        </p:txBody>
      </p:sp>
      <p:sp>
        <p:nvSpPr>
          <p:cNvPr id="2051" name="Rectangle 3"/>
          <p:cNvSpPr>
            <a:spLocks noGrp="1" noChangeArrowheads="1"/>
          </p:cNvSpPr>
          <p:nvPr>
            <p:ph type="body" idx="1"/>
          </p:nvPr>
        </p:nvSpPr>
        <p:spPr bwMode="auto">
          <a:xfrm>
            <a:off x="609600" y="752476"/>
            <a:ext cx="10972800" cy="559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gli stili del testo dello schema</a:t>
            </a:r>
          </a:p>
        </p:txBody>
      </p:sp>
      <p:sp>
        <p:nvSpPr>
          <p:cNvPr id="518152" name="Line 8"/>
          <p:cNvSpPr>
            <a:spLocks noChangeShapeType="1"/>
          </p:cNvSpPr>
          <p:nvPr/>
        </p:nvSpPr>
        <p:spPr bwMode="auto">
          <a:xfrm>
            <a:off x="626534" y="742950"/>
            <a:ext cx="10955866" cy="9526"/>
          </a:xfrm>
          <a:prstGeom prst="line">
            <a:avLst/>
          </a:prstGeom>
          <a:noFill/>
          <a:ln w="19050">
            <a:solidFill>
              <a:srgbClr val="0066FF"/>
            </a:solidFill>
            <a:round/>
            <a:headEnd/>
            <a:tailEnd/>
          </a:ln>
          <a:effectLst/>
        </p:spPr>
        <p:txBody>
          <a:bodyPr/>
          <a:lstStyle/>
          <a:p>
            <a:pPr>
              <a:defRPr/>
            </a:pPr>
            <a:endParaRPr lang="en-US"/>
          </a:p>
        </p:txBody>
      </p:sp>
      <p:sp>
        <p:nvSpPr>
          <p:cNvPr id="518157" name="Line 13"/>
          <p:cNvSpPr>
            <a:spLocks noChangeShapeType="1"/>
          </p:cNvSpPr>
          <p:nvPr/>
        </p:nvSpPr>
        <p:spPr bwMode="auto">
          <a:xfrm>
            <a:off x="607484" y="6412775"/>
            <a:ext cx="10947400" cy="0"/>
          </a:xfrm>
          <a:prstGeom prst="line">
            <a:avLst/>
          </a:prstGeom>
          <a:noFill/>
          <a:ln w="19050">
            <a:solidFill>
              <a:srgbClr val="0066FF"/>
            </a:solidFill>
            <a:round/>
            <a:headEnd/>
            <a:tailEnd/>
          </a:ln>
          <a:effectLst/>
        </p:spPr>
        <p:txBody>
          <a:bodyPr/>
          <a:lstStyle/>
          <a:p>
            <a:pPr>
              <a:defRPr/>
            </a:pPr>
            <a:endParaRPr lang="en-US"/>
          </a:p>
        </p:txBody>
      </p:sp>
      <p:sp>
        <p:nvSpPr>
          <p:cNvPr id="15" name="Rectangle 6"/>
          <p:cNvSpPr>
            <a:spLocks noGrp="1" noChangeArrowheads="1"/>
          </p:cNvSpPr>
          <p:nvPr>
            <p:ph type="sldNum" sz="quarter" idx="12"/>
          </p:nvPr>
        </p:nvSpPr>
        <p:spPr>
          <a:xfrm>
            <a:off x="10280651" y="6437870"/>
            <a:ext cx="1301749" cy="230745"/>
          </a:xfrm>
          <a:prstGeom prst="rect">
            <a:avLst/>
          </a:prstGeom>
          <a:ln/>
        </p:spPr>
        <p:txBody>
          <a:bodyPr/>
          <a:lstStyle>
            <a:lvl1pPr>
              <a:defRPr sz="1100"/>
            </a:lvl1pPr>
          </a:lstStyle>
          <a:p>
            <a:pPr>
              <a:defRPr/>
            </a:pPr>
            <a:fld id="{F4AB95C5-0DF9-45D6-A407-3E59CE47734A}" type="slidenum">
              <a:rPr lang="en-US" smtClean="0"/>
              <a:pPr>
                <a:defRPr/>
              </a:pPr>
              <a:t>‹N›</a:t>
            </a:fld>
            <a:endParaRPr lang="en-US" dirty="0"/>
          </a:p>
        </p:txBody>
      </p:sp>
      <p:pic>
        <p:nvPicPr>
          <p:cNvPr id="10" name="Immagine 9"/>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491885" y="86032"/>
            <a:ext cx="1589471" cy="254382"/>
          </a:xfrm>
          <a:prstGeom prst="rect">
            <a:avLst/>
          </a:prstGeom>
        </p:spPr>
      </p:pic>
    </p:spTree>
  </p:cSld>
  <p:clrMap bg1="lt1" tx1="dk1" bg2="lt2" tx2="dk2" accent1="accent1" accent2="accent2" accent3="accent3" accent4="accent4" accent5="accent5" accent6="accent6" hlink="hlink" folHlink="folHlink"/>
  <p:sldLayoutIdLst>
    <p:sldLayoutId id="2147483835" r:id="rId1"/>
    <p:sldLayoutId id="2147483837" r:id="rId2"/>
    <p:sldLayoutId id="2147483838"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6" r:id="rId18"/>
  </p:sldLayoutIdLst>
  <p:timing>
    <p:tnLst>
      <p:par>
        <p:cTn id="1" dur="indefinite" restart="never" nodeType="tmRoot"/>
      </p:par>
    </p:tnLst>
  </p:timing>
  <p:hf hdr="0"/>
  <p:txStyles>
    <p:titleStyle>
      <a:lvl1pPr algn="l" rtl="0" eaLnBrk="0" fontAlgn="base" hangingPunct="0">
        <a:spcBef>
          <a:spcPct val="0"/>
        </a:spcBef>
        <a:spcAft>
          <a:spcPct val="0"/>
        </a:spcAft>
        <a:defRPr sz="2400" b="1" baseline="0">
          <a:solidFill>
            <a:srgbClr val="0066FF"/>
          </a:solidFill>
          <a:latin typeface="+mj-lt"/>
          <a:ea typeface="+mj-ea"/>
          <a:cs typeface="+mj-cs"/>
        </a:defRPr>
      </a:lvl1pPr>
      <a:lvl2pPr algn="l" rtl="0" eaLnBrk="0" fontAlgn="base" hangingPunct="0">
        <a:spcBef>
          <a:spcPct val="0"/>
        </a:spcBef>
        <a:spcAft>
          <a:spcPct val="0"/>
        </a:spcAft>
        <a:defRPr sz="2400" b="1">
          <a:solidFill>
            <a:srgbClr val="000099"/>
          </a:solidFill>
          <a:latin typeface="Arial" charset="0"/>
        </a:defRPr>
      </a:lvl2pPr>
      <a:lvl3pPr algn="l" rtl="0" eaLnBrk="0" fontAlgn="base" hangingPunct="0">
        <a:spcBef>
          <a:spcPct val="0"/>
        </a:spcBef>
        <a:spcAft>
          <a:spcPct val="0"/>
        </a:spcAft>
        <a:defRPr sz="2400" b="1">
          <a:solidFill>
            <a:srgbClr val="000099"/>
          </a:solidFill>
          <a:latin typeface="Arial" charset="0"/>
        </a:defRPr>
      </a:lvl3pPr>
      <a:lvl4pPr algn="l" rtl="0" eaLnBrk="0" fontAlgn="base" hangingPunct="0">
        <a:spcBef>
          <a:spcPct val="0"/>
        </a:spcBef>
        <a:spcAft>
          <a:spcPct val="0"/>
        </a:spcAft>
        <a:defRPr sz="2400" b="1">
          <a:solidFill>
            <a:srgbClr val="000099"/>
          </a:solidFill>
          <a:latin typeface="Arial" charset="0"/>
        </a:defRPr>
      </a:lvl4pPr>
      <a:lvl5pPr algn="l" rtl="0" eaLnBrk="0" fontAlgn="base" hangingPunct="0">
        <a:spcBef>
          <a:spcPct val="0"/>
        </a:spcBef>
        <a:spcAft>
          <a:spcPct val="0"/>
        </a:spcAft>
        <a:defRPr sz="2400" b="1">
          <a:solidFill>
            <a:srgbClr val="000099"/>
          </a:solidFill>
          <a:latin typeface="Arial" charset="0"/>
        </a:defRPr>
      </a:lvl5pPr>
      <a:lvl6pPr marL="457200" algn="l" rtl="0" fontAlgn="base">
        <a:spcBef>
          <a:spcPct val="0"/>
        </a:spcBef>
        <a:spcAft>
          <a:spcPct val="0"/>
        </a:spcAft>
        <a:defRPr sz="2400" b="1">
          <a:solidFill>
            <a:srgbClr val="000099"/>
          </a:solidFill>
          <a:latin typeface="Arial" charset="0"/>
        </a:defRPr>
      </a:lvl6pPr>
      <a:lvl7pPr marL="914400" algn="l" rtl="0" fontAlgn="base">
        <a:spcBef>
          <a:spcPct val="0"/>
        </a:spcBef>
        <a:spcAft>
          <a:spcPct val="0"/>
        </a:spcAft>
        <a:defRPr sz="2400" b="1">
          <a:solidFill>
            <a:srgbClr val="000099"/>
          </a:solidFill>
          <a:latin typeface="Arial" charset="0"/>
        </a:defRPr>
      </a:lvl7pPr>
      <a:lvl8pPr marL="1371600" algn="l" rtl="0" fontAlgn="base">
        <a:spcBef>
          <a:spcPct val="0"/>
        </a:spcBef>
        <a:spcAft>
          <a:spcPct val="0"/>
        </a:spcAft>
        <a:defRPr sz="2400" b="1">
          <a:solidFill>
            <a:srgbClr val="000099"/>
          </a:solidFill>
          <a:latin typeface="Arial" charset="0"/>
        </a:defRPr>
      </a:lvl8pPr>
      <a:lvl9pPr marL="1828800" algn="l" rtl="0" fontAlgn="base">
        <a:spcBef>
          <a:spcPct val="0"/>
        </a:spcBef>
        <a:spcAft>
          <a:spcPct val="0"/>
        </a:spcAft>
        <a:defRPr sz="2400" b="1">
          <a:solidFill>
            <a:srgbClr val="000099"/>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defRPr>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Verdana" pitchFamily="34" charset="0"/>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Verdana"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Verdana" pitchFamily="34" charset="0"/>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117448" y="283645"/>
            <a:ext cx="10515600" cy="532849"/>
          </a:xfrm>
          <a:prstGeom prst="rect">
            <a:avLst/>
          </a:prstGeom>
        </p:spPr>
        <p:txBody>
          <a:bodyPr vert="horz" lIns="91440" tIns="45720" rIns="91440" bIns="45720" rtlCol="0" anchor="ctr">
            <a:normAutofit/>
          </a:bodyPr>
          <a:lstStyle/>
          <a:p>
            <a:pPr lvl="0" algn="l" rtl="0" eaLnBrk="0" fontAlgn="base" hangingPunct="0">
              <a:spcBef>
                <a:spcPct val="0"/>
              </a:spcBef>
              <a:spcAft>
                <a:spcPct val="0"/>
              </a:spcAft>
            </a:pPr>
            <a:r>
              <a:rPr lang="it-IT" dirty="0" smtClean="0"/>
              <a:t>Fare clic per modificare lo stile del titolo</a:t>
            </a:r>
            <a:endParaRPr lang="en-US" dirty="0"/>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838199" y="6356350"/>
            <a:ext cx="5302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b="1" dirty="0" smtClean="0"/>
              <a:t>Rosetta Anniversary: 10 </a:t>
            </a:r>
            <a:r>
              <a:rPr lang="it-IT" b="1" dirty="0" err="1" smtClean="0"/>
              <a:t>years</a:t>
            </a:r>
            <a:r>
              <a:rPr lang="it-IT" b="1" dirty="0" smtClean="0"/>
              <a:t> </a:t>
            </a:r>
            <a:r>
              <a:rPr lang="it-IT" b="1" dirty="0" err="1" smtClean="0"/>
              <a:t>after</a:t>
            </a:r>
            <a:r>
              <a:rPr lang="it-IT" b="1" dirty="0" smtClean="0"/>
              <a:t> </a:t>
            </a:r>
            <a:r>
              <a:rPr lang="it-IT" b="1" dirty="0" err="1" smtClean="0"/>
              <a:t>Philae</a:t>
            </a:r>
            <a:r>
              <a:rPr lang="it-IT" b="1" dirty="0" smtClean="0"/>
              <a:t> Landing  12/11/2024</a:t>
            </a:r>
            <a:endParaRPr lang="en-US" dirty="0"/>
          </a:p>
        </p:txBody>
      </p:sp>
      <p:sp>
        <p:nvSpPr>
          <p:cNvPr id="5" name="Segnaposto piè di pagina 4"/>
          <p:cNvSpPr>
            <a:spLocks noGrp="1"/>
          </p:cNvSpPr>
          <p:nvPr>
            <p:ph type="ftr" sz="quarter" idx="3"/>
          </p:nvPr>
        </p:nvSpPr>
        <p:spPr>
          <a:xfrm>
            <a:off x="7103226" y="6394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dirty="0" smtClean="0"/>
              <a:t>V. Da Deppo</a:t>
            </a:r>
            <a:endParaRPr lang="en-US" dirty="0"/>
          </a:p>
        </p:txBody>
      </p:sp>
      <p:pic>
        <p:nvPicPr>
          <p:cNvPr id="7" name="Immagine 6" descr="Immagine che contiene testo, Elementi grafici, logo, cerchio&#10;&#10;Descrizione generata automaticamente">
            <a:extLst>
              <a:ext uri="{FF2B5EF4-FFF2-40B4-BE49-F238E27FC236}">
                <a16:creationId xmlns:a16="http://schemas.microsoft.com/office/drawing/2014/main" id="{C9C5F11E-6E0C-98CB-DBCC-AF8AF6B7FC33}"/>
              </a:ext>
            </a:extLst>
          </p:cNvPr>
          <p:cNvPicPr>
            <a:picLocks noGrp="1" noRot="1" noChangeAspect="1" noMove="1" noResize="1" noEditPoints="1" noAdjustHandles="1" noChangeArrowheads="1" noChangeShapeType="1" noCrop="1"/>
          </p:cNvPicPr>
          <p:nvPr userDrawn="1"/>
        </p:nvPicPr>
        <p:blipFill>
          <a:blip r:embed="rId14"/>
          <a:stretch>
            <a:fillRect/>
          </a:stretch>
        </p:blipFill>
        <p:spPr>
          <a:xfrm>
            <a:off x="14894" y="7349"/>
            <a:ext cx="1001207" cy="1001207"/>
          </a:xfrm>
          <a:prstGeom prst="rect">
            <a:avLst/>
          </a:prstGeom>
        </p:spPr>
      </p:pic>
      <p:sp>
        <p:nvSpPr>
          <p:cNvPr id="10" name="Line 8"/>
          <p:cNvSpPr>
            <a:spLocks noChangeShapeType="1"/>
          </p:cNvSpPr>
          <p:nvPr userDrawn="1"/>
        </p:nvSpPr>
        <p:spPr bwMode="auto">
          <a:xfrm>
            <a:off x="838199" y="686525"/>
            <a:ext cx="10955866" cy="9526"/>
          </a:xfrm>
          <a:prstGeom prst="line">
            <a:avLst/>
          </a:prstGeom>
          <a:noFill/>
          <a:ln w="19050">
            <a:solidFill>
              <a:srgbClr val="0066FF"/>
            </a:solidFill>
            <a:round/>
            <a:headEnd/>
            <a:tailEnd/>
          </a:ln>
          <a:effectLst/>
        </p:spPr>
        <p:txBody>
          <a:bodyPr/>
          <a:lstStyle/>
          <a:p>
            <a:pPr>
              <a:defRPr/>
            </a:pPr>
            <a:endParaRPr lang="en-US"/>
          </a:p>
        </p:txBody>
      </p:sp>
      <p:sp>
        <p:nvSpPr>
          <p:cNvPr id="11" name="Line 13"/>
          <p:cNvSpPr>
            <a:spLocks noChangeShapeType="1"/>
          </p:cNvSpPr>
          <p:nvPr userDrawn="1"/>
        </p:nvSpPr>
        <p:spPr bwMode="auto">
          <a:xfrm>
            <a:off x="819149" y="6356350"/>
            <a:ext cx="10947400" cy="0"/>
          </a:xfrm>
          <a:prstGeom prst="line">
            <a:avLst/>
          </a:prstGeom>
          <a:noFill/>
          <a:ln w="19050">
            <a:solidFill>
              <a:srgbClr val="0066FF"/>
            </a:solidFill>
            <a:round/>
            <a:headEnd/>
            <a:tailEnd/>
          </a:ln>
          <a:effectLst/>
        </p:spPr>
        <p:txBody>
          <a:bodyPr/>
          <a:lstStyle/>
          <a:p>
            <a:pPr>
              <a:defRPr/>
            </a:pPr>
            <a:endParaRPr lang="en-US"/>
          </a:p>
        </p:txBody>
      </p:sp>
    </p:spTree>
    <p:extLst>
      <p:ext uri="{BB962C8B-B14F-4D97-AF65-F5344CB8AC3E}">
        <p14:creationId xmlns:p14="http://schemas.microsoft.com/office/powerpoint/2010/main" val="66332229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lang="en-US" sz="2400" b="1" kern="1200" dirty="0">
          <a:solidFill>
            <a:srgbClr val="0000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7.tiff"/><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slideLayout" Target="../slideLayouts/slideLayout3.xml"/><Relationship Id="rId7" Type="http://schemas.openxmlformats.org/officeDocument/2006/relationships/image" Target="../media/image18.png"/><Relationship Id="rId12" Type="http://schemas.openxmlformats.org/officeDocument/2006/relationships/image" Target="../media/image23.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5.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gif"/><Relationship Id="rId9" Type="http://schemas.openxmlformats.org/officeDocument/2006/relationships/image" Target="../media/image20.pn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04471" y="3151234"/>
            <a:ext cx="9144000" cy="1247565"/>
          </a:xfrm>
        </p:spPr>
        <p:txBody>
          <a:bodyPr/>
          <a:lstStyle/>
          <a:p>
            <a:r>
              <a:rPr lang="it-IT" sz="3600" dirty="0" smtClean="0">
                <a:solidFill>
                  <a:srgbClr val="0066FF"/>
                </a:solidFill>
              </a:rPr>
              <a:t>Future </a:t>
            </a:r>
            <a:r>
              <a:rPr lang="it-IT" sz="3600" dirty="0">
                <a:solidFill>
                  <a:srgbClr val="0066FF"/>
                </a:solidFill>
              </a:rPr>
              <a:t>Comet Interceptor</a:t>
            </a:r>
          </a:p>
        </p:txBody>
      </p:sp>
      <p:sp>
        <p:nvSpPr>
          <p:cNvPr id="4099" name="Rectangle 3"/>
          <p:cNvSpPr>
            <a:spLocks noGrp="1" noChangeArrowheads="1"/>
          </p:cNvSpPr>
          <p:nvPr>
            <p:ph type="subTitle" idx="1"/>
          </p:nvPr>
        </p:nvSpPr>
        <p:spPr>
          <a:xfrm>
            <a:off x="2173432" y="4863433"/>
            <a:ext cx="7806079" cy="1725626"/>
          </a:xfrm>
        </p:spPr>
        <p:txBody>
          <a:bodyPr/>
          <a:lstStyle/>
          <a:p>
            <a:pPr marL="0" indent="0" eaLnBrk="1" hangingPunct="1">
              <a:lnSpc>
                <a:spcPct val="90000"/>
              </a:lnSpc>
            </a:pPr>
            <a:r>
              <a:rPr lang="it-IT" sz="2000" b="1" dirty="0"/>
              <a:t>Rosetta Anniversary: 10 </a:t>
            </a:r>
            <a:r>
              <a:rPr lang="it-IT" sz="2000" b="1" dirty="0" err="1"/>
              <a:t>years</a:t>
            </a:r>
            <a:r>
              <a:rPr lang="it-IT" sz="2000" b="1" dirty="0"/>
              <a:t> </a:t>
            </a:r>
            <a:r>
              <a:rPr lang="it-IT" sz="2000" b="1" dirty="0" err="1"/>
              <a:t>after</a:t>
            </a:r>
            <a:r>
              <a:rPr lang="it-IT" sz="2000" b="1" dirty="0"/>
              <a:t> </a:t>
            </a:r>
            <a:r>
              <a:rPr lang="it-IT" sz="2000" b="1" dirty="0" err="1"/>
              <a:t>Philae</a:t>
            </a:r>
            <a:r>
              <a:rPr lang="it-IT" sz="2000" b="1" dirty="0"/>
              <a:t> Landing</a:t>
            </a:r>
            <a:endParaRPr lang="it-IT" sz="2000" dirty="0"/>
          </a:p>
          <a:p>
            <a:pPr marL="0" indent="0" eaLnBrk="1" hangingPunct="1">
              <a:lnSpc>
                <a:spcPct val="90000"/>
              </a:lnSpc>
            </a:pPr>
            <a:endParaRPr lang="it-IT" sz="1600" i="1" dirty="0"/>
          </a:p>
          <a:p>
            <a:r>
              <a:rPr lang="it-IT" sz="1800" dirty="0"/>
              <a:t>12 </a:t>
            </a:r>
            <a:r>
              <a:rPr lang="it-IT" sz="1800" dirty="0" err="1"/>
              <a:t>November</a:t>
            </a:r>
            <a:r>
              <a:rPr lang="it-IT" sz="1800" dirty="0"/>
              <a:t> 2024</a:t>
            </a:r>
          </a:p>
          <a:p>
            <a:r>
              <a:rPr lang="en-US" sz="1800" dirty="0"/>
              <a:t>ESTEC, Tennis hall</a:t>
            </a:r>
            <a:endParaRPr lang="it-IT" sz="1800" dirty="0"/>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93" y="138630"/>
            <a:ext cx="4681728" cy="3311790"/>
          </a:xfrm>
          <a:prstGeom prst="rect">
            <a:avLst/>
          </a:prstGeom>
        </p:spPr>
      </p:pic>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8360" y="437816"/>
            <a:ext cx="4823855" cy="2713418"/>
          </a:xfrm>
          <a:prstGeom prst="rect">
            <a:avLst/>
          </a:prstGeom>
        </p:spPr>
      </p:pic>
    </p:spTree>
    <p:extLst>
      <p:ext uri="{BB962C8B-B14F-4D97-AF65-F5344CB8AC3E}">
        <p14:creationId xmlns:p14="http://schemas.microsoft.com/office/powerpoint/2010/main" val="2362490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33CDB-CFBE-E363-76D6-B02BE2712D2E}"/>
            </a:ext>
          </a:extLst>
        </p:cNvPr>
        <p:cNvGrpSpPr/>
        <p:nvPr/>
      </p:nvGrpSpPr>
      <p:grpSpPr>
        <a:xfrm>
          <a:off x="0" y="0"/>
          <a:ext cx="0" cy="0"/>
          <a:chOff x="0" y="0"/>
          <a:chExt cx="0" cy="0"/>
        </a:xfrm>
      </p:grpSpPr>
      <p:pic>
        <p:nvPicPr>
          <p:cNvPr id="3" name="Immagine 2" descr="Immagine che contiene testo, schermata, Marchio, design&#10;&#10;Descrizione generata automaticamente">
            <a:extLst>
              <a:ext uri="{FF2B5EF4-FFF2-40B4-BE49-F238E27FC236}">
                <a16:creationId xmlns:a16="http://schemas.microsoft.com/office/drawing/2014/main" id="{57D1D136-A0AB-2DD3-435C-4C7F4EFCD03E}"/>
              </a:ext>
            </a:extLst>
          </p:cNvPr>
          <p:cNvPicPr>
            <a:picLocks noChangeAspect="1"/>
          </p:cNvPicPr>
          <p:nvPr/>
        </p:nvPicPr>
        <p:blipFill rotWithShape="1">
          <a:blip r:embed="rId3">
            <a:extLst>
              <a:ext uri="{28A0092B-C50C-407E-A947-70E740481C1C}">
                <a14:useLocalDpi xmlns:a14="http://schemas.microsoft.com/office/drawing/2010/main" val="0"/>
              </a:ext>
            </a:extLst>
          </a:blip>
          <a:srcRect t="22773" r="12586" b="13756"/>
          <a:stretch/>
        </p:blipFill>
        <p:spPr>
          <a:xfrm>
            <a:off x="886691" y="849397"/>
            <a:ext cx="10225079" cy="5495985"/>
          </a:xfrm>
          <a:prstGeom prst="rect">
            <a:avLst/>
          </a:prstGeom>
        </p:spPr>
      </p:pic>
      <p:sp>
        <p:nvSpPr>
          <p:cNvPr id="9" name="Rectangle 2"/>
          <p:cNvSpPr txBox="1">
            <a:spLocks noChangeArrowheads="1"/>
          </p:cNvSpPr>
          <p:nvPr/>
        </p:nvSpPr>
        <p:spPr bwMode="auto">
          <a:xfrm>
            <a:off x="1066800" y="0"/>
            <a:ext cx="7645400" cy="619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400" b="1">
                <a:solidFill>
                  <a:srgbClr val="000099"/>
                </a:solidFill>
                <a:latin typeface="+mj-lt"/>
                <a:ea typeface="+mj-ea"/>
                <a:cs typeface="+mj-cs"/>
              </a:defRPr>
            </a:lvl1pPr>
            <a:lvl2pPr algn="l" rtl="0" eaLnBrk="0" fontAlgn="base" hangingPunct="0">
              <a:spcBef>
                <a:spcPct val="0"/>
              </a:spcBef>
              <a:spcAft>
                <a:spcPct val="0"/>
              </a:spcAft>
              <a:defRPr sz="2400" b="1">
                <a:solidFill>
                  <a:srgbClr val="000099"/>
                </a:solidFill>
                <a:latin typeface="Arial" charset="0"/>
              </a:defRPr>
            </a:lvl2pPr>
            <a:lvl3pPr algn="l" rtl="0" eaLnBrk="0" fontAlgn="base" hangingPunct="0">
              <a:spcBef>
                <a:spcPct val="0"/>
              </a:spcBef>
              <a:spcAft>
                <a:spcPct val="0"/>
              </a:spcAft>
              <a:defRPr sz="2400" b="1">
                <a:solidFill>
                  <a:srgbClr val="000099"/>
                </a:solidFill>
                <a:latin typeface="Arial" charset="0"/>
              </a:defRPr>
            </a:lvl3pPr>
            <a:lvl4pPr algn="l" rtl="0" eaLnBrk="0" fontAlgn="base" hangingPunct="0">
              <a:spcBef>
                <a:spcPct val="0"/>
              </a:spcBef>
              <a:spcAft>
                <a:spcPct val="0"/>
              </a:spcAft>
              <a:defRPr sz="2400" b="1">
                <a:solidFill>
                  <a:srgbClr val="000099"/>
                </a:solidFill>
                <a:latin typeface="Arial" charset="0"/>
              </a:defRPr>
            </a:lvl4pPr>
            <a:lvl5pPr algn="l" rtl="0" eaLnBrk="0" fontAlgn="base" hangingPunct="0">
              <a:spcBef>
                <a:spcPct val="0"/>
              </a:spcBef>
              <a:spcAft>
                <a:spcPct val="0"/>
              </a:spcAft>
              <a:defRPr sz="2400" b="1">
                <a:solidFill>
                  <a:srgbClr val="000099"/>
                </a:solidFill>
                <a:latin typeface="Arial" charset="0"/>
              </a:defRPr>
            </a:lvl5pPr>
            <a:lvl6pPr marL="457200" algn="l" rtl="0" fontAlgn="base">
              <a:spcBef>
                <a:spcPct val="0"/>
              </a:spcBef>
              <a:spcAft>
                <a:spcPct val="0"/>
              </a:spcAft>
              <a:defRPr sz="2400" b="1">
                <a:solidFill>
                  <a:srgbClr val="000099"/>
                </a:solidFill>
                <a:latin typeface="Arial" charset="0"/>
              </a:defRPr>
            </a:lvl6pPr>
            <a:lvl7pPr marL="914400" algn="l" rtl="0" fontAlgn="base">
              <a:spcBef>
                <a:spcPct val="0"/>
              </a:spcBef>
              <a:spcAft>
                <a:spcPct val="0"/>
              </a:spcAft>
              <a:defRPr sz="2400" b="1">
                <a:solidFill>
                  <a:srgbClr val="000099"/>
                </a:solidFill>
                <a:latin typeface="Arial" charset="0"/>
              </a:defRPr>
            </a:lvl7pPr>
            <a:lvl8pPr marL="1371600" algn="l" rtl="0" fontAlgn="base">
              <a:spcBef>
                <a:spcPct val="0"/>
              </a:spcBef>
              <a:spcAft>
                <a:spcPct val="0"/>
              </a:spcAft>
              <a:defRPr sz="2400" b="1">
                <a:solidFill>
                  <a:srgbClr val="000099"/>
                </a:solidFill>
                <a:latin typeface="Arial" charset="0"/>
              </a:defRPr>
            </a:lvl8pPr>
            <a:lvl9pPr marL="1828800" algn="l" rtl="0" fontAlgn="base">
              <a:spcBef>
                <a:spcPct val="0"/>
              </a:spcBef>
              <a:spcAft>
                <a:spcPct val="0"/>
              </a:spcAft>
              <a:defRPr sz="2400" b="1">
                <a:solidFill>
                  <a:srgbClr val="000099"/>
                </a:solidFill>
                <a:latin typeface="Arial" charset="0"/>
              </a:defRPr>
            </a:lvl9pPr>
          </a:lstStyle>
          <a:p>
            <a:pPr>
              <a:buClrTx/>
              <a:buSzTx/>
              <a:buFontTx/>
            </a:pPr>
            <a:r>
              <a:rPr lang="en-US" sz="2800" dirty="0">
                <a:solidFill>
                  <a:srgbClr val="0066FF"/>
                </a:solidFill>
                <a:latin typeface="Arial" panose="020B0604020202020204" pitchFamily="34" charset="0"/>
                <a:cs typeface="Arial" panose="020B0604020202020204" pitchFamily="34" charset="0"/>
              </a:rPr>
              <a:t>Comet Interceptor: </a:t>
            </a:r>
            <a:r>
              <a:rPr lang="en-US" sz="2800" dirty="0" smtClean="0">
                <a:solidFill>
                  <a:srgbClr val="0066FF"/>
                </a:solidFill>
                <a:latin typeface="Arial" panose="020B0604020202020204" pitchFamily="34" charset="0"/>
                <a:cs typeface="Arial" panose="020B0604020202020204" pitchFamily="34" charset="0"/>
              </a:rPr>
              <a:t>payload </a:t>
            </a:r>
            <a:endParaRPr lang="it-IT" sz="2800" kern="0" dirty="0">
              <a:solidFill>
                <a:srgbClr val="006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527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8BB0F-0DEA-8004-5B45-CAF71E6AF88F}"/>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E3F6CE79-9CF1-EFE1-7DB9-9FCB89548430}"/>
              </a:ext>
            </a:extLst>
          </p:cNvPr>
          <p:cNvSpPr txBox="1"/>
          <p:nvPr/>
        </p:nvSpPr>
        <p:spPr>
          <a:xfrm>
            <a:off x="153110" y="1034525"/>
            <a:ext cx="11833843" cy="2128788"/>
          </a:xfrm>
          <a:prstGeom prst="rect">
            <a:avLst/>
          </a:prstGeom>
          <a:noFill/>
        </p:spPr>
        <p:txBody>
          <a:bodyPr wrap="square" rtlCol="0">
            <a:spAutoFit/>
          </a:bodyPr>
          <a:lstStyle/>
          <a:p>
            <a:pPr algn="just"/>
            <a:r>
              <a:rPr lang="en-US" sz="2000" dirty="0" smtClean="0"/>
              <a:t>EnVisS is a wide angle fish-eye camera </a:t>
            </a:r>
            <a:r>
              <a:rPr lang="en-US" sz="2000" dirty="0"/>
              <a:t>conceived to study the </a:t>
            </a:r>
            <a:r>
              <a:rPr lang="en-US" sz="2000" b="1" dirty="0"/>
              <a:t>comet dust environment, including its </a:t>
            </a:r>
            <a:r>
              <a:rPr lang="en-US" sz="2000" b="1" dirty="0" err="1"/>
              <a:t>polarimetric</a:t>
            </a:r>
            <a:r>
              <a:rPr lang="en-US" sz="2000" b="1" dirty="0"/>
              <a:t> properties, in the visible wavelength range</a:t>
            </a:r>
            <a:r>
              <a:rPr lang="en-US" sz="2000" dirty="0"/>
              <a:t>.</a:t>
            </a:r>
            <a:r>
              <a:rPr lang="en-GB" sz="2000" dirty="0"/>
              <a:t>​</a:t>
            </a:r>
          </a:p>
          <a:p>
            <a:r>
              <a:rPr lang="en-US" sz="2000" dirty="0"/>
              <a:t>The study will be conducted through the full fly-by encounter from an advantageous point inside the coma itself. </a:t>
            </a:r>
            <a:endParaRPr lang="en-GB" sz="2000" dirty="0"/>
          </a:p>
          <a:p>
            <a:pPr algn="just">
              <a:spcBef>
                <a:spcPts val="1000"/>
              </a:spcBef>
            </a:pPr>
            <a:r>
              <a:rPr lang="en-US" sz="2000" dirty="0"/>
              <a:t>Being the instrument </a:t>
            </a:r>
            <a:r>
              <a:rPr lang="en-US" sz="2000" b="1" dirty="0"/>
              <a:t>mounted on the</a:t>
            </a:r>
            <a:r>
              <a:rPr lang="en-US" sz="2000" dirty="0"/>
              <a:t> </a:t>
            </a:r>
            <a:r>
              <a:rPr lang="en-US" sz="2000" b="1" dirty="0"/>
              <a:t>B2 </a:t>
            </a:r>
            <a:r>
              <a:rPr lang="en-US" sz="2000" b="1" dirty="0" smtClean="0"/>
              <a:t>spinning probe</a:t>
            </a:r>
            <a:r>
              <a:rPr lang="en-US" sz="2000" dirty="0" smtClean="0"/>
              <a:t>, </a:t>
            </a:r>
            <a:r>
              <a:rPr lang="en-US" sz="2000" dirty="0"/>
              <a:t>a rotational </a:t>
            </a:r>
            <a:r>
              <a:rPr lang="en-US" sz="2000" dirty="0" smtClean="0"/>
              <a:t>push-broom </a:t>
            </a:r>
            <a:r>
              <a:rPr lang="en-US" sz="2000" dirty="0"/>
              <a:t>technique </a:t>
            </a:r>
            <a:r>
              <a:rPr lang="en-US" sz="2000" dirty="0" smtClean="0"/>
              <a:t>will </a:t>
            </a:r>
            <a:r>
              <a:rPr lang="en-US" sz="2000" dirty="0"/>
              <a:t>be adopted.</a:t>
            </a:r>
            <a:r>
              <a:rPr lang="en-US" sz="2000" b="1" dirty="0"/>
              <a:t> </a:t>
            </a:r>
            <a:r>
              <a:rPr lang="en-US" sz="2000" dirty="0"/>
              <a:t>​</a:t>
            </a:r>
            <a:endParaRPr lang="en-GB" sz="200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C3518A5E-AEBB-A22A-BF5B-A29CF5BFE35B}"/>
              </a:ext>
            </a:extLst>
          </p:cNvPr>
          <p:cNvSpPr txBox="1"/>
          <p:nvPr/>
        </p:nvSpPr>
        <p:spPr>
          <a:xfrm>
            <a:off x="153110" y="5692432"/>
            <a:ext cx="2682594" cy="276999"/>
          </a:xfrm>
          <a:prstGeom prst="rect">
            <a:avLst/>
          </a:prstGeom>
          <a:noFill/>
        </p:spPr>
        <p:txBody>
          <a:bodyPr wrap="none" rtlCol="0">
            <a:spAutoFit/>
          </a:bodyPr>
          <a:lstStyle/>
          <a:p>
            <a:pPr algn="ctr"/>
            <a:r>
              <a:rPr lang="it-IT" sz="1200" dirty="0">
                <a:latin typeface="Arial" panose="020B0604020202020204" pitchFamily="34" charset="0"/>
                <a:cs typeface="Arial" panose="020B0604020202020204" pitchFamily="34" charset="0"/>
              </a:rPr>
              <a:t>EnVisS 3D CAD model (credit </a:t>
            </a:r>
            <a:r>
              <a:rPr lang="it-IT" sz="1200" dirty="0" smtClean="0">
                <a:latin typeface="Arial" panose="020B0604020202020204" pitchFamily="34" charset="0"/>
                <a:cs typeface="Arial" panose="020B0604020202020204" pitchFamily="34" charset="0"/>
              </a:rPr>
              <a:t>LDO))</a:t>
            </a:r>
            <a:endParaRPr lang="it-IT" sz="1200" dirty="0">
              <a:latin typeface="Arial" panose="020B0604020202020204" pitchFamily="34" charset="0"/>
              <a:cs typeface="Arial" panose="020B0604020202020204" pitchFamily="34" charset="0"/>
            </a:endParaRPr>
          </a:p>
        </p:txBody>
      </p:sp>
      <p:sp>
        <p:nvSpPr>
          <p:cNvPr id="13" name="CasellaDiTesto 12">
            <a:extLst>
              <a:ext uri="{FF2B5EF4-FFF2-40B4-BE49-F238E27FC236}">
                <a16:creationId xmlns:a16="http://schemas.microsoft.com/office/drawing/2014/main" id="{8D7E3D9B-741B-2D93-4BB1-7E894808A6B8}"/>
              </a:ext>
            </a:extLst>
          </p:cNvPr>
          <p:cNvSpPr txBox="1"/>
          <p:nvPr/>
        </p:nvSpPr>
        <p:spPr>
          <a:xfrm>
            <a:off x="3607429" y="5969431"/>
            <a:ext cx="3622046"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EnVisS placement on B2 </a:t>
            </a:r>
            <a:r>
              <a:rPr lang="en-US" sz="1200" dirty="0" smtClean="0">
                <a:latin typeface="Arial" panose="020B0604020202020204" pitchFamily="34" charset="0"/>
                <a:cs typeface="Arial" panose="020B0604020202020204" pitchFamily="34" charset="0"/>
              </a:rPr>
              <a:t>and acquisition concept</a:t>
            </a:r>
            <a:endParaRPr lang="it-IT" sz="1200" dirty="0">
              <a:latin typeface="Arial" panose="020B0604020202020204" pitchFamily="34" charset="0"/>
              <a:cs typeface="Arial" panose="020B0604020202020204" pitchFamily="34" charset="0"/>
            </a:endParaRPr>
          </a:p>
        </p:txBody>
      </p:sp>
      <p:sp>
        <p:nvSpPr>
          <p:cNvPr id="14" name="CasellaDiTesto 13">
            <a:extLst>
              <a:ext uri="{FF2B5EF4-FFF2-40B4-BE49-F238E27FC236}">
                <a16:creationId xmlns:a16="http://schemas.microsoft.com/office/drawing/2014/main" id="{A1F64CDA-70E4-CB0A-BFBC-1BF08731C37D}"/>
              </a:ext>
            </a:extLst>
          </p:cNvPr>
          <p:cNvSpPr txBox="1"/>
          <p:nvPr/>
        </p:nvSpPr>
        <p:spPr>
          <a:xfrm>
            <a:off x="8350288" y="2881367"/>
            <a:ext cx="3769360" cy="276999"/>
          </a:xfrm>
          <a:prstGeom prst="rect">
            <a:avLst/>
          </a:prstGeom>
          <a:noFill/>
        </p:spPr>
        <p:txBody>
          <a:bodyPr wrap="square">
            <a:spAutoFit/>
          </a:bodyPr>
          <a:lstStyle/>
          <a:p>
            <a:pPr algn="ctr"/>
            <a:r>
              <a:rPr lang="it-IT" sz="1200" dirty="0" smtClean="0">
                <a:latin typeface="Arial" panose="020B0604020202020204" pitchFamily="34" charset="0"/>
                <a:cs typeface="Arial" panose="020B0604020202020204" pitchFamily="34" charset="0"/>
              </a:rPr>
              <a:t>EnVisS </a:t>
            </a:r>
            <a:r>
              <a:rPr lang="it-IT" sz="1200" dirty="0" err="1" smtClean="0">
                <a:latin typeface="Arial" panose="020B0604020202020204" pitchFamily="34" charset="0"/>
                <a:cs typeface="Arial" panose="020B0604020202020204" pitchFamily="34" charset="0"/>
              </a:rPr>
              <a:t>prototype</a:t>
            </a:r>
            <a:endParaRPr lang="it-IT" sz="1200" dirty="0">
              <a:latin typeface="Arial" panose="020B0604020202020204" pitchFamily="34" charset="0"/>
              <a:cs typeface="Arial" panose="020B0604020202020204" pitchFamily="34" charset="0"/>
            </a:endParaRPr>
          </a:p>
        </p:txBody>
      </p:sp>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160" y="3797975"/>
            <a:ext cx="2080495" cy="1893886"/>
          </a:xfrm>
          <a:prstGeom prst="rect">
            <a:avLst/>
          </a:prstGeom>
          <a:noFill/>
          <a:ln>
            <a:noFill/>
          </a:ln>
        </p:spPr>
      </p:pic>
      <p:pic>
        <p:nvPicPr>
          <p:cNvPr id="16" name="Immagine 15"/>
          <p:cNvPicPr>
            <a:picLocks noChangeAspect="1"/>
          </p:cNvPicPr>
          <p:nvPr/>
        </p:nvPicPr>
        <p:blipFill rotWithShape="1">
          <a:blip r:embed="rId3"/>
          <a:srcRect r="43652"/>
          <a:stretch/>
        </p:blipFill>
        <p:spPr>
          <a:xfrm>
            <a:off x="2689877" y="3268792"/>
            <a:ext cx="5408762" cy="2635855"/>
          </a:xfrm>
          <a:prstGeom prst="rect">
            <a:avLst/>
          </a:prstGeom>
        </p:spPr>
      </p:pic>
      <p:sp>
        <p:nvSpPr>
          <p:cNvPr id="17" name="Titolo 1"/>
          <p:cNvSpPr txBox="1">
            <a:spLocks/>
          </p:cNvSpPr>
          <p:nvPr/>
        </p:nvSpPr>
        <p:spPr>
          <a:xfrm>
            <a:off x="2339884" y="84143"/>
            <a:ext cx="5763491" cy="6191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lang="en-US" sz="2400" b="1" kern="1200" dirty="0">
                <a:solidFill>
                  <a:srgbClr val="000099"/>
                </a:solidFill>
                <a:latin typeface="+mj-lt"/>
                <a:ea typeface="+mj-ea"/>
                <a:cs typeface="+mj-cs"/>
              </a:defRPr>
            </a:lvl1pPr>
          </a:lstStyle>
          <a:p>
            <a:pPr algn="ctr" fontAlgn="auto">
              <a:spcAft>
                <a:spcPts val="0"/>
              </a:spcAft>
              <a:buClrTx/>
              <a:buSzTx/>
              <a:buFontTx/>
            </a:pPr>
            <a:r>
              <a:rPr lang="it-IT" sz="2800" dirty="0" err="1" smtClean="0">
                <a:solidFill>
                  <a:srgbClr val="0066FF"/>
                </a:solidFill>
                <a:latin typeface="Arial" panose="020B0604020202020204" pitchFamily="34" charset="0"/>
                <a:cs typeface="Arial" panose="020B0604020202020204" pitchFamily="34" charset="0"/>
              </a:rPr>
              <a:t>Entire</a:t>
            </a:r>
            <a:r>
              <a:rPr lang="it-IT" sz="2800" dirty="0" smtClean="0">
                <a:solidFill>
                  <a:srgbClr val="0066FF"/>
                </a:solidFill>
                <a:latin typeface="Arial" panose="020B0604020202020204" pitchFamily="34" charset="0"/>
                <a:cs typeface="Arial" panose="020B0604020202020204" pitchFamily="34" charset="0"/>
              </a:rPr>
              <a:t> </a:t>
            </a:r>
            <a:r>
              <a:rPr lang="it-IT" sz="2800" dirty="0" err="1" smtClean="0">
                <a:solidFill>
                  <a:srgbClr val="0066FF"/>
                </a:solidFill>
                <a:latin typeface="Arial" panose="020B0604020202020204" pitchFamily="34" charset="0"/>
                <a:cs typeface="Arial" panose="020B0604020202020204" pitchFamily="34" charset="0"/>
              </a:rPr>
              <a:t>Visible</a:t>
            </a:r>
            <a:r>
              <a:rPr lang="it-IT" sz="2800" dirty="0" smtClean="0">
                <a:solidFill>
                  <a:srgbClr val="0066FF"/>
                </a:solidFill>
                <a:latin typeface="Arial" panose="020B0604020202020204" pitchFamily="34" charset="0"/>
                <a:cs typeface="Arial" panose="020B0604020202020204" pitchFamily="34" charset="0"/>
              </a:rPr>
              <a:t> </a:t>
            </a:r>
            <a:r>
              <a:rPr lang="it-IT" sz="2800" dirty="0" err="1" smtClean="0">
                <a:solidFill>
                  <a:srgbClr val="0066FF"/>
                </a:solidFill>
                <a:latin typeface="Arial" panose="020B0604020202020204" pitchFamily="34" charset="0"/>
                <a:cs typeface="Arial" panose="020B0604020202020204" pitchFamily="34" charset="0"/>
              </a:rPr>
              <a:t>Sky</a:t>
            </a:r>
            <a:r>
              <a:rPr lang="it-IT" sz="2800" dirty="0" smtClean="0">
                <a:solidFill>
                  <a:srgbClr val="0066FF"/>
                </a:solidFill>
                <a:latin typeface="Arial" panose="020B0604020202020204" pitchFamily="34" charset="0"/>
                <a:cs typeface="Arial" panose="020B0604020202020204" pitchFamily="34" charset="0"/>
              </a:rPr>
              <a:t> camera (EnVisS)</a:t>
            </a:r>
            <a:endParaRPr lang="it-IT" dirty="0">
              <a:latin typeface="Arial" panose="020B0604020202020204" pitchFamily="34" charset="0"/>
              <a:cs typeface="Arial" panose="020B0604020202020204" pitchFamily="34" charset="0"/>
            </a:endParaRPr>
          </a:p>
        </p:txBody>
      </p:sp>
      <p:pic>
        <p:nvPicPr>
          <p:cNvPr id="18" name="Immagin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8094" y="3163313"/>
            <a:ext cx="2523863" cy="1340389"/>
          </a:xfrm>
          <a:prstGeom prst="rect">
            <a:avLst/>
          </a:prstGeom>
        </p:spPr>
      </p:pic>
      <p:pic>
        <p:nvPicPr>
          <p:cNvPr id="11" name="Picture 8">
            <a:extLst>
              <a:ext uri="{FF2B5EF4-FFF2-40B4-BE49-F238E27FC236}">
                <a16:creationId xmlns:a16="http://schemas.microsoft.com/office/drawing/2014/main" id="{26683063-B66C-854B-A973-01CD81A1D717}"/>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96870" y="46773"/>
            <a:ext cx="536432" cy="534847"/>
          </a:xfrm>
          <a:prstGeom prst="rect">
            <a:avLst/>
          </a:prstGeom>
          <a:noFill/>
          <a:ln>
            <a:noFill/>
          </a:ln>
        </p:spPr>
      </p:pic>
      <p:pic>
        <p:nvPicPr>
          <p:cNvPr id="20" name="Picture 11">
            <a:extLst>
              <a:ext uri="{FF2B5EF4-FFF2-40B4-BE49-F238E27FC236}">
                <a16:creationId xmlns:a16="http://schemas.microsoft.com/office/drawing/2014/main" id="{34948F7A-9F74-DF48-8175-506840BF86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73514" y="21303"/>
            <a:ext cx="796140" cy="560317"/>
          </a:xfrm>
          <a:prstGeom prst="rect">
            <a:avLst/>
          </a:prstGeom>
        </p:spPr>
      </p:pic>
      <p:pic>
        <p:nvPicPr>
          <p:cNvPr id="21" name="Picture 13" descr="C:\Users\Richard\AppData\Local\Microsoft\Windows\INetCache\Content.MSO\60AF2DD1.tmp"/>
          <p:cNvPicPr/>
          <p:nvPr/>
        </p:nvPicPr>
        <p:blipFill>
          <a:blip r:embed="rId7" cstate="print">
            <a:extLst>
              <a:ext uri="{28A0092B-C50C-407E-A947-70E740481C1C}">
                <a14:useLocalDpi xmlns:a14="http://schemas.microsoft.com/office/drawing/2010/main" val="0"/>
              </a:ext>
            </a:extLst>
          </a:blip>
          <a:stretch>
            <a:fillRect/>
          </a:stretch>
        </p:blipFill>
        <p:spPr>
          <a:xfrm>
            <a:off x="10822505" y="148379"/>
            <a:ext cx="419100" cy="338455"/>
          </a:xfrm>
          <a:prstGeom prst="rect">
            <a:avLst/>
          </a:prstGeom>
        </p:spPr>
      </p:pic>
      <p:grpSp>
        <p:nvGrpSpPr>
          <p:cNvPr id="22" name="Gruppo 21"/>
          <p:cNvGrpSpPr/>
          <p:nvPr/>
        </p:nvGrpSpPr>
        <p:grpSpPr>
          <a:xfrm>
            <a:off x="11288355" y="42713"/>
            <a:ext cx="371204" cy="444121"/>
            <a:chOff x="5315343" y="2571671"/>
            <a:chExt cx="757943" cy="906828"/>
          </a:xfrm>
        </p:grpSpPr>
        <p:sp>
          <p:nvSpPr>
            <p:cNvPr id="23" name="Freeform 13"/>
            <p:cNvSpPr>
              <a:spLocks/>
            </p:cNvSpPr>
            <p:nvPr userDrawn="1"/>
          </p:nvSpPr>
          <p:spPr bwMode="auto">
            <a:xfrm>
              <a:off x="5589422" y="3058921"/>
              <a:ext cx="406041" cy="294381"/>
            </a:xfrm>
            <a:custGeom>
              <a:avLst/>
              <a:gdLst>
                <a:gd name="T0" fmla="*/ 67 w 69"/>
                <a:gd name="T1" fmla="*/ 32 h 49"/>
                <a:gd name="T2" fmla="*/ 0 w 69"/>
                <a:gd name="T3" fmla="*/ 0 h 49"/>
                <a:gd name="T4" fmla="*/ 52 w 69"/>
                <a:gd name="T5" fmla="*/ 47 h 49"/>
                <a:gd name="T6" fmla="*/ 53 w 69"/>
                <a:gd name="T7" fmla="*/ 48 h 49"/>
                <a:gd name="T8" fmla="*/ 54 w 69"/>
                <a:gd name="T9" fmla="*/ 48 h 49"/>
                <a:gd name="T10" fmla="*/ 54 w 69"/>
                <a:gd name="T11" fmla="*/ 48 h 49"/>
                <a:gd name="T12" fmla="*/ 56 w 69"/>
                <a:gd name="T13" fmla="*/ 49 h 49"/>
                <a:gd name="T14" fmla="*/ 56 w 69"/>
                <a:gd name="T15" fmla="*/ 49 h 49"/>
                <a:gd name="T16" fmla="*/ 58 w 69"/>
                <a:gd name="T17" fmla="*/ 48 h 49"/>
                <a:gd name="T18" fmla="*/ 68 w 69"/>
                <a:gd name="T19" fmla="*/ 36 h 49"/>
                <a:gd name="T20" fmla="*/ 69 w 69"/>
                <a:gd name="T21" fmla="*/ 33 h 49"/>
                <a:gd name="T22" fmla="*/ 67 w 69"/>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49">
                  <a:moveTo>
                    <a:pt x="67" y="32"/>
                  </a:moveTo>
                  <a:cubicBezTo>
                    <a:pt x="21" y="19"/>
                    <a:pt x="0" y="0"/>
                    <a:pt x="0" y="0"/>
                  </a:cubicBezTo>
                  <a:cubicBezTo>
                    <a:pt x="0" y="0"/>
                    <a:pt x="20" y="34"/>
                    <a:pt x="52" y="47"/>
                  </a:cubicBezTo>
                  <a:cubicBezTo>
                    <a:pt x="53" y="48"/>
                    <a:pt x="53" y="48"/>
                    <a:pt x="53" y="48"/>
                  </a:cubicBezTo>
                  <a:cubicBezTo>
                    <a:pt x="54" y="48"/>
                    <a:pt x="54" y="48"/>
                    <a:pt x="54" y="48"/>
                  </a:cubicBezTo>
                  <a:cubicBezTo>
                    <a:pt x="54" y="48"/>
                    <a:pt x="54" y="48"/>
                    <a:pt x="54" y="48"/>
                  </a:cubicBezTo>
                  <a:cubicBezTo>
                    <a:pt x="54" y="48"/>
                    <a:pt x="55" y="48"/>
                    <a:pt x="56" y="49"/>
                  </a:cubicBezTo>
                  <a:cubicBezTo>
                    <a:pt x="56" y="49"/>
                    <a:pt x="56" y="49"/>
                    <a:pt x="56" y="49"/>
                  </a:cubicBezTo>
                  <a:cubicBezTo>
                    <a:pt x="57" y="49"/>
                    <a:pt x="58" y="48"/>
                    <a:pt x="58" y="48"/>
                  </a:cubicBezTo>
                  <a:cubicBezTo>
                    <a:pt x="68" y="36"/>
                    <a:pt x="68" y="36"/>
                    <a:pt x="68" y="36"/>
                  </a:cubicBezTo>
                  <a:cubicBezTo>
                    <a:pt x="69" y="35"/>
                    <a:pt x="69" y="34"/>
                    <a:pt x="69" y="33"/>
                  </a:cubicBezTo>
                  <a:cubicBezTo>
                    <a:pt x="68" y="33"/>
                    <a:pt x="68" y="32"/>
                    <a:pt x="67" y="32"/>
                  </a:cubicBezTo>
                </a:path>
              </a:pathLst>
            </a:custGeom>
            <a:solidFill>
              <a:srgbClr val="EB0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24" name="Freeform 14"/>
            <p:cNvSpPr>
              <a:spLocks/>
            </p:cNvSpPr>
            <p:nvPr userDrawn="1"/>
          </p:nvSpPr>
          <p:spPr bwMode="auto">
            <a:xfrm>
              <a:off x="5606339" y="2950643"/>
              <a:ext cx="466947" cy="118430"/>
            </a:xfrm>
            <a:custGeom>
              <a:avLst/>
              <a:gdLst>
                <a:gd name="T0" fmla="*/ 76 w 79"/>
                <a:gd name="T1" fmla="*/ 1 h 20"/>
                <a:gd name="T2" fmla="*/ 69 w 79"/>
                <a:gd name="T3" fmla="*/ 0 h 20"/>
                <a:gd name="T4" fmla="*/ 0 w 79"/>
                <a:gd name="T5" fmla="*/ 9 h 20"/>
                <a:gd name="T6" fmla="*/ 76 w 79"/>
                <a:gd name="T7" fmla="*/ 20 h 20"/>
                <a:gd name="T8" fmla="*/ 76 w 79"/>
                <a:gd name="T9" fmla="*/ 20 h 20"/>
                <a:gd name="T10" fmla="*/ 76 w 79"/>
                <a:gd name="T11" fmla="*/ 20 h 20"/>
                <a:gd name="T12" fmla="*/ 76 w 79"/>
                <a:gd name="T13" fmla="*/ 20 h 20"/>
                <a:gd name="T14" fmla="*/ 77 w 79"/>
                <a:gd name="T15" fmla="*/ 18 h 20"/>
                <a:gd name="T16" fmla="*/ 78 w 79"/>
                <a:gd name="T17" fmla="*/ 4 h 20"/>
                <a:gd name="T18" fmla="*/ 76 w 79"/>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20">
                  <a:moveTo>
                    <a:pt x="76" y="1"/>
                  </a:moveTo>
                  <a:cubicBezTo>
                    <a:pt x="75" y="1"/>
                    <a:pt x="72" y="0"/>
                    <a:pt x="69" y="0"/>
                  </a:cubicBezTo>
                  <a:cubicBezTo>
                    <a:pt x="50" y="0"/>
                    <a:pt x="0" y="9"/>
                    <a:pt x="0" y="9"/>
                  </a:cubicBezTo>
                  <a:cubicBezTo>
                    <a:pt x="76" y="20"/>
                    <a:pt x="76" y="20"/>
                    <a:pt x="76" y="20"/>
                  </a:cubicBezTo>
                  <a:cubicBezTo>
                    <a:pt x="76" y="20"/>
                    <a:pt x="76" y="20"/>
                    <a:pt x="76" y="20"/>
                  </a:cubicBezTo>
                  <a:cubicBezTo>
                    <a:pt x="76" y="20"/>
                    <a:pt x="76" y="20"/>
                    <a:pt x="76" y="20"/>
                  </a:cubicBezTo>
                  <a:cubicBezTo>
                    <a:pt x="76" y="20"/>
                    <a:pt x="76" y="20"/>
                    <a:pt x="76" y="20"/>
                  </a:cubicBezTo>
                  <a:cubicBezTo>
                    <a:pt x="77" y="19"/>
                    <a:pt x="77" y="19"/>
                    <a:pt x="77" y="18"/>
                  </a:cubicBezTo>
                  <a:cubicBezTo>
                    <a:pt x="77" y="16"/>
                    <a:pt x="78" y="8"/>
                    <a:pt x="78" y="4"/>
                  </a:cubicBezTo>
                  <a:cubicBezTo>
                    <a:pt x="79" y="3"/>
                    <a:pt x="77" y="1"/>
                    <a:pt x="76" y="1"/>
                  </a:cubicBezTo>
                </a:path>
              </a:pathLst>
            </a:custGeom>
            <a:solidFill>
              <a:srgbClr val="EB0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25" name="Freeform 15"/>
            <p:cNvSpPr>
              <a:spLocks/>
            </p:cNvSpPr>
            <p:nvPr userDrawn="1"/>
          </p:nvSpPr>
          <p:spPr bwMode="auto">
            <a:xfrm>
              <a:off x="5606339" y="2656264"/>
              <a:ext cx="412808" cy="280846"/>
            </a:xfrm>
            <a:custGeom>
              <a:avLst/>
              <a:gdLst>
                <a:gd name="T0" fmla="*/ 0 w 70"/>
                <a:gd name="T1" fmla="*/ 47 h 47"/>
                <a:gd name="T2" fmla="*/ 68 w 70"/>
                <a:gd name="T3" fmla="*/ 17 h 47"/>
                <a:gd name="T4" fmla="*/ 70 w 70"/>
                <a:gd name="T5" fmla="*/ 16 h 47"/>
                <a:gd name="T6" fmla="*/ 70 w 70"/>
                <a:gd name="T7" fmla="*/ 13 h 47"/>
                <a:gd name="T8" fmla="*/ 61 w 70"/>
                <a:gd name="T9" fmla="*/ 1 h 47"/>
                <a:gd name="T10" fmla="*/ 58 w 70"/>
                <a:gd name="T11" fmla="*/ 0 h 47"/>
                <a:gd name="T12" fmla="*/ 58 w 70"/>
                <a:gd name="T13" fmla="*/ 0 h 47"/>
                <a:gd name="T14" fmla="*/ 58 w 70"/>
                <a:gd name="T15" fmla="*/ 0 h 47"/>
                <a:gd name="T16" fmla="*/ 58 w 70"/>
                <a:gd name="T17" fmla="*/ 0 h 47"/>
                <a:gd name="T18" fmla="*/ 55 w 70"/>
                <a:gd name="T19" fmla="*/ 1 h 47"/>
                <a:gd name="T20" fmla="*/ 0 w 70"/>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47">
                  <a:moveTo>
                    <a:pt x="0" y="47"/>
                  </a:moveTo>
                  <a:cubicBezTo>
                    <a:pt x="24" y="25"/>
                    <a:pt x="64" y="18"/>
                    <a:pt x="68" y="17"/>
                  </a:cubicBezTo>
                  <a:cubicBezTo>
                    <a:pt x="69" y="17"/>
                    <a:pt x="70" y="16"/>
                    <a:pt x="70" y="16"/>
                  </a:cubicBezTo>
                  <a:cubicBezTo>
                    <a:pt x="70" y="15"/>
                    <a:pt x="70" y="14"/>
                    <a:pt x="70" y="13"/>
                  </a:cubicBezTo>
                  <a:cubicBezTo>
                    <a:pt x="68" y="11"/>
                    <a:pt x="63" y="3"/>
                    <a:pt x="61" y="1"/>
                  </a:cubicBezTo>
                  <a:cubicBezTo>
                    <a:pt x="60" y="0"/>
                    <a:pt x="59" y="0"/>
                    <a:pt x="58" y="0"/>
                  </a:cubicBezTo>
                  <a:cubicBezTo>
                    <a:pt x="58" y="0"/>
                    <a:pt x="58" y="0"/>
                    <a:pt x="58" y="0"/>
                  </a:cubicBezTo>
                  <a:cubicBezTo>
                    <a:pt x="58" y="0"/>
                    <a:pt x="58" y="0"/>
                    <a:pt x="58" y="0"/>
                  </a:cubicBezTo>
                  <a:cubicBezTo>
                    <a:pt x="58" y="0"/>
                    <a:pt x="58" y="0"/>
                    <a:pt x="58" y="0"/>
                  </a:cubicBezTo>
                  <a:cubicBezTo>
                    <a:pt x="55" y="1"/>
                    <a:pt x="55" y="1"/>
                    <a:pt x="55" y="1"/>
                  </a:cubicBezTo>
                  <a:cubicBezTo>
                    <a:pt x="26" y="12"/>
                    <a:pt x="8" y="36"/>
                    <a:pt x="0" y="47"/>
                  </a:cubicBezTo>
                </a:path>
              </a:pathLst>
            </a:custGeom>
            <a:solidFill>
              <a:srgbClr val="EB0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26" name="Freeform 16"/>
            <p:cNvSpPr>
              <a:spLocks/>
            </p:cNvSpPr>
            <p:nvPr userDrawn="1"/>
          </p:nvSpPr>
          <p:spPr bwMode="auto">
            <a:xfrm>
              <a:off x="5521748" y="2571671"/>
              <a:ext cx="226707" cy="365437"/>
            </a:xfrm>
            <a:custGeom>
              <a:avLst/>
              <a:gdLst>
                <a:gd name="T0" fmla="*/ 2 w 38"/>
                <a:gd name="T1" fmla="*/ 61 h 61"/>
                <a:gd name="T2" fmla="*/ 4 w 38"/>
                <a:gd name="T3" fmla="*/ 50 h 61"/>
                <a:gd name="T4" fmla="*/ 37 w 38"/>
                <a:gd name="T5" fmla="*/ 4 h 61"/>
                <a:gd name="T6" fmla="*/ 37 w 38"/>
                <a:gd name="T7" fmla="*/ 1 h 61"/>
                <a:gd name="T8" fmla="*/ 35 w 38"/>
                <a:gd name="T9" fmla="*/ 0 h 61"/>
                <a:gd name="T10" fmla="*/ 20 w 38"/>
                <a:gd name="T11" fmla="*/ 1 h 61"/>
                <a:gd name="T12" fmla="*/ 18 w 38"/>
                <a:gd name="T13" fmla="*/ 2 h 61"/>
                <a:gd name="T14" fmla="*/ 18 w 38"/>
                <a:gd name="T15" fmla="*/ 2 h 61"/>
                <a:gd name="T16" fmla="*/ 15 w 38"/>
                <a:gd name="T17" fmla="*/ 5 h 61"/>
                <a:gd name="T18" fmla="*/ 13 w 38"/>
                <a:gd name="T19" fmla="*/ 8 h 61"/>
                <a:gd name="T20" fmla="*/ 13 w 38"/>
                <a:gd name="T21" fmla="*/ 9 h 61"/>
                <a:gd name="T22" fmla="*/ 12 w 38"/>
                <a:gd name="T23" fmla="*/ 11 h 61"/>
                <a:gd name="T24" fmla="*/ 2 w 38"/>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 y="61"/>
                  </a:moveTo>
                  <a:cubicBezTo>
                    <a:pt x="2" y="58"/>
                    <a:pt x="4" y="52"/>
                    <a:pt x="4" y="50"/>
                  </a:cubicBezTo>
                  <a:cubicBezTo>
                    <a:pt x="12" y="27"/>
                    <a:pt x="30" y="10"/>
                    <a:pt x="37" y="4"/>
                  </a:cubicBezTo>
                  <a:cubicBezTo>
                    <a:pt x="37" y="3"/>
                    <a:pt x="38" y="2"/>
                    <a:pt x="37" y="1"/>
                  </a:cubicBezTo>
                  <a:cubicBezTo>
                    <a:pt x="37" y="0"/>
                    <a:pt x="36" y="0"/>
                    <a:pt x="35" y="0"/>
                  </a:cubicBezTo>
                  <a:cubicBezTo>
                    <a:pt x="20" y="1"/>
                    <a:pt x="20" y="1"/>
                    <a:pt x="20" y="1"/>
                  </a:cubicBezTo>
                  <a:cubicBezTo>
                    <a:pt x="20" y="1"/>
                    <a:pt x="19" y="1"/>
                    <a:pt x="18" y="2"/>
                  </a:cubicBezTo>
                  <a:cubicBezTo>
                    <a:pt x="18" y="2"/>
                    <a:pt x="18" y="2"/>
                    <a:pt x="18" y="2"/>
                  </a:cubicBezTo>
                  <a:cubicBezTo>
                    <a:pt x="15" y="5"/>
                    <a:pt x="15" y="5"/>
                    <a:pt x="15" y="5"/>
                  </a:cubicBezTo>
                  <a:cubicBezTo>
                    <a:pt x="15" y="6"/>
                    <a:pt x="14" y="7"/>
                    <a:pt x="13" y="8"/>
                  </a:cubicBezTo>
                  <a:cubicBezTo>
                    <a:pt x="13" y="8"/>
                    <a:pt x="13" y="8"/>
                    <a:pt x="13" y="9"/>
                  </a:cubicBezTo>
                  <a:cubicBezTo>
                    <a:pt x="12" y="11"/>
                    <a:pt x="12" y="11"/>
                    <a:pt x="12" y="11"/>
                  </a:cubicBezTo>
                  <a:cubicBezTo>
                    <a:pt x="8" y="17"/>
                    <a:pt x="0" y="36"/>
                    <a:pt x="2" y="61"/>
                  </a:cubicBezTo>
                </a:path>
              </a:pathLst>
            </a:custGeom>
            <a:solidFill>
              <a:srgbClr val="EB0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27" name="Freeform 17"/>
            <p:cNvSpPr>
              <a:spLocks/>
            </p:cNvSpPr>
            <p:nvPr userDrawn="1"/>
          </p:nvSpPr>
          <p:spPr bwMode="auto">
            <a:xfrm>
              <a:off x="5376249" y="2727320"/>
              <a:ext cx="118430" cy="216555"/>
            </a:xfrm>
            <a:custGeom>
              <a:avLst/>
              <a:gdLst>
                <a:gd name="T0" fmla="*/ 20 w 20"/>
                <a:gd name="T1" fmla="*/ 36 h 36"/>
                <a:gd name="T2" fmla="*/ 11 w 20"/>
                <a:gd name="T3" fmla="*/ 4 h 36"/>
                <a:gd name="T4" fmla="*/ 11 w 20"/>
                <a:gd name="T5" fmla="*/ 2 h 36"/>
                <a:gd name="T6" fmla="*/ 9 w 20"/>
                <a:gd name="T7" fmla="*/ 0 h 36"/>
                <a:gd name="T8" fmla="*/ 6 w 20"/>
                <a:gd name="T9" fmla="*/ 1 h 36"/>
                <a:gd name="T10" fmla="*/ 0 w 20"/>
                <a:gd name="T11" fmla="*/ 14 h 36"/>
                <a:gd name="T12" fmla="*/ 0 w 20"/>
                <a:gd name="T13" fmla="*/ 16 h 36"/>
                <a:gd name="T14" fmla="*/ 20 w 20"/>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6">
                  <a:moveTo>
                    <a:pt x="20" y="36"/>
                  </a:moveTo>
                  <a:cubicBezTo>
                    <a:pt x="20" y="36"/>
                    <a:pt x="12" y="22"/>
                    <a:pt x="11" y="4"/>
                  </a:cubicBezTo>
                  <a:cubicBezTo>
                    <a:pt x="11" y="2"/>
                    <a:pt x="11" y="2"/>
                    <a:pt x="11" y="2"/>
                  </a:cubicBezTo>
                  <a:cubicBezTo>
                    <a:pt x="11" y="1"/>
                    <a:pt x="10" y="0"/>
                    <a:pt x="9" y="0"/>
                  </a:cubicBezTo>
                  <a:cubicBezTo>
                    <a:pt x="8" y="0"/>
                    <a:pt x="7" y="0"/>
                    <a:pt x="6" y="1"/>
                  </a:cubicBezTo>
                  <a:cubicBezTo>
                    <a:pt x="3" y="6"/>
                    <a:pt x="0" y="14"/>
                    <a:pt x="0" y="14"/>
                  </a:cubicBezTo>
                  <a:cubicBezTo>
                    <a:pt x="0" y="15"/>
                    <a:pt x="0" y="16"/>
                    <a:pt x="0" y="16"/>
                  </a:cubicBezTo>
                  <a:cubicBezTo>
                    <a:pt x="4" y="25"/>
                    <a:pt x="20" y="36"/>
                    <a:pt x="20" y="36"/>
                  </a:cubicBezTo>
                </a:path>
              </a:pathLst>
            </a:custGeom>
            <a:solidFill>
              <a:srgbClr val="EB0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28" name="Freeform 18"/>
            <p:cNvSpPr>
              <a:spLocks/>
            </p:cNvSpPr>
            <p:nvPr userDrawn="1"/>
          </p:nvSpPr>
          <p:spPr bwMode="auto">
            <a:xfrm>
              <a:off x="5362714" y="3058921"/>
              <a:ext cx="125197" cy="209788"/>
            </a:xfrm>
            <a:custGeom>
              <a:avLst/>
              <a:gdLst>
                <a:gd name="T0" fmla="*/ 0 w 21"/>
                <a:gd name="T1" fmla="*/ 17 h 35"/>
                <a:gd name="T2" fmla="*/ 0 w 21"/>
                <a:gd name="T3" fmla="*/ 19 h 35"/>
                <a:gd name="T4" fmla="*/ 3 w 21"/>
                <a:gd name="T5" fmla="*/ 33 h 35"/>
                <a:gd name="T6" fmla="*/ 6 w 21"/>
                <a:gd name="T7" fmla="*/ 35 h 35"/>
                <a:gd name="T8" fmla="*/ 8 w 21"/>
                <a:gd name="T9" fmla="*/ 31 h 35"/>
                <a:gd name="T10" fmla="*/ 21 w 21"/>
                <a:gd name="T11" fmla="*/ 0 h 35"/>
                <a:gd name="T12" fmla="*/ 0 w 21"/>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21" h="35">
                  <a:moveTo>
                    <a:pt x="0" y="17"/>
                  </a:moveTo>
                  <a:cubicBezTo>
                    <a:pt x="0" y="17"/>
                    <a:pt x="0" y="18"/>
                    <a:pt x="0" y="19"/>
                  </a:cubicBezTo>
                  <a:cubicBezTo>
                    <a:pt x="0" y="20"/>
                    <a:pt x="1" y="28"/>
                    <a:pt x="3" y="33"/>
                  </a:cubicBezTo>
                  <a:cubicBezTo>
                    <a:pt x="4" y="35"/>
                    <a:pt x="6" y="35"/>
                    <a:pt x="6" y="35"/>
                  </a:cubicBezTo>
                  <a:cubicBezTo>
                    <a:pt x="7" y="35"/>
                    <a:pt x="8" y="32"/>
                    <a:pt x="8" y="31"/>
                  </a:cubicBezTo>
                  <a:cubicBezTo>
                    <a:pt x="12" y="18"/>
                    <a:pt x="21" y="0"/>
                    <a:pt x="21" y="0"/>
                  </a:cubicBezTo>
                  <a:cubicBezTo>
                    <a:pt x="21" y="0"/>
                    <a:pt x="7" y="8"/>
                    <a:pt x="0" y="17"/>
                  </a:cubicBezTo>
                </a:path>
              </a:pathLst>
            </a:custGeom>
            <a:solidFill>
              <a:srgbClr val="EB0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29" name="Freeform 19"/>
            <p:cNvSpPr>
              <a:spLocks/>
            </p:cNvSpPr>
            <p:nvPr userDrawn="1"/>
          </p:nvSpPr>
          <p:spPr bwMode="auto">
            <a:xfrm>
              <a:off x="5504829" y="3069073"/>
              <a:ext cx="250392" cy="409426"/>
            </a:xfrm>
            <a:custGeom>
              <a:avLst/>
              <a:gdLst>
                <a:gd name="T0" fmla="*/ 36 w 42"/>
                <a:gd name="T1" fmla="*/ 56 h 68"/>
                <a:gd name="T2" fmla="*/ 35 w 42"/>
                <a:gd name="T3" fmla="*/ 55 h 68"/>
                <a:gd name="T4" fmla="*/ 35 w 42"/>
                <a:gd name="T5" fmla="*/ 55 h 68"/>
                <a:gd name="T6" fmla="*/ 5 w 42"/>
                <a:gd name="T7" fmla="*/ 0 h 68"/>
                <a:gd name="T8" fmla="*/ 22 w 42"/>
                <a:gd name="T9" fmla="*/ 67 h 68"/>
                <a:gd name="T10" fmla="*/ 23 w 42"/>
                <a:gd name="T11" fmla="*/ 68 h 68"/>
                <a:gd name="T12" fmla="*/ 23 w 42"/>
                <a:gd name="T13" fmla="*/ 68 h 68"/>
                <a:gd name="T14" fmla="*/ 23 w 42"/>
                <a:gd name="T15" fmla="*/ 68 h 68"/>
                <a:gd name="T16" fmla="*/ 40 w 42"/>
                <a:gd name="T17" fmla="*/ 65 h 68"/>
                <a:gd name="T18" fmla="*/ 41 w 42"/>
                <a:gd name="T19" fmla="*/ 65 h 68"/>
                <a:gd name="T20" fmla="*/ 42 w 42"/>
                <a:gd name="T21" fmla="*/ 64 h 68"/>
                <a:gd name="T22" fmla="*/ 41 w 42"/>
                <a:gd name="T23" fmla="*/ 61 h 68"/>
                <a:gd name="T24" fmla="*/ 36 w 42"/>
                <a:gd name="T25" fmla="*/ 5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68">
                  <a:moveTo>
                    <a:pt x="36" y="56"/>
                  </a:moveTo>
                  <a:cubicBezTo>
                    <a:pt x="35" y="55"/>
                    <a:pt x="35" y="55"/>
                    <a:pt x="35" y="55"/>
                  </a:cubicBezTo>
                  <a:cubicBezTo>
                    <a:pt x="35" y="55"/>
                    <a:pt x="35" y="55"/>
                    <a:pt x="35" y="55"/>
                  </a:cubicBezTo>
                  <a:cubicBezTo>
                    <a:pt x="9" y="29"/>
                    <a:pt x="5" y="0"/>
                    <a:pt x="5" y="0"/>
                  </a:cubicBezTo>
                  <a:cubicBezTo>
                    <a:pt x="5" y="0"/>
                    <a:pt x="0" y="43"/>
                    <a:pt x="22" y="67"/>
                  </a:cubicBezTo>
                  <a:cubicBezTo>
                    <a:pt x="22" y="68"/>
                    <a:pt x="22" y="68"/>
                    <a:pt x="23" y="68"/>
                  </a:cubicBezTo>
                  <a:cubicBezTo>
                    <a:pt x="23" y="68"/>
                    <a:pt x="23" y="68"/>
                    <a:pt x="23" y="68"/>
                  </a:cubicBezTo>
                  <a:cubicBezTo>
                    <a:pt x="23" y="68"/>
                    <a:pt x="23" y="68"/>
                    <a:pt x="23" y="68"/>
                  </a:cubicBezTo>
                  <a:cubicBezTo>
                    <a:pt x="40" y="65"/>
                    <a:pt x="40" y="65"/>
                    <a:pt x="40" y="65"/>
                  </a:cubicBezTo>
                  <a:cubicBezTo>
                    <a:pt x="41" y="65"/>
                    <a:pt x="41" y="65"/>
                    <a:pt x="41" y="65"/>
                  </a:cubicBezTo>
                  <a:cubicBezTo>
                    <a:pt x="41" y="65"/>
                    <a:pt x="42" y="64"/>
                    <a:pt x="42" y="64"/>
                  </a:cubicBezTo>
                  <a:cubicBezTo>
                    <a:pt x="42" y="63"/>
                    <a:pt x="42" y="62"/>
                    <a:pt x="41" y="61"/>
                  </a:cubicBezTo>
                  <a:cubicBezTo>
                    <a:pt x="40" y="60"/>
                    <a:pt x="39" y="59"/>
                    <a:pt x="36" y="56"/>
                  </a:cubicBezTo>
                </a:path>
              </a:pathLst>
            </a:custGeom>
            <a:solidFill>
              <a:srgbClr val="EB0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30" name="Freeform 20"/>
            <p:cNvSpPr>
              <a:spLocks/>
            </p:cNvSpPr>
            <p:nvPr userDrawn="1"/>
          </p:nvSpPr>
          <p:spPr bwMode="auto">
            <a:xfrm>
              <a:off x="5315343" y="2943876"/>
              <a:ext cx="165801" cy="98128"/>
            </a:xfrm>
            <a:custGeom>
              <a:avLst/>
              <a:gdLst>
                <a:gd name="T0" fmla="*/ 28 w 28"/>
                <a:gd name="T1" fmla="*/ 9 h 16"/>
                <a:gd name="T2" fmla="*/ 20 w 28"/>
                <a:gd name="T3" fmla="*/ 7 h 16"/>
                <a:gd name="T4" fmla="*/ 7 w 28"/>
                <a:gd name="T5" fmla="*/ 2 h 16"/>
                <a:gd name="T6" fmla="*/ 6 w 28"/>
                <a:gd name="T7" fmla="*/ 1 h 16"/>
                <a:gd name="T8" fmla="*/ 3 w 28"/>
                <a:gd name="T9" fmla="*/ 0 h 16"/>
                <a:gd name="T10" fmla="*/ 3 w 28"/>
                <a:gd name="T11" fmla="*/ 0 h 16"/>
                <a:gd name="T12" fmla="*/ 2 w 28"/>
                <a:gd name="T13" fmla="*/ 2 h 16"/>
                <a:gd name="T14" fmla="*/ 0 w 28"/>
                <a:gd name="T15" fmla="*/ 14 h 16"/>
                <a:gd name="T16" fmla="*/ 2 w 28"/>
                <a:gd name="T17" fmla="*/ 16 h 16"/>
                <a:gd name="T18" fmla="*/ 2 w 28"/>
                <a:gd name="T19" fmla="*/ 16 h 16"/>
                <a:gd name="T20" fmla="*/ 3 w 28"/>
                <a:gd name="T21" fmla="*/ 16 h 16"/>
                <a:gd name="T22" fmla="*/ 21 w 28"/>
                <a:gd name="T23" fmla="*/ 11 h 16"/>
                <a:gd name="T24" fmla="*/ 28 w 28"/>
                <a:gd name="T2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6">
                  <a:moveTo>
                    <a:pt x="28" y="9"/>
                  </a:moveTo>
                  <a:cubicBezTo>
                    <a:pt x="20" y="7"/>
                    <a:pt x="20" y="7"/>
                    <a:pt x="20" y="7"/>
                  </a:cubicBezTo>
                  <a:cubicBezTo>
                    <a:pt x="18" y="7"/>
                    <a:pt x="10" y="5"/>
                    <a:pt x="7" y="2"/>
                  </a:cubicBezTo>
                  <a:cubicBezTo>
                    <a:pt x="6" y="1"/>
                    <a:pt x="6" y="1"/>
                    <a:pt x="6" y="1"/>
                  </a:cubicBezTo>
                  <a:cubicBezTo>
                    <a:pt x="5" y="0"/>
                    <a:pt x="4" y="0"/>
                    <a:pt x="3" y="0"/>
                  </a:cubicBezTo>
                  <a:cubicBezTo>
                    <a:pt x="3" y="0"/>
                    <a:pt x="3" y="0"/>
                    <a:pt x="3" y="0"/>
                  </a:cubicBezTo>
                  <a:cubicBezTo>
                    <a:pt x="3" y="0"/>
                    <a:pt x="2" y="1"/>
                    <a:pt x="2" y="2"/>
                  </a:cubicBezTo>
                  <a:cubicBezTo>
                    <a:pt x="1" y="4"/>
                    <a:pt x="0" y="12"/>
                    <a:pt x="0" y="14"/>
                  </a:cubicBezTo>
                  <a:cubicBezTo>
                    <a:pt x="1" y="15"/>
                    <a:pt x="1" y="15"/>
                    <a:pt x="2" y="16"/>
                  </a:cubicBezTo>
                  <a:cubicBezTo>
                    <a:pt x="2" y="16"/>
                    <a:pt x="2" y="16"/>
                    <a:pt x="2" y="16"/>
                  </a:cubicBezTo>
                  <a:cubicBezTo>
                    <a:pt x="3" y="16"/>
                    <a:pt x="3" y="16"/>
                    <a:pt x="3" y="16"/>
                  </a:cubicBezTo>
                  <a:cubicBezTo>
                    <a:pt x="6" y="15"/>
                    <a:pt x="16" y="12"/>
                    <a:pt x="21" y="11"/>
                  </a:cubicBezTo>
                  <a:lnTo>
                    <a:pt x="28" y="9"/>
                  </a:lnTo>
                  <a:close/>
                </a:path>
              </a:pathLst>
            </a:custGeom>
            <a:solidFill>
              <a:srgbClr val="EB0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grpSp>
      <p:pic>
        <p:nvPicPr>
          <p:cNvPr id="31" name="Immagine 30"/>
          <p:cNvPicPr>
            <a:picLocks noChangeAspect="1"/>
          </p:cNvPicPr>
          <p:nvPr/>
        </p:nvPicPr>
        <p:blipFill>
          <a:blip r:embed="rId8"/>
          <a:stretch>
            <a:fillRect/>
          </a:stretch>
        </p:blipFill>
        <p:spPr>
          <a:xfrm>
            <a:off x="11277329" y="475519"/>
            <a:ext cx="842319" cy="229449"/>
          </a:xfrm>
          <a:prstGeom prst="rect">
            <a:avLst/>
          </a:prstGeom>
        </p:spPr>
      </p:pic>
      <p:pic>
        <p:nvPicPr>
          <p:cNvPr id="32" name="Immagin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63375" y="46773"/>
            <a:ext cx="428625" cy="428625"/>
          </a:xfrm>
          <a:prstGeom prst="rect">
            <a:avLst/>
          </a:prstGeom>
        </p:spPr>
      </p:pic>
      <p:pic>
        <p:nvPicPr>
          <p:cNvPr id="33" name="Immagine 32"/>
          <p:cNvPicPr>
            <a:picLocks noChangeAspect="1"/>
          </p:cNvPicPr>
          <p:nvPr/>
        </p:nvPicPr>
        <p:blipFill rotWithShape="1">
          <a:blip r:embed="rId10" cstate="print">
            <a:extLst>
              <a:ext uri="{28A0092B-C50C-407E-A947-70E740481C1C}">
                <a14:useLocalDpi xmlns:a14="http://schemas.microsoft.com/office/drawing/2010/main" val="0"/>
              </a:ext>
            </a:extLst>
          </a:blip>
          <a:srcRect r="8302"/>
          <a:stretch/>
        </p:blipFill>
        <p:spPr>
          <a:xfrm>
            <a:off x="8719237" y="-3213"/>
            <a:ext cx="639344" cy="697230"/>
          </a:xfrm>
          <a:prstGeom prst="rect">
            <a:avLst/>
          </a:prstGeom>
        </p:spPr>
      </p:pic>
      <p:pic>
        <p:nvPicPr>
          <p:cNvPr id="5" name="Immagine 4"/>
          <p:cNvPicPr>
            <a:picLocks noChangeAspect="1"/>
          </p:cNvPicPr>
          <p:nvPr/>
        </p:nvPicPr>
        <p:blipFill>
          <a:blip r:embed="rId11"/>
          <a:stretch>
            <a:fillRect/>
          </a:stretch>
        </p:blipFill>
        <p:spPr>
          <a:xfrm>
            <a:off x="8979410" y="5114628"/>
            <a:ext cx="2553007" cy="1580037"/>
          </a:xfrm>
          <a:prstGeom prst="rect">
            <a:avLst/>
          </a:prstGeom>
        </p:spPr>
      </p:pic>
      <p:sp>
        <p:nvSpPr>
          <p:cNvPr id="61" name="CasellaDiTesto 60">
            <a:extLst>
              <a:ext uri="{FF2B5EF4-FFF2-40B4-BE49-F238E27FC236}">
                <a16:creationId xmlns:a16="http://schemas.microsoft.com/office/drawing/2014/main" id="{A1F64CDA-70E4-CB0A-BFBC-1BF08731C37D}"/>
              </a:ext>
            </a:extLst>
          </p:cNvPr>
          <p:cNvSpPr txBox="1"/>
          <p:nvPr/>
        </p:nvSpPr>
        <p:spPr>
          <a:xfrm>
            <a:off x="8397867" y="4828619"/>
            <a:ext cx="3769360" cy="276999"/>
          </a:xfrm>
          <a:prstGeom prst="rect">
            <a:avLst/>
          </a:prstGeom>
          <a:noFill/>
        </p:spPr>
        <p:txBody>
          <a:bodyPr wrap="square">
            <a:spAutoFit/>
          </a:bodyPr>
          <a:lstStyle/>
          <a:p>
            <a:pPr algn="ctr"/>
            <a:r>
              <a:rPr lang="it-IT" sz="1200" dirty="0" err="1" smtClean="0">
                <a:latin typeface="Arial" panose="020B0604020202020204" pitchFamily="34" charset="0"/>
                <a:cs typeface="Arial" panose="020B0604020202020204" pitchFamily="34" charset="0"/>
              </a:rPr>
              <a:t>Simulation</a:t>
            </a:r>
            <a:r>
              <a:rPr lang="it-IT" sz="1200" dirty="0" smtClean="0">
                <a:latin typeface="Arial" panose="020B0604020202020204" pitchFamily="34" charset="0"/>
                <a:cs typeface="Arial" panose="020B0604020202020204" pitchFamily="34" charset="0"/>
              </a:rPr>
              <a:t> of the </a:t>
            </a:r>
            <a:r>
              <a:rPr lang="it-IT" sz="1200" dirty="0" err="1" smtClean="0">
                <a:latin typeface="Arial" panose="020B0604020202020204" pitchFamily="34" charset="0"/>
                <a:cs typeface="Arial" panose="020B0604020202020204" pitchFamily="34" charset="0"/>
              </a:rPr>
              <a:t>acquisition</a:t>
            </a:r>
            <a:r>
              <a:rPr lang="it-IT" sz="1200" dirty="0" smtClean="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concept</a:t>
            </a:r>
            <a:r>
              <a:rPr lang="it-IT" sz="1200" dirty="0" smtClean="0">
                <a:latin typeface="Arial" panose="020B0604020202020204" pitchFamily="34" charset="0"/>
                <a:cs typeface="Arial" panose="020B0604020202020204" pitchFamily="34" charset="0"/>
              </a:rPr>
              <a:t> in lab</a:t>
            </a:r>
            <a:endParaRPr lang="it-IT"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953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F10A9447-91F3-DD2C-95DF-6383949FC6C6}"/>
              </a:ext>
            </a:extLst>
          </p:cNvPr>
          <p:cNvPicPr>
            <a:picLocks noChangeAspect="1"/>
          </p:cNvPicPr>
          <p:nvPr/>
        </p:nvPicPr>
        <p:blipFill>
          <a:blip r:embed="rId2"/>
          <a:srcRect l="744" t="990" r="1537" b="519"/>
          <a:stretch/>
        </p:blipFill>
        <p:spPr>
          <a:xfrm>
            <a:off x="7240866" y="1287515"/>
            <a:ext cx="4855884" cy="4918755"/>
          </a:xfrm>
          <a:prstGeom prst="rect">
            <a:avLst/>
          </a:prstGeom>
        </p:spPr>
      </p:pic>
      <p:sp>
        <p:nvSpPr>
          <p:cNvPr id="2" name="Titolo 1"/>
          <p:cNvSpPr>
            <a:spLocks noGrp="1"/>
          </p:cNvSpPr>
          <p:nvPr>
            <p:ph type="title" idx="4294967295"/>
          </p:nvPr>
        </p:nvSpPr>
        <p:spPr>
          <a:xfrm>
            <a:off x="-145126" y="-4763"/>
            <a:ext cx="12241876" cy="619125"/>
          </a:xfrm>
          <a:noFill/>
          <a:ln w="9525">
            <a:noFill/>
            <a:miter lim="800000"/>
            <a:headEnd/>
            <a:tailEnd/>
          </a:ln>
        </p:spPr>
        <p:txBody>
          <a:bodyPr vert="horz" wrap="square" lIns="91440" tIns="45720" rIns="91440" bIns="45720" numCol="1" anchor="b" anchorCtr="0" compatLnSpc="1">
            <a:prstTxWarp prst="textNoShape">
              <a:avLst/>
            </a:prstTxWarp>
          </a:bodyPr>
          <a:lstStyle/>
          <a:p>
            <a:pPr algn="ctr"/>
            <a:r>
              <a:rPr lang="it-IT" sz="2800" dirty="0" err="1">
                <a:solidFill>
                  <a:srgbClr val="0066FF"/>
                </a:solidFill>
              </a:rPr>
              <a:t>What’s</a:t>
            </a:r>
            <a:r>
              <a:rPr lang="it-IT" sz="2800" dirty="0">
                <a:solidFill>
                  <a:srgbClr val="0066FF"/>
                </a:solidFill>
              </a:rPr>
              <a:t> </a:t>
            </a:r>
            <a:r>
              <a:rPr lang="it-IT" sz="2800" dirty="0" err="1">
                <a:solidFill>
                  <a:srgbClr val="0066FF"/>
                </a:solidFill>
              </a:rPr>
              <a:t>Next</a:t>
            </a:r>
            <a:r>
              <a:rPr lang="it-IT" sz="2800" dirty="0">
                <a:solidFill>
                  <a:srgbClr val="0066FF"/>
                </a:solidFill>
              </a:rPr>
              <a:t>? </a:t>
            </a:r>
            <a:endParaRPr lang="en-US" sz="2800" dirty="0">
              <a:solidFill>
                <a:srgbClr val="0066FF"/>
              </a:solidFill>
            </a:endParaRPr>
          </a:p>
        </p:txBody>
      </p:sp>
      <p:sp>
        <p:nvSpPr>
          <p:cNvPr id="7" name="AutoShape 3" descr="https://lh4.googleusercontent.com/aRHmRIaF2zBgzq_5BxaeWzkg9IMCqucp5a8OvvdDlEq1ugR1PSkOkzfdCmZ7hE9neZcXO6cHiiZDcyNdO6woRAtyvn80UFzZ-mX7UdilCbzS4yw5nH_UHukWBkgHsKUVt2HtrUvn8FGL"/>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jpg;base64,%20/9j/4AAQSkZJRgABAQEAYABgAAD/2wBDAAUDBAQEAwUEBAQFBQUGBwwIBwcHBw8LCwkMEQ8SEhEPERETFhwXExQaFRERGCEYGh0dHx8fExciJCIeJBweHx7/2wBDAQUFBQcGBw4ICA4eFBEUHh4eHh4eHh4eHh4eHh4eHh4eHh4eHh4eHh4eHh4eHh4eHh4eHh4eHh4eHh4eHh4eHh7/wAARCAHfAe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0JLYobb/AA02igCZY1MO/POelMd8gDGMUsTBSCRkelLhZJD/AAimgI6UL3qwywC2BDDze4qtk0AOZjgD0pDyKbVmzSOR8SNtHrSArU5iTgHtSyKFkbacgHimkknmgB235M5plFFADgoxQjbWzSUdqAHq48zcw4zk1NdyrIxKJsQ9OKq1NLOZIUjxjbTuBFmgUlS27IrZddwx0pARU9NoYbulWbDTrvUJvLtIGkY9AK7bQfhrf3IWS+YwL3BFAHCPGxbcikg9ABVyy0fUr4hYbaT8VIr2Cy8K+G9IQNdeXI69zWpZavpSiSO0VEEY496APMdL+G+sXIDThI1P+3XU6f8ADfSrUBr28JbuMg1NqHii+kkdIiUUHANY1xfXdw2ZJmagDqU0rwnYIA0MUhXuVBpW1jw7ajEFjHn2SuM+8eSTS4AX3oA61vF8akiC3UL24NVZfFt2zHZEgH1rnKKANubxPqDjAAB9jUf/AAkmp/3h/wB9VkUUAbC+ItTY43f+PUv/AAkepK/Jzj/arGUlTkdaVuTuJyTQBvL4qvl6xofxq1D4vlxh4Vz361y1FAHYp4j0u4wtzZox90pW/wCEUvflktIlJ/2K43vRtz9aAOnuvBXhu+GYZhET024rndU+GFwpZtPnEi9tzgU2OaaM/JIRitKy13U4B8sjOo60AcJqnhHWtPz5tvuA7rzWJLBNESJIZEx6qRXttp4u3IFu4AR3JqxLD4X1tNs0UYc1VwPC42KoWViDU8F5InzMS3sa9N1n4Z20ymTTJwvooFcPrXhTV9J3GW2coP4q1jXlHqTKKZkSTPKSwHWq7kk09JJIwY+Rk9KJo5IgGkQqD0qnWctwUUtiMtnitbSrrTY9PmjvI8zE/uyFzxisc9aSudu5RMxj2HGd2aYil3VRjJOKbmgEg5FICxd28lu4SQqfoc1Btp6y5kDSfMKldoJJS20IuOBQBH9nfyPO425x15qPlean8uRoCy8x5q3LBayWEH2ch7gr+8A7GmkJsz3yRuwAKjqQ5ztPapBHF5JYuA4PShjIljZlLDoOtJtqWGXbE8eM7qYpKyDjp2pAWLayuJIWnSPKIcHNVpG3OTgD2rRfV7pIPs8J8uMj5h6mqawBrd5d/I5x60xEKqW6UnKmnRyNGSV70h+b5qQxMminYFFADKKKKAFFHOaeqjZuzzSZJ7UADgADnNIrbaT8KF680AB60AmlfrxTaALMkkbWu0D5s9arU5MFgD0zT7hUV8IxYepoAip6ttBHFAU7Adp+uKBG7AkCgBlKaVF3H0oNADacSMDirmm6VfagcWsJfnGcGvRfCnw5Cql1rEgTvsyCKAPPtK0fUNSlCWtu7An72OBXoPh74aogWfVpRt67QSK6uXUtG0KHybCBPMAxlVrnNR16/vXPzmND2U0AdELrQdBi8uzhSRh3wCaxtS8T3tzlYsRp9MVhHLHcxyfWigB8s00rZklc/wDAjTdzY2gke4pKUHFACEnGKBRS4GfmzQANn73akoPXjpT4igJ8zpjigBXMXlrtB3/xVHRTl2kHcSD2oARcY5pKKKAEpafIoVQQetMoAKKKUKScUAJRyKDwcUhzQAtOWRlUquMHrSKrMPlHSkoAVQSKTlT8rMp9jigEijvQBesdXvrNgY5SR/tHNdFYeKLe5XydQgVgeCSorkflQ4HP1phGaAOp1nwboetxm4sWEcx5GGwPyFcH4m8H6zYxlnUTRp93Ytb1vqF1bKFgcpj0PWuh0zxUroINRjDL0z1zTuB4i6vG5WRSrehokK7RtBz3r27WvCWh+ILczWZWGU8/KAM15l4j8K6locreZB5kWeGXn+VAHN099pUY601g2eQR9RQEYjOOKQFmxihkYiZtvpzURKqxXqO1MQhTk81IJUw42Dkce1OwCZdIywbg9qYjsjblbBq5o9rDeXDRzymNQhYEetVbqNY52RW3KDwaBDWct160ylNSJBI0RlGNoOOtAyMUZOaVeO1IaQD2GMc5pmTjGTigUoxu9qYCojMCR2q29zCbHyVjxJx81Qycf6kttxzxUB60gFzRSYop2ASlWlx8tJSAtXC24iXynBfuKihUFsFttRjJNSRBN58zOMdqAI3XaxGc0lBPNJQA9ELKW9KbijJHHIqQS/udm0fXFAEVSKm/OKjpeVoQFpbg/ZRARwpJoa4+6FG0AYPvVXNXNM0661K4WC1iZ2Y9hnFN2AiwkmVjX5j0FdV4X8CapqTxzXETQ25PLEdRXb+DPAtppEC3uqFXmxnB6flV3XfEgVGtbBAijgkCkBNZHRPC9r9mtwhlx83uaxNY8QXV9uCMY4/SseV2kYu7FmPqacFj8nPO+gCI9cnk0tL8uz3pO1ABSHrS0q7c/NQAijJx1NBGDg8VJHtVi2eB0qNjliaAAGg80lLQAAjvSE0o60N1oADwKVV70nWlUN7470AIetFLkBsj9aDy2T3oAQ0UHg0KpY4UZPpQAnanjcRuCnHrTnhkjx5ikZ6ZoEzLEYhjbnPTmgCM9aMcZ7UlOwduaaAWORkBCnGaQrwMc0gIHWihgJS0UUgF2Ns3Y49aMUgLY284pwbAOaAG0U4hcArz60w9KALNhe3VnIHgkK47V1Vj4ks7yD7PqUa88Et3rk5p/MRV2gY9BUNAGt4u8D2uo2q3OhIM8khec15nqljfadIbW8haMg969J0PWbjTJeGLRnqDzXTXVvo3iqyMcqIspHbAOaAPAO9KVwPWup8YeDb7RJ2ZEMtvn5Sozge9cuRgHIOapAxA2PakJyaSnqhZS3pUgMqTMix9wtM9qe7nbt4xQAkaljinSurDaFxikgRpZBGpwTT7iHyX2Py2M0+gEFFORcnoTSYpASLMyxeWPu0wKTzSAVorFGkKIsiEyLuPtTQmZ1FWDbc/6xaKYDGjbyd5UgDjOOKYrAIV2jJ71duNQdrH7HtwoI5+lZ9SMWigdaOpoAB1pfutxzSuu0dc01fegAY5OadGu44oRGkfaoyaHVo32twaADGGPHSkO4+tOjkKE4712fgLwtP4gQqYGSEEbpSOKAMbwr4Zv9evFit4iIx99zxgV7No+jaR4T04NhWuMcsRzmrjNpvhfTVtbWNRJjGB1zXG6leT305kmcnngelAEuua5dX8rBXMcfYA9ayGxjjr3qRx1NNCrtO44PYUARhd3Smd6eelNPWgBtLRSnGOtAD2xHn+LP6U2NtrElQfY02gdaAA9SelFKw2nBpwkIQr60AMpxQhQTwD0po6c0uc8HpQAlFFAoAcjFe2aAzLntmkDYYH0ocl3yaAEXrz0peN3tSEEHkYooAXjNKkhjfco5ojHzBiuVHWiXbuLJ0PQUAOnnkmx5jE46U2ON5M7Fzjk038Kmt7mSBWWM43DBoAhNAB7UKcNk805X2tuXrQAIArfvBgUnDOccDtSySNI25jk02gBQeoxSUUUAOCkJuB4pZFwoNNALcDmhmLDB6CgATJbbSsv7zavNNFSwZZgsa5c9DTQETAg4PWrCrALRtxPm5G3jtUU2fNw33u9MIwaGAVPZ3Eto3nQsVPtUFOXJG0dKQHaaNrdrqtt9j1FFLEYw3Q1x3jf4fzCc3mkAPG3Vc4AppO1/lOCK6jw14j2bbW9bIPAY0AeJXUMlvM0MilXU4IqMEgYzXr3j7wTHqEbalpYG/G5lA6+9eSTxSQzNHKhV1PINAEZoqST5vmVcDFMFACozIwZSQR3pZHeRtzsWPqaQgYzSA4oAcrFelPglVFYMgbd3Pao8jGMU2gCVNm75vu018eYdmcdqZT42VeozQAm5vWijIop2YCyKVxk5zTKUknrQKQCVIH/dlcChVTacsQaWJFZwGbaMdaAGEGkpzfKxAORTTQBLGjbPMDYApsw+b72aarMBtzx6V1PgbwhfeJL5NiFbYEb39BTAj8DeE7zxDfoqoVgByzEcYr22VrLwvpCadZKN6rjPU/jViJdN8K6WtlZook28kDqfWuTu5WvLh553IYnIFICheTS3ExlmYsSaqtVqReTULrjrQBA3SoT1qw61E60AQsKaQfTFSEUrsGQA9RQBBiinGlkikRFZlwCOKAGUUYOM0UAKTmkpVA6mgtk0AJ3ox82M0rEHGBinKU8tgR8x6UAMzg0+Rt+DgDAxTU4cEjIz0oc5YkDA9KAEHPNLtON3akHApwf91s96AGk5ooooAfG2FK9qZSodpzjNHBPpQAlFA9BQeDQAUU6JVZsOxUU3HOBzQAAMexNJV6yu4be3kikgV2bOCe1UR0oAKWg9OlFAChtp+WlQDndnHamU4k7dpoAQLzQrMrZU4IozQ3rQAfM3zfrRSjds68VKI4/ILlyHyAFxQBDSfpUk0fl4+bOaYeaAJIVWRwrtjjrTNuZNqnnPBpKASDkcGgDqfD2uJZxi1uGL5OMnmsf4j+D1u1bV9MUNu+ZlXv9Kzupz3rpvC2vrAv2O85j6AmgDxq4ZlYxMm1l4IxVevV/iF4LS5jOqaQoOeXQcV5ZNFJDI0cilWBwQaAI6KKeo3LgLk0WAZRS98VKY1VVYnr1oAi2nGaSrdysPkgws5PcbeKqUwCiiimAUVJPE0MhRuopbd1jkDMMipAYvJ96GDKeQRUm9BKHUdDnFJcS+bKWxgUwIqKUVc0ewn1K/jtLdCzuwHA6UgNLwX4duvEWrR2sCEpn52xwK+hoLax8KaGlnaKqvt/Emq/gzw/Z+D/AA8rSKv2p1Bc98+1Y+q3kt9OZHPGeBQBTupHu7hpJn5561SZeTVplqFxQBVdahcVbdahZc0AViAOaikUn5sVYdaikyy4oAquKZ9asbe1SWu2C6VpE3Ln04oAoleQe1TXk8ksccbMGVFwMCi5/wBcQB1ORUTKQcHrQBGc0lOamkc0AJSijilTHOaAEpKevXHrRIjRnaSCaAEzmko7UUAFKoGeaSlwNue9ACHrRRRQAUUUUAPUEfvFGAtIzF23NQC+0qBle9IpwKABwvGDmhTtOR1HSkNJQApJLZbmiigdaACig9aUNgEUAJSseKWMKQd2c9qaRQAcY460Uqg+lIetAAMk4FLypNJRTADRS7fl3UsbKM7h24pANopO9LQAUlSQsEfLDIpJNrMzLwO1AHS+E9dMbCyuzmM8KTWF8VPCp2/2tYR7lP3go/WqoyCCuQR0Ndn4X1SO+tW068w2VIG70xQB4Mant3khDMBwwxmus+I3hd9I1FriFT9mckjHYVyLSsYhGcYByKdwI25YmjnBpRt2E96aDSAux3oS1MPl5z3qois77VGTTKfETu+U4NO4D/s8v900Va+x3B585fzoouBSlkaVy7sWJ7mm9qdGu7NIR8oOaQDaKKKAHLknABJ9BXvPwY8Hx6bYf23qMY81gdgYdB2Nee/CDw0uveI42lXNvCwL57ivc/Et6lrAmn2uAFULx6UAZXiPUmvrplU/u1OPrWPJ1zjFS4xSSc0AV2HtUTphsNVshpF2jtzVd1oAgnCsfl6VWZTnjmrbDApq/u/3gxnpigCnLHhQfWq5XnFXJVZiXPeoHX0oAqyoVODTXZygXPToankHPNRMM0AQchtzcmmO25yStSkZ60xlGaAIm5GDTCtTHGAMc0w5xjtQBHikI55p1NOaAFUAtgnHvSvu+8SSPWmkevFLvbZs7UAJRSVPavCu7zV3ZBxQBDQcYpQBg54pKADtRQaVfvZPagBCKKWQgtlRikoAckhVSo6GmmijNAD2WPYu0/NjmgRmQHyx060ny7f9qkV2X7pxQAmKUgBevNN70tAB+dOI2rnANOWUrEY8cGox1xQAUZoZSpweKcqr5e4n5vSgBNxHQ0lAGTShW54zjrQAlC4z7UdxTn2/w9KAEO3JwcikooHWgBybR8x/KkJz2xSybeNv402gAoozxiigBS2QBjFSW8xgdZF4dTnNRDrQTk0Ad1CbXxRoL2tyoMm3HPUV4zrWhXFhq01nKNu35lJ9M8V3Wh6g+nXyygnYT8wrY+Iuiw61on9p22BLGu5iO4A6UAeRaVpj3129urhSqlsk46VTnj8uVkznBp48yEkhirdDio955z1pi1uIy7aBkc0KeeaHb5uKQx/nS/8APQ0VFRQAoNHNFBJIxQAlWdPsp725jghjZmdgOBVfFevfAXw091dPq10p8mHgAjg5HWgDu/A2iQ+D/CatKo+2SJ8xrPuJGuJ2kckkmtfxTfm5u/JQ/IlY1ADDwaRhUhX5Sc00qxG7rQBHjA4qMjBqUimsKAK7rzTANrZIzVhunTFROKAK03zMW6A1Eyrs77qtOuKhce1AFRlqF156VbdeaZJyoUDFAFNhURWrLrzUbLzQBWkXacUigcg88VYmwx4XFQkFelAEG2ghcH1p+1vSmsKAIzkketLw33uKcFJOAOaaykZz260AIpCk96VtuOOtNIIHQ0DigCaNE8h3bO8dKEgDW5m3jqeM81GrkH19qHYH7oxTRI2ijBJooZQhqZvK+z999RGikAUneilFAB0ooPWnJG7glVyF5NADaKeI8LuPPtTWXFAAMY5pO9FAGaAJMJnkk1H3opzxugBYYzQA2nK237vfrmm0qgt0oAQ9aKKKAA9KKKFBY8UAFBGKD1xSrjnd+FACUUClJ6A9qAEYYOKKKKAErp/CWpK0b6bdHMcgwM+9czUtoximWYHBQ5FAHP8AxD8PyaPqryqp+zykspHQVyde+61ZQ+JvCxVgDKq7h68c14VfW7W07QsCGU8igBbe1eaJpFZAFGcE014SsQkLLz271HGzDgMQKdJgYAbNAEf4UUtFAAPmYKO/SrFzaS26KXUgmqwOCD6VLJcSS48xicetMC5oGnS6pq9tYwqWaWQKcds19Z6Z4fh8PeD7eyhAWbywJMdzXkn7Nnhf7bqcmtXCfuYx8mf7wNe2a3cma6Kr90V8fnuaVIYiNOk7cu53YaknFuR51e2s0EpaTJyetVq7S9tUlQ5UGudv9NaMl4uR6V35bnsa9o1tGZVcO4arYzacJHWMxjGDwaVD5cmWX8DRNyd/HPYV9CcxFik2/NweBTqRVLMFXrSAjf5jnGKjdRip5Y2jfa3WmbaAKzrURWrTLzUbLQBUdaidKtutMK0AVCq7ORzUBTNXHFRMnFAFOT7uKSJAWIPHFTsozz0pssRRd2etAFedgQIwv3eM+tViOassOajZON1AEcbmNiwHOMVHJljk1IwppoAkubjzoEj2bdpqtt4qUL0JzimlfmxQAkSb5AucZ70rQyMW2KWCjkilKbZAu7j1FDSNGSkbHaRzQBEpwcinphjg9T3pgpeM8UADDDYzmhDtcMRkUe+adKysFwMYHNACSMHcsPlHpTaKKABetTmfbu8v5dwwQag6UHk5oAcjlG3CkZizlj3pKSgB2HbLBSR3NJUqzbYTGoGD1zUVACg89KfNJLIAJOg6cVHS7jQAlOBCj3NISCKSgAoNA609ZFG7K9enFADKAdpyKPrRQAZ5pxwq8c5/SkCljijac4oASg0UfzoAKKCOKkaQGEJtGfWgCOnIcE0qbArbs7u1MBoA6HwZqRhvTazN+7cGuW+L2h/YtT+3wp+7nPbtVtG8mVJEJyCDXX63ax+JPB7hfmmVPl9aAPCF78ZpKsXMDQzyRdCjEHPtUKfe6E0AJx60VP5qf3B+VFOwECozDKipbKCS5uEgjXc7nAFJFI8e5RjB9q734FeHH1zxjBMy5gt3Bk47VjiKsaFJ1JdCox5mkfQvgDR4vDXgiC3VQskiiQ/UgGkYlmLHvWprsoXy7ZPuxqBge1ZdfllWo6s3Ue7PYjFRSSCoLiENyg+tTKDzxmlqE7O4NXMDUNPjlUlF2yfzrDnhkhcq6kV28sSvnjBqjdWQkGHTPuK+iy3PJ0P3dTWJzVcMpaxOSxzzTh8r7oz071cvrGaNyyjcvsKo98d6+zoYinXjzU3dHBKMovUSVmkfc5yfWmVIysp5GKTaOPetiRg27SMc1GwFWJYtpxnJqLGaAK7rUTLVtlqIrg9KAKrpUTrVt1qJloApunGe1ROCR1q84bbt7VCUXb70AUWXmo2XtVySPHUYqFoz1oAhlWPgJ1xzUUkW3FTuvNMbdjHagCuScbeopoXc4HrUrqNuQaRQvlkY+bPWgBkq+WWjzn3qE1IRnqcmmkUAMoFPCFhTQrMDgUAIRilKkAHtSYOOaVmyB7UANpacSAmO9NBwaAAsW69qVMbuaTvRQAp6kAVdH2U6eVCAz45NUVODmnGRsnHGaAG0Ud6KACiijtQAUVJbx+bJt3BRjOTTZVVXKqQR60AKIy0ZcdKYvzEAU9CVw2flB5FE0gd9yLtFAElp5K3AM6goDyDUc+3zW8vhSeKYaKAAE+tOTLN1ptFACt1P1pAcMDRRjjNACkl2zQQRSU7cQu3tTAaSSeaKdEnmOEBxSY2sQeaQDlEflkk/NnpXT+B75VuWtG4RsACuV71PYzvZ3sc3I2nJoAwvihpLabrryRriKQbs+5rl7FWeTaODg17F8StOGseGo72EZeMBmI9AK8VyynuDQBIU5PNFM/GincVhTyeOtfTH7N2iiw8My6oy/NcKCD9K+arSMy3UcYGdzD+dfTXw116PRtHg0i8bbHjCE9q58wyrEY/Bz9itI2v3N8PKMZ3kdddiSS4aRgetQEMOqmtgMrqHQhlIyCKaUVuq1+eSy+2zPVMpW29O9J1Nab20RyNoFQPZf3GrCWDqR21Ap4NAb6H61Ye1ZearkFTyKwnCUfiQEEturZI79qwtU0vkyRDDeldJTXjVx81dOCx1TCS5oMzqU1NanCy7w2HGCKWSMLGG3DNdNqOlxzKWVfm7Gubu7WW2fbIDj1r7vLs2o4tJbS7HnVKMqfQgOT35ppFPIHakIr1GYjDTWXNPIpDQBAy0wrVgjimdOaAKzLUTIuatMM1Ey0AVZPmxntUUgq0y1E60AVWUY96hZatsmKidKAK84j3Dy8496hfr0qyy+1RFaAKzLTD1qztycGo3XBoAibIFLHIY0ZQAd3rUkMSyE7224qIr1oAYabT6aRQAZ+UDFJQpxn3ooANpx9aXaR1BFAYgg+lTIs12xVF3NigCHjHvSAZoZSrFW4IODQMigBcfNikPBoooAKB6UUUALyp4OKSiigAooooAKBycUU4kDBXhhQAm1g23vSEYOO9OZ2Z95J3etIeSSTzQAgoPBoooASnJyeaSjpQBM7qwVYxtYd6awaJirDJIpi9Cc4NSrOPJKOu5j/EaAIe+aVvmBLE5popTQB2nhaZb/Qp7F+SVYYNeL+I7T7DrF1bkY2SECvUfBV15GqeWThWGK5v4uaWsPiGOYfKkwZiR9aAOAoq99hi/57UU7AXfBVr9r12JCMgfN+Vema+/zJGrYx6Vynwttla7lutvC5H6V0GqyeZdt7GvvOHqLp4Xm/mZPU6Pwh40utKK294TLB09x+Jr1LSNUstVgEtnMrZ6qDkivn8+lXNK1S90udZbSZhg8rng15ee8IYfH3q0Pdn+D9TppYqUFys+gT15orjPCnji11HZb3o8qbpnGB+ddlGyyLujYOp7qc1+VY/L8Rl9R068bP8AA9GE1NaC01o1bqtP59DS4Poa4HZ7lWZVe0jbpxVeS0kX7vIrSw3ofyo2t6GueeHpT8hpMxijL1Uiq93bQ3KbJF/Gt9kVuq/pUT2sbDgEfhXN9VnB81OWoNaanG61oq29rG1nlzj5gOawGVlO11wfQ16RJZOOnI96zb7S7edSHj2t2IFe3g8+rUbQxKuu6OOphE9YnDmgKCwz071rXGlTWkxZ13xYPTk1myriRsKQPcV9Vh8XRxEeamzilBx3IWAzTTU5jXaGzyTTCvNbkkU0ZTGahZasPk9c0wrkcUAVnWoinPPFWpIyFB45phQuOMcUAUmXrUTLVt1qMrQBTZSTgcmoZFKnnir33ZQ4HSophvcs36UAU2X5aiK8c1ckxtwFFQuueaAKpWiQMo2sKlK80jRuylzyB3oAgVdwPIFR4qUr6U1hg+tAEe3mh12nrmnDjOaAu4mgBiEKwJ5FSpNJHKZIflyO9RMMUgz0oAkVTKzMzAE8mmyKFC4YNn07UiqzE7TSUAFFJTgDjIoAFVmYKoyTT54ZYW2SxlGxnB9KbE5jkDjqKkurqS5kEknXAFMWpEx4FIeKcpUfe69qafWkMdKyswwpHFNpzIygE45ptAAPT1oPWil4xQAu75CvrTsxeR0PmfWox1pxK496ABVzHuyBz0p9tDJPLtiGWqKrA3W4SWN8EjsaAIHBVyrdRSUMSzFjyTRQAqgmkIwaUE4pCc0AKo3Hb0pXTbg5zmm0c0AWLFmt72GTP8QrX+LVt9r8NQ3yDJUAZ+prAy3DZ6V2dwg1LwO8TAMVUH8gaAPBtzep/OinTKVmdcHhjRQB6l8NrNotEllC8scj8qvf2dLLKzOSATWp4Ztha+GLUgffjBNPPWvv8trp4WHs9rfiejHAqHxbmemlxj7zZ/CpV0+3X+EGreeadhdue9dPtZN7m6oQXQrpaW6ncIxkV0Oh+Ir7TCEDGSIfw5rF74HX0q5a6dfXWFhtZGz3ArlxmEpY2m6VePMmaxcYPTQ9E0zxhpV0oWfbC5robWW2uU3wSKy/WvN9P8D6tc4aT90Pda6jRfC/9ksJJtSAA6gucV+e5n4aUqyc8FUcX2eq+82jmdOD96zOm2jP3T+VTQ2VzOP3MDN+FXNI8aeDtLUR6k6SMvGQ4H9K6GH4p+EDHt02KOQ9gCpP8q/Ocx4VzPLH/tEHbutUaf2nTl8K+8wrfwvq0w3LZmrkPgfV5MbrcqPrU178UbjP+iWexe2UFYl78QPEF1kJLGg/3MV5Maf95kvFze0UdJF8PbjAM9wE/KrA8E6Fb83t8h9QRXm9z4g1u4JMt43/AAEkf1qjLc3cv+suZj/wM1dvNmMqs5bnqL6b8PYAYZJIWYnGdtYut/CvRdZiafRLtMnooFcEVYnl3P1arVhqWoWEge1uZFI7FiRWtGtOi703YxlFS3M7X/hT4m03c8dq8yDvXFXtjeafKY7qB4mHXivedC+JmoW+2LUoluI+nCD+tdK194H8WQ+XfQRQSMPUKf0FfQ4XiSvT0qrmX4nLPCp7Hyu/zAUxo8DNe7+LvgrBcI134bu0I67SS1eVa94P8Q6M7LeafMVH8YXAr6jB5lh8VH3Ja9mckqUonMlCajOVz2z1qy2AdrfK3cUx14rvMyoy1Ey1aZajcUAVHWomQ4zirjLxmo2yFK9qAKTpT4hCLZldQX5xUjLUZHWgCiVpN7iMxg/Ke1WXXtUW3mgCoy+lMZcVZdOajdaAEYQm3HP7yq5HFTMvFM25GaAItvFIRUhppFACKcIeKZUhU7eKaVYHpQAg5NKGKjA6UlFABRRRQAU8t+7C4pgGaKAFLMepzSfWiigBx2UgFBFKVUJkHmgBNpxntSUfyqSTam3acg9aAIxRS5+bIoY7jmgBzxssYc9DTBRk4xnigdaAFakpW4pvegBaGGOKUKT3pKAHnZ5P+1XXeC5BPpd1ann5SP0rjgM9BXReA5dl+8RP3s/yoA46fw3IZ5D5fVj/ADor106fbkk7KKAKkaeV4bs48AERqDVBgV61pXoK2FvGoycAACuj8J+AtQ1YpcXoMMHXkdRXm5fnFbAyfK7x7H6HVwkKsIp72OMgjklbbHG7k9MKTXS6L4L1LUAJJQIk9zg/rXeXQ8I+Fbfy8RNcgfma4TxP481efdHpqNDF2ZTX6Bl2f4HFWU5csuzPnsbhMTR+CN0dPbeH/D2hosl/cRyP6Eg1Q1L4gaFppMWn2oLDofL4rynUL2+vZjJezvI3vVcD8a+ohGLV1qfPznJv3jtdW+JGsXZK26rEnsSK5y817V7o5lvphnsGrN709du05GTjirMthsjySHMsjP8A7xp1vNNbNut5GjP+yaZindTSlBSjyy1QXtsdFpPjDUrTCzYlQddxya63SvGWm3QAlLRv/u4FeYc9KCvOK+UzLgnKcfeXJyS7x0/A6KeJnE9vhube5UPDNGQf9oVMAcdK8TtL+9s2Bt7hkxXR6X42v4WCXKmVfUmvz7MfDfHUU5YWSmu2zOuGLi/iPR6KxNO8WaXdgK8ixP6VtQSxTAPDIGFfB4vLMXgpcuIpuL9DqjOMtmGM0BShyp2t6in4/OkOSea4yjX0bxTrWkyBobl5FH8LNxXb6d8RdL1BBb67YxvkYJ2E15eRSFc9aIyaehLSe56lqfgXwN4qiaaxljtJW6Bdq/1rznxV8FNd09Xm0x47mEcjMgJ/Sq9tPPayeZbStG3Yiuq0L4h63pxVZ5HuIx2Jr2sJnuJw9k3dGE8PF7HiOqaRqemStFe2U6EdT5Zx+eKzmA/GvqyLxd4S8SQ/Z9cs4QzDB3Vz3iT4LaFrcbXvhu9SAtyqIua+nwefYav7snZnHUw84nze61Ey813vir4Y+KvD7M0unyTQj/lpXFXMUkL7Zo2jb0Ir2k1JcyZgyvNCUVTwc+lV3Wul8H+G9U8T3/2HTLVpnJwWH8NdB4k+D/i7R7U3C2j3MYGWIxxVAeblYxGc53VXK+gq5dQTW0zRXETRyKcEEVGmVyy0gKTrSbVKfN1qd15NRFefagCu4zgYpm3+GrHCuGxnHamy/O+QuKAK80TR43YwemKZLE0ZG4damkD52sc7elRyM743tnHSgCMcGk3EGnU0jNADWK+lNqWVVX7rZqKgApw+dgOBTaKAJj5aRsh+/nj6VDRT1hkZNyjigARlwQRzTOhqxdqIiqqm1sDNQDrQAlLjjNB9xzTRQBJhFAyTzTBjcM9KUnPtikXAzmgBX27vk6UlA56UvbpQAlOZVEe7PPpTaMfLuoAQ08KCPl/GkUZpVxvwx4oAbRSvjcdvSkU4OaAAEitXwk+zWo+cZBrKPWr/AIeC/wBqxszYoA9OA4FFKhbYOO1FAHaeDvDNmtsNV1NRtQbkB6Y61k+NfH7sX0/RgscY+UsAMfhiuk+McGp6B4Zht4Y2ELBR5iZIxn1rxRBxXyzjKL1P0yE4zipRd0Syyy3EpknkeRj13MTSqopqinikWMmtoZRhlH4VRm0ocmNsfWtOlFepgs5xmBt7Kbt26HHXwGHxCtOJz8tjPH/CSPYVAVZfvKRXUfXmo5LeGQfMg/KvqsJxxNaYiF/NHh1+HU/4UvvOaFOFbMumQt/q2IqrJpcyn5cEfWvpsLxPl2I+3yvzPIrZNi6X2bryKHeirL2U69VqIowOCpH4V7VLEUaqvCafocE6NSn8UWR0p46U/bQBzz0ra1jKww+xIPqDVq01C/tSGhuH47FiagZRnik6KfWs6tGnWjy1IprzGm1szp9N8b38GFuFWRfZa6XTvGWmXWFlBib1Y15mQu0dc1GVGa+SzHgbKMZeUYcj/u6fgdMcTOJ7ba3tndDMNxG30NTlTivEra8urVt0E7p7A1taf4w1S2wJMSj/AGjXw+P8M8XTbeEqKS7M6IYyL+I9S2/LnPPpTa5Gw8d2koCXUflnuVUmte38S6ROwVZmBPqMV8djOGs1wd/aUH8ldHRGtCWzNR1HbI9xV/Stc1TSZA1ndPgdmYkVnRzwTLujmjI/3hSsOc9a8WUZQdpKxoek6H8U5QFg1i1S4TufLH9a1r/Tfh343hKzxpbTMONjBOfwFeOvyeRSQvJDKkkLtGVYHK114XMMRhn+7l8iJ0Yz3R7RpnhvSfAeiNZ6MA8lwOZSdxGPQ9agsr6+inVY380ufuyfMD+BqDRNZsdY0e0he5xdRrhg5ABP1Na1hYSQ38M37t1DAgo2a+iwvEy0jWj8zllhH0Za8QeBvDHiDT0XWrNEu5V4MAEeD+Ar5X+LXhEeDPFk2mRtut937s5z+tfXvmNdagu/ICt1PQCvIf2gvh14l8S+JDqmkRwT24OR+956elfR0Mdh6/wTTOWVOUd0fN7LTUi3nBYKPU1s654d1rR5jFqGnzoR1KxsR+eKyH9Dx7GuogrSR4NRbccirTKe9QutAEKq0jHHWonQ81oIkP2Zn8xhKOgA4qo2e9AisVxTXwTxxU7qO1RFcnFAyMg9BzTdpJx0qYfI4PUimuSzFumaAImGKaeBmpApY4FdR8PvCs2t3pvrkBNNtP3kzk4yB1Az1oAreHPButeIFElpbvDB/FM65WuoX4WlcRnxNpol/u5NVPGvxAuJCdH8Of6DYQfJvi+UvjuRXDm/vzL5jX0xf+9nmgDoPFXgrXtFHnzxG6t+00a/LiuWByMiu78F/EC+0+QWOuE6hpsnyv5pLbQepAp/xG8JW8MA8SeHm87S5/mZR1jJ6DA6dKAOCOTyaKFIIIo70AFKQV60cAc9e1LLJvVRjkUAN96AxpMGloAVBlgDQy7SQDkUlBOfagApM4YUtFAATk5NFFLgbfegBXbeR24qbTiY7+I98iq9T2XF5FznkfzoA9Tic+Wv0FFMi/1S/QUUAfR3gnWNA+I3gseG9UeIXsce1VbqcA814d8Tfhfrfg27eRYXuLAklZQOAK4fX9U1DRb+11bS7p4ZY8EbXIB57gV7z8Lvj9o+v2UejeNbaPzmAXzmRQn61zYjDRrLsz0cBmNXCPuux4GpyPepAOK+kvFnwa8OeKgdU8JX8QZxuIEmV/IV454s+HHirw7K/n2UlxEp+/EhxXj1cLUpvbQ+uw2aYfELR2fY5EdadSPujfZKpjburdaVa5jvAUtFSKvFA0Ii08LSqtTJHkUxkWzNNa1jkHzRg1dSOpFj9KunVnTd4SafkROnGW6MeXS4JOigVWl0c4Oxv0rovJNI0XHSvXw/EWY0LKNRteZwVcqwtXeFjkpNNuE/gJqtJDJH95SK7Fo/UVBJCrfeQflXvYfjjER/jQT9NDzavDlJ/wAOdjkGFMIrqZbOBv4PyqpLpkLZ25H417WH40wU/wCJFxPOqcP4iPwtMwaRsAYrTn0px9xhUB0+YZyM/SvaoZ9gKy92qvmefUy3FU94MomkI+v51M8EynmM/lUbKw6qRXpwrU5r3ZJ/M45U5x3RLb317bEGCdlxW1YeMtStsLMzSiueGKY1cONyfA41Wr0k/kOFWS2Z6DYeOrSTC3MQjPqTW1Z67pV0Rsukz6V5Cy80wl1PyyOv0bFfIY7w4y2vrQk4fO6/E6Y4ua3PcYpFZt8MmT2INdBovi3W9Jddlyzxg/cr55tNV1C1bMVw/wDwJia3rDxxqEBCzqrjvha+Qx3htj6N/q81NfcdEcXB6SPoPV/iNqF5Z+TbQtbyH7zg5zVPQfiF4g0pgsk7Tx/3TXlFj440+YDzo3RvqBW1aa3pl0MpdRqfQtXyOJyPM8C71KMlbqjZVIS0ue6Wvjzwz4igFtr9jEAwwSxrF1/4M+CvE6Nc+H7qG0kbkbRmvNI5I2X93IrA9xVyw1DUdPkElrczKR2LnFPD51i8K7N3XmRPDQkYHjn4MeLPDu6a3tpL63H8ajHFeZ3cMttIYrmJo5AcEEV9SeHPijf2pW31aGO6h6EGMH+ddDfQ/DnxxD5d9bRWsrDqm1Dn8BX0eF4iw9bSp7rOOeFnHY+OIhFtbeuSelQFMnFfRXiz9ndJFku/C+oRsnUK7lzXj3ijwF4q8Pyst5pdw6A/6xI8LXu061Oqr03dHO009TkljUk7jjFRFRu5qxIuxisgKN6Go2UfjVgQyJg8HNIGVE+7lqlVVLgMeKZMqhiF6dqAGWlvLd3cdtCCZJDgAV6p8QrqPwj4PtPC9iQs0oEs5HUq6g4rA+DOlpe+LI7yZf3FqcsT06Vh+PdRn1fxLc3j7iiExKe2FJAoA57bjp0pKtGOL7PvDfP6ZqArz60ANB3DyycA16R8H9Yh3T+FdRkElpeKzqG6BgMD+deamrGm3T2Wo213ExDpIvOe2aALnizSJdD8QXOnSKRsO4fQ1livTPjVBHf2Wl+I4QM3Xyvj/ZWvMgaAHMxbr2o2tt3Y49aQnPWnBzs2cbaAEGV6ikoJpVVmOFUk+goAQfeBPSnzMrkFV2gCmHg4NFABRTl27Tnr2pvGPegAHFFKoXdk9KHxnjpQAlTWH/H7F9R/Ooas6Wu/UIl75oA9Pi/1a/QUU+NT5a/QUUAcp4tHmaNbSDuq/wA65hFUkZHTpXV6p++8H2sind8i81y0fIHagDrfCHj7xX4YdTpup3BiB/1RfC17t4K/aMsr6GPT/GGnxhCMFkVnz9a+ZUFSYGKAPsu48M/DD4gwfaNLuYLORhngKrfqa4vxD+z/AH6bpdCvhdIOQGkUfyr5y02+vtNlE1jdSQuOhDGvQfC3xm8caLtX+0JLiIfw4rmqYWlPdHoYfM8TQ0jLTzLGtfD/AMV6PIwutP3KO8eW/kKwZLW7gYrLaXCEdcxkV7V4a/aNt5Yli1rRxnozswrrrLxz8LPEmPt/2WN36gmuSWWr7LPWpcQv/l7C/ofNMa8c5H14q1DHmvpKbwD8Ndey2mS24ZuhBNYmpfAplYvp2oqUPQBa5p4GrHbU9GjneFnv7p4kkOe1Tpb+1ej33wi8T2qs0EMlxjphetcje+EfG8UrJ/YtxGAevFYOhUW6O+GNw8/hmjKNvx2pjW/HatGDw1rikm/Dx46grTprMQpgP8w9qyaa3R0KSezMSWH2qrJFW3NFgDcNpNU5YqV0O5jumKhKnOB1rQnjxVUoxb5etDAqOrKcUwg1ZlTad0nX0qB2z0p2XUQwoAdzLke9NuY7eZs+SoHsKmkZ/LVWHGOKiNaQr1aXwSa9CJU4S+JL7ipJYW7fw4+gqvJpcYU7WPPStI0h6V6OHz3MKHw1X89TlqZbhanxQRhyaXKoyGz+NVJLC4H8IP410Zphr16PGWPh8aUvVf5HDU4fwstVdHMNBKp+ZDTCG3cqR+FdQVBHIFNMMZBygNepR45f/Lyl9zOSpw2vszOWIBPK05WaNv3bFT7V0DWNux+5UL6XCTxxXpw4zwFTSpFpfecc+H8TH4WinaaxqcB+S7lwO2a2rHxtqUHyyosgHcsay30kfwyVC2lTA/K2R9KiriOHMwVqsY/db8jnllmOpfZudtYeOrOXC3UflnvtUmt2x1/TJmDW90Uf14FeUy2NwM/uyag+z3CHOxgfrXiYngvIcW74atyP1TRF8XT+KD+4+jNC8aazphU22o+an90yCu+0n4m6fqUItfENjDKnQ8Fs18ew6hqVvjZMy46Vq2fi7VoFG+RpFFeNU8PsfQfNgq6l87EPEQfxxPqnWvh38OPGkLSWTR2EzDjy0AOfxNeSeNPgHr2jxyz6Wy3sAOUJcZI+grj9J+I0ts4Yq8bDvur07wj8dmthHDdXAlTuCa5ZYbPsBpiaDkl1Wv5GbhRmvdkeFa1o95pNy0F5ZXKYHUxHGfrWaDGoYNye2a+x4vF/w78bW4h1eK2LtxycVy/iv9n/AEDWoHvPDN/FblhlVUE5q6Wc0JvlqJwfnoZOjJbanlfwyh+w+A9a1HIVnVSrGvPtRvI2tmtBGu7zWcv3OTXs3ijwJr3hn4bz6PHbyXFxsw+0YzzXhc0bW8hhuEMcg6g+tenGSkrxdzFplcrtxQOKlKjPrTSuTxwKY7lY9TSHhT69asXccKOPJYMMc49ahMbbC2OKAO/up21L4TWykl2tQ7HPbNefL90V3fhJ2l+H+t24/wCWdvkfmK42doZGRYo9uAA3PegCH5WHpTac67WIo+TYO7UANqW0n+zyiQKG9jURooAV23uWxjNJRQP1oAOOKKUrxuzSUAKrYUjbmk7UpyBjtShHYFlXIHWgBtXtAjMmrRAVRrX8Iru1lPYGgD0dM7F+lFIDwKKAOT0BvtfgWH+Iqg/lXNxoQMn1rW+FFwLrwzcW5Odpx+lZl9IsN08Qydp70ATJ6Cuo+GnhdPF/iuHQpJhCZFZslsdK4o3bD7owa6P4U6xPp/xG0278wrlthOfUigDY+KfhVfBHimXRGlDhMYbOc5FcwtzAg5YfnXsH7ZulvF4g03VlX5bnGWHfC14FQBttqcSD5Rmo21y6T/VYT0wMVlxlVUhlBJ6GiFgsoZxuHoaANFfEWuROGi1K6jPYLKw/rXR6H8VvHWlFVt9SaUDoJGLfzNcVI25yQMCp9KCm/j3kYz3oA+lfAvxu8aJZoupRwSs3TEVek6B8XIbhwNW08JnqTEBmvmnTbqeFojI21ONpU5ramvpgVaa4d0xxmkUtD6pt/GXhG+HNvAB3LKtRvJ4B1R/K86zDE9FKg18oy69cW7hSpWNu4qaEz21wl9Z3LsCc4PGDUuMXui41Zx+Fs+ndR8A+CLyP5rjZ6ESYrDu/hH4WuQRa353n7v76vNbTXrq+tUh+2FJQueGqpYa5qi+JLeH+07mNVbkdjWcsPSlvE6YZjiYbTZ2998CZGDNb3sZ7jLk1ymo/CDxRbb1txG+Dx8pOa0Nd8ba/ZvttdSn4H96udl+KvjK1lLfbZHHoZKylgaT6HTDO8VHd3M+/+F/jCEZNk8hP92M1nv8ADnxgv/MKuD9IjW6fjt4xtkK+SknoWlP+FWbf9pDxPDFsk0u1ds9TK1ZvLafc6FxDX6xTOSuPAvi6L/WaPdHHpGaz7jwx4jhGX0a8H/bM16jZftN3hKrfaLa4x8xDMa0Yf2jvDk8Z+3aVEGHQBGNQ8tjbRmkeIpreCPFX0LXFXc2kXYH/AFzqrJp+pIpL6dcqvclK96tf2gfA87lLnS0WPHaFjV+z+MfwlvA0d1p6hPT7Of8AGo/s3+8a/wCsS/kPnA21zj/j1l/Ko3t7kcm2lA+lfS5+J3wRH/MPj/8AAY/4063+JHwOunMTWEQBHe2P+NH9my/mKXEcP5D5hKyf882oCy4/1T/lX1AfFfwI/wCfSD/wH/8Ar0Dxd8CFGPssP/gP/wDXqf7On3NP9YaX8jPl3bJ/zzb8qXbJ/wA83/KvqD/hLPgP/wA+kP8A4D//AF6P+Es+A/8Az6Qf+A//ANej+zpvqH+sFL+VnzAqtn5o3xSurhsLG+K+nv8AhLPgP/z6Q/8AgP8A/Xo/4Sz4D/8APpD/AOA//wBej+zZ9x/6w0f5GfL+2T/nk35U5YZ3Hy2rsPZa+nv+Es+BH/PpB/4D/wD16J/H3wL06EEWULAntb5/rTWWz/msTLiKl/Iz5iWwupTtTT5XPoEpf7F1BuDpNzj/AHK+k2+LnwTtkMtvp6Bx0xbH/GqH/C+PhRz/AMS1f/AZv8a6aeGr09qjOeWfUpb0rnz4PCeqSjdHo14R/uVNF8PPEM+DDo18M9DsNe73f7RHw+tiEs9LRk94WH9az7n9qLR4CVsdGgZR93KsK7qOIx1J+7XZyVcyw89qKPIoPhh43Df6PYX6H1AYV0OhaD8ZNElDWMd2VXtKrMP51013+1bqhjItdAsg3Y72FZF5+1H4skTEek2iH2lb/Cux46rUVqyU/VI8+piIy+GNj1vwlqni/wDsy2k1jSxcXjj/AEhPIzg/Q1s6v8PfD/jG2K6loclrO4+9FGI8H8BXkWsfFvxT/wAK9h8T2u2O7lTdIqyHGc+tef3Px8+IM8QUXTRcdVmOf5V5tbD0qkuaK5X5f5GPtGdX8Sf2fNX0OVp9ElWe3POwkswrx/XND1PRZNmowPEe2Vxmti6+K3j+63b/ABHfIGOSBJ/9aud1jXtY1ghtU1Ce6I6eYc1stFYzM7+LnpSs52lR0ptJ2oA9B+Gy7/CHiTd2th/6EK4CT/Wvjj5jXd+AZfI8F+ImPRrYfzFcGTudj6mgAzRQKcABINx+XvQA2gdaGxuO3pRQBKYSF3bhio+KNzbcbjj0pDQAUDNIaeuWz9KAE3HOafHO8cbouMN14qOkoAXtXR+Aot168mPu5/lXPqq87mPTiuv8FRiDS7u5b+6cflQBuHUoASPMX86K8guPEDieQbj94/zooA1/greBbqazZvv5OPwq/wCKIPs+sSZ4DHiuL+Ht6bLxJA2cKw2/nXpfj+3BeK5UcHkmgDkz1qSxma21G1uFOCk6H/x4VHSN0z6c0AfTv7R0y6/8GdB1kDLRq5z9FxXzCn3FPtX0j4VkTxh+zJqOmnL3Om2zMo78kCvnAr5bNGeqEqfwoAVjmlQAnk4ptAPNAD2AHAORTF/1i84GRzSsc0nagD1/SF0ubw7DDHIskw7g0i7NnkyDGPWvNvD73P2lNkj7AeQDXeKrXWwKxyF60mM1gtvdWnlgAgDg+lVYY7qTMcAIUdDUVtFIrCMtj15rpYI3t7eMxoGUnkgUhmRa2lxa30M8rkH/AOvXcS2NvqEK3kWBcRjORWDeyw/L5mOnTvTbO9ZnaK1dgG9TQBd1deOeoGDXJamvWu3vYoPsYaRiWxzg1xusNGHGzOAwNUSc5qSy7RuQhR0NY8oy2O9e++M9PtdQ+BFnqVrbQiWJXMjqg3fnXgJBOMdQKAIJVwSCOaiIGOgqwy7lZmYAioG6GgBgUYqNlqTtTKAK7qM9/wA6gkUep/A1amG1uOart1oArsuP4n/76NMCj+8//fRqWQd8cU1UyCcjilYVkNVVJ5Z/++jSyRBVHzPk/wC0aBwc0rsXPNMY3aP7z/8AfRpCv+0//fVKTivVdR+EL2vwnj8dJdK+8IdgfON2e34UAeU7P9pv++jRtz1Zj9TS7t1FKwAEycDP505YWZ9irk+lGeBjrSq7K2QeaYXHi1kERmaP5AcE+9RAKW7AVI7ybdm7KnnAqKgBzrtPt60x/un6VI7s4AOOKYeRQB6loSjUvgvfw7stbRrx6c15dn+H0OK9M+Cdwl3aaroMhz9qACg+wrz65spItQvIWwpilfg+m40AVdpoU7TShzjHFIzZAoAM8U1uQaUUmNzqo6swX86AO70c/Y/hffzMuDcxFVPrg1woXEYbrkV6V44tl0f4ZaPYniWVn3Dv0zXmpYsoz2FAC9ulJignOKcWyoXtQAmMDJHFKyDaGXn1oLMV244pOVG2gBtByaWgcnAoAUAFM559KSgjBxUhkJj27Rj6UAMJGBgYpKCOBRQActhe5rtJZBpngd5mbaWUD8wa5GwjM17DGBnLCtn4s3X2PwzFYq2GZQcfQ0AePzSlpnPqxoqKigC7YSmC6hlXqrr/ADr3C8K6t4RjuV5bZXhUZG337V6/8Kb5b7Q30+RgWjXGKAOe6Ej0OKQ9Kt6tbta6hJEwxySKq0Ae9/seXsdzqmseG7ogw3saR7T9a8i+IukSaF421KwkUqPPdkH+zuOK1/gf4i/4Rb4k6VqErbLczjzSTxgV6P8AtfeG/L1ay8WWUJ+yXcMY3DoSRmgDwOiiigApVG44ptLzigDW0G/gsRL5y5OPl+tdVYa1A9us0I2kEBgK4DjFT2l49ujKuSDQNHpE2q24CMuCWrWOsXK6cBGF9gDXlYvG+zBxL846itfw3r6q/k3Z4PRiaTGdVFqFzPcjz4+Np5rQ8PCZtZiRWwpboDVC61jRobAyG6ibH8I65rS+EyvqGutqVxmOyjIKE9DQB1+r2FyVG1VAwP4q4/V7O4UNkL/31XfeKmt5kL21yuQOgrzXV55w7BnJpknrHw38zWfg3r2huoZ4LY7BnPJYV883SPDdzRdCjlD+Br3j9l3UEbXtR0m6YbbtVQKe/NeR/E3S5NF8b6haSIUDyvIoPoTQBy833qjfpTm5JprdKAGHpTc/KRipJGBUADFRnpQBC9QP1qdzVeSgBo+ZG56VD9KftZj8oJpq9DxmgBB1FTXESxKpV9xNQ0UAMlGUb1xX1b8Jy3iv9nXU9KPzG02AD6Kxr5VB2npX0T+xz4g/f6t4ZlYf6Yrsqn2TH9aAPnd4XhnliYcrIwx+NDYzxXT/ABT0efQPiBqNhNGVCPuAx6k1zJ2k+goAbRzjjrQetAODQBPMkccSmNyzHqCOlQ44z2pXYMRgYo+YJ7GgBtFFAoA7L4NzWtt41tJ7q8a2QN2AwfrXV/tF6RpOl3FtcaSsa+eVLsn8WRnmvIhkNlWIPYg1pXeoatq0EFpO7XAVsRjvmgDNop88M1vMYbiMxyD+E9aa23Ax+NACDrW/4A0WXXfFVtZqvyLmRz2G3BrCt45ri4SC2QyTOcKo6k163pEUPw98HTXt8Qut3oBiiPDKpBDUAc18adXj1DxP9htmzbWoXaB0zjBrh6fPJJNO80pJd2JJNMzQAdelB4p0e3vTSSTQA7zCE27R1zmmk5x60UYzQAUUUUAFKFYg47UlOSRlUgdDQA2hcZ5opD0oA3vBVqLjVDIeijNcz8Y9R+060lsjZWIFSPxrvfC0a6doU99L8pCsQTXi/iK8Ooa3c3O7IdyRQBnUU7a1FMWpKq4APaus+G2pnT9fiVmxHK2GrkVY4x2qzbStDIsqHDKeKQz2Dx5afPHeRrw4HI+lcsOa7bTp49e8IqwwzouPxArinUxyNGeqnBoASdnCERthl+6RX1f4Zlh+J/wAmtJWWS809W2g/e+ReP5V8oV7B+yr4uXQfGb6TeMDZXqGPax43MaAPIJoZLWeS0mUrLCdrg9jSV6n+054Nk8LfEG4vIogtnqDtMhXoB0rysUALQTxigCg8GgAooooAdGwB6VLb289zII7dCzE8YHNSaZpl7qMwS2iJGeW6V6v4c8P2GhWcckmJro8ksOlAGR4C+GV7q06TahJthUglScV7Lc6TYaXoYsrJFUKuMjqa5jRddkt7zYZCI2U8Z70+/8AEBWaS3kbpQBzGrXU0Mrx726+tc9e3DMTk5rX1+ZJnLriuZuJuSKAN/4b+IH0Hx9peobysazAv6YxXon7WOi+ZLp/ii2iAiuIY1JUcZIzXhdwzbSynDDoa+m9IkT4k/AiS3kYSXWnqdo6n5F/+tQB8uZ4zTac8clvI1rNkSRnDg9jTDQA1utNanHrTG60ARP0qu9Ttk1BJQAxWZclaZuPNO5Xn1pCrbsd6AG0AZGaOhpKAHNjAPeut+EOtzeGfiFpupb9qMfLP/AiBXI7fl3Z5pxmcPFIGOYnVh+BzQB79+2JoPl6pp/iW3VTHfY3sPZa+f6+mPE8z/ED9m2G/ibzbvTYneRe4HAFfMwBVdrfeXg/WgBaMUUvpQAlBJwB6UoPNDoykbh1oASiiigA71PYXU1neQ3MWGaF96g9Cah27W+ahG2tuoA9ZivfCPj3T4odSA0/VIl2h1xGh9c1mP8ACr/SMJr2m+Rnr54zivOGwzbsc+tSC6uwu37S+30oA9Yhl8H/AA+tmkt2Go6oRhWyJEU15r4i1q+1/VJL+9kJZmJVAflUegFZqrukHdietOljaNyp60AIykAE02lyccnNFAD3ZWRVxggUyigUAA6051KkA033pWdmxuOcUAIRRQTk0dqACgUHGeKUZGGxxQAmODU2nwG6vI4VGdxqE9f6V0/gOx8y5a7kHypggmgBvxM1BdK8Mx2cZAdwFIHoRXiucGuz+J2pyatrzxwtujiXBH0ri260AO8xqKZRQA9TxU8JqFiuBt/Gnx0Aej/CXWPIun02ZvkccZ9Sa1PGVgbTUTIq4STJzXmelXj2d9FcxkgowJr2iYx+IfC8dzHgyhQTjtQBw9X/AA8Lz+3bI6crG7WZTGF6k54qkVKuUYYINOgmlt50mgcxyIdyspwQaAPu+58AQ/ED4eaX/wAJfaMl9Da/Pu4Ock9q+MPifpVvofju90uzQpbwhdozXsXwT/aDvNK26J4pJltSpRZQMtjHcmvLPjZeWeo/Ea9v9PkElvKilSDmgDjgxFJRSojOcKCTQAnetvQdBkvXElwfLiHqOtM0uwRGWSbk+lb63e1NiYUe1AHZWcdlYeGhHaxqpC8t61Qm1BpCPm7VQgvCdFlj3dAKzPtPHWgDXe9ZXVg3IOaXWbzzkjuVblutYbzk85pVuN8DxE9uKAHy3jMCM5qjM+4k5qNpMEiomagBHbNesfsy+LodF8VPo18/+h3iFApPBZjXkmeeeldj8JfEei+H/FsF7q9u0kIIAITODnrQB23xl+EOuQ+LdS1jTLVxpkkjSbwvyqMf/WrxNjh2X+6xU/UV96eJ/Emj+Jfhrd3Wk3UcivFnYGBYcHqK+CpOLm4/67P/ADoAaaa1SSKFUHNQOaAELlVwPzqvL0p7moZDQA0qdobtSBmzx1oJP4Uinawb0oAXHXPBpCKcxLEt0pFxn5ulACUnalpxZcjA+tAHu/7I2r29xqGp+EdQkBtr9FiRGPXnJriPiN8MfEmg67qVydOmTThM7pMV+XGelaP7N2ueHNB8ex3esvLGd6+S44UH3r6f/aBuNP1T4Uz3mnyRTRspO+Mg9qAPgxTuG4dKcPlIJGRUcOPJTHTFSZ4xQANycgYpdxZfm5PamryaVyCeBigBKKKKAAkk80UVLHCzQGUMoA7Z5oAbIyMo2rggc0ykHNBoAcgYsAoy3YU6USK5WVSrehqdYmt447tWUndwuaZdXH2h2kkUBye3SgCCijtSou5sdKAHBwY9mPxpJCpPyjFH3Wx6Ussm8AYAx6UANAYjIBIpF5pyysiFABg0hI2BR1FACHrTpXDY2rjiheDzTT1NABTjI3lCP+EHNNoGM80AOiQySrGvJJArstYuo/DfhB36SlPl9TWZ4M077TfG5kX93HmuX+L2ufbNSGnwt+7hODjoaAOJkvJTczTK3MpOc+9VjyaCpHUVNZtFHMGmBK4PSgCCirhmt8/dP5UUAV41L/dGTRnmlQyRk7eD3phNAE8bcYr0T4U+IUtZ20u6f93KcrntxXmytVi2meKZJUYqykEGgD1rxjpn2W7+1Rj91J6VgV1nh6+i8U+F/JZgbmNeR3rlriF7edoZAQVOKAIyAwwaUHC4oAJOBVu2td3zP+VAEEULy/dX8a1LOFYQOMt60qBVXC4p6NzQBMJKcJFzVduvWgY9aANe0mH2OZfWqRk96jt2IVxUOeTQBZaTimCYq2aiJpu4UASOSWzTS3NNMp2bfelMv3cr0FADWprYIwelEjBjxxTXwAMHNAG14d8Ua14fhlt9PvZY7eYfPEDgHjFYkr7nZ+7MWP1NRu5BxSzyRfL5YPvzQAhaomfHQ015AW44FRu1AA7VE1KxppoAVehAGaQjFOjcx5296aTk80AHbrRRRQAUU8BPKyfvZpnU0ABGRyOK63SfiF4isfDk3h+S6luLGUEBHbhciuTORx2odtxoAaqhUCjoKcuMjPTvSUUAKxG75OlJRSqMtigBKKdKmxtuc02gApQcDaOlJTyi+UG3DOelADrWMSybC20YzmmTKEkKq24DvTc8UUAGWOFzkUrDacGliRpHCLyTRKjRyMjdQeaAG0rHI9KSigAp6iPCnPfmmAMegJooAGxu46UUUqnFADee5paKB1oAMVJbwtPOkKjJY4pj5U10vg3T1VX1K6XbHGM8+1AF3Wb+38LeFzkgTuuMfXivDrmdru7eaZzuc8mui+IuuvrGsyKrHyIiVUdjXLJgtz0oAV2JON2QKaaCKSgAooooAeZGLFvWmUU4KQN2OKAFVsDGKcrc1Gxyacjbe2aAOs+G+ujR9cRZWIhlYBvQCvSPF2lrdQpqFqAQwBOPSvC15Oc4r2D4ZeJItQsDpd9IPMAwuT2oAzreNV5PWrQbirXiHTHsLsui/umORjtWcr0AWlbijcKgElO3UATdRmjdUO+mmTmgCysmKZuqHzKa0lAE5ekLd6gMgx15pHdQPlagCYyYNJLMXI6DFVi9NLnFAFgvx1qMye9R7simbqAJS9MLVGXpC2aAHkimE80lFAAaSlooAB70uM02l5oAKBSuVwNowe9ABNAC5BHvTaKKAAgjrRQxJxzmljba27GaAEopWO+QsB17UlAEkSxlTuJz2qNTg0YpKAHMD15PvSVKku2Hy9gPPWoqACiiigCWONWiZy2CD0qGnRkKclc0oAKk5oARWKtuU4PtQzMxLMck9TQBxSUAFFFKTx0oAFYr0oRWdsL1oHXnpTkbbkq2DQAwjDEHtRSt1z1J60hFABRU0Fv5kTybtu0Z+tNggkmdY0UlmPSgC1olhJqN8kQyUz8xrZ+IetQaHof9nW5HmyLtIHbIrStxaeGNDa7uWUS7cnPUmvFPE2rz6xqsl1MxPOF+nagDMdmZizdT1pB1p4XDKW6Grt+LM2qNbgbx97inYCiRnpTKKkiiaQEqOlICOilOKKAFZWXqMUm44pWYt1pAM0AHelYjjFDqUODTaACrVhdyWlyk8TFXQgjBqrRQB7t4N1y18T6N9muCv2hFwQepNYes2Mmm3ZjYHaT8przjw7q1zo+oR3UDkYPIzwa9ssrzT/Fmiho2UT7eh4INAHHb/elEuDkGl1GynsZ2imUjng4qsDzzQBYMu45zzSF6gbr8vNHLH3oAm3+9IxI61F0p0khfGQBj0oAcJMMD70+aVZXyBtFQUAN6E/SgBS1Kzkrt7U0daV1245zmgBASKX69aQjFHWgBSp27u1JS8gEZpB0oAKKKKACiiigAwKVW2nNJg4z2pVwTz0oATOSTRQ2M/L0pSOAR0oAb0paVsYGOtAGcDvQAlFOKhJMNyO9JIQWyoOKAAH86Q9aKKAFHXHSlYBW65HtTaB1oAU8nilB4wRSdOlGOM0AJRSUoNAB2pBTscZpV27TnOe1ADaM85ooxxmgAOMUUUUAFFOC/IWz0puOR70AKjbWyKdvHzZHJomQIQFOcimKCWAUEk9AKAABmcImdx6Ad67jw/YQaZYNqF8VUhSRu+nSqfhfRVhQ6hqG1EAyNxxiuR+Jvi8XrHTdPcrCpwxHcigCj4t8QHX9XbczCxiJ4BxxXG3Ozzm8v7ueKasjKCoYgHqPWkA3GgB6jcACee1LNGYxjdnPpUlrOsO4MgY9BmrdpLYrp1x525rhh+744zTEZdORio4prdaO1IY6imUVVwLttb28lo8sk2x1OAuOtU+h4pSeMc02pAc7M5yxzSVI0imEJt5z1qy1pGNP+0/aEL5Hyd6AKNKuM0UlAEkqqoXa2citPwzrdzomox3EDnaCN65+8KyTSUAfQNpc6d4t0cSRlTMBz6g1xuo2ctjdNbyg5BwD61xnhTXrrRL5ZoZDsz8y+or2NRZeLNFjvIcLMVyfUfWgDhxwc0d6nvrOeymMU6FeeCR1qCgA570UUUAKozU1tcLCkimMNu6H0qCigAPU0UUDrQAUUoI5zzSUAB5oopVOAR60AJSr145ptKODmgBXVlbDDBpKVizHJOTSUAGTjHanRbPMXzPu55ptFADpdvmMI/u54pA2ARSUUAFWUktxaMpjBlzw1VqKAFHWgNjIpCMCigBQhxntSHg0ZOMdqBmgAooooAKKcGGzbjn1ptADvLfy/M/hptLubbt7UlABR9aTB69qc3rQARrucKTj3pXXDlV+YDvTasR3CpaPDsyzEHdQBXoHJoAODxSqxU5FACHrRR1PPU0pX5gq/MT0xQA3HIA6muv8ACuhxpCNQvgAMbgGqHwv4fLH7ZfDai8gHiue+JPjEs76RprhI0+VmHf6UAR/Enxn9o3aZpr4iXhmB6+1ebEknJodmZizEknvQuM80AGKcisWC+tOd9yheOKWSYsAOBj0oAuGwjW1aaSba+eF9RWcetPZyycsc/Wo6ACilpKACiiigBRQVIoIwfelZi3WgBtLuOMZ4oJzSUAPjAYkc57VJH5aqwkzu7cVFGxVgy9RUk7Dgq2SetAERpKKUDNACV0PhHxPeaHdKUctDnlSeK56igD6Bt5tL8VaWJInXzcdOMg1yWraZcadMUkUlexFef+H9avdFu1uLWVl5+ZQeor2Pw54i0vxRYi3udi3GOVPr60AceOuRzSn5jzW5r3h+fT3aWFS8Pt2rC6k+tAB3pc0OjR43DGRxSUAFFFKuO4zQAlFHeigAooooATvSk0UqlR94ZoAM9PWhm3UhooAQmppoVjRWDAk9s1FSnaB1yaAGmp47cNB5rOB7ZqEY70DDHHagBTgCkoIwacqllJoATGelG07d3akBxSlm27c8elACAHGe1SwyrHG6lAxYYye1MUtjbng009aAF7UgoycUoIwc0AJQOSBQOaCMGgB0q7G25B+lNoooAMnGKKKKACjvRn5cUUAPbCrhe/WmUlWbCznvZhHApPPJ9KAII1aRwkalmPYCuv8AD3h+O3j+26gyrt5AJ4qzZabp+gWpvb513gZya878deOrjUnezsGMdt0JB+8KANf4g+OVVW07SjhQMMw4ry6R2kcu7FmPUmhmZiSck02gBSrDqCKB15qSSRmQBvwqKgCzcPA1vGsYO8D5uKgVc0gp8kbRkZoAaVIpBS/NjPam0AS+Yvk7NoznrUVKBQaAEooooAlBMkhdhwTzipJkt1mIU5X61CGIXFSPCVgWUsMN2zzQBER1ptKTmkoAeF+XNNJNPgRpZVjBGT61a1TT5bGVY3KvuUNlTkUAUaKU0lACkYFAGantoDNu+YDAzycUxCq53UANCk5qS0up7OdZYJGRlORg1FuIzg9abQB634M+IENzCtlrO3OMbzgCtvU9Bs9QhN5pUyPxkgHNeFDrXQeGPFOoaLdIVmZ4c/MhPGKAOru4LiBtlxGykdzUI6V2mk61oXie0CsUSbHO7A5/GszWvDVxaky2v72Pr1oA5+gdaVlaNirqVPuMUgoACCKVhgdc0hOfWigAooB5oPWgAoooIP4UAPhUM+1m2j1pJEKMR27GkHBBPSnSPv8AWgBlFIKWgApKWlRgHBIyBQAlFK5DNkDApMcZoAKKKKACigY70UAGDt3Y4ox60dsZ4oOe9AARjiggjqCKKV3ZiC3agBB+lKcdqQkYGKKAF7ZpKKSgByLuz8wFJyW2ryfSrmm6XeX0gWGMhe5IxXV2ej6ZosH2nUJULAZIYigDD0Lw/Peyb7hTHCOueK19R1zQfDVmywyJLMBwFIzmuS8b+PhLGbHRsxpyC4GDXnkk01zKWmkLseSWNAGx4p8UahrtwzSSFYc/Ko4496woinO8E+lByuRTBQBNA6xyFtuR6VHKd8hYDGe1KXXy9uOacNixhgTu9KbAi5op8S+ZKFOBk1NOUjiaFQCc/eoSAq0pJPUk0lFICQu/l7cDb9KjpwbpnpT5mVzlRigB1vKsasGXJIxUXGOabRQAvFFJRQAUpNJRQAoFO8ttpbHApoNLvbaV7UAIpKnI4NWBeSeWUY7qrUUAFOC0i4zz0pWxn5elAEjRSLH5hXC+tRGpWnkaLyjjbURoASinohYHHamnrQAueOlIOTTlVdpyeaaDhs0ATW9xNaTLLC5Rx0Ir0Dwr8Rrm22W+p5lj6FmPSvO5JC5GccelNzQB75GNB8SQ+ZayR+aR27Viap4avbQlolMqe1eVabqV5p8wktpmU+mTiu78O/Eq6hKw6nGJY+mVUUALIjxna6lT6UikdD0rs4brw74ijBjkSOQ/w7sGs/UvCdzHmS1cOnUDrQBzZxk46UVPcWd1bnEsDj3xVfNAC96duGemKNv7vduHXpRHsLDd070ANJzRQfvHHSigAHWg8miigAoNKvpxSHigBUXc2CcCkcAMQDkCkpaAFHAz3pO1B5NSSPlAuMUAMA+Umkp0KeZIE3Bfc0ki7XK9fegBKUtu60KMmp7izmgiSWRcK4yvFWoNiuV6KDxT41aRNscbM2e1S1ZjGUp+WtSw8P6hdkfIY1/2hW/b+H9M01PO1G4UEDPLUgOXsdNvL5h5MJIPeumsPDNpZx/aNSkXA5IPaszXPH+m6aht9LhDyDowAIrzjxB4q1bV5D585VfRPloA9J8QePNL0mE22lqsrjjIOMV5jr3iLUdanLXU7FM8L6VjMzMcsST70lAEyxsziNPmJq3qS2fmRJbAKdoD49e9VrC7ks7lZ4wpZTkbhkU2eRppmlYDcxycDFMQ+6gWIDbJuzVapFBZSd3T1pqLuOKQxtTLbyNE0qjKr1NM27XAIq7e3ELW8UdurLgfPk9aaAoDrU06qoGxs8c1D3oLGmAAZpKUUGpASlU4pKcmd3HJoAFxnmiTbn5TkUrgqfmBBphpsAooopAWbUW4lYTMduDjA71XbrxSUUAFFTWgRpVEn3c80l0EFw4j+5niqsBFRRTlGaQDalh8vePM+7THXbim0gHsV3nZ0zxSN6+tNooAUEjocUlTrD+5WUngnpUbbSwwMCnYBlKKWQbTjrTaLAK1KV+XNIATS7jt29qQDafG21slcj0plORgueM0ICxaXk1rOJYJGjP+zXVaJ8QdWsGCynz0z/GxrjD1p7ldgwOaYHsumePtB1ICO+i2OevycVqf2ZoOpjfa3MaE9sgf1rwMHmrVpfXVq4eCZkP1osB7HeeEbgZNtIJF/wB4Vjz6Pf277Xh/LmuW0zx5rlnhWuWkUdq6rSviasgCXlkWPc5pAUZEkRiGjcf8BNM/MV19v4l8O36/voCpP+wTVgWfh28AMZIJ/wBg0AcQcZpRXaP4Ts5fmhlwPpVWbwiQTsuBj6UAcpnn0pa6CXwtcL92YGo/+EZu/wDnqPzFAGICO9KADW3/AMIzd/8APUfmKF8MXRbBlGPrQBhtt7Uma6ZfCUp63Ax9KtxeD4tuXnB9eKAONB9DS/MTwrH6Cu2XQ9Ftebhsn/dNMkvvDOnjOwsR/sGnsBydva3UjDy4XznuprfttD1O/hVbo7VQYUbqhvviBplopW2si2OnBFcvqvxL1OclbVWgX61fM7Ad3b+F7G2XfeXSDHYsKZe654W0RMZV3H91c/yryC/8QatqBP2i7dge1ZLszE7mJ/GoYHpet/E6RgY9NgQL2JyDXEarr+q6izNcXUhU/wAO7ismlHNIBVYq27vQxyaQjFLtbbu7UAAUkZ7U2nnKjGeKZQAU4ZUZptFADhk0qNsfcADSAjafWk7e9ADnYs2T1o+YkUyno7KwIPIpgEnXpg0ytO9FudNikHM5YhjjtWaDgg0MBKnSENAZN3PpUUjBmyBikFIBKfHwd3cU09aSgCxLHI0InYjGcdear04s23bnim07gFFFFID/2Q=="/>
          <p:cNvSpPr>
            <a:spLocks noChangeAspect="1" noChangeArrowheads="1"/>
          </p:cNvSpPr>
          <p:nvPr/>
        </p:nvSpPr>
        <p:spPr bwMode="auto">
          <a:xfrm>
            <a:off x="1736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8"/>
          <p:cNvSpPr>
            <a:spLocks noChangeShapeType="1"/>
          </p:cNvSpPr>
          <p:nvPr/>
        </p:nvSpPr>
        <p:spPr bwMode="auto">
          <a:xfrm>
            <a:off x="1252975" y="751595"/>
            <a:ext cx="9708529" cy="22054"/>
          </a:xfrm>
          <a:prstGeom prst="line">
            <a:avLst/>
          </a:prstGeom>
          <a:noFill/>
          <a:ln w="19050">
            <a:solidFill>
              <a:srgbClr val="0066FF"/>
            </a:solidFill>
            <a:round/>
            <a:headEnd/>
            <a:tailEnd/>
          </a:ln>
          <a:effectLst/>
        </p:spPr>
        <p:txBody>
          <a:bodyPr/>
          <a:lstStyle/>
          <a:p>
            <a:pPr>
              <a:defRPr/>
            </a:pPr>
            <a:endParaRPr lang="en-US"/>
          </a:p>
        </p:txBody>
      </p:sp>
      <p:sp>
        <p:nvSpPr>
          <p:cNvPr id="13" name="Rettangolo 12"/>
          <p:cNvSpPr/>
          <p:nvPr/>
        </p:nvSpPr>
        <p:spPr>
          <a:xfrm>
            <a:off x="-261500" y="904235"/>
            <a:ext cx="8349877" cy="707886"/>
          </a:xfrm>
          <a:prstGeom prst="rect">
            <a:avLst/>
          </a:prstGeom>
          <a:solidFill>
            <a:schemeClr val="bg1"/>
          </a:solidFill>
        </p:spPr>
        <p:txBody>
          <a:bodyPr wrap="square">
            <a:spAutoFit/>
          </a:bodyPr>
          <a:lstStyle/>
          <a:p>
            <a:pPr algn="ctr"/>
            <a:r>
              <a:rPr lang="it-IT" sz="4000" b="1" dirty="0" smtClean="0"/>
              <a:t>1P/Halley 2061??</a:t>
            </a: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28" y="2678199"/>
            <a:ext cx="5258312" cy="2750344"/>
          </a:xfrm>
          <a:prstGeom prst="rect">
            <a:avLst/>
          </a:prstGeom>
        </p:spPr>
      </p:pic>
      <p:sp>
        <p:nvSpPr>
          <p:cNvPr id="4" name="Rettangolo 3"/>
          <p:cNvSpPr/>
          <p:nvPr/>
        </p:nvSpPr>
        <p:spPr>
          <a:xfrm>
            <a:off x="726818" y="5755957"/>
            <a:ext cx="5502532" cy="369332"/>
          </a:xfrm>
          <a:prstGeom prst="rect">
            <a:avLst/>
          </a:prstGeom>
        </p:spPr>
        <p:txBody>
          <a:bodyPr wrap="none">
            <a:spAutoFit/>
          </a:bodyPr>
          <a:lstStyle/>
          <a:p>
            <a:r>
              <a:rPr lang="es-ES" dirty="0"/>
              <a:t>Halley Multicolor Camera Team, Giotto Project, ESA</a:t>
            </a:r>
            <a:endParaRPr lang="en-US" dirty="0"/>
          </a:p>
        </p:txBody>
      </p:sp>
      <p:sp>
        <p:nvSpPr>
          <p:cNvPr id="15" name="CasellaDiTesto 14">
            <a:extLst>
              <a:ext uri="{FF2B5EF4-FFF2-40B4-BE49-F238E27FC236}">
                <a16:creationId xmlns:a16="http://schemas.microsoft.com/office/drawing/2014/main" id="{F5E985CF-1D9B-1543-8D72-2124C7BFF81D}"/>
              </a:ext>
            </a:extLst>
          </p:cNvPr>
          <p:cNvSpPr txBox="1"/>
          <p:nvPr/>
        </p:nvSpPr>
        <p:spPr>
          <a:xfrm>
            <a:off x="7115608" y="6365557"/>
            <a:ext cx="4892537" cy="492443"/>
          </a:xfrm>
          <a:prstGeom prst="rect">
            <a:avLst/>
          </a:prstGeom>
          <a:noFill/>
        </p:spPr>
        <p:txBody>
          <a:bodyPr wrap="square">
            <a:spAutoFit/>
          </a:bodyPr>
          <a:lstStyle/>
          <a:p>
            <a:pPr algn="ctr"/>
            <a:r>
              <a:rPr lang="en-US" sz="1300" b="0" i="0" u="none" strike="noStrike" baseline="0" dirty="0">
                <a:latin typeface="+mj-lt"/>
              </a:rPr>
              <a:t>J. </a:t>
            </a:r>
            <a:r>
              <a:rPr lang="en-US" sz="1300" b="0" i="0" u="none" strike="noStrike" baseline="0" dirty="0" err="1">
                <a:latin typeface="+mj-lt"/>
              </a:rPr>
              <a:t>Horsewood</a:t>
            </a:r>
            <a:r>
              <a:rPr lang="en-US" sz="1300" b="0" i="0" u="none" strike="noStrike" baseline="0" dirty="0">
                <a:latin typeface="+mj-lt"/>
              </a:rPr>
              <a:t>, R. McNutt, and A. Delamere, </a:t>
            </a:r>
            <a:r>
              <a:rPr lang="en-US" sz="1300" b="0" i="0" u="none" strike="noStrike" baseline="0" dirty="0" smtClean="0">
                <a:latin typeface="+mj-lt"/>
              </a:rPr>
              <a:t>“</a:t>
            </a:r>
            <a:r>
              <a:rPr lang="en-US" sz="1300" dirty="0">
                <a:latin typeface="+mj-lt"/>
              </a:rPr>
              <a:t>H</a:t>
            </a:r>
            <a:r>
              <a:rPr lang="en-US" sz="1300" b="0" i="0" u="none" strike="noStrike" baseline="0" dirty="0" smtClean="0">
                <a:latin typeface="+mj-lt"/>
              </a:rPr>
              <a:t>alley </a:t>
            </a:r>
            <a:r>
              <a:rPr lang="en-US" sz="1300" b="0" i="0" u="none" strike="noStrike" baseline="0" dirty="0">
                <a:latin typeface="+mj-lt"/>
              </a:rPr>
              <a:t>2061 </a:t>
            </a:r>
            <a:r>
              <a:rPr lang="en-US" sz="1300" b="0" i="0" u="none" strike="noStrike" baseline="0" dirty="0" smtClean="0">
                <a:latin typeface="+mj-lt"/>
              </a:rPr>
              <a:t>Missions – New Technologies” (2022)</a:t>
            </a:r>
            <a:endParaRPr lang="it-IT" sz="1300" dirty="0">
              <a:latin typeface="+mj-lt"/>
            </a:endParaRPr>
          </a:p>
        </p:txBody>
      </p:sp>
      <p:sp>
        <p:nvSpPr>
          <p:cNvPr id="16" name="Rettangolo 15"/>
          <p:cNvSpPr/>
          <p:nvPr/>
        </p:nvSpPr>
        <p:spPr>
          <a:xfrm>
            <a:off x="-145126" y="1713380"/>
            <a:ext cx="8349877" cy="707886"/>
          </a:xfrm>
          <a:prstGeom prst="rect">
            <a:avLst/>
          </a:prstGeom>
          <a:solidFill>
            <a:schemeClr val="bg1"/>
          </a:solidFill>
        </p:spPr>
        <p:txBody>
          <a:bodyPr wrap="square">
            <a:spAutoFit/>
          </a:bodyPr>
          <a:lstStyle/>
          <a:p>
            <a:pPr algn="ctr"/>
            <a:r>
              <a:rPr lang="it-IT" sz="4000" b="1" dirty="0" smtClean="0"/>
              <a:t>A new </a:t>
            </a:r>
            <a:r>
              <a:rPr lang="it-IT" sz="4000" b="1" dirty="0" err="1" smtClean="0"/>
              <a:t>rendezvous</a:t>
            </a:r>
            <a:r>
              <a:rPr lang="it-IT" sz="4000" b="1" dirty="0" smtClean="0"/>
              <a:t> </a:t>
            </a:r>
            <a:r>
              <a:rPr lang="it-IT" sz="4000" b="1" dirty="0" err="1" smtClean="0"/>
              <a:t>mission</a:t>
            </a:r>
            <a:r>
              <a:rPr lang="it-IT" sz="4000" b="1" dirty="0" smtClean="0"/>
              <a:t>!?</a:t>
            </a:r>
            <a:endParaRPr lang="it-IT" sz="4000" dirty="0"/>
          </a:p>
        </p:txBody>
      </p:sp>
    </p:spTree>
    <p:extLst>
      <p:ext uri="{BB962C8B-B14F-4D97-AF65-F5344CB8AC3E}">
        <p14:creationId xmlns:p14="http://schemas.microsoft.com/office/powerpoint/2010/main" val="152163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87" y="111126"/>
            <a:ext cx="870065" cy="870065"/>
          </a:xfrm>
          <a:prstGeom prst="rect">
            <a:avLst/>
          </a:prstGeom>
        </p:spPr>
      </p:pic>
      <p:sp>
        <p:nvSpPr>
          <p:cNvPr id="6" name="Rectangle 2"/>
          <p:cNvSpPr txBox="1">
            <a:spLocks noChangeArrowheads="1"/>
          </p:cNvSpPr>
          <p:nvPr/>
        </p:nvSpPr>
        <p:spPr bwMode="auto">
          <a:xfrm>
            <a:off x="1981200" y="111126"/>
            <a:ext cx="7645400" cy="619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400" b="1">
                <a:solidFill>
                  <a:srgbClr val="000099"/>
                </a:solidFill>
                <a:latin typeface="+mj-lt"/>
                <a:ea typeface="+mj-ea"/>
                <a:cs typeface="+mj-cs"/>
              </a:defRPr>
            </a:lvl1pPr>
            <a:lvl2pPr algn="l" rtl="0" eaLnBrk="0" fontAlgn="base" hangingPunct="0">
              <a:spcBef>
                <a:spcPct val="0"/>
              </a:spcBef>
              <a:spcAft>
                <a:spcPct val="0"/>
              </a:spcAft>
              <a:defRPr sz="2400" b="1">
                <a:solidFill>
                  <a:srgbClr val="000099"/>
                </a:solidFill>
                <a:latin typeface="Arial" charset="0"/>
              </a:defRPr>
            </a:lvl2pPr>
            <a:lvl3pPr algn="l" rtl="0" eaLnBrk="0" fontAlgn="base" hangingPunct="0">
              <a:spcBef>
                <a:spcPct val="0"/>
              </a:spcBef>
              <a:spcAft>
                <a:spcPct val="0"/>
              </a:spcAft>
              <a:defRPr sz="2400" b="1">
                <a:solidFill>
                  <a:srgbClr val="000099"/>
                </a:solidFill>
                <a:latin typeface="Arial" charset="0"/>
              </a:defRPr>
            </a:lvl3pPr>
            <a:lvl4pPr algn="l" rtl="0" eaLnBrk="0" fontAlgn="base" hangingPunct="0">
              <a:spcBef>
                <a:spcPct val="0"/>
              </a:spcBef>
              <a:spcAft>
                <a:spcPct val="0"/>
              </a:spcAft>
              <a:defRPr sz="2400" b="1">
                <a:solidFill>
                  <a:srgbClr val="000099"/>
                </a:solidFill>
                <a:latin typeface="Arial" charset="0"/>
              </a:defRPr>
            </a:lvl4pPr>
            <a:lvl5pPr algn="l" rtl="0" eaLnBrk="0" fontAlgn="base" hangingPunct="0">
              <a:spcBef>
                <a:spcPct val="0"/>
              </a:spcBef>
              <a:spcAft>
                <a:spcPct val="0"/>
              </a:spcAft>
              <a:defRPr sz="2400" b="1">
                <a:solidFill>
                  <a:srgbClr val="000099"/>
                </a:solidFill>
                <a:latin typeface="Arial" charset="0"/>
              </a:defRPr>
            </a:lvl5pPr>
            <a:lvl6pPr marL="457200" algn="l" rtl="0" fontAlgn="base">
              <a:spcBef>
                <a:spcPct val="0"/>
              </a:spcBef>
              <a:spcAft>
                <a:spcPct val="0"/>
              </a:spcAft>
              <a:defRPr sz="2400" b="1">
                <a:solidFill>
                  <a:srgbClr val="000099"/>
                </a:solidFill>
                <a:latin typeface="Arial" charset="0"/>
              </a:defRPr>
            </a:lvl6pPr>
            <a:lvl7pPr marL="914400" algn="l" rtl="0" fontAlgn="base">
              <a:spcBef>
                <a:spcPct val="0"/>
              </a:spcBef>
              <a:spcAft>
                <a:spcPct val="0"/>
              </a:spcAft>
              <a:defRPr sz="2400" b="1">
                <a:solidFill>
                  <a:srgbClr val="000099"/>
                </a:solidFill>
                <a:latin typeface="Arial" charset="0"/>
              </a:defRPr>
            </a:lvl7pPr>
            <a:lvl8pPr marL="1371600" algn="l" rtl="0" fontAlgn="base">
              <a:spcBef>
                <a:spcPct val="0"/>
              </a:spcBef>
              <a:spcAft>
                <a:spcPct val="0"/>
              </a:spcAft>
              <a:defRPr sz="2400" b="1">
                <a:solidFill>
                  <a:srgbClr val="000099"/>
                </a:solidFill>
                <a:latin typeface="Arial" charset="0"/>
              </a:defRPr>
            </a:lvl8pPr>
            <a:lvl9pPr marL="1828800" algn="l" rtl="0" fontAlgn="base">
              <a:spcBef>
                <a:spcPct val="0"/>
              </a:spcBef>
              <a:spcAft>
                <a:spcPct val="0"/>
              </a:spcAft>
              <a:defRPr sz="2400" b="1">
                <a:solidFill>
                  <a:srgbClr val="000099"/>
                </a:solidFill>
                <a:latin typeface="Arial" charset="0"/>
              </a:defRPr>
            </a:lvl9pPr>
          </a:lstStyle>
          <a:p>
            <a:pPr>
              <a:buClrTx/>
              <a:buSzTx/>
              <a:buFontTx/>
            </a:pPr>
            <a:r>
              <a:rPr lang="it-IT" sz="2800" kern="0" dirty="0">
                <a:solidFill>
                  <a:srgbClr val="0066FF"/>
                </a:solidFill>
              </a:rPr>
              <a:t>12 </a:t>
            </a:r>
            <a:r>
              <a:rPr lang="it-IT" sz="2800" kern="0" dirty="0" err="1">
                <a:solidFill>
                  <a:srgbClr val="0066FF"/>
                </a:solidFill>
              </a:rPr>
              <a:t>November</a:t>
            </a:r>
            <a:r>
              <a:rPr lang="it-IT" sz="2800" kern="0" dirty="0">
                <a:solidFill>
                  <a:srgbClr val="0066FF"/>
                </a:solidFill>
              </a:rPr>
              <a:t> 2014</a:t>
            </a:r>
          </a:p>
        </p:txBody>
      </p:sp>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87" y="1354606"/>
            <a:ext cx="4981479" cy="2802082"/>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4591" y="1100971"/>
            <a:ext cx="3014280" cy="2246580"/>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7346" y="1100971"/>
            <a:ext cx="1945178" cy="3229348"/>
          </a:xfrm>
          <a:prstGeom prst="rect">
            <a:avLst/>
          </a:prstGeom>
        </p:spPr>
      </p:pic>
      <p:sp>
        <p:nvSpPr>
          <p:cNvPr id="13" name="Rectangle 3"/>
          <p:cNvSpPr txBox="1">
            <a:spLocks noChangeArrowheads="1"/>
          </p:cNvSpPr>
          <p:nvPr/>
        </p:nvSpPr>
        <p:spPr bwMode="auto">
          <a:xfrm>
            <a:off x="1770009" y="4809056"/>
            <a:ext cx="8229600" cy="7560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defRPr>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Verdana" pitchFamily="34" charset="0"/>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Verdana"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Verdana" pitchFamily="34" charset="0"/>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marL="0" indent="0" algn="just">
              <a:buClr>
                <a:schemeClr val="tx1"/>
              </a:buClr>
            </a:pPr>
            <a:r>
              <a:rPr lang="it-IT" sz="2400" kern="0" dirty="0"/>
              <a:t> </a:t>
            </a:r>
            <a:r>
              <a:rPr lang="it-IT" sz="2400" b="1" kern="0" dirty="0" err="1">
                <a:solidFill>
                  <a:srgbClr val="002060"/>
                </a:solidFill>
              </a:rPr>
              <a:t>Department</a:t>
            </a:r>
            <a:r>
              <a:rPr lang="it-IT" sz="2400" b="1" kern="0" dirty="0">
                <a:solidFill>
                  <a:srgbClr val="002060"/>
                </a:solidFill>
              </a:rPr>
              <a:t> of </a:t>
            </a:r>
            <a:r>
              <a:rPr lang="it-IT" sz="2400" b="1" kern="0" dirty="0" err="1" smtClean="0">
                <a:solidFill>
                  <a:srgbClr val="002060"/>
                </a:solidFill>
              </a:rPr>
              <a:t>Physics</a:t>
            </a:r>
            <a:r>
              <a:rPr lang="it-IT" sz="2400" b="1" kern="0" dirty="0" smtClean="0">
                <a:solidFill>
                  <a:srgbClr val="002060"/>
                </a:solidFill>
              </a:rPr>
              <a:t> and </a:t>
            </a:r>
            <a:r>
              <a:rPr lang="it-IT" sz="2400" b="1" kern="0" dirty="0" err="1" smtClean="0">
                <a:solidFill>
                  <a:srgbClr val="002060"/>
                </a:solidFill>
              </a:rPr>
              <a:t>Astronomy</a:t>
            </a:r>
            <a:r>
              <a:rPr lang="it-IT" sz="2400" b="1" kern="0" dirty="0" smtClean="0">
                <a:solidFill>
                  <a:srgbClr val="002060"/>
                </a:solidFill>
              </a:rPr>
              <a:t> </a:t>
            </a:r>
            <a:r>
              <a:rPr lang="it-IT" sz="2400" b="1" kern="0" dirty="0">
                <a:solidFill>
                  <a:srgbClr val="002060"/>
                </a:solidFill>
              </a:rPr>
              <a:t>in Padova</a:t>
            </a:r>
          </a:p>
        </p:txBody>
      </p:sp>
      <p:sp>
        <p:nvSpPr>
          <p:cNvPr id="12" name="Line 8"/>
          <p:cNvSpPr>
            <a:spLocks noChangeShapeType="1"/>
          </p:cNvSpPr>
          <p:nvPr/>
        </p:nvSpPr>
        <p:spPr bwMode="auto">
          <a:xfrm>
            <a:off x="576658" y="956421"/>
            <a:ext cx="10955866" cy="9526"/>
          </a:xfrm>
          <a:prstGeom prst="line">
            <a:avLst/>
          </a:prstGeom>
          <a:noFill/>
          <a:ln w="19050">
            <a:solidFill>
              <a:srgbClr val="0066FF"/>
            </a:solidFill>
            <a:round/>
            <a:headEnd/>
            <a:tailEnd/>
          </a:ln>
          <a:effectLst/>
        </p:spPr>
        <p:txBody>
          <a:bodyPr/>
          <a:lstStyle/>
          <a:p>
            <a:pPr>
              <a:defRPr/>
            </a:pPr>
            <a:endParaRPr lang="en-US"/>
          </a:p>
        </p:txBody>
      </p:sp>
      <p:sp>
        <p:nvSpPr>
          <p:cNvPr id="14" name="Line 13"/>
          <p:cNvSpPr>
            <a:spLocks noChangeShapeType="1"/>
          </p:cNvSpPr>
          <p:nvPr/>
        </p:nvSpPr>
        <p:spPr bwMode="auto">
          <a:xfrm>
            <a:off x="557608" y="6626246"/>
            <a:ext cx="10947400" cy="0"/>
          </a:xfrm>
          <a:prstGeom prst="line">
            <a:avLst/>
          </a:prstGeom>
          <a:noFill/>
          <a:ln w="19050">
            <a:solidFill>
              <a:srgbClr val="0066FF"/>
            </a:solidFill>
            <a:round/>
            <a:headEnd/>
            <a:tailEnd/>
          </a:ln>
          <a:effectLst/>
        </p:spPr>
        <p:txBody>
          <a:bodyPr/>
          <a:lstStyle/>
          <a:p>
            <a:pPr>
              <a:defRPr/>
            </a:pPr>
            <a:endParaRPr lang="en-US"/>
          </a:p>
        </p:txBody>
      </p:sp>
    </p:spTree>
    <p:extLst>
      <p:ext uri="{BB962C8B-B14F-4D97-AF65-F5344CB8AC3E}">
        <p14:creationId xmlns:p14="http://schemas.microsoft.com/office/powerpoint/2010/main" val="14435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15</a:t>
            </a:r>
            <a:endParaRPr lang="it-IT"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76400"/>
            <a:ext cx="972502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50056" y="1823500"/>
            <a:ext cx="1728192" cy="369332"/>
          </a:xfrm>
          <a:prstGeom prst="rect">
            <a:avLst/>
          </a:prstGeom>
          <a:noFill/>
        </p:spPr>
        <p:txBody>
          <a:bodyPr wrap="square" rtlCol="0">
            <a:spAutoFit/>
          </a:bodyPr>
          <a:lstStyle/>
          <a:p>
            <a:r>
              <a:rPr lang="it-IT" dirty="0"/>
              <a:t>NAC 15:13 </a:t>
            </a:r>
          </a:p>
        </p:txBody>
      </p:sp>
      <p:cxnSp>
        <p:nvCxnSpPr>
          <p:cNvPr id="6" name="Connettore 2 5"/>
          <p:cNvCxnSpPr/>
          <p:nvPr/>
        </p:nvCxnSpPr>
        <p:spPr>
          <a:xfrm>
            <a:off x="4151784" y="1268760"/>
            <a:ext cx="2234728" cy="334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0"/>
            <a:ext cx="28194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3503712" y="996768"/>
            <a:ext cx="1296144" cy="369332"/>
          </a:xfrm>
          <a:prstGeom prst="rect">
            <a:avLst/>
          </a:prstGeom>
          <a:noFill/>
        </p:spPr>
        <p:txBody>
          <a:bodyPr wrap="square" rtlCol="0">
            <a:spAutoFit/>
          </a:bodyPr>
          <a:lstStyle/>
          <a:p>
            <a:r>
              <a:rPr lang="it-IT" dirty="0"/>
              <a:t>Lander</a:t>
            </a:r>
          </a:p>
        </p:txBody>
      </p:sp>
      <p:sp>
        <p:nvSpPr>
          <p:cNvPr id="8" name="Rettangolo 7"/>
          <p:cNvSpPr/>
          <p:nvPr/>
        </p:nvSpPr>
        <p:spPr>
          <a:xfrm>
            <a:off x="5879976" y="4365104"/>
            <a:ext cx="1152128"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1 9"/>
          <p:cNvCxnSpPr/>
          <p:nvPr/>
        </p:nvCxnSpPr>
        <p:spPr>
          <a:xfrm flipV="1">
            <a:off x="5879976" y="0"/>
            <a:ext cx="1968624" cy="4377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7032105" y="1917220"/>
            <a:ext cx="3620081" cy="331198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56" y="109297"/>
            <a:ext cx="870065" cy="870065"/>
          </a:xfrm>
          <a:prstGeom prst="rect">
            <a:avLst/>
          </a:prstGeom>
        </p:spPr>
      </p:pic>
      <p:sp>
        <p:nvSpPr>
          <p:cNvPr id="14" name="Rectangle 2"/>
          <p:cNvSpPr txBox="1">
            <a:spLocks noChangeArrowheads="1"/>
          </p:cNvSpPr>
          <p:nvPr/>
        </p:nvSpPr>
        <p:spPr bwMode="auto">
          <a:xfrm>
            <a:off x="1981200" y="111126"/>
            <a:ext cx="7645400" cy="619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400" b="1">
                <a:solidFill>
                  <a:srgbClr val="000099"/>
                </a:solidFill>
                <a:latin typeface="+mj-lt"/>
                <a:ea typeface="+mj-ea"/>
                <a:cs typeface="+mj-cs"/>
              </a:defRPr>
            </a:lvl1pPr>
            <a:lvl2pPr algn="l" rtl="0" eaLnBrk="0" fontAlgn="base" hangingPunct="0">
              <a:spcBef>
                <a:spcPct val="0"/>
              </a:spcBef>
              <a:spcAft>
                <a:spcPct val="0"/>
              </a:spcAft>
              <a:defRPr sz="2400" b="1">
                <a:solidFill>
                  <a:srgbClr val="000099"/>
                </a:solidFill>
                <a:latin typeface="Arial" charset="0"/>
              </a:defRPr>
            </a:lvl2pPr>
            <a:lvl3pPr algn="l" rtl="0" eaLnBrk="0" fontAlgn="base" hangingPunct="0">
              <a:spcBef>
                <a:spcPct val="0"/>
              </a:spcBef>
              <a:spcAft>
                <a:spcPct val="0"/>
              </a:spcAft>
              <a:defRPr sz="2400" b="1">
                <a:solidFill>
                  <a:srgbClr val="000099"/>
                </a:solidFill>
                <a:latin typeface="Arial" charset="0"/>
              </a:defRPr>
            </a:lvl3pPr>
            <a:lvl4pPr algn="l" rtl="0" eaLnBrk="0" fontAlgn="base" hangingPunct="0">
              <a:spcBef>
                <a:spcPct val="0"/>
              </a:spcBef>
              <a:spcAft>
                <a:spcPct val="0"/>
              </a:spcAft>
              <a:defRPr sz="2400" b="1">
                <a:solidFill>
                  <a:srgbClr val="000099"/>
                </a:solidFill>
                <a:latin typeface="Arial" charset="0"/>
              </a:defRPr>
            </a:lvl4pPr>
            <a:lvl5pPr algn="l" rtl="0" eaLnBrk="0" fontAlgn="base" hangingPunct="0">
              <a:spcBef>
                <a:spcPct val="0"/>
              </a:spcBef>
              <a:spcAft>
                <a:spcPct val="0"/>
              </a:spcAft>
              <a:defRPr sz="2400" b="1">
                <a:solidFill>
                  <a:srgbClr val="000099"/>
                </a:solidFill>
                <a:latin typeface="Arial" charset="0"/>
              </a:defRPr>
            </a:lvl5pPr>
            <a:lvl6pPr marL="457200" algn="l" rtl="0" fontAlgn="base">
              <a:spcBef>
                <a:spcPct val="0"/>
              </a:spcBef>
              <a:spcAft>
                <a:spcPct val="0"/>
              </a:spcAft>
              <a:defRPr sz="2400" b="1">
                <a:solidFill>
                  <a:srgbClr val="000099"/>
                </a:solidFill>
                <a:latin typeface="Arial" charset="0"/>
              </a:defRPr>
            </a:lvl6pPr>
            <a:lvl7pPr marL="914400" algn="l" rtl="0" fontAlgn="base">
              <a:spcBef>
                <a:spcPct val="0"/>
              </a:spcBef>
              <a:spcAft>
                <a:spcPct val="0"/>
              </a:spcAft>
              <a:defRPr sz="2400" b="1">
                <a:solidFill>
                  <a:srgbClr val="000099"/>
                </a:solidFill>
                <a:latin typeface="Arial" charset="0"/>
              </a:defRPr>
            </a:lvl7pPr>
            <a:lvl8pPr marL="1371600" algn="l" rtl="0" fontAlgn="base">
              <a:spcBef>
                <a:spcPct val="0"/>
              </a:spcBef>
              <a:spcAft>
                <a:spcPct val="0"/>
              </a:spcAft>
              <a:defRPr sz="2400" b="1">
                <a:solidFill>
                  <a:srgbClr val="000099"/>
                </a:solidFill>
                <a:latin typeface="Arial" charset="0"/>
              </a:defRPr>
            </a:lvl8pPr>
            <a:lvl9pPr marL="1828800" algn="l" rtl="0" fontAlgn="base">
              <a:spcBef>
                <a:spcPct val="0"/>
              </a:spcBef>
              <a:spcAft>
                <a:spcPct val="0"/>
              </a:spcAft>
              <a:defRPr sz="2400" b="1">
                <a:solidFill>
                  <a:srgbClr val="000099"/>
                </a:solidFill>
                <a:latin typeface="Arial" charset="0"/>
              </a:defRPr>
            </a:lvl9pPr>
          </a:lstStyle>
          <a:p>
            <a:pPr>
              <a:buClrTx/>
              <a:buSzTx/>
              <a:buFontTx/>
            </a:pPr>
            <a:r>
              <a:rPr lang="it-IT" sz="2800" kern="0" dirty="0" err="1" smtClean="0">
                <a:solidFill>
                  <a:srgbClr val="0066FF"/>
                </a:solidFill>
              </a:rPr>
              <a:t>Searching</a:t>
            </a:r>
            <a:r>
              <a:rPr lang="it-IT" sz="2800" kern="0" dirty="0" smtClean="0">
                <a:solidFill>
                  <a:srgbClr val="0066FF"/>
                </a:solidFill>
              </a:rPr>
              <a:t> for </a:t>
            </a:r>
            <a:r>
              <a:rPr lang="it-IT" sz="2800" kern="0" dirty="0" err="1" smtClean="0">
                <a:solidFill>
                  <a:srgbClr val="0066FF"/>
                </a:solidFill>
              </a:rPr>
              <a:t>Philae</a:t>
            </a:r>
            <a:r>
              <a:rPr lang="it-IT" sz="2800" kern="0" dirty="0" smtClean="0">
                <a:solidFill>
                  <a:srgbClr val="0066FF"/>
                </a:solidFill>
              </a:rPr>
              <a:t>..</a:t>
            </a:r>
            <a:endParaRPr lang="it-IT" sz="2800" kern="0" dirty="0">
              <a:solidFill>
                <a:srgbClr val="0066FF"/>
              </a:solidFill>
            </a:endParaRPr>
          </a:p>
        </p:txBody>
      </p:sp>
      <p:sp>
        <p:nvSpPr>
          <p:cNvPr id="15" name="Line 8"/>
          <p:cNvSpPr>
            <a:spLocks noChangeShapeType="1"/>
          </p:cNvSpPr>
          <p:nvPr/>
        </p:nvSpPr>
        <p:spPr bwMode="auto">
          <a:xfrm flipV="1">
            <a:off x="582627" y="938451"/>
            <a:ext cx="6932506" cy="16141"/>
          </a:xfrm>
          <a:prstGeom prst="line">
            <a:avLst/>
          </a:prstGeom>
          <a:noFill/>
          <a:ln w="19050">
            <a:solidFill>
              <a:srgbClr val="0066FF"/>
            </a:solidFill>
            <a:round/>
            <a:headEnd/>
            <a:tailEnd/>
          </a:ln>
          <a:effectLst/>
        </p:spPr>
        <p:txBody>
          <a:bodyPr/>
          <a:lstStyle/>
          <a:p>
            <a:pPr>
              <a:defRPr/>
            </a:pPr>
            <a:endParaRPr lang="en-US"/>
          </a:p>
        </p:txBody>
      </p:sp>
      <p:sp>
        <p:nvSpPr>
          <p:cNvPr id="17" name="Rettangolo 16"/>
          <p:cNvSpPr/>
          <p:nvPr/>
        </p:nvSpPr>
        <p:spPr>
          <a:xfrm>
            <a:off x="4675447" y="6550812"/>
            <a:ext cx="6602153" cy="276999"/>
          </a:xfrm>
          <a:prstGeom prst="rect">
            <a:avLst/>
          </a:prstGeom>
        </p:spPr>
        <p:txBody>
          <a:bodyPr wrap="square">
            <a:spAutoFit/>
          </a:bodyPr>
          <a:lstStyle/>
          <a:p>
            <a:r>
              <a:rPr lang="it-IT" sz="1200" dirty="0" err="1">
                <a:solidFill>
                  <a:schemeClr val="accent3"/>
                </a:solidFill>
              </a:rPr>
              <a:t>Credits</a:t>
            </a:r>
            <a:r>
              <a:rPr lang="it-IT" sz="1200" dirty="0">
                <a:solidFill>
                  <a:schemeClr val="accent3"/>
                </a:solidFill>
              </a:rPr>
              <a:t>: ESA/Rosetta/MPS for OSIRIS Team MPS/UPD/LAM/IAA/SSO/INTA/UPM/DASP/IDA</a:t>
            </a:r>
          </a:p>
        </p:txBody>
      </p:sp>
    </p:spTree>
    <p:extLst>
      <p:ext uri="{BB962C8B-B14F-4D97-AF65-F5344CB8AC3E}">
        <p14:creationId xmlns:p14="http://schemas.microsoft.com/office/powerpoint/2010/main" val="3357684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86" y="3230888"/>
            <a:ext cx="6478976" cy="355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93963" y="1444134"/>
            <a:ext cx="1728192" cy="369332"/>
          </a:xfrm>
          <a:prstGeom prst="rect">
            <a:avLst/>
          </a:prstGeom>
          <a:noFill/>
        </p:spPr>
        <p:txBody>
          <a:bodyPr wrap="square" rtlCol="0">
            <a:spAutoFit/>
          </a:bodyPr>
          <a:lstStyle/>
          <a:p>
            <a:r>
              <a:rPr lang="it-IT" dirty="0"/>
              <a:t>NAC 15:43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307" y="1107915"/>
            <a:ext cx="2888357" cy="222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p:nvSpPr>
        <p:spPr>
          <a:xfrm>
            <a:off x="5802665" y="4173106"/>
            <a:ext cx="827398" cy="71841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flipH="1" flipV="1">
            <a:off x="2274306" y="3335019"/>
            <a:ext cx="3528359" cy="15564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H="1" flipV="1">
            <a:off x="5143666" y="1172767"/>
            <a:ext cx="1486396" cy="295329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5087888" y="899428"/>
            <a:ext cx="1296144" cy="369332"/>
          </a:xfrm>
          <a:prstGeom prst="rect">
            <a:avLst/>
          </a:prstGeom>
          <a:noFill/>
        </p:spPr>
        <p:txBody>
          <a:bodyPr wrap="square" rtlCol="0">
            <a:spAutoFit/>
          </a:bodyPr>
          <a:lstStyle/>
          <a:p>
            <a:r>
              <a:rPr lang="it-IT" dirty="0"/>
              <a:t>Lander</a:t>
            </a:r>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87" y="111126"/>
            <a:ext cx="870065" cy="870065"/>
          </a:xfrm>
          <a:prstGeom prst="rect">
            <a:avLst/>
          </a:prstGeom>
        </p:spPr>
      </p:pic>
      <p:sp>
        <p:nvSpPr>
          <p:cNvPr id="14" name="Rectangle 2"/>
          <p:cNvSpPr txBox="1">
            <a:spLocks noChangeArrowheads="1"/>
          </p:cNvSpPr>
          <p:nvPr/>
        </p:nvSpPr>
        <p:spPr bwMode="auto">
          <a:xfrm>
            <a:off x="1981200" y="77875"/>
            <a:ext cx="7645400" cy="619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400" b="1">
                <a:solidFill>
                  <a:srgbClr val="000099"/>
                </a:solidFill>
                <a:latin typeface="+mj-lt"/>
                <a:ea typeface="+mj-ea"/>
                <a:cs typeface="+mj-cs"/>
              </a:defRPr>
            </a:lvl1pPr>
            <a:lvl2pPr algn="l" rtl="0" eaLnBrk="0" fontAlgn="base" hangingPunct="0">
              <a:spcBef>
                <a:spcPct val="0"/>
              </a:spcBef>
              <a:spcAft>
                <a:spcPct val="0"/>
              </a:spcAft>
              <a:defRPr sz="2400" b="1">
                <a:solidFill>
                  <a:srgbClr val="000099"/>
                </a:solidFill>
                <a:latin typeface="Arial" charset="0"/>
              </a:defRPr>
            </a:lvl2pPr>
            <a:lvl3pPr algn="l" rtl="0" eaLnBrk="0" fontAlgn="base" hangingPunct="0">
              <a:spcBef>
                <a:spcPct val="0"/>
              </a:spcBef>
              <a:spcAft>
                <a:spcPct val="0"/>
              </a:spcAft>
              <a:defRPr sz="2400" b="1">
                <a:solidFill>
                  <a:srgbClr val="000099"/>
                </a:solidFill>
                <a:latin typeface="Arial" charset="0"/>
              </a:defRPr>
            </a:lvl3pPr>
            <a:lvl4pPr algn="l" rtl="0" eaLnBrk="0" fontAlgn="base" hangingPunct="0">
              <a:spcBef>
                <a:spcPct val="0"/>
              </a:spcBef>
              <a:spcAft>
                <a:spcPct val="0"/>
              </a:spcAft>
              <a:defRPr sz="2400" b="1">
                <a:solidFill>
                  <a:srgbClr val="000099"/>
                </a:solidFill>
                <a:latin typeface="Arial" charset="0"/>
              </a:defRPr>
            </a:lvl4pPr>
            <a:lvl5pPr algn="l" rtl="0" eaLnBrk="0" fontAlgn="base" hangingPunct="0">
              <a:spcBef>
                <a:spcPct val="0"/>
              </a:spcBef>
              <a:spcAft>
                <a:spcPct val="0"/>
              </a:spcAft>
              <a:defRPr sz="2400" b="1">
                <a:solidFill>
                  <a:srgbClr val="000099"/>
                </a:solidFill>
                <a:latin typeface="Arial" charset="0"/>
              </a:defRPr>
            </a:lvl5pPr>
            <a:lvl6pPr marL="457200" algn="l" rtl="0" fontAlgn="base">
              <a:spcBef>
                <a:spcPct val="0"/>
              </a:spcBef>
              <a:spcAft>
                <a:spcPct val="0"/>
              </a:spcAft>
              <a:defRPr sz="2400" b="1">
                <a:solidFill>
                  <a:srgbClr val="000099"/>
                </a:solidFill>
                <a:latin typeface="Arial" charset="0"/>
              </a:defRPr>
            </a:lvl6pPr>
            <a:lvl7pPr marL="914400" algn="l" rtl="0" fontAlgn="base">
              <a:spcBef>
                <a:spcPct val="0"/>
              </a:spcBef>
              <a:spcAft>
                <a:spcPct val="0"/>
              </a:spcAft>
              <a:defRPr sz="2400" b="1">
                <a:solidFill>
                  <a:srgbClr val="000099"/>
                </a:solidFill>
                <a:latin typeface="Arial" charset="0"/>
              </a:defRPr>
            </a:lvl7pPr>
            <a:lvl8pPr marL="1371600" algn="l" rtl="0" fontAlgn="base">
              <a:spcBef>
                <a:spcPct val="0"/>
              </a:spcBef>
              <a:spcAft>
                <a:spcPct val="0"/>
              </a:spcAft>
              <a:defRPr sz="2400" b="1">
                <a:solidFill>
                  <a:srgbClr val="000099"/>
                </a:solidFill>
                <a:latin typeface="Arial" charset="0"/>
              </a:defRPr>
            </a:lvl8pPr>
            <a:lvl9pPr marL="1828800" algn="l" rtl="0" fontAlgn="base">
              <a:spcBef>
                <a:spcPct val="0"/>
              </a:spcBef>
              <a:spcAft>
                <a:spcPct val="0"/>
              </a:spcAft>
              <a:defRPr sz="2400" b="1">
                <a:solidFill>
                  <a:srgbClr val="000099"/>
                </a:solidFill>
                <a:latin typeface="Arial" charset="0"/>
              </a:defRPr>
            </a:lvl9pPr>
          </a:lstStyle>
          <a:p>
            <a:pPr>
              <a:buClrTx/>
              <a:buSzTx/>
              <a:buFontTx/>
            </a:pPr>
            <a:r>
              <a:rPr lang="it-IT" sz="2800" kern="0" dirty="0" err="1" smtClean="0">
                <a:solidFill>
                  <a:srgbClr val="0066FF"/>
                </a:solidFill>
              </a:rPr>
              <a:t>Searching</a:t>
            </a:r>
            <a:r>
              <a:rPr lang="it-IT" sz="2800" kern="0" dirty="0" smtClean="0">
                <a:solidFill>
                  <a:srgbClr val="0066FF"/>
                </a:solidFill>
              </a:rPr>
              <a:t> for </a:t>
            </a:r>
            <a:r>
              <a:rPr lang="it-IT" sz="2800" kern="0" dirty="0" err="1" smtClean="0">
                <a:solidFill>
                  <a:srgbClr val="0066FF"/>
                </a:solidFill>
              </a:rPr>
              <a:t>Philae</a:t>
            </a:r>
            <a:r>
              <a:rPr lang="it-IT" sz="2800" kern="0" dirty="0" smtClean="0">
                <a:solidFill>
                  <a:srgbClr val="0066FF"/>
                </a:solidFill>
              </a:rPr>
              <a:t>..</a:t>
            </a:r>
            <a:endParaRPr lang="it-IT" sz="2800" kern="0" dirty="0">
              <a:solidFill>
                <a:srgbClr val="0066FF"/>
              </a:solidFill>
            </a:endParaRPr>
          </a:p>
        </p:txBody>
      </p:sp>
      <p:sp>
        <p:nvSpPr>
          <p:cNvPr id="15" name="Line 8"/>
          <p:cNvSpPr>
            <a:spLocks noChangeShapeType="1"/>
          </p:cNvSpPr>
          <p:nvPr/>
        </p:nvSpPr>
        <p:spPr bwMode="auto">
          <a:xfrm>
            <a:off x="576658" y="956420"/>
            <a:ext cx="11238498" cy="13917"/>
          </a:xfrm>
          <a:prstGeom prst="line">
            <a:avLst/>
          </a:prstGeom>
          <a:noFill/>
          <a:ln w="19050">
            <a:solidFill>
              <a:srgbClr val="0066FF"/>
            </a:solidFill>
            <a:round/>
            <a:headEnd/>
            <a:tailEnd/>
          </a:ln>
          <a:effectLst/>
        </p:spPr>
        <p:txBody>
          <a:bodyPr/>
          <a:lstStyle/>
          <a:p>
            <a:pPr>
              <a:defRPr/>
            </a:pPr>
            <a:endParaRPr lang="en-US"/>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3366" y="4126065"/>
            <a:ext cx="5226326" cy="242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Connettore 2 16"/>
          <p:cNvCxnSpPr/>
          <p:nvPr/>
        </p:nvCxnSpPr>
        <p:spPr>
          <a:xfrm>
            <a:off x="9348080" y="2778832"/>
            <a:ext cx="1440160" cy="18088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0815950" y="4629197"/>
            <a:ext cx="21055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8512433" y="1948238"/>
            <a:ext cx="1728192" cy="369332"/>
          </a:xfrm>
          <a:prstGeom prst="rect">
            <a:avLst/>
          </a:prstGeom>
          <a:noFill/>
        </p:spPr>
        <p:txBody>
          <a:bodyPr wrap="square" rtlCol="0">
            <a:spAutoFit/>
          </a:bodyPr>
          <a:lstStyle/>
          <a:p>
            <a:r>
              <a:rPr lang="it-IT" dirty="0"/>
              <a:t>W</a:t>
            </a:r>
            <a:r>
              <a:rPr lang="it-IT" dirty="0" smtClean="0"/>
              <a:t>AC </a:t>
            </a:r>
            <a:r>
              <a:rPr lang="it-IT" dirty="0"/>
              <a:t>15:43 </a:t>
            </a:r>
          </a:p>
        </p:txBody>
      </p:sp>
      <p:sp>
        <p:nvSpPr>
          <p:cNvPr id="21" name="Rettangolo 20"/>
          <p:cNvSpPr/>
          <p:nvPr/>
        </p:nvSpPr>
        <p:spPr>
          <a:xfrm>
            <a:off x="144087" y="6507455"/>
            <a:ext cx="6602153" cy="276999"/>
          </a:xfrm>
          <a:prstGeom prst="rect">
            <a:avLst/>
          </a:prstGeom>
        </p:spPr>
        <p:txBody>
          <a:bodyPr wrap="square">
            <a:spAutoFit/>
          </a:bodyPr>
          <a:lstStyle/>
          <a:p>
            <a:r>
              <a:rPr lang="it-IT" sz="1200" dirty="0" err="1">
                <a:solidFill>
                  <a:schemeClr val="accent3"/>
                </a:solidFill>
              </a:rPr>
              <a:t>Credits</a:t>
            </a:r>
            <a:r>
              <a:rPr lang="it-IT" sz="1200" dirty="0">
                <a:solidFill>
                  <a:schemeClr val="accent3"/>
                </a:solidFill>
              </a:rPr>
              <a:t>: ESA/Rosetta/MPS for OSIRIS Team MPS/UPD/LAM/IAA/SSO/INTA/UPM/DASP/IDA</a:t>
            </a:r>
          </a:p>
        </p:txBody>
      </p:sp>
    </p:spTree>
    <p:extLst>
      <p:ext uri="{BB962C8B-B14F-4D97-AF65-F5344CB8AC3E}">
        <p14:creationId xmlns:p14="http://schemas.microsoft.com/office/powerpoint/2010/main" val="2102254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705005" y="-5032"/>
            <a:ext cx="5763491" cy="619125"/>
          </a:xfrm>
        </p:spPr>
        <p:txBody>
          <a:bodyPr/>
          <a:lstStyle/>
          <a:p>
            <a:r>
              <a:rPr lang="it-IT" sz="2800" dirty="0" err="1">
                <a:solidFill>
                  <a:srgbClr val="0066FF"/>
                </a:solidFill>
              </a:rPr>
              <a:t>Philae</a:t>
            </a:r>
            <a:r>
              <a:rPr lang="it-IT" sz="2800" dirty="0">
                <a:solidFill>
                  <a:srgbClr val="0066FF"/>
                </a:solidFill>
              </a:rPr>
              <a:t> </a:t>
            </a:r>
            <a:r>
              <a:rPr lang="it-IT" sz="2800" dirty="0" err="1">
                <a:solidFill>
                  <a:srgbClr val="0066FF"/>
                </a:solidFill>
              </a:rPr>
              <a:t>imaged</a:t>
            </a:r>
            <a:r>
              <a:rPr lang="it-IT" sz="2800" dirty="0">
                <a:solidFill>
                  <a:srgbClr val="0066FF"/>
                </a:solidFill>
              </a:rPr>
              <a:t> by OSIRIS</a:t>
            </a:r>
            <a:endParaRPr lang="it-IT" dirty="0"/>
          </a:p>
        </p:txBody>
      </p:sp>
      <p:pic>
        <p:nvPicPr>
          <p:cNvPr id="8" name="Segnaposto contenuto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653280" y="1560494"/>
            <a:ext cx="7112000" cy="4876800"/>
          </a:xfrm>
        </p:spPr>
      </p:pic>
      <p:sp>
        <p:nvSpPr>
          <p:cNvPr id="9" name="Rettangolo 8"/>
          <p:cNvSpPr/>
          <p:nvPr/>
        </p:nvSpPr>
        <p:spPr>
          <a:xfrm>
            <a:off x="5096625" y="1294060"/>
            <a:ext cx="6602153" cy="276999"/>
          </a:xfrm>
          <a:prstGeom prst="rect">
            <a:avLst/>
          </a:prstGeom>
        </p:spPr>
        <p:txBody>
          <a:bodyPr wrap="square">
            <a:spAutoFit/>
          </a:bodyPr>
          <a:lstStyle/>
          <a:p>
            <a:r>
              <a:rPr lang="it-IT" sz="1200" dirty="0" err="1"/>
              <a:t>Credits</a:t>
            </a:r>
            <a:r>
              <a:rPr lang="it-IT" sz="1200" dirty="0"/>
              <a:t>: ESA/Rosetta/MPS for OSIRIS Team MPS/UPD/LAM/IAA/SSO/INTA/UPM/DASP/IDA</a:t>
            </a:r>
          </a:p>
        </p:txBody>
      </p:sp>
      <p:pic>
        <p:nvPicPr>
          <p:cNvPr id="7" name="Picture 2" descr="E:\Descent_to_the_surface_of_a_come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100" y="937097"/>
            <a:ext cx="3120988" cy="3120988"/>
          </a:xfrm>
          <a:prstGeom prst="rect">
            <a:avLst/>
          </a:prstGeom>
          <a:noFill/>
          <a:extLst>
            <a:ext uri="{909E8E84-426E-40DD-AFC4-6F175D3DCCD1}">
              <a14:hiddenFill xmlns:a14="http://schemas.microsoft.com/office/drawing/2010/main">
                <a:solidFill>
                  <a:srgbClr val="FFFFFF"/>
                </a:solidFill>
              </a14:hiddenFill>
            </a:ext>
          </a:extLst>
        </p:spPr>
      </p:pic>
      <p:sp>
        <p:nvSpPr>
          <p:cNvPr id="10" name="Line 8"/>
          <p:cNvSpPr>
            <a:spLocks noChangeShapeType="1"/>
          </p:cNvSpPr>
          <p:nvPr/>
        </p:nvSpPr>
        <p:spPr bwMode="auto">
          <a:xfrm flipV="1">
            <a:off x="3314006" y="687185"/>
            <a:ext cx="8262851" cy="60960"/>
          </a:xfrm>
          <a:prstGeom prst="line">
            <a:avLst/>
          </a:prstGeom>
          <a:noFill/>
          <a:ln w="19050">
            <a:solidFill>
              <a:srgbClr val="0066FF"/>
            </a:solidFill>
            <a:round/>
            <a:headEnd/>
            <a:tailEnd/>
          </a:ln>
          <a:effectLst/>
        </p:spPr>
        <p:txBody>
          <a:bodyPr/>
          <a:lstStyle/>
          <a:p>
            <a:pPr>
              <a:defRPr/>
            </a:pPr>
            <a:endParaRPr lang="en-US"/>
          </a:p>
        </p:txBody>
      </p:sp>
      <p:sp>
        <p:nvSpPr>
          <p:cNvPr id="11" name="Line 13"/>
          <p:cNvSpPr>
            <a:spLocks noChangeShapeType="1"/>
          </p:cNvSpPr>
          <p:nvPr/>
        </p:nvSpPr>
        <p:spPr bwMode="auto">
          <a:xfrm>
            <a:off x="557608" y="6626246"/>
            <a:ext cx="10947400" cy="0"/>
          </a:xfrm>
          <a:prstGeom prst="line">
            <a:avLst/>
          </a:prstGeom>
          <a:noFill/>
          <a:ln w="19050">
            <a:solidFill>
              <a:srgbClr val="0066FF"/>
            </a:solidFill>
            <a:round/>
            <a:headEnd/>
            <a:tailEnd/>
          </a:ln>
          <a:effectLst/>
        </p:spPr>
        <p:txBody>
          <a:bodyPr/>
          <a:lstStyle/>
          <a:p>
            <a:pPr>
              <a:defRPr/>
            </a:pPr>
            <a:endParaRPr lang="en-US"/>
          </a:p>
        </p:txBody>
      </p:sp>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87" y="111126"/>
            <a:ext cx="870065" cy="870065"/>
          </a:xfrm>
          <a:prstGeom prst="rect">
            <a:avLst/>
          </a:prstGeom>
        </p:spPr>
      </p:pic>
    </p:spTree>
    <p:extLst>
      <p:ext uri="{BB962C8B-B14F-4D97-AF65-F5344CB8AC3E}">
        <p14:creationId xmlns:p14="http://schemas.microsoft.com/office/powerpoint/2010/main" val="2589709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209309" y="-6980"/>
            <a:ext cx="1451956" cy="619125"/>
          </a:xfrm>
          <a:noFill/>
          <a:ln w="9525">
            <a:noFill/>
            <a:miter lim="800000"/>
            <a:headEnd/>
            <a:tailEnd/>
          </a:ln>
        </p:spPr>
        <p:txBody>
          <a:bodyPr vert="horz" wrap="square" lIns="91440" tIns="45720" rIns="91440" bIns="45720" numCol="1" anchor="b" anchorCtr="0" compatLnSpc="1">
            <a:prstTxWarp prst="textNoShape">
              <a:avLst/>
            </a:prstTxWarp>
          </a:bodyPr>
          <a:lstStyle/>
          <a:p>
            <a:r>
              <a:rPr lang="it-IT" sz="2800" dirty="0">
                <a:solidFill>
                  <a:srgbClr val="0066FF"/>
                </a:solidFill>
              </a:rPr>
              <a:t>OSIRIS</a:t>
            </a:r>
          </a:p>
        </p:txBody>
      </p:sp>
      <p:sp>
        <p:nvSpPr>
          <p:cNvPr id="13" name="Rettangolo 12"/>
          <p:cNvSpPr/>
          <p:nvPr/>
        </p:nvSpPr>
        <p:spPr>
          <a:xfrm>
            <a:off x="1341811" y="538341"/>
            <a:ext cx="8349877" cy="400110"/>
          </a:xfrm>
          <a:prstGeom prst="rect">
            <a:avLst/>
          </a:prstGeom>
          <a:solidFill>
            <a:schemeClr val="bg1"/>
          </a:solidFill>
        </p:spPr>
        <p:txBody>
          <a:bodyPr wrap="square">
            <a:spAutoFit/>
          </a:bodyPr>
          <a:lstStyle/>
          <a:p>
            <a:pPr algn="ctr"/>
            <a:r>
              <a:rPr lang="it-IT" sz="2000" b="1" dirty="0"/>
              <a:t>OSIRIS </a:t>
            </a:r>
            <a:r>
              <a:rPr lang="it-IT" sz="2000" dirty="0"/>
              <a:t>(</a:t>
            </a:r>
            <a:r>
              <a:rPr lang="en-US" sz="2000" dirty="0"/>
              <a:t>Optical, Spectroscopic and Infrared Remote Imaging System)</a:t>
            </a:r>
            <a:endParaRPr lang="it-IT" sz="2000" dirty="0"/>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4552" y="4001351"/>
            <a:ext cx="3356783" cy="2685426"/>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p:spPr>
      </p:pic>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56" y="109297"/>
            <a:ext cx="870065" cy="870065"/>
          </a:xfrm>
          <a:prstGeom prst="rect">
            <a:avLst/>
          </a:prstGeom>
        </p:spPr>
      </p:pic>
      <p:sp>
        <p:nvSpPr>
          <p:cNvPr id="16" name="Line 8"/>
          <p:cNvSpPr>
            <a:spLocks noChangeShapeType="1"/>
          </p:cNvSpPr>
          <p:nvPr/>
        </p:nvSpPr>
        <p:spPr bwMode="auto">
          <a:xfrm>
            <a:off x="1230326" y="954591"/>
            <a:ext cx="9708529" cy="22054"/>
          </a:xfrm>
          <a:prstGeom prst="line">
            <a:avLst/>
          </a:prstGeom>
          <a:noFill/>
          <a:ln w="19050">
            <a:solidFill>
              <a:srgbClr val="0066FF"/>
            </a:solidFill>
            <a:round/>
            <a:headEnd/>
            <a:tailEnd/>
          </a:ln>
          <a:effectLst/>
        </p:spPr>
        <p:txBody>
          <a:bodyPr/>
          <a:lstStyle/>
          <a:p>
            <a:pPr>
              <a:defRPr/>
            </a:pPr>
            <a:endParaRPr lang="en-US"/>
          </a:p>
        </p:txBody>
      </p:sp>
      <p:pic>
        <p:nvPicPr>
          <p:cNvPr id="3" name="Immagine 2"/>
          <p:cNvPicPr>
            <a:picLocks noChangeAspect="1"/>
          </p:cNvPicPr>
          <p:nvPr/>
        </p:nvPicPr>
        <p:blipFill>
          <a:blip r:embed="rId6"/>
          <a:stretch>
            <a:fillRect/>
          </a:stretch>
        </p:blipFill>
        <p:spPr>
          <a:xfrm>
            <a:off x="209463" y="1262105"/>
            <a:ext cx="3551873" cy="2431733"/>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0295" y="1052945"/>
            <a:ext cx="2087517" cy="207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WAC3color_22_09"/>
          <p:cNvPicPr>
            <a:picLocks noChangeAspect="1" noChangeArrowheads="1"/>
          </p:cNvPicPr>
          <p:nvPr/>
        </p:nvPicPr>
        <p:blipFill>
          <a:blip r:embed="rId8" cstate="print"/>
          <a:srcRect/>
          <a:stretch>
            <a:fillRect/>
          </a:stretch>
        </p:blipFill>
        <p:spPr bwMode="auto">
          <a:xfrm>
            <a:off x="7304115" y="1052944"/>
            <a:ext cx="2103455" cy="2075309"/>
          </a:xfrm>
          <a:prstGeom prst="rect">
            <a:avLst/>
          </a:prstGeom>
          <a:noFill/>
        </p:spPr>
      </p:pic>
      <p:sp>
        <p:nvSpPr>
          <p:cNvPr id="4" name="CasellaDiTesto 3"/>
          <p:cNvSpPr txBox="1"/>
          <p:nvPr/>
        </p:nvSpPr>
        <p:spPr>
          <a:xfrm>
            <a:off x="5044457" y="1057452"/>
            <a:ext cx="2139192" cy="246221"/>
          </a:xfrm>
          <a:prstGeom prst="rect">
            <a:avLst/>
          </a:prstGeom>
          <a:noFill/>
        </p:spPr>
        <p:txBody>
          <a:bodyPr wrap="square" rtlCol="0">
            <a:spAutoFit/>
          </a:bodyPr>
          <a:lstStyle/>
          <a:p>
            <a:r>
              <a:rPr lang="it-IT" sz="1000" dirty="0" smtClean="0">
                <a:solidFill>
                  <a:schemeClr val="accent3"/>
                </a:solidFill>
              </a:rPr>
              <a:t>27 </a:t>
            </a:r>
            <a:r>
              <a:rPr lang="it-IT" sz="1000" dirty="0" err="1" smtClean="0">
                <a:solidFill>
                  <a:schemeClr val="accent3"/>
                </a:solidFill>
              </a:rPr>
              <a:t>Apr</a:t>
            </a:r>
            <a:r>
              <a:rPr lang="it-IT" sz="1000" dirty="0" smtClean="0">
                <a:solidFill>
                  <a:schemeClr val="accent3"/>
                </a:solidFill>
              </a:rPr>
              <a:t> 2004 02:02</a:t>
            </a:r>
            <a:r>
              <a:rPr lang="it-IT" sz="1000" dirty="0" smtClean="0"/>
              <a:t> </a:t>
            </a:r>
            <a:endParaRPr lang="en-US" sz="1000" dirty="0"/>
          </a:p>
        </p:txBody>
      </p:sp>
      <p:pic>
        <p:nvPicPr>
          <p:cNvPr id="23" name="Picture 2"/>
          <p:cNvPicPr>
            <a:picLocks noChangeAspect="1" noChangeArrowheads="1"/>
          </p:cNvPicPr>
          <p:nvPr/>
        </p:nvPicPr>
        <p:blipFill>
          <a:blip r:embed="rId9"/>
          <a:srcRect/>
          <a:stretch>
            <a:fillRect/>
          </a:stretch>
        </p:blipFill>
        <p:spPr bwMode="auto">
          <a:xfrm>
            <a:off x="9528036" y="1262105"/>
            <a:ext cx="1990051" cy="1699818"/>
          </a:xfrm>
          <a:prstGeom prst="rect">
            <a:avLst/>
          </a:prstGeom>
          <a:noFill/>
          <a:ln w="9525">
            <a:noFill/>
            <a:miter lim="800000"/>
            <a:headEnd/>
            <a:tailEnd/>
          </a:ln>
          <a:effectLst/>
        </p:spPr>
      </p:pic>
      <p:sp>
        <p:nvSpPr>
          <p:cNvPr id="24" name="CasellaDiTesto 23"/>
          <p:cNvSpPr txBox="1"/>
          <p:nvPr/>
        </p:nvSpPr>
        <p:spPr>
          <a:xfrm>
            <a:off x="9553873" y="1262105"/>
            <a:ext cx="2139192" cy="246221"/>
          </a:xfrm>
          <a:prstGeom prst="rect">
            <a:avLst/>
          </a:prstGeom>
          <a:noFill/>
        </p:spPr>
        <p:txBody>
          <a:bodyPr wrap="square" rtlCol="0">
            <a:spAutoFit/>
          </a:bodyPr>
          <a:lstStyle/>
          <a:p>
            <a:r>
              <a:rPr lang="it-IT" sz="1000" dirty="0" smtClean="0">
                <a:solidFill>
                  <a:schemeClr val="accent3"/>
                </a:solidFill>
              </a:rPr>
              <a:t>13 </a:t>
            </a:r>
            <a:r>
              <a:rPr lang="it-IT" sz="1000" dirty="0" err="1" smtClean="0">
                <a:solidFill>
                  <a:schemeClr val="accent3"/>
                </a:solidFill>
              </a:rPr>
              <a:t>Nov</a:t>
            </a:r>
            <a:r>
              <a:rPr lang="it-IT" sz="1000" dirty="0" smtClean="0">
                <a:solidFill>
                  <a:schemeClr val="accent3"/>
                </a:solidFill>
              </a:rPr>
              <a:t> 2009</a:t>
            </a:r>
            <a:endParaRPr lang="en-US" sz="1000" dirty="0"/>
          </a:p>
        </p:txBody>
      </p:sp>
      <p:pic>
        <p:nvPicPr>
          <p:cNvPr id="25" name="Picture 2"/>
          <p:cNvPicPr>
            <a:picLocks noChangeAspect="1" noChangeArrowheads="1"/>
          </p:cNvPicPr>
          <p:nvPr/>
        </p:nvPicPr>
        <p:blipFill>
          <a:blip r:embed="rId10"/>
          <a:srcRect/>
          <a:stretch>
            <a:fillRect/>
          </a:stretch>
        </p:blipFill>
        <p:spPr bwMode="auto">
          <a:xfrm>
            <a:off x="10865011" y="2017186"/>
            <a:ext cx="1306151" cy="921129"/>
          </a:xfrm>
          <a:prstGeom prst="rect">
            <a:avLst/>
          </a:prstGeom>
          <a:noFill/>
          <a:ln w="9525">
            <a:noFill/>
            <a:miter lim="800000"/>
            <a:headEnd/>
            <a:tailEnd/>
          </a:ln>
          <a:effectLst/>
        </p:spPr>
      </p:pic>
      <p:pic>
        <p:nvPicPr>
          <p:cNvPr id="26" name="Picture 2" descr="C:\Documenti\ima_att2\STP130_IMPACT_POSSIBLE-jpeg\WAC_2016-09-30T10.32.14.495Z_ID10_1397549000_F12_hh.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32860" y="4867860"/>
            <a:ext cx="1959140" cy="19591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Documenti\ima_att2\STP130_IMPACT_POSSIBLE-jpeg\WAC_2016-09-30T10.32.05.769Z_ID10_1397549000_F12_hh.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4341" y="4856548"/>
            <a:ext cx="1953061" cy="19530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http://www.esa.int/var/esa/storage/images/esa_multimedia/images/2016/12/rosetta_s_final_imaging_sequence/16569771-1-eng-GB/Rosetta_s_final_imaging_sequence_larg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88279" y="3903915"/>
            <a:ext cx="1628274" cy="914439"/>
          </a:xfrm>
          <a:prstGeom prst="rect">
            <a:avLst/>
          </a:prstGeom>
          <a:noFill/>
          <a:extLst>
            <a:ext uri="{909E8E84-426E-40DD-AFC4-6F175D3DCCD1}">
              <a14:hiddenFill xmlns:a14="http://schemas.microsoft.com/office/drawing/2010/main">
                <a:solidFill>
                  <a:srgbClr val="FFFFFF"/>
                </a:solidFill>
              </a14:hiddenFill>
            </a:ext>
          </a:extLst>
        </p:spPr>
      </p:pic>
      <p:pic>
        <p:nvPicPr>
          <p:cNvPr id="29" name="Immagin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65011" y="3693838"/>
            <a:ext cx="1134114" cy="1134114"/>
          </a:xfrm>
          <a:prstGeom prst="rect">
            <a:avLst/>
          </a:prstGeom>
        </p:spPr>
      </p:pic>
      <p:sp>
        <p:nvSpPr>
          <p:cNvPr id="30" name="CasellaDiTesto 29"/>
          <p:cNvSpPr txBox="1"/>
          <p:nvPr/>
        </p:nvSpPr>
        <p:spPr>
          <a:xfrm>
            <a:off x="9045487" y="3878785"/>
            <a:ext cx="2139192" cy="246221"/>
          </a:xfrm>
          <a:prstGeom prst="rect">
            <a:avLst/>
          </a:prstGeom>
          <a:noFill/>
        </p:spPr>
        <p:txBody>
          <a:bodyPr wrap="square" rtlCol="0">
            <a:spAutoFit/>
          </a:bodyPr>
          <a:lstStyle/>
          <a:p>
            <a:r>
              <a:rPr lang="it-IT" sz="1000" dirty="0" smtClean="0">
                <a:solidFill>
                  <a:schemeClr val="accent3"/>
                </a:solidFill>
              </a:rPr>
              <a:t>30 </a:t>
            </a:r>
            <a:r>
              <a:rPr lang="it-IT" sz="1000" dirty="0" err="1" smtClean="0">
                <a:solidFill>
                  <a:schemeClr val="accent3"/>
                </a:solidFill>
              </a:rPr>
              <a:t>Sept</a:t>
            </a:r>
            <a:r>
              <a:rPr lang="it-IT" sz="1000" dirty="0" smtClean="0">
                <a:solidFill>
                  <a:schemeClr val="accent3"/>
                </a:solidFill>
              </a:rPr>
              <a:t> 2016</a:t>
            </a:r>
            <a:endParaRPr lang="en-US" sz="1000" dirty="0"/>
          </a:p>
        </p:txBody>
      </p:sp>
      <p:pic>
        <p:nvPicPr>
          <p:cNvPr id="5" name="cometa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37711" t="27202" r="34793" b="26244"/>
          <a:stretch/>
        </p:blipFill>
        <p:spPr>
          <a:xfrm>
            <a:off x="4748407" y="3402494"/>
            <a:ext cx="3352800" cy="3193142"/>
          </a:xfrm>
          <a:prstGeom prst="rect">
            <a:avLst/>
          </a:prstGeom>
        </p:spPr>
      </p:pic>
      <p:sp>
        <p:nvSpPr>
          <p:cNvPr id="31" name="CasellaDiTesto 30"/>
          <p:cNvSpPr txBox="1"/>
          <p:nvPr/>
        </p:nvSpPr>
        <p:spPr>
          <a:xfrm>
            <a:off x="4865691" y="3402494"/>
            <a:ext cx="2139192" cy="246221"/>
          </a:xfrm>
          <a:prstGeom prst="rect">
            <a:avLst/>
          </a:prstGeom>
          <a:noFill/>
        </p:spPr>
        <p:txBody>
          <a:bodyPr wrap="square" rtlCol="0">
            <a:spAutoFit/>
          </a:bodyPr>
          <a:lstStyle/>
          <a:p>
            <a:r>
              <a:rPr lang="it-IT" sz="1000" dirty="0" smtClean="0">
                <a:solidFill>
                  <a:schemeClr val="accent3"/>
                </a:solidFill>
              </a:rPr>
              <a:t>7-8 </a:t>
            </a:r>
            <a:r>
              <a:rPr lang="it-IT" sz="1000" dirty="0" err="1" smtClean="0">
                <a:solidFill>
                  <a:schemeClr val="accent3"/>
                </a:solidFill>
              </a:rPr>
              <a:t>Aug</a:t>
            </a:r>
            <a:r>
              <a:rPr lang="it-IT" sz="1000" dirty="0" smtClean="0">
                <a:solidFill>
                  <a:schemeClr val="accent3"/>
                </a:solidFill>
              </a:rPr>
              <a:t> 2014</a:t>
            </a:r>
            <a:endParaRPr lang="en-US" sz="1000" dirty="0"/>
          </a:p>
        </p:txBody>
      </p:sp>
      <p:sp>
        <p:nvSpPr>
          <p:cNvPr id="32" name="Rettangolo 31"/>
          <p:cNvSpPr/>
          <p:nvPr/>
        </p:nvSpPr>
        <p:spPr>
          <a:xfrm>
            <a:off x="5209309" y="3105541"/>
            <a:ext cx="6602153" cy="276999"/>
          </a:xfrm>
          <a:prstGeom prst="rect">
            <a:avLst/>
          </a:prstGeom>
        </p:spPr>
        <p:txBody>
          <a:bodyPr wrap="square">
            <a:spAutoFit/>
          </a:bodyPr>
          <a:lstStyle/>
          <a:p>
            <a:r>
              <a:rPr lang="it-IT" sz="1200" dirty="0" err="1"/>
              <a:t>Credits</a:t>
            </a:r>
            <a:r>
              <a:rPr lang="it-IT" sz="1200" dirty="0"/>
              <a:t>: ESA/Rosetta/MPS for OSIRIS Team MPS/UPD/LAM/IAA/SSO/INTA/UPM/DASP/IDA</a:t>
            </a:r>
          </a:p>
        </p:txBody>
      </p:sp>
    </p:spTree>
    <p:extLst>
      <p:ext uri="{BB962C8B-B14F-4D97-AF65-F5344CB8AC3E}">
        <p14:creationId xmlns:p14="http://schemas.microsoft.com/office/powerpoint/2010/main" val="21753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2" presetClass="mediacall" presetSubtype="0" fill="hold" nodeType="withEffect">
                                  <p:stCondLst>
                                    <p:cond delay="0"/>
                                  </p:stCondLst>
                                  <p:childTnLst>
                                    <p:cmd type="call" cmd="togglePause">
                                      <p:cBhvr>
                                        <p:cTn id="27" dur="1" fill="hold"/>
                                        <p:tgtEl>
                                          <p:spTgt spid="5"/>
                                        </p:tgtEl>
                                      </p:cBhvr>
                                    </p:cmd>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1" presetClass="mediacall" presetSubtype="0" fill="hold" nodeType="afterEffect">
                                  <p:stCondLst>
                                    <p:cond delay="0"/>
                                  </p:stCondLst>
                                  <p:childTnLst>
                                    <p:cmd type="call" cmd="playFrom(0.0)">
                                      <p:cBhvr>
                                        <p:cTn id="52" dur="10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repeatCount="indefinite" fill="hold" display="0">
                  <p:stCondLst>
                    <p:cond delay="indefinite"/>
                  </p:stCondLst>
                </p:cTn>
                <p:tgtEl>
                  <p:spTgt spid="5"/>
                </p:tgtEl>
              </p:cMediaNode>
            </p:video>
          </p:childTnLst>
        </p:cTn>
      </p:par>
    </p:tnLst>
    <p:bldLst>
      <p:bldP spid="24"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B569-063A-E827-AAE0-CAF1374ABF84}"/>
            </a:ext>
          </a:extLst>
        </p:cNvPr>
        <p:cNvGrpSpPr/>
        <p:nvPr/>
      </p:nvGrpSpPr>
      <p:grpSpPr>
        <a:xfrm>
          <a:off x="0" y="0"/>
          <a:ext cx="0" cy="0"/>
          <a:chOff x="0" y="0"/>
          <a:chExt cx="0" cy="0"/>
        </a:xfrm>
      </p:grpSpPr>
      <p:sp>
        <p:nvSpPr>
          <p:cNvPr id="15" name="CasellaDiTesto 14">
            <a:extLst>
              <a:ext uri="{FF2B5EF4-FFF2-40B4-BE49-F238E27FC236}">
                <a16:creationId xmlns:a16="http://schemas.microsoft.com/office/drawing/2014/main" id="{2F604498-8566-5F58-1EFD-98E3A8C2B9F2}"/>
              </a:ext>
            </a:extLst>
          </p:cNvPr>
          <p:cNvSpPr txBox="1"/>
          <p:nvPr/>
        </p:nvSpPr>
        <p:spPr>
          <a:xfrm>
            <a:off x="510617" y="928517"/>
            <a:ext cx="10843183" cy="1821011"/>
          </a:xfrm>
          <a:prstGeom prst="rect">
            <a:avLst/>
          </a:prstGeom>
          <a:noFill/>
        </p:spPr>
        <p:txBody>
          <a:bodyPr wrap="square" rtlCol="0">
            <a:spAutoFit/>
          </a:bodyPr>
          <a:lstStyle/>
          <a:p>
            <a:pPr algn="just">
              <a:spcBef>
                <a:spcPts val="1000"/>
              </a:spcBef>
            </a:pPr>
            <a:r>
              <a:rPr lang="en-US" sz="2000" b="1" dirty="0"/>
              <a:t>Comet Interceptor</a:t>
            </a:r>
            <a:r>
              <a:rPr lang="en-US" sz="2000" dirty="0"/>
              <a:t> is </a:t>
            </a:r>
            <a:r>
              <a:rPr lang="en-US" sz="2000" dirty="0" smtClean="0"/>
              <a:t>an </a:t>
            </a:r>
            <a:r>
              <a:rPr lang="en-US" sz="2000" b="1" dirty="0" smtClean="0"/>
              <a:t>F-class</a:t>
            </a:r>
            <a:r>
              <a:rPr lang="en-US" sz="2000" dirty="0" smtClean="0"/>
              <a:t> mission dedicated to study </a:t>
            </a:r>
            <a:r>
              <a:rPr lang="en-US" sz="2000" dirty="0"/>
              <a:t>a </a:t>
            </a:r>
            <a:r>
              <a:rPr lang="en-US" sz="2000" b="1" dirty="0"/>
              <a:t>long-period comet</a:t>
            </a:r>
            <a:r>
              <a:rPr lang="en-US" sz="2000" dirty="0"/>
              <a:t>, preferably </a:t>
            </a:r>
            <a:r>
              <a:rPr lang="en-US" sz="2000" dirty="0" smtClean="0"/>
              <a:t>dynamically-new, i.e. nearing the Sun for the first time and thus made of </a:t>
            </a:r>
            <a:r>
              <a:rPr lang="en-US" sz="2000" b="1" dirty="0" smtClean="0"/>
              <a:t>pristine material.</a:t>
            </a:r>
            <a:endParaRPr lang="en-US" sz="2000" dirty="0"/>
          </a:p>
          <a:p>
            <a:pPr algn="just"/>
            <a:r>
              <a:rPr lang="en-US" sz="2000" dirty="0" smtClean="0"/>
              <a:t>Most of the </a:t>
            </a:r>
            <a:r>
              <a:rPr lang="en-US" sz="2000" dirty="0"/>
              <a:t>previous comet missions have been to objects that have passed the Sun </a:t>
            </a:r>
            <a:r>
              <a:rPr lang="en-US" sz="2000" dirty="0" smtClean="0"/>
              <a:t>many times. Those </a:t>
            </a:r>
            <a:r>
              <a:rPr lang="en-US" sz="2000" dirty="0"/>
              <a:t>comets have changed over time, and are covered in a thick layer of </a:t>
            </a:r>
            <a:r>
              <a:rPr lang="en-US" sz="2000" dirty="0" smtClean="0"/>
              <a:t>dust</a:t>
            </a:r>
            <a:endParaRPr lang="en-US" sz="2000" dirty="0"/>
          </a:p>
          <a:p>
            <a:pPr algn="just">
              <a:spcBef>
                <a:spcPts val="1000"/>
              </a:spcBef>
            </a:pPr>
            <a:endParaRPr lang="en-GB" sz="2000" dirty="0">
              <a:latin typeface="Arial" panose="020B0604020202020204" pitchFamily="34" charset="0"/>
              <a:cs typeface="Arial" panose="020B0604020202020204" pitchFamily="34" charset="0"/>
            </a:endParaRPr>
          </a:p>
        </p:txBody>
      </p:sp>
      <p:sp>
        <p:nvSpPr>
          <p:cNvPr id="22" name="Titolo 1"/>
          <p:cNvSpPr txBox="1">
            <a:spLocks/>
          </p:cNvSpPr>
          <p:nvPr/>
        </p:nvSpPr>
        <p:spPr>
          <a:xfrm>
            <a:off x="3253497" y="69588"/>
            <a:ext cx="5763491" cy="619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00" b="1" kern="1200" dirty="0">
                <a:solidFill>
                  <a:srgbClr val="000099"/>
                </a:solidFill>
                <a:latin typeface="+mj-lt"/>
                <a:ea typeface="+mj-ea"/>
                <a:cs typeface="+mj-cs"/>
              </a:defRPr>
            </a:lvl1pPr>
          </a:lstStyle>
          <a:p>
            <a:pPr algn="ctr" fontAlgn="auto">
              <a:spcAft>
                <a:spcPts val="0"/>
              </a:spcAft>
              <a:buClrTx/>
              <a:buSzTx/>
              <a:buFontTx/>
            </a:pPr>
            <a:r>
              <a:rPr lang="it-IT" sz="2800" dirty="0" smtClean="0">
                <a:solidFill>
                  <a:srgbClr val="0066FF"/>
                </a:solidFill>
                <a:latin typeface="Arial" panose="020B0604020202020204" pitchFamily="34" charset="0"/>
                <a:cs typeface="Arial" panose="020B0604020202020204" pitchFamily="34" charset="0"/>
              </a:rPr>
              <a:t>Comet Interceptor</a:t>
            </a:r>
            <a:endParaRPr lang="it-IT" dirty="0">
              <a:latin typeface="Arial" panose="020B0604020202020204" pitchFamily="34" charset="0"/>
              <a:cs typeface="Arial" panose="020B0604020202020204" pitchFamily="34" charset="0"/>
            </a:endParaRPr>
          </a:p>
        </p:txBody>
      </p:sp>
      <p:pic>
        <p:nvPicPr>
          <p:cNvPr id="23" name="Immagin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98" y="2687789"/>
            <a:ext cx="5326380" cy="2996088"/>
          </a:xfrm>
          <a:prstGeom prst="rect">
            <a:avLst/>
          </a:prstGeom>
        </p:spPr>
      </p:pic>
      <p:sp>
        <p:nvSpPr>
          <p:cNvPr id="18" name="CasellaDiTesto 17">
            <a:extLst>
              <a:ext uri="{FF2B5EF4-FFF2-40B4-BE49-F238E27FC236}">
                <a16:creationId xmlns:a16="http://schemas.microsoft.com/office/drawing/2014/main" id="{2F604498-8566-5F58-1EFD-98E3A8C2B9F2}"/>
              </a:ext>
            </a:extLst>
          </p:cNvPr>
          <p:cNvSpPr txBox="1"/>
          <p:nvPr/>
        </p:nvSpPr>
        <p:spPr>
          <a:xfrm>
            <a:off x="6135242" y="2464881"/>
            <a:ext cx="5588722" cy="1451679"/>
          </a:xfrm>
          <a:prstGeom prst="rect">
            <a:avLst/>
          </a:prstGeom>
          <a:noFill/>
        </p:spPr>
        <p:txBody>
          <a:bodyPr wrap="square" rtlCol="0">
            <a:spAutoFit/>
          </a:bodyPr>
          <a:lstStyle/>
          <a:p>
            <a:pPr algn="just">
              <a:spcBef>
                <a:spcPts val="1000"/>
              </a:spcBef>
            </a:pPr>
            <a:r>
              <a:rPr lang="en-US" sz="2000" dirty="0" smtClean="0"/>
              <a:t>Comet Interceptor has to respond rapidly (6-12 months) after the discovery of a potential target.</a:t>
            </a:r>
          </a:p>
          <a:p>
            <a:pPr algn="just">
              <a:spcBef>
                <a:spcPts val="1000"/>
              </a:spcBef>
            </a:pPr>
            <a:r>
              <a:rPr lang="en-GB" sz="2000" dirty="0">
                <a:latin typeface="Arial" panose="020B0604020202020204" pitchFamily="34" charset="0"/>
                <a:cs typeface="Arial" panose="020B0604020202020204" pitchFamily="34" charset="0"/>
              </a:rPr>
              <a:t>M</a:t>
            </a:r>
            <a:r>
              <a:rPr lang="en-GB" sz="2000" dirty="0" smtClean="0">
                <a:latin typeface="Arial" panose="020B0604020202020204" pitchFamily="34" charset="0"/>
                <a:cs typeface="Arial" panose="020B0604020202020204" pitchFamily="34" charset="0"/>
              </a:rPr>
              <a:t>ission </a:t>
            </a:r>
            <a:r>
              <a:rPr lang="en-GB" sz="2000" dirty="0">
                <a:latin typeface="Arial" panose="020B0604020202020204" pitchFamily="34" charset="0"/>
                <a:cs typeface="Arial" panose="020B0604020202020204" pitchFamily="34" charset="0"/>
              </a:rPr>
              <a:t>parked at SEL2 to wait up to 3-4 years until a potential target is found</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19" name="Immagine 18" descr="Immagine che contiene Spazio esterno, spazio, Oggetto astronomico, astronomia&#10;&#10;Descrizione generata automaticamente">
            <a:extLst>
              <a:ext uri="{FF2B5EF4-FFF2-40B4-BE49-F238E27FC236}">
                <a16:creationId xmlns:a16="http://schemas.microsoft.com/office/drawing/2014/main" id="{64C5ADEA-EC47-506D-ADD2-D590E94C7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9859" y="4313063"/>
            <a:ext cx="5198029" cy="2178255"/>
          </a:xfrm>
          <a:prstGeom prst="rect">
            <a:avLst/>
          </a:prstGeom>
        </p:spPr>
      </p:pic>
      <p:sp>
        <p:nvSpPr>
          <p:cNvPr id="20" name="CasellaDiTesto 19">
            <a:extLst>
              <a:ext uri="{FF2B5EF4-FFF2-40B4-BE49-F238E27FC236}">
                <a16:creationId xmlns:a16="http://schemas.microsoft.com/office/drawing/2014/main" id="{13470BFC-80E3-49AA-0EC3-D1AB17973DA3}"/>
              </a:ext>
            </a:extLst>
          </p:cNvPr>
          <p:cNvSpPr txBox="1"/>
          <p:nvPr/>
        </p:nvSpPr>
        <p:spPr>
          <a:xfrm>
            <a:off x="5765078" y="3885782"/>
            <a:ext cx="6096000" cy="400110"/>
          </a:xfrm>
          <a:prstGeom prst="rect">
            <a:avLst/>
          </a:prstGeom>
          <a:noFill/>
        </p:spPr>
        <p:txBody>
          <a:bodyPr wrap="square">
            <a:spAutoFit/>
          </a:bodyPr>
          <a:lstStyle/>
          <a:p>
            <a:pPr marL="342891" indent="-342891" algn="just">
              <a:spcBef>
                <a:spcPts val="1000"/>
              </a:spcBef>
              <a:buFont typeface="Arial" panose="020B0604020202020204" pitchFamily="34" charset="0"/>
              <a:buChar char="•"/>
            </a:pPr>
            <a:r>
              <a:rPr lang="en-GB" sz="2000" dirty="0">
                <a:latin typeface="Arial" panose="020B0604020202020204" pitchFamily="34" charset="0"/>
                <a:cs typeface="Arial" panose="020B0604020202020204" pitchFamily="34" charset="0"/>
              </a:rPr>
              <a:t>Launch planned for the end of </a:t>
            </a:r>
            <a:r>
              <a:rPr lang="en-GB" sz="2000" dirty="0" smtClean="0">
                <a:latin typeface="Arial" panose="020B0604020202020204" pitchFamily="34" charset="0"/>
                <a:cs typeface="Arial" panose="020B0604020202020204" pitchFamily="34" charset="0"/>
              </a:rPr>
              <a:t>2029.</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20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pPr algn="ctr"/>
            <a:fld id="{FD9D36C2-D9E9-4CD2-965E-4B0EE48A748B}" type="slidenum">
              <a:rPr lang="en-US" smtClean="0">
                <a:latin typeface="Arial" panose="020B0604020202020204" pitchFamily="34" charset="0"/>
                <a:cs typeface="Arial" panose="020B0604020202020204" pitchFamily="34" charset="0"/>
              </a:rPr>
              <a:pPr algn="ctr"/>
              <a:t>8</a:t>
            </a:fld>
            <a:endParaRPr lang="en-US" dirty="0">
              <a:latin typeface="Arial" panose="020B0604020202020204" pitchFamily="34" charset="0"/>
              <a:cs typeface="Arial" panose="020B0604020202020204" pitchFamily="34" charset="0"/>
            </a:endParaRPr>
          </a:p>
        </p:txBody>
      </p:sp>
      <p:sp>
        <p:nvSpPr>
          <p:cNvPr id="4" name="Rettangolo 3">
            <a:extLst>
              <a:ext uri="{FF2B5EF4-FFF2-40B4-BE49-F238E27FC236}">
                <a16:creationId xmlns:a16="http://schemas.microsoft.com/office/drawing/2014/main" id="{DEBFEDA3-41E7-3BAD-46A5-32E21BBC81E8}"/>
              </a:ext>
            </a:extLst>
          </p:cNvPr>
          <p:cNvSpPr/>
          <p:nvPr/>
        </p:nvSpPr>
        <p:spPr>
          <a:xfrm>
            <a:off x="5948072" y="6536937"/>
            <a:ext cx="5709768" cy="276999"/>
          </a:xfrm>
          <a:prstGeom prst="rect">
            <a:avLst/>
          </a:prstGeom>
        </p:spPr>
        <p:txBody>
          <a:bodyPr wrap="none" lIns="91440" tIns="45720" rIns="91440" bIns="45720" anchor="t">
            <a:spAutoFit/>
          </a:bodyPr>
          <a:lstStyle/>
          <a:p>
            <a:r>
              <a:rPr lang="it-IT" sz="1200" dirty="0">
                <a:solidFill>
                  <a:schemeClr val="bg1"/>
                </a:solidFill>
                <a:latin typeface="Arial"/>
                <a:cs typeface="Arial"/>
              </a:rPr>
              <a:t>Carmen Naletto | ICSO 2024 | Antibes Juan-</a:t>
            </a:r>
            <a:r>
              <a:rPr lang="it-IT" sz="1200" dirty="0" err="1">
                <a:solidFill>
                  <a:schemeClr val="bg1"/>
                </a:solidFill>
                <a:latin typeface="Arial"/>
                <a:cs typeface="Arial"/>
              </a:rPr>
              <a:t>les</a:t>
            </a:r>
            <a:r>
              <a:rPr lang="it-IT" sz="1200" dirty="0">
                <a:solidFill>
                  <a:schemeClr val="bg1"/>
                </a:solidFill>
                <a:latin typeface="Arial"/>
                <a:cs typeface="Arial"/>
              </a:rPr>
              <a:t>-Pins, France | </a:t>
            </a:r>
            <a:r>
              <a:rPr lang="it-IT" sz="1200" dirty="0" err="1">
                <a:solidFill>
                  <a:schemeClr val="bg1"/>
                </a:solidFill>
                <a:latin typeface="Arial"/>
                <a:cs typeface="Arial"/>
              </a:rPr>
              <a:t>October</a:t>
            </a:r>
            <a:r>
              <a:rPr lang="it-IT" sz="1200" dirty="0">
                <a:solidFill>
                  <a:schemeClr val="bg1"/>
                </a:solidFill>
                <a:latin typeface="Arial"/>
                <a:cs typeface="Arial"/>
              </a:rPr>
              <a:t> 25</a:t>
            </a:r>
            <a:r>
              <a:rPr lang="it-IT" sz="1200" baseline="30000" dirty="0">
                <a:solidFill>
                  <a:schemeClr val="bg1"/>
                </a:solidFill>
                <a:latin typeface="Arial"/>
                <a:cs typeface="Arial"/>
              </a:rPr>
              <a:t>th</a:t>
            </a:r>
            <a:r>
              <a:rPr lang="it-IT" sz="1200" dirty="0">
                <a:solidFill>
                  <a:schemeClr val="bg1"/>
                </a:solidFill>
                <a:latin typeface="Arial"/>
                <a:cs typeface="Arial"/>
              </a:rPr>
              <a:t>, 2024</a:t>
            </a:r>
            <a:endParaRPr lang="en-US" sz="1200" dirty="0">
              <a:solidFill>
                <a:schemeClr val="bg1"/>
              </a:solidFill>
              <a:latin typeface="Arial"/>
              <a:cs typeface="Arial"/>
            </a:endParaRPr>
          </a:p>
        </p:txBody>
      </p:sp>
      <p:sp>
        <p:nvSpPr>
          <p:cNvPr id="9" name="Rectangle 2"/>
          <p:cNvSpPr txBox="1">
            <a:spLocks noChangeArrowheads="1"/>
          </p:cNvSpPr>
          <p:nvPr/>
        </p:nvSpPr>
        <p:spPr bwMode="auto">
          <a:xfrm>
            <a:off x="1066800" y="-33251"/>
            <a:ext cx="7645400" cy="619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400" b="1">
                <a:solidFill>
                  <a:srgbClr val="000099"/>
                </a:solidFill>
                <a:latin typeface="+mj-lt"/>
                <a:ea typeface="+mj-ea"/>
                <a:cs typeface="+mj-cs"/>
              </a:defRPr>
            </a:lvl1pPr>
            <a:lvl2pPr algn="l" rtl="0" eaLnBrk="0" fontAlgn="base" hangingPunct="0">
              <a:spcBef>
                <a:spcPct val="0"/>
              </a:spcBef>
              <a:spcAft>
                <a:spcPct val="0"/>
              </a:spcAft>
              <a:defRPr sz="2400" b="1">
                <a:solidFill>
                  <a:srgbClr val="000099"/>
                </a:solidFill>
                <a:latin typeface="Arial" charset="0"/>
              </a:defRPr>
            </a:lvl2pPr>
            <a:lvl3pPr algn="l" rtl="0" eaLnBrk="0" fontAlgn="base" hangingPunct="0">
              <a:spcBef>
                <a:spcPct val="0"/>
              </a:spcBef>
              <a:spcAft>
                <a:spcPct val="0"/>
              </a:spcAft>
              <a:defRPr sz="2400" b="1">
                <a:solidFill>
                  <a:srgbClr val="000099"/>
                </a:solidFill>
                <a:latin typeface="Arial" charset="0"/>
              </a:defRPr>
            </a:lvl3pPr>
            <a:lvl4pPr algn="l" rtl="0" eaLnBrk="0" fontAlgn="base" hangingPunct="0">
              <a:spcBef>
                <a:spcPct val="0"/>
              </a:spcBef>
              <a:spcAft>
                <a:spcPct val="0"/>
              </a:spcAft>
              <a:defRPr sz="2400" b="1">
                <a:solidFill>
                  <a:srgbClr val="000099"/>
                </a:solidFill>
                <a:latin typeface="Arial" charset="0"/>
              </a:defRPr>
            </a:lvl4pPr>
            <a:lvl5pPr algn="l" rtl="0" eaLnBrk="0" fontAlgn="base" hangingPunct="0">
              <a:spcBef>
                <a:spcPct val="0"/>
              </a:spcBef>
              <a:spcAft>
                <a:spcPct val="0"/>
              </a:spcAft>
              <a:defRPr sz="2400" b="1">
                <a:solidFill>
                  <a:srgbClr val="000099"/>
                </a:solidFill>
                <a:latin typeface="Arial" charset="0"/>
              </a:defRPr>
            </a:lvl5pPr>
            <a:lvl6pPr marL="457200" algn="l" rtl="0" fontAlgn="base">
              <a:spcBef>
                <a:spcPct val="0"/>
              </a:spcBef>
              <a:spcAft>
                <a:spcPct val="0"/>
              </a:spcAft>
              <a:defRPr sz="2400" b="1">
                <a:solidFill>
                  <a:srgbClr val="000099"/>
                </a:solidFill>
                <a:latin typeface="Arial" charset="0"/>
              </a:defRPr>
            </a:lvl6pPr>
            <a:lvl7pPr marL="914400" algn="l" rtl="0" fontAlgn="base">
              <a:spcBef>
                <a:spcPct val="0"/>
              </a:spcBef>
              <a:spcAft>
                <a:spcPct val="0"/>
              </a:spcAft>
              <a:defRPr sz="2400" b="1">
                <a:solidFill>
                  <a:srgbClr val="000099"/>
                </a:solidFill>
                <a:latin typeface="Arial" charset="0"/>
              </a:defRPr>
            </a:lvl7pPr>
            <a:lvl8pPr marL="1371600" algn="l" rtl="0" fontAlgn="base">
              <a:spcBef>
                <a:spcPct val="0"/>
              </a:spcBef>
              <a:spcAft>
                <a:spcPct val="0"/>
              </a:spcAft>
              <a:defRPr sz="2400" b="1">
                <a:solidFill>
                  <a:srgbClr val="000099"/>
                </a:solidFill>
                <a:latin typeface="Arial" charset="0"/>
              </a:defRPr>
            </a:lvl8pPr>
            <a:lvl9pPr marL="1828800" algn="l" rtl="0" fontAlgn="base">
              <a:spcBef>
                <a:spcPct val="0"/>
              </a:spcBef>
              <a:spcAft>
                <a:spcPct val="0"/>
              </a:spcAft>
              <a:defRPr sz="2400" b="1">
                <a:solidFill>
                  <a:srgbClr val="000099"/>
                </a:solidFill>
                <a:latin typeface="Arial" charset="0"/>
              </a:defRPr>
            </a:lvl9pPr>
          </a:lstStyle>
          <a:p>
            <a:pPr>
              <a:buClrTx/>
              <a:buSzTx/>
              <a:buFontTx/>
            </a:pPr>
            <a:r>
              <a:rPr lang="en-US" sz="2800" dirty="0">
                <a:solidFill>
                  <a:srgbClr val="0066FF"/>
                </a:solidFill>
                <a:latin typeface="Arial" panose="020B0604020202020204" pitchFamily="34" charset="0"/>
                <a:cs typeface="Arial" panose="020B0604020202020204" pitchFamily="34" charset="0"/>
              </a:rPr>
              <a:t>Comet Interceptor: </a:t>
            </a:r>
            <a:r>
              <a:rPr lang="en-US" sz="2800" dirty="0" smtClean="0">
                <a:solidFill>
                  <a:srgbClr val="0066FF"/>
                </a:solidFill>
                <a:latin typeface="Arial" panose="020B0604020202020204" pitchFamily="34" charset="0"/>
                <a:cs typeface="Arial" panose="020B0604020202020204" pitchFamily="34" charset="0"/>
              </a:rPr>
              <a:t>science objectives</a:t>
            </a:r>
            <a:endParaRPr lang="it-IT" sz="2800" kern="0" dirty="0">
              <a:solidFill>
                <a:srgbClr val="0066FF"/>
              </a:solidFill>
              <a:latin typeface="Arial" panose="020B0604020202020204" pitchFamily="34" charset="0"/>
              <a:cs typeface="Arial" panose="020B0604020202020204" pitchFamily="34" charset="0"/>
            </a:endParaRPr>
          </a:p>
        </p:txBody>
      </p:sp>
      <p:sp>
        <p:nvSpPr>
          <p:cNvPr id="2" name="Rettangolo 1"/>
          <p:cNvSpPr/>
          <p:nvPr/>
        </p:nvSpPr>
        <p:spPr>
          <a:xfrm>
            <a:off x="156582" y="943600"/>
            <a:ext cx="11377353" cy="2185214"/>
          </a:xfrm>
          <a:prstGeom prst="rect">
            <a:avLst/>
          </a:prstGeom>
        </p:spPr>
        <p:txBody>
          <a:bodyPr wrap="square">
            <a:spAutoFit/>
          </a:bodyPr>
          <a:lstStyle/>
          <a:p>
            <a:r>
              <a:rPr lang="en-US" sz="2000" dirty="0"/>
              <a:t>The primary goals of Comet Interceptor are:</a:t>
            </a:r>
          </a:p>
          <a:p>
            <a:pPr marL="342900" indent="-342900">
              <a:buClrTx/>
              <a:buFont typeface="Wingdings" panose="05000000000000000000" pitchFamily="2" charset="2"/>
              <a:buChar char="Ø"/>
            </a:pPr>
            <a:r>
              <a:rPr lang="en-US" sz="2000" dirty="0"/>
              <a:t>to provide the </a:t>
            </a:r>
            <a:r>
              <a:rPr lang="en-US" sz="2000" b="1" dirty="0"/>
              <a:t>first in-situ characterization </a:t>
            </a:r>
            <a:r>
              <a:rPr lang="en-US" sz="2000" dirty="0"/>
              <a:t>of a long period comet, which could be dynamically-new </a:t>
            </a:r>
            <a:r>
              <a:rPr lang="en-US" sz="2000" dirty="0" smtClean="0"/>
              <a:t>(or </a:t>
            </a:r>
            <a:r>
              <a:rPr lang="en-US" sz="2000" dirty="0"/>
              <a:t>an interstellar </a:t>
            </a:r>
            <a:r>
              <a:rPr lang="en-US" sz="2000" dirty="0" smtClean="0"/>
              <a:t>object).</a:t>
            </a:r>
          </a:p>
          <a:p>
            <a:pPr marL="342900" indent="-342900">
              <a:buClrTx/>
              <a:buFont typeface="Wingdings" panose="05000000000000000000" pitchFamily="2" charset="2"/>
              <a:buChar char="Ø"/>
            </a:pPr>
            <a:r>
              <a:rPr lang="en-US" sz="2000" dirty="0" smtClean="0"/>
              <a:t>to </a:t>
            </a:r>
            <a:r>
              <a:rPr lang="en-US" sz="2000" dirty="0"/>
              <a:t>perform the </a:t>
            </a:r>
            <a:r>
              <a:rPr lang="en-US" sz="2000" b="1" dirty="0"/>
              <a:t>first simultaneous multi-point exploration</a:t>
            </a:r>
            <a:r>
              <a:rPr lang="en-US" sz="2000" dirty="0"/>
              <a:t> of a cometary coma </a:t>
            </a:r>
            <a:r>
              <a:rPr lang="en-US" sz="2000" dirty="0" smtClean="0"/>
              <a:t>and </a:t>
            </a:r>
            <a:r>
              <a:rPr lang="en-US" sz="2000" dirty="0"/>
              <a:t>nucleus. </a:t>
            </a:r>
          </a:p>
          <a:p>
            <a:endParaRPr lang="en-US" sz="2000" dirty="0"/>
          </a:p>
          <a:p>
            <a:r>
              <a:rPr lang="en-US" sz="2000" dirty="0"/>
              <a:t>The science of the mission is split between two themes:</a:t>
            </a:r>
          </a:p>
        </p:txBody>
      </p:sp>
      <p:pic>
        <p:nvPicPr>
          <p:cNvPr id="10" name="Picture 3">
            <a:extLst>
              <a:ext uri="{FF2B5EF4-FFF2-40B4-BE49-F238E27FC236}">
                <a16:creationId xmlns:a16="http://schemas.microsoft.com/office/drawing/2014/main" id="{66DFABE2-AEA7-D042-A94D-4F396D6DCF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7430" y="2516088"/>
            <a:ext cx="2965761" cy="4195118"/>
          </a:xfrm>
          <a:prstGeom prst="rect">
            <a:avLst/>
          </a:prstGeom>
        </p:spPr>
      </p:pic>
      <p:sp>
        <p:nvSpPr>
          <p:cNvPr id="11" name="TextBox 4">
            <a:extLst>
              <a:ext uri="{FF2B5EF4-FFF2-40B4-BE49-F238E27FC236}">
                <a16:creationId xmlns:a16="http://schemas.microsoft.com/office/drawing/2014/main" id="{B7E9AFD7-A724-C94D-9DF8-A0AEA79343F4}"/>
              </a:ext>
            </a:extLst>
          </p:cNvPr>
          <p:cNvSpPr txBox="1"/>
          <p:nvPr/>
        </p:nvSpPr>
        <p:spPr>
          <a:xfrm>
            <a:off x="2653085" y="3734316"/>
            <a:ext cx="4769944" cy="400110"/>
          </a:xfrm>
          <a:prstGeom prst="rect">
            <a:avLst/>
          </a:prstGeom>
          <a:noFill/>
        </p:spPr>
        <p:txBody>
          <a:bodyPr wrap="square" lIns="91440" tIns="45720" rIns="91440" bIns="45720" rtlCol="0" anchor="t">
            <a:spAutoFit/>
          </a:bodyPr>
          <a:lstStyle/>
          <a:p>
            <a:pPr>
              <a:spcAft>
                <a:spcPts val="0"/>
              </a:spcAft>
            </a:pPr>
            <a:r>
              <a:rPr lang="en-US" sz="2000" b="1" dirty="0"/>
              <a:t>1. Comet Nucleus Science</a:t>
            </a:r>
            <a:endParaRPr lang="en-US" sz="2000" dirty="0"/>
          </a:p>
        </p:txBody>
      </p:sp>
      <p:sp>
        <p:nvSpPr>
          <p:cNvPr id="12" name="TextBox 5">
            <a:extLst>
              <a:ext uri="{FF2B5EF4-FFF2-40B4-BE49-F238E27FC236}">
                <a16:creationId xmlns:a16="http://schemas.microsoft.com/office/drawing/2014/main" id="{4AA4474B-7F04-794A-879F-40AC74DD8031}"/>
              </a:ext>
            </a:extLst>
          </p:cNvPr>
          <p:cNvSpPr txBox="1"/>
          <p:nvPr/>
        </p:nvSpPr>
        <p:spPr>
          <a:xfrm>
            <a:off x="3354929" y="5416644"/>
            <a:ext cx="5682501" cy="707886"/>
          </a:xfrm>
          <a:prstGeom prst="rect">
            <a:avLst/>
          </a:prstGeom>
          <a:noFill/>
        </p:spPr>
        <p:txBody>
          <a:bodyPr wrap="square" rtlCol="0">
            <a:spAutoFit/>
          </a:bodyPr>
          <a:lstStyle/>
          <a:p>
            <a:pPr marL="457200" indent="-457200" algn="r">
              <a:spcAft>
                <a:spcPts val="0"/>
              </a:spcAft>
              <a:buFont typeface="+mj-lt"/>
              <a:buAutoNum type="arabicPeriod"/>
            </a:pPr>
            <a:endParaRPr lang="en-US" sz="2000" dirty="0"/>
          </a:p>
          <a:p>
            <a:pPr algn="r"/>
            <a:r>
              <a:rPr lang="en-US" sz="2000" b="1" dirty="0"/>
              <a:t>2. Comet Environment Science</a:t>
            </a:r>
            <a:endParaRPr lang="en-US" sz="2000" dirty="0"/>
          </a:p>
        </p:txBody>
      </p:sp>
      <p:pic>
        <p:nvPicPr>
          <p:cNvPr id="21" name="Picture 4" descr="NASA - EPOXI Mission's Close-Up Views of Comet Hartley 2">
            <a:extLst>
              <a:ext uri="{FF2B5EF4-FFF2-40B4-BE49-F238E27FC236}">
                <a16:creationId xmlns:a16="http://schemas.microsoft.com/office/drawing/2014/main" id="{7ED729CF-EE58-AA48-A763-2E0487CD537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6200000">
            <a:off x="-178246" y="3721267"/>
            <a:ext cx="3342502" cy="242010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6">
            <a:extLst>
              <a:ext uri="{FF2B5EF4-FFF2-40B4-BE49-F238E27FC236}">
                <a16:creationId xmlns:a16="http://schemas.microsoft.com/office/drawing/2014/main" id="{CC936A8A-7353-8841-B0B0-8B52397FEFED}"/>
              </a:ext>
            </a:extLst>
          </p:cNvPr>
          <p:cNvSpPr txBox="1"/>
          <p:nvPr/>
        </p:nvSpPr>
        <p:spPr>
          <a:xfrm>
            <a:off x="2170539" y="6356350"/>
            <a:ext cx="532518" cy="246221"/>
          </a:xfrm>
          <a:prstGeom prst="rect">
            <a:avLst/>
          </a:prstGeom>
          <a:noFill/>
        </p:spPr>
        <p:txBody>
          <a:bodyPr wrap="none" rtlCol="0">
            <a:spAutoFit/>
          </a:bodyPr>
          <a:lstStyle/>
          <a:p>
            <a:r>
              <a:rPr lang="en-US" sz="1000" dirty="0">
                <a:solidFill>
                  <a:schemeClr val="bg1"/>
                </a:solidFill>
              </a:rPr>
              <a:t>NASA</a:t>
            </a:r>
          </a:p>
        </p:txBody>
      </p:sp>
    </p:spTree>
    <p:extLst>
      <p:ext uri="{BB962C8B-B14F-4D97-AF65-F5344CB8AC3E}">
        <p14:creationId xmlns:p14="http://schemas.microsoft.com/office/powerpoint/2010/main" val="414228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52DDE-8454-5074-8888-8B9F5FEACD53}"/>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A2F8DA98-4142-B374-52AC-59D4A4FF218C}"/>
              </a:ext>
            </a:extLst>
          </p:cNvPr>
          <p:cNvSpPr txBox="1"/>
          <p:nvPr/>
        </p:nvSpPr>
        <p:spPr>
          <a:xfrm>
            <a:off x="5618940" y="640412"/>
            <a:ext cx="6432407" cy="5791329"/>
          </a:xfrm>
          <a:prstGeom prst="rect">
            <a:avLst/>
          </a:prstGeom>
          <a:noFill/>
        </p:spPr>
        <p:txBody>
          <a:bodyPr wrap="square">
            <a:spAutoFit/>
          </a:bodyPr>
          <a:lstStyle/>
          <a:p>
            <a:pPr algn="just">
              <a:spcBef>
                <a:spcPts val="1000"/>
              </a:spcBef>
            </a:pPr>
            <a:r>
              <a:rPr lang="en-US" sz="2000" b="1" dirty="0" smtClean="0">
                <a:latin typeface="Arial" panose="020B0604020202020204" pitchFamily="34" charset="0"/>
                <a:cs typeface="Arial" panose="020B0604020202020204" pitchFamily="34" charset="0"/>
              </a:rPr>
              <a:t>Comet Interceptor</a:t>
            </a:r>
            <a:r>
              <a:rPr lang="en-US" sz="2000" dirty="0" smtClean="0">
                <a:latin typeface="Arial" panose="020B0604020202020204" pitchFamily="34" charset="0"/>
                <a:cs typeface="Arial" panose="020B0604020202020204" pitchFamily="34" charset="0"/>
              </a:rPr>
              <a:t> has been conceived as a </a:t>
            </a:r>
            <a:r>
              <a:rPr lang="en-US" sz="2000" b="1" dirty="0" smtClean="0">
                <a:latin typeface="Arial" panose="020B0604020202020204" pitchFamily="34" charset="0"/>
                <a:cs typeface="Arial" panose="020B0604020202020204" pitchFamily="34" charset="0"/>
              </a:rPr>
              <a:t>multi-spacecraft  mission</a:t>
            </a:r>
            <a:r>
              <a:rPr lang="en-US" sz="2000" dirty="0" smtClean="0">
                <a:latin typeface="Arial" panose="020B0604020202020204" pitchFamily="34" charset="0"/>
                <a:cs typeface="Arial" panose="020B0604020202020204" pitchFamily="34" charset="0"/>
              </a:rPr>
              <a:t>:</a:t>
            </a:r>
          </a:p>
          <a:p>
            <a:pPr algn="just">
              <a:spcBef>
                <a:spcPts val="1000"/>
              </a:spcBef>
            </a:pPr>
            <a:r>
              <a:rPr lang="en-US" sz="2000" b="1" dirty="0" smtClean="0">
                <a:latin typeface="Arial" panose="020B0604020202020204" pitchFamily="34" charset="0"/>
                <a:cs typeface="Arial" panose="020B0604020202020204" pitchFamily="34" charset="0"/>
              </a:rPr>
              <a:t>S/C A</a:t>
            </a:r>
            <a:r>
              <a:rPr lang="en-US" sz="2000" dirty="0" smtClean="0">
                <a:latin typeface="Arial" panose="020B0604020202020204" pitchFamily="34" charset="0"/>
                <a:cs typeface="Arial" panose="020B0604020202020204" pitchFamily="34" charset="0"/>
              </a:rPr>
              <a:t> ‘safe’ fly-by distance </a:t>
            </a:r>
            <a:r>
              <a:rPr lang="en-US" sz="2000" dirty="0">
                <a:latin typeface="Arial" panose="020B0604020202020204" pitchFamily="34" charset="0"/>
                <a:cs typeface="Arial" panose="020B0604020202020204" pitchFamily="34" charset="0"/>
              </a:rPr>
              <a:t>from the comet (1000 km</a:t>
            </a:r>
            <a:r>
              <a:rPr lang="en-US" sz="2000" dirty="0" smtClean="0">
                <a:latin typeface="Arial" panose="020B0604020202020204" pitchFamily="34" charset="0"/>
                <a:cs typeface="Arial" panose="020B0604020202020204" pitchFamily="34" charset="0"/>
              </a:rPr>
              <a:t>)</a:t>
            </a:r>
          </a:p>
          <a:p>
            <a:pPr algn="just">
              <a:spcBef>
                <a:spcPts val="1000"/>
              </a:spcBef>
              <a:spcAft>
                <a:spcPts val="1000"/>
              </a:spcAft>
            </a:pPr>
            <a:r>
              <a:rPr lang="it-IT" sz="2000" dirty="0" smtClean="0">
                <a:latin typeface="Arial" panose="020B0604020202020204" pitchFamily="34" charset="0"/>
                <a:cs typeface="Arial" panose="020B0604020202020204" pitchFamily="34" charset="0"/>
              </a:rPr>
              <a:t>plus </a:t>
            </a:r>
            <a:r>
              <a:rPr lang="en-US" sz="2000" dirty="0" smtClean="0">
                <a:latin typeface="Arial" panose="020B0604020202020204" pitchFamily="34" charset="0"/>
                <a:cs typeface="Arial" panose="020B0604020202020204" pitchFamily="34" charset="0"/>
              </a:rPr>
              <a:t>two modules getting closer</a:t>
            </a:r>
            <a:r>
              <a:rPr lang="it-IT"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pPr algn="just">
              <a:spcBef>
                <a:spcPts val="200"/>
              </a:spcBef>
            </a:pPr>
            <a:r>
              <a:rPr lang="en-US" sz="2000" b="1" dirty="0" smtClean="0">
                <a:latin typeface="Arial" panose="020B0604020202020204" pitchFamily="34" charset="0"/>
                <a:cs typeface="Arial" panose="020B0604020202020204" pitchFamily="34" charset="0"/>
              </a:rPr>
              <a:t>Probe B1</a:t>
            </a:r>
            <a:r>
              <a:rPr lang="en-US" sz="2000" dirty="0" smtClean="0">
                <a:latin typeface="Arial" panose="020B0604020202020204" pitchFamily="34" charset="0"/>
                <a:cs typeface="Arial" panose="020B0604020202020204" pitchFamily="34" charset="0"/>
              </a:rPr>
              <a:t> inner coma (800 km) </a:t>
            </a:r>
          </a:p>
          <a:p>
            <a:pPr algn="just">
              <a:spcBef>
                <a:spcPts val="200"/>
              </a:spcBef>
            </a:pPr>
            <a:r>
              <a:rPr lang="en-US" sz="2000" b="1" dirty="0" smtClean="0">
                <a:latin typeface="Arial" panose="020B0604020202020204" pitchFamily="34" charset="0"/>
                <a:cs typeface="Arial" panose="020B0604020202020204" pitchFamily="34" charset="0"/>
              </a:rPr>
              <a:t>Probe B2</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nucleus+coma</a:t>
            </a:r>
            <a:r>
              <a:rPr lang="en-US" sz="2000" dirty="0" smtClean="0">
                <a:latin typeface="Arial" panose="020B0604020202020204" pitchFamily="34" charset="0"/>
                <a:cs typeface="Arial" panose="020B0604020202020204" pitchFamily="34" charset="0"/>
              </a:rPr>
              <a:t> (400 km).</a:t>
            </a:r>
          </a:p>
          <a:p>
            <a:pPr algn="just">
              <a:spcBef>
                <a:spcPts val="200"/>
              </a:spcBef>
            </a:pPr>
            <a:endParaRPr lang="en-US" sz="2000" dirty="0" smtClean="0">
              <a:latin typeface="Arial" panose="020B0604020202020204" pitchFamily="34" charset="0"/>
              <a:cs typeface="Arial" panose="020B0604020202020204" pitchFamily="34" charset="0"/>
            </a:endParaRPr>
          </a:p>
          <a:p>
            <a:pPr marL="342900" indent="-342900" algn="just">
              <a:buClrTx/>
              <a:buFont typeface="Wingdings" panose="05000000000000000000" pitchFamily="2" charset="2"/>
              <a:buChar char="ü"/>
            </a:pPr>
            <a:r>
              <a:rPr lang="en-US" sz="2000" dirty="0"/>
              <a:t>To separate </a:t>
            </a:r>
            <a:r>
              <a:rPr lang="en-US" sz="2000" b="1" dirty="0"/>
              <a:t>time and space variation</a:t>
            </a:r>
            <a:r>
              <a:rPr lang="en-US" sz="2000" dirty="0"/>
              <a:t> in the </a:t>
            </a:r>
            <a:r>
              <a:rPr lang="en-US" sz="2000" dirty="0" smtClean="0"/>
              <a:t>coma</a:t>
            </a:r>
            <a:endParaRPr lang="en-US" sz="2000" dirty="0"/>
          </a:p>
          <a:p>
            <a:pPr marL="342900" indent="-342900" algn="just">
              <a:buClrTx/>
              <a:buFont typeface="Wingdings" panose="05000000000000000000" pitchFamily="2" charset="2"/>
              <a:buChar char="ü"/>
            </a:pPr>
            <a:r>
              <a:rPr lang="en-US" sz="2000" dirty="0"/>
              <a:t>To enable </a:t>
            </a:r>
            <a:r>
              <a:rPr lang="en-US" sz="2000" b="1" dirty="0"/>
              <a:t>simultaneous</a:t>
            </a:r>
            <a:r>
              <a:rPr lang="en-US" sz="2000" dirty="0"/>
              <a:t> coma + nucleus + solar wind interaction studies at different </a:t>
            </a:r>
            <a:r>
              <a:rPr lang="en-US" sz="2000" dirty="0" smtClean="0"/>
              <a:t>distances</a:t>
            </a:r>
            <a:endParaRPr lang="en-GB" sz="2000" dirty="0"/>
          </a:p>
          <a:p>
            <a:pPr marL="342900" indent="-342900" algn="just">
              <a:buClrTx/>
              <a:buFont typeface="Wingdings" panose="05000000000000000000" pitchFamily="2" charset="2"/>
              <a:buChar char="ü"/>
            </a:pPr>
            <a:r>
              <a:rPr lang="en-GB" sz="2000" dirty="0"/>
              <a:t>To separate </a:t>
            </a:r>
            <a:r>
              <a:rPr lang="en-GB" sz="2000" b="1" dirty="0"/>
              <a:t>safe / distant</a:t>
            </a:r>
            <a:r>
              <a:rPr lang="en-GB" sz="2000" dirty="0"/>
              <a:t> measurements and </a:t>
            </a:r>
            <a:r>
              <a:rPr lang="en-GB" sz="2000" b="1" dirty="0"/>
              <a:t>high risk / high gain</a:t>
            </a:r>
            <a:r>
              <a:rPr lang="en-GB" sz="2000" dirty="0"/>
              <a:t> close approaches</a:t>
            </a:r>
            <a:endParaRPr lang="en-US" sz="2000" dirty="0"/>
          </a:p>
          <a:p>
            <a:pPr algn="just">
              <a:spcBef>
                <a:spcPts val="1000"/>
              </a:spcBef>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remote sensing instruments aboard all three platforms will allow simultaneous observations from multiple points, thus creating a 3D profile of the chosen object.</a:t>
            </a:r>
            <a:endParaRPr lang="en-GB" sz="2000" dirty="0">
              <a:latin typeface="Arial" panose="020B0604020202020204" pitchFamily="34" charset="0"/>
              <a:cs typeface="Arial" panose="020B0604020202020204" pitchFamily="34" charset="0"/>
            </a:endParaRPr>
          </a:p>
        </p:txBody>
      </p:sp>
      <p:pic>
        <p:nvPicPr>
          <p:cNvPr id="8" name="Immagine 7" descr="Immagine che contiene testo, schermata, grafica&#10;&#10;Descrizione generata automaticamente">
            <a:extLst>
              <a:ext uri="{FF2B5EF4-FFF2-40B4-BE49-F238E27FC236}">
                <a16:creationId xmlns:a16="http://schemas.microsoft.com/office/drawing/2014/main" id="{1E07A3FC-1CAA-617D-582E-24779E707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161" y="963354"/>
            <a:ext cx="5198029" cy="2785303"/>
          </a:xfrm>
          <a:prstGeom prst="rect">
            <a:avLst/>
          </a:prstGeom>
        </p:spPr>
      </p:pic>
      <p:sp>
        <p:nvSpPr>
          <p:cNvPr id="9" name="CasellaDiTesto 8">
            <a:extLst>
              <a:ext uri="{FF2B5EF4-FFF2-40B4-BE49-F238E27FC236}">
                <a16:creationId xmlns:a16="http://schemas.microsoft.com/office/drawing/2014/main" id="{60B246F4-D8DC-F54F-0BB2-F02CE983F7E4}"/>
              </a:ext>
            </a:extLst>
          </p:cNvPr>
          <p:cNvSpPr txBox="1"/>
          <p:nvPr/>
        </p:nvSpPr>
        <p:spPr>
          <a:xfrm>
            <a:off x="1098262" y="6111144"/>
            <a:ext cx="3579826" cy="276999"/>
          </a:xfrm>
          <a:prstGeom prst="rect">
            <a:avLst/>
          </a:prstGeom>
          <a:noFill/>
        </p:spPr>
        <p:txBody>
          <a:bodyPr wrap="none" rtlCol="0">
            <a:spAutoFit/>
          </a:bodyPr>
          <a:lstStyle/>
          <a:p>
            <a:r>
              <a:rPr lang="it-IT" sz="1200" dirty="0">
                <a:latin typeface="Arial" panose="020B0604020202020204" pitchFamily="34" charset="0"/>
                <a:cs typeface="Arial" panose="020B0604020202020204" pitchFamily="34" charset="0"/>
              </a:rPr>
              <a:t>Mission </a:t>
            </a:r>
            <a:r>
              <a:rPr lang="it-IT" sz="1200" dirty="0" err="1">
                <a:latin typeface="Arial" panose="020B0604020202020204" pitchFamily="34" charset="0"/>
                <a:cs typeface="Arial" panose="020B0604020202020204" pitchFamily="34" charset="0"/>
              </a:rPr>
              <a:t>analysis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configuration</a:t>
            </a:r>
            <a:r>
              <a:rPr lang="it-IT" sz="1200" dirty="0">
                <a:latin typeface="Arial" panose="020B0604020202020204" pitchFamily="34" charset="0"/>
                <a:cs typeface="Arial" panose="020B0604020202020204" pitchFamily="34" charset="0"/>
              </a:rPr>
              <a:t> sketch (credit ESA)</a:t>
            </a:r>
          </a:p>
        </p:txBody>
      </p:sp>
      <p:sp>
        <p:nvSpPr>
          <p:cNvPr id="11" name="Rectangle 2"/>
          <p:cNvSpPr txBox="1">
            <a:spLocks noChangeArrowheads="1"/>
          </p:cNvSpPr>
          <p:nvPr/>
        </p:nvSpPr>
        <p:spPr bwMode="auto">
          <a:xfrm>
            <a:off x="1066800" y="0"/>
            <a:ext cx="7645400" cy="619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400" b="1">
                <a:solidFill>
                  <a:srgbClr val="000099"/>
                </a:solidFill>
                <a:latin typeface="+mj-lt"/>
                <a:ea typeface="+mj-ea"/>
                <a:cs typeface="+mj-cs"/>
              </a:defRPr>
            </a:lvl1pPr>
            <a:lvl2pPr algn="l" rtl="0" eaLnBrk="0" fontAlgn="base" hangingPunct="0">
              <a:spcBef>
                <a:spcPct val="0"/>
              </a:spcBef>
              <a:spcAft>
                <a:spcPct val="0"/>
              </a:spcAft>
              <a:defRPr sz="2400" b="1">
                <a:solidFill>
                  <a:srgbClr val="000099"/>
                </a:solidFill>
                <a:latin typeface="Arial" charset="0"/>
              </a:defRPr>
            </a:lvl2pPr>
            <a:lvl3pPr algn="l" rtl="0" eaLnBrk="0" fontAlgn="base" hangingPunct="0">
              <a:spcBef>
                <a:spcPct val="0"/>
              </a:spcBef>
              <a:spcAft>
                <a:spcPct val="0"/>
              </a:spcAft>
              <a:defRPr sz="2400" b="1">
                <a:solidFill>
                  <a:srgbClr val="000099"/>
                </a:solidFill>
                <a:latin typeface="Arial" charset="0"/>
              </a:defRPr>
            </a:lvl3pPr>
            <a:lvl4pPr algn="l" rtl="0" eaLnBrk="0" fontAlgn="base" hangingPunct="0">
              <a:spcBef>
                <a:spcPct val="0"/>
              </a:spcBef>
              <a:spcAft>
                <a:spcPct val="0"/>
              </a:spcAft>
              <a:defRPr sz="2400" b="1">
                <a:solidFill>
                  <a:srgbClr val="000099"/>
                </a:solidFill>
                <a:latin typeface="Arial" charset="0"/>
              </a:defRPr>
            </a:lvl4pPr>
            <a:lvl5pPr algn="l" rtl="0" eaLnBrk="0" fontAlgn="base" hangingPunct="0">
              <a:spcBef>
                <a:spcPct val="0"/>
              </a:spcBef>
              <a:spcAft>
                <a:spcPct val="0"/>
              </a:spcAft>
              <a:defRPr sz="2400" b="1">
                <a:solidFill>
                  <a:srgbClr val="000099"/>
                </a:solidFill>
                <a:latin typeface="Arial" charset="0"/>
              </a:defRPr>
            </a:lvl5pPr>
            <a:lvl6pPr marL="457200" algn="l" rtl="0" fontAlgn="base">
              <a:spcBef>
                <a:spcPct val="0"/>
              </a:spcBef>
              <a:spcAft>
                <a:spcPct val="0"/>
              </a:spcAft>
              <a:defRPr sz="2400" b="1">
                <a:solidFill>
                  <a:srgbClr val="000099"/>
                </a:solidFill>
                <a:latin typeface="Arial" charset="0"/>
              </a:defRPr>
            </a:lvl6pPr>
            <a:lvl7pPr marL="914400" algn="l" rtl="0" fontAlgn="base">
              <a:spcBef>
                <a:spcPct val="0"/>
              </a:spcBef>
              <a:spcAft>
                <a:spcPct val="0"/>
              </a:spcAft>
              <a:defRPr sz="2400" b="1">
                <a:solidFill>
                  <a:srgbClr val="000099"/>
                </a:solidFill>
                <a:latin typeface="Arial" charset="0"/>
              </a:defRPr>
            </a:lvl7pPr>
            <a:lvl8pPr marL="1371600" algn="l" rtl="0" fontAlgn="base">
              <a:spcBef>
                <a:spcPct val="0"/>
              </a:spcBef>
              <a:spcAft>
                <a:spcPct val="0"/>
              </a:spcAft>
              <a:defRPr sz="2400" b="1">
                <a:solidFill>
                  <a:srgbClr val="000099"/>
                </a:solidFill>
                <a:latin typeface="Arial" charset="0"/>
              </a:defRPr>
            </a:lvl8pPr>
            <a:lvl9pPr marL="1828800" algn="l" rtl="0" fontAlgn="base">
              <a:spcBef>
                <a:spcPct val="0"/>
              </a:spcBef>
              <a:spcAft>
                <a:spcPct val="0"/>
              </a:spcAft>
              <a:defRPr sz="2400" b="1">
                <a:solidFill>
                  <a:srgbClr val="000099"/>
                </a:solidFill>
                <a:latin typeface="Arial" charset="0"/>
              </a:defRPr>
            </a:lvl9pPr>
          </a:lstStyle>
          <a:p>
            <a:pPr>
              <a:buClrTx/>
              <a:buSzTx/>
              <a:buFontTx/>
            </a:pPr>
            <a:r>
              <a:rPr lang="en-US" sz="2800" dirty="0">
                <a:solidFill>
                  <a:srgbClr val="0066FF"/>
                </a:solidFill>
                <a:latin typeface="Arial" panose="020B0604020202020204" pitchFamily="34" charset="0"/>
                <a:cs typeface="Arial" panose="020B0604020202020204" pitchFamily="34" charset="0"/>
              </a:rPr>
              <a:t>Comet Interceptor: </a:t>
            </a:r>
            <a:r>
              <a:rPr lang="en-US" sz="2800" dirty="0" smtClean="0">
                <a:solidFill>
                  <a:srgbClr val="0066FF"/>
                </a:solidFill>
                <a:latin typeface="Arial" panose="020B0604020202020204" pitchFamily="34" charset="0"/>
                <a:cs typeface="Arial" panose="020B0604020202020204" pitchFamily="34" charset="0"/>
              </a:rPr>
              <a:t>spacecraft concept</a:t>
            </a:r>
            <a:endParaRPr lang="it-IT" sz="2800" kern="0" dirty="0">
              <a:solidFill>
                <a:srgbClr val="0066FF"/>
              </a:solidFill>
              <a:latin typeface="Arial" panose="020B0604020202020204" pitchFamily="34" charset="0"/>
              <a:cs typeface="Arial" panose="020B0604020202020204" pitchFamily="34" charset="0"/>
            </a:endParaRPr>
          </a:p>
        </p:txBody>
      </p:sp>
      <p:sp>
        <p:nvSpPr>
          <p:cNvPr id="13" name="CasellaDiTesto 12">
            <a:extLst>
              <a:ext uri="{FF2B5EF4-FFF2-40B4-BE49-F238E27FC236}">
                <a16:creationId xmlns:a16="http://schemas.microsoft.com/office/drawing/2014/main" id="{4F721E2A-6099-44DC-28AB-4F14F171FFA8}"/>
              </a:ext>
            </a:extLst>
          </p:cNvPr>
          <p:cNvSpPr txBox="1"/>
          <p:nvPr/>
        </p:nvSpPr>
        <p:spPr>
          <a:xfrm>
            <a:off x="330535" y="3536077"/>
            <a:ext cx="3360215" cy="276999"/>
          </a:xfrm>
          <a:prstGeom prst="rect">
            <a:avLst/>
          </a:prstGeom>
          <a:noFill/>
        </p:spPr>
        <p:txBody>
          <a:bodyPr wrap="none" rtlCol="0">
            <a:spAutoFit/>
          </a:bodyPr>
          <a:lstStyle/>
          <a:p>
            <a:r>
              <a:rPr lang="it-IT" sz="1200" dirty="0" err="1">
                <a:solidFill>
                  <a:schemeClr val="bg1"/>
                </a:solidFill>
                <a:latin typeface="Arial" panose="020B0604020202020204" pitchFamily="34" charset="0"/>
                <a:cs typeface="Arial" panose="020B0604020202020204" pitchFamily="34" charset="0"/>
              </a:rPr>
              <a:t>Comet</a:t>
            </a:r>
            <a:r>
              <a:rPr lang="it-IT" sz="1200" dirty="0">
                <a:solidFill>
                  <a:schemeClr val="bg1"/>
                </a:solidFill>
                <a:latin typeface="Arial" panose="020B0604020202020204" pitchFamily="34" charset="0"/>
                <a:cs typeface="Arial" panose="020B0604020202020204" pitchFamily="34" charset="0"/>
              </a:rPr>
              <a:t> </a:t>
            </a:r>
            <a:r>
              <a:rPr lang="it-IT" sz="1200" dirty="0" err="1">
                <a:solidFill>
                  <a:schemeClr val="bg1"/>
                </a:solidFill>
                <a:latin typeface="Arial" panose="020B0604020202020204" pitchFamily="34" charset="0"/>
                <a:cs typeface="Arial" panose="020B0604020202020204" pitchFamily="34" charset="0"/>
              </a:rPr>
              <a:t>Interceptor</a:t>
            </a:r>
            <a:r>
              <a:rPr lang="it-IT" sz="1200" dirty="0">
                <a:solidFill>
                  <a:schemeClr val="bg1"/>
                </a:solidFill>
                <a:latin typeface="Arial" panose="020B0604020202020204" pitchFamily="34" charset="0"/>
                <a:cs typeface="Arial" panose="020B0604020202020204" pitchFamily="34" charset="0"/>
              </a:rPr>
              <a:t> design concept (credit ESA)</a:t>
            </a:r>
          </a:p>
        </p:txBody>
      </p:sp>
      <p:grpSp>
        <p:nvGrpSpPr>
          <p:cNvPr id="14" name="Gruppo 13">
            <a:extLst>
              <a:ext uri="{FF2B5EF4-FFF2-40B4-BE49-F238E27FC236}">
                <a16:creationId xmlns:a16="http://schemas.microsoft.com/office/drawing/2014/main" id="{678CD7E1-4430-CF02-D8B3-87F2B5342F60}"/>
              </a:ext>
            </a:extLst>
          </p:cNvPr>
          <p:cNvGrpSpPr>
            <a:grpSpLocks noChangeAspect="1"/>
          </p:cNvGrpSpPr>
          <p:nvPr/>
        </p:nvGrpSpPr>
        <p:grpSpPr>
          <a:xfrm>
            <a:off x="1066800" y="3846592"/>
            <a:ext cx="3920858" cy="2336252"/>
            <a:chOff x="4866722" y="1545586"/>
            <a:chExt cx="3555558" cy="2118588"/>
          </a:xfrm>
        </p:grpSpPr>
        <p:pic>
          <p:nvPicPr>
            <p:cNvPr id="15" name="Immagine 14" descr="Immagine che contiene trasporto, veicolo spaziale&#10;&#10;Descrizione generata automaticamente">
              <a:extLst>
                <a:ext uri="{FF2B5EF4-FFF2-40B4-BE49-F238E27FC236}">
                  <a16:creationId xmlns:a16="http://schemas.microsoft.com/office/drawing/2014/main" id="{C1C6BD6C-709D-4C3A-609B-6B89CF8E0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722" y="1578924"/>
              <a:ext cx="3555558" cy="1813921"/>
            </a:xfrm>
            <a:prstGeom prst="rect">
              <a:avLst/>
            </a:prstGeom>
          </p:spPr>
        </p:pic>
        <p:grpSp>
          <p:nvGrpSpPr>
            <p:cNvPr id="16" name="Gruppo 15">
              <a:extLst>
                <a:ext uri="{FF2B5EF4-FFF2-40B4-BE49-F238E27FC236}">
                  <a16:creationId xmlns:a16="http://schemas.microsoft.com/office/drawing/2014/main" id="{D69563A5-031D-AFBF-2522-2AAE83D0653A}"/>
                </a:ext>
              </a:extLst>
            </p:cNvPr>
            <p:cNvGrpSpPr>
              <a:grpSpLocks noChangeAspect="1"/>
            </p:cNvGrpSpPr>
            <p:nvPr/>
          </p:nvGrpSpPr>
          <p:grpSpPr>
            <a:xfrm>
              <a:off x="5346316" y="1545586"/>
              <a:ext cx="2892584" cy="2118588"/>
              <a:chOff x="6142230" y="976180"/>
              <a:chExt cx="2763009" cy="1973706"/>
            </a:xfrm>
          </p:grpSpPr>
          <p:cxnSp>
            <p:nvCxnSpPr>
              <p:cNvPr id="17" name="Connettore 2 16">
                <a:extLst>
                  <a:ext uri="{FF2B5EF4-FFF2-40B4-BE49-F238E27FC236}">
                    <a16:creationId xmlns:a16="http://schemas.microsoft.com/office/drawing/2014/main" id="{63B05425-D7C7-C64E-2A20-4B07D1F81169}"/>
                  </a:ext>
                </a:extLst>
              </p:cNvPr>
              <p:cNvCxnSpPr>
                <a:cxnSpLocks/>
                <a:stCxn id="20" idx="1"/>
              </p:cNvCxnSpPr>
              <p:nvPr/>
            </p:nvCxnSpPr>
            <p:spPr bwMode="auto">
              <a:xfrm flipH="1">
                <a:off x="7363194" y="1123636"/>
                <a:ext cx="664618" cy="267904"/>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8" name="Connettore 2 17">
                <a:extLst>
                  <a:ext uri="{FF2B5EF4-FFF2-40B4-BE49-F238E27FC236}">
                    <a16:creationId xmlns:a16="http://schemas.microsoft.com/office/drawing/2014/main" id="{89BC2A0C-E293-9C5D-FA2B-C06B3AB46B85}"/>
                  </a:ext>
                </a:extLst>
              </p:cNvPr>
              <p:cNvCxnSpPr>
                <a:cxnSpLocks/>
                <a:stCxn id="21" idx="0"/>
              </p:cNvCxnSpPr>
              <p:nvPr/>
            </p:nvCxnSpPr>
            <p:spPr bwMode="auto">
              <a:xfrm flipH="1" flipV="1">
                <a:off x="7482811" y="2246703"/>
                <a:ext cx="218186" cy="481467"/>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9" name="Connettore 2 18">
                <a:extLst>
                  <a:ext uri="{FF2B5EF4-FFF2-40B4-BE49-F238E27FC236}">
                    <a16:creationId xmlns:a16="http://schemas.microsoft.com/office/drawing/2014/main" id="{371CF2A7-C255-67A0-4496-58656867D00E}"/>
                  </a:ext>
                </a:extLst>
              </p:cNvPr>
              <p:cNvCxnSpPr>
                <a:cxnSpLocks/>
                <a:stCxn id="22" idx="2"/>
              </p:cNvCxnSpPr>
              <p:nvPr/>
            </p:nvCxnSpPr>
            <p:spPr bwMode="auto">
              <a:xfrm>
                <a:off x="6580943" y="1197896"/>
                <a:ext cx="593440" cy="361864"/>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20" name="CasellaDiTesto 19">
                <a:extLst>
                  <a:ext uri="{FF2B5EF4-FFF2-40B4-BE49-F238E27FC236}">
                    <a16:creationId xmlns:a16="http://schemas.microsoft.com/office/drawing/2014/main" id="{C717B093-F71A-397F-DCDA-D4F681C5D6B5}"/>
                  </a:ext>
                </a:extLst>
              </p:cNvPr>
              <p:cNvSpPr txBox="1">
                <a:spLocks/>
              </p:cNvSpPr>
              <p:nvPr/>
            </p:nvSpPr>
            <p:spPr>
              <a:xfrm>
                <a:off x="8027812" y="1012778"/>
                <a:ext cx="877427" cy="221716"/>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Probe B2</a:t>
                </a:r>
                <a:endParaRPr lang="en-GB" sz="1867" dirty="0">
                  <a:latin typeface="Arial" panose="020B0604020202020204" pitchFamily="34" charset="0"/>
                  <a:cs typeface="Arial" panose="020B0604020202020204" pitchFamily="34" charset="0"/>
                </a:endParaRPr>
              </a:p>
            </p:txBody>
          </p:sp>
          <p:sp>
            <p:nvSpPr>
              <p:cNvPr id="21" name="CasellaDiTesto 20">
                <a:extLst>
                  <a:ext uri="{FF2B5EF4-FFF2-40B4-BE49-F238E27FC236}">
                    <a16:creationId xmlns:a16="http://schemas.microsoft.com/office/drawing/2014/main" id="{49D78F33-B6D5-F22D-A2C7-E38EDADD650C}"/>
                  </a:ext>
                </a:extLst>
              </p:cNvPr>
              <p:cNvSpPr txBox="1">
                <a:spLocks/>
              </p:cNvSpPr>
              <p:nvPr/>
            </p:nvSpPr>
            <p:spPr>
              <a:xfrm>
                <a:off x="7368688" y="2728170"/>
                <a:ext cx="664618" cy="221716"/>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S/C A</a:t>
                </a:r>
                <a:endParaRPr lang="en-GB" sz="1867" dirty="0">
                  <a:latin typeface="Arial" panose="020B0604020202020204" pitchFamily="34" charset="0"/>
                  <a:cs typeface="Arial" panose="020B0604020202020204" pitchFamily="34" charset="0"/>
                </a:endParaRPr>
              </a:p>
            </p:txBody>
          </p:sp>
          <p:sp>
            <p:nvSpPr>
              <p:cNvPr id="22" name="CasellaDiTesto 21">
                <a:extLst>
                  <a:ext uri="{FF2B5EF4-FFF2-40B4-BE49-F238E27FC236}">
                    <a16:creationId xmlns:a16="http://schemas.microsoft.com/office/drawing/2014/main" id="{B8176B5B-A4BB-473E-F950-810D8875687C}"/>
                  </a:ext>
                </a:extLst>
              </p:cNvPr>
              <p:cNvSpPr txBox="1">
                <a:spLocks/>
              </p:cNvSpPr>
              <p:nvPr/>
            </p:nvSpPr>
            <p:spPr>
              <a:xfrm>
                <a:off x="6142230" y="976180"/>
                <a:ext cx="877427" cy="221716"/>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Probe B1</a:t>
                </a:r>
                <a:endParaRPr lang="en-GB" sz="1867"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077246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vello">
  <a:themeElements>
    <a:clrScheme name="Livello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ivel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kumimoji="0" sz="1800" b="0" i="0" u="none" strike="noStrike" cap="none" normalizeH="0" baseline="0" smtClean="0">
            <a:ln>
              <a:noFill/>
            </a:ln>
            <a:solidFill>
              <a:schemeClr val="tx1"/>
            </a:solidFill>
            <a:effectLst/>
            <a:latin typeface="Arial" charset="0"/>
          </a:defRPr>
        </a:defPPr>
      </a:lstStyle>
    </a:spDef>
    <a:lnDef>
      <a:spPr bwMode="auto">
        <a:noFill/>
        <a:ln w="6350" cap="flat" cmpd="sng" algn="ctr">
          <a:solidFill>
            <a:schemeClr val="tx1"/>
          </a:solidFill>
          <a:prstDash val="solid"/>
          <a:round/>
          <a:headEnd type="none" w="med" len="med"/>
          <a:tailEnd type="none" w="med" len="med"/>
        </a:ln>
        <a:effectLst/>
      </a:spPr>
      <a:bodyPr/>
      <a:lstStyle/>
    </a:lnDef>
  </a:objectDefaults>
  <a:extraClrSchemeLst>
    <a:extraClrScheme>
      <a:clrScheme name="Livello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ivello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ivello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ivello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ivello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ivello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ivello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ivello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88657</TotalTime>
  <Words>753</Words>
  <Application>Microsoft Office PowerPoint</Application>
  <PresentationFormat>Widescreen</PresentationFormat>
  <Paragraphs>85</Paragraphs>
  <Slides>12</Slides>
  <Notes>5</Notes>
  <HiddenSlides>0</HiddenSlides>
  <MMClips>1</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12</vt:i4>
      </vt:variant>
    </vt:vector>
  </HeadingPairs>
  <TitlesOfParts>
    <vt:vector size="22" baseType="lpstr">
      <vt:lpstr>Arial</vt:lpstr>
      <vt:lpstr>Calibri</vt:lpstr>
      <vt:lpstr>Calibri Light</vt:lpstr>
      <vt:lpstr>CMR10</vt:lpstr>
      <vt:lpstr>EBGaramond-Regular-Identity-H</vt:lpstr>
      <vt:lpstr>Times New Roman</vt:lpstr>
      <vt:lpstr>Verdana</vt:lpstr>
      <vt:lpstr>Wingdings</vt:lpstr>
      <vt:lpstr>Livello</vt:lpstr>
      <vt:lpstr>Personalizza struttura</vt:lpstr>
      <vt:lpstr>Future Comet Interceptor</vt:lpstr>
      <vt:lpstr>Presentazione standard di PowerPoint</vt:lpstr>
      <vt:lpstr>15</vt:lpstr>
      <vt:lpstr>Presentazione standard di PowerPoint</vt:lpstr>
      <vt:lpstr>Philae imaged by OSIRIS</vt:lpstr>
      <vt:lpstr>OSIRIS</vt:lpstr>
      <vt:lpstr>Presentazione standard di PowerPoint</vt:lpstr>
      <vt:lpstr>Presentazione standard di PowerPoint</vt:lpstr>
      <vt:lpstr>Presentazione standard di PowerPoint</vt:lpstr>
      <vt:lpstr>Presentazione standard di PowerPoint</vt:lpstr>
      <vt:lpstr>Presentazione standard di PowerPoint</vt:lpstr>
      <vt:lpstr>What’s Next? </vt:lpstr>
    </vt:vector>
  </TitlesOfParts>
  <Company>CNR-IFN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Wide Angle Camera di OSIRIS</dc:title>
  <dc:creator>Vania Da Deppo</dc:creator>
  <cp:lastModifiedBy>VANIA DA DEPPO</cp:lastModifiedBy>
  <cp:revision>1237</cp:revision>
  <cp:lastPrinted>2013-11-20T08:45:14Z</cp:lastPrinted>
  <dcterms:created xsi:type="dcterms:W3CDTF">2000-06-16T22:29:18Z</dcterms:created>
  <dcterms:modified xsi:type="dcterms:W3CDTF">2024-11-12T09:49:00Z</dcterms:modified>
</cp:coreProperties>
</file>