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4" r:id="rId2"/>
    <p:sldMasterId id="2147483676" r:id="rId3"/>
    <p:sldMasterId id="2147483688" r:id="rId4"/>
    <p:sldMasterId id="2147483698" r:id="rId5"/>
  </p:sldMasterIdLst>
  <p:notesMasterIdLst>
    <p:notesMasterId r:id="rId29"/>
  </p:notesMasterIdLst>
  <p:sldIdLst>
    <p:sldId id="456" r:id="rId6"/>
    <p:sldId id="457" r:id="rId7"/>
    <p:sldId id="563" r:id="rId8"/>
    <p:sldId id="565" r:id="rId9"/>
    <p:sldId id="570" r:id="rId10"/>
    <p:sldId id="571" r:id="rId11"/>
    <p:sldId id="568" r:id="rId12"/>
    <p:sldId id="573" r:id="rId13"/>
    <p:sldId id="459" r:id="rId14"/>
    <p:sldId id="548" r:id="rId15"/>
    <p:sldId id="579" r:id="rId16"/>
    <p:sldId id="360" r:id="rId17"/>
    <p:sldId id="569" r:id="rId18"/>
    <p:sldId id="496" r:id="rId19"/>
    <p:sldId id="572" r:id="rId20"/>
    <p:sldId id="578" r:id="rId21"/>
    <p:sldId id="566" r:id="rId22"/>
    <p:sldId id="575" r:id="rId23"/>
    <p:sldId id="564" r:id="rId24"/>
    <p:sldId id="574" r:id="rId25"/>
    <p:sldId id="576" r:id="rId26"/>
    <p:sldId id="458" r:id="rId27"/>
    <p:sldId id="567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94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8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7DD8CB-DC56-4173-9370-73ED95EA275C}" type="datetimeFigureOut">
              <a:rPr lang="en-US"/>
              <a:pPr>
                <a:defRPr/>
              </a:pPr>
              <a:t>11-Nov-24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EE0B64A-77AF-41F9-B413-C5BF89E8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7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034567-04BE-4C9A-AE2B-4D8F1C64600E}" type="slidenum">
              <a:rPr lang="de-CH" smtClean="0">
                <a:latin typeface="Arial" pitchFamily="34" charset="0"/>
              </a:rPr>
              <a:pPr/>
              <a:t>1</a:t>
            </a:fld>
            <a:endParaRPr lang="de-CH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546A-D1C7-DAE5-BAA8-F1B11498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55CDD14-6452-B2CB-8453-2398A2AD9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034567-04BE-4C9A-AE2B-4D8F1C64600E}" type="slidenum">
              <a:rPr lang="de-CH" smtClean="0">
                <a:latin typeface="Arial" pitchFamily="34" charset="0"/>
              </a:rPr>
              <a:pPr/>
              <a:t>2</a:t>
            </a:fld>
            <a:endParaRPr lang="de-CH">
              <a:latin typeface="Arial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CE447E0-30CA-9885-FCCB-EC2E4AA3F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A999151-878B-003A-9207-D3CDC1740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1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2052" y="647700"/>
            <a:ext cx="2686049" cy="5505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667" y="647700"/>
            <a:ext cx="7859184" cy="5505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19668" y="647700"/>
            <a:ext cx="10748433" cy="550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2 March 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BELA PM with ESA at DLR-PF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32126-E450-4291-9870-28F379D82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177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6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53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3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7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52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776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46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18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41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084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0800" y="838200"/>
            <a:ext cx="10363200" cy="838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320800" y="1905000"/>
            <a:ext cx="50800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4000" y="1905000"/>
            <a:ext cx="50800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616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51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675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36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017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445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268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11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70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652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05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EB35-09A9-4581-ABC2-8D9713425AB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78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524000" y="1392238"/>
            <a:ext cx="9789584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5857876"/>
            <a:ext cx="1143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159001"/>
            <a:ext cx="9789584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2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416837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0" y="938212"/>
            <a:ext cx="9789584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524001" y="1884363"/>
            <a:ext cx="10259484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3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351651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8" y="1654176"/>
            <a:ext cx="5272617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54176"/>
            <a:ext cx="5272616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0" y="938212"/>
            <a:ext cx="9789584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524001" y="1884363"/>
            <a:ext cx="50256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753600" y="1882800"/>
            <a:ext cx="50256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4246965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0" y="938212"/>
            <a:ext cx="9789584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524001" y="2422800"/>
            <a:ext cx="50256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753600" y="2422800"/>
            <a:ext cx="50256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1526400" y="1871440"/>
            <a:ext cx="50256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53600" y="1872000"/>
            <a:ext cx="50256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3316673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0" y="938212"/>
            <a:ext cx="9789584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649850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</p:spTree>
    <p:extLst>
      <p:ext uri="{BB962C8B-B14F-4D97-AF65-F5344CB8AC3E}">
        <p14:creationId xmlns:p14="http://schemas.microsoft.com/office/powerpoint/2010/main" val="533225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0800" y="838200"/>
            <a:ext cx="10363200" cy="838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320800" y="1905000"/>
            <a:ext cx="50800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4000" y="1905000"/>
            <a:ext cx="50800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84379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29F3-56D1-45B6-A515-26099D9B99F3}" type="datetime1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948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4763-4AA1-487D-8D32-893B5F61CA3A}" type="datetime1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00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68449-82C0-4689-BE39-34A124D96D4A}" type="datetime1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600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941-7440-4128-A8AB-B80396F66040}" type="datetime1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08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BFF3-9C66-4F25-8038-5F811D18D181}" type="datetime1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25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CF8D-03B9-433D-B2F7-915233E1DDD0}" type="datetime1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85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7230A-9033-4EB1-A2B2-7E3C402CD848}" type="datetime1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73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96A2-1D67-4DED-8103-3104CAAD212A}" type="datetime1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10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421B-D418-4832-8D68-92B5EB5195B6}" type="datetime1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92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D1D-450C-415E-99E5-25745A39DA7A}" type="datetime1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81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40B7-01DD-4866-96DE-866564B56204}" type="datetime1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Thomas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79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" y="0"/>
            <a:ext cx="9740900" cy="6858000"/>
          </a:xfrm>
          <a:prstGeom prst="rect">
            <a:avLst/>
          </a:prstGeom>
          <a:solidFill>
            <a:srgbClr val="E1EBF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1438275"/>
            <a:ext cx="9745133" cy="5073650"/>
          </a:xfrm>
          <a:prstGeom prst="rect">
            <a:avLst/>
          </a:prstGeom>
          <a:solidFill>
            <a:srgbClr val="9CBDD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latin typeface="Times" pitchFamily="18" charset="0"/>
              <a:cs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9668" y="647701"/>
            <a:ext cx="882861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8" y="1654176"/>
            <a:ext cx="10748433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3933" y="179388"/>
            <a:ext cx="7198784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316634" y="107951"/>
            <a:ext cx="174201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9740900" y="1438275"/>
            <a:ext cx="2446867" cy="5073650"/>
          </a:xfrm>
          <a:prstGeom prst="rect">
            <a:avLst/>
          </a:prstGeom>
          <a:solidFill>
            <a:srgbClr val="B3CCE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solidFill>
                <a:srgbClr val="BED3EA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" y="6583364"/>
            <a:ext cx="1973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i="1" baseline="0" dirty="0">
                <a:latin typeface="Arial" charset="0"/>
                <a:cs typeface="Arial" charset="0"/>
              </a:rPr>
              <a:t>Rosetta/Philae celebration</a:t>
            </a:r>
            <a:endParaRPr lang="en-US" sz="1200" i="1" dirty="0">
              <a:latin typeface="Arial" charset="0"/>
              <a:cs typeface="Arial" charset="0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9745133" y="6653793"/>
            <a:ext cx="2446867" cy="13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defRPr/>
            </a:pPr>
            <a:r>
              <a:rPr lang="de-CH" sz="1000" dirty="0">
                <a:latin typeface="Helvetica" pitchFamily="34" charset="0"/>
                <a:cs typeface="Arial" charset="0"/>
              </a:rPr>
              <a:t> Nicolas</a:t>
            </a:r>
            <a:r>
              <a:rPr lang="de-CH" sz="1000" baseline="0" dirty="0">
                <a:latin typeface="Helvetica" pitchFamily="34" charset="0"/>
                <a:cs typeface="Arial" charset="0"/>
              </a:rPr>
              <a:t> Thomas</a:t>
            </a:r>
            <a:r>
              <a:rPr lang="de-CH" sz="1000" dirty="0">
                <a:latin typeface="Helvetica" pitchFamily="34" charset="0"/>
                <a:cs typeface="Arial" charset="0"/>
              </a:rPr>
              <a:t>, 12 November</a:t>
            </a:r>
            <a:r>
              <a:rPr lang="de-CH" sz="1000" baseline="0" dirty="0">
                <a:latin typeface="Helvetica" pitchFamily="34" charset="0"/>
                <a:cs typeface="Arial" charset="0"/>
              </a:rPr>
              <a:t> </a:t>
            </a:r>
            <a:r>
              <a:rPr lang="de-CH" sz="1000" dirty="0">
                <a:latin typeface="Helvetica" pitchFamily="34" charset="0"/>
                <a:cs typeface="Arial" charset="0"/>
              </a:rPr>
              <a:t>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3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Helvetica" pitchFamily="34" charset="0"/>
        </a:defRPr>
      </a:lvl9pPr>
    </p:titleStyle>
    <p:bodyStyle>
      <a:lvl1pPr marL="419100" indent="-4191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200">
          <a:solidFill>
            <a:srgbClr val="333333"/>
          </a:solidFill>
          <a:latin typeface="+mn-lt"/>
          <a:ea typeface="+mn-ea"/>
          <a:cs typeface="+mn-cs"/>
        </a:defRPr>
      </a:lvl1pPr>
      <a:lvl2pPr marL="8382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2000">
          <a:solidFill>
            <a:srgbClr val="333333"/>
          </a:solidFill>
          <a:latin typeface="+mn-lt"/>
        </a:defRPr>
      </a:lvl2pPr>
      <a:lvl3pPr marL="12954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2400">
          <a:solidFill>
            <a:srgbClr val="333333"/>
          </a:solidFill>
          <a:latin typeface="+mn-lt"/>
        </a:defRPr>
      </a:lvl3pPr>
      <a:lvl4pPr marL="17145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2000">
          <a:solidFill>
            <a:srgbClr val="333333"/>
          </a:solidFill>
          <a:latin typeface="+mn-lt"/>
        </a:defRPr>
      </a:lvl4pPr>
      <a:lvl5pPr marL="21336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2000">
          <a:solidFill>
            <a:srgbClr val="333333"/>
          </a:solidFill>
          <a:latin typeface="+mn-lt"/>
        </a:defRPr>
      </a:lvl5pPr>
      <a:lvl6pPr marL="25908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>
          <a:solidFill>
            <a:srgbClr val="333333"/>
          </a:solidFill>
          <a:latin typeface="+mn-lt"/>
        </a:defRPr>
      </a:lvl6pPr>
      <a:lvl7pPr marL="30480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>
          <a:solidFill>
            <a:srgbClr val="333333"/>
          </a:solidFill>
          <a:latin typeface="+mn-lt"/>
        </a:defRPr>
      </a:lvl7pPr>
      <a:lvl8pPr marL="35052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>
          <a:solidFill>
            <a:srgbClr val="333333"/>
          </a:solidFill>
          <a:latin typeface="+mn-lt"/>
        </a:defRPr>
      </a:lvl8pPr>
      <a:lvl9pPr marL="39624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9BCC-A6E8-4EBF-8E09-E4D4710CD35E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1646-2496-4926-86A2-F986B9E3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Florence </a:t>
            </a:r>
            <a:fld id="{172FEB35-09A9-4581-ABC2-8D9713425ABE}" type="datetimeFigureOut">
              <a:rPr lang="en-GB" smtClean="0"/>
              <a:pPr/>
              <a:t>11/11/2024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Nicolas Thomas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F18C-E718-4BE4-8FCC-3AB096B2E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15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12192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1" y="1884363"/>
            <a:ext cx="10259484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3" y="6143626"/>
            <a:ext cx="7620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524001" y="122239"/>
            <a:ext cx="1640417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0" dirty="0"/>
              <a:t>www.DLR.de  •  Chart </a:t>
            </a:r>
            <a:fld id="{E19ADC32-8BA4-452D-8D92-8E4AF5BC6D76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33" y="122239"/>
            <a:ext cx="7198784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noProof="1"/>
              <a:t>&gt; Lecture &gt; Author  •  Document &gt; Date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938212"/>
            <a:ext cx="9789584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37155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GB" sz="2400" b="1" kern="1200" noProof="0" dirty="0" smtClean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6468003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6CC67-E91B-438F-95BB-122BC82D52F9}" type="datetime1">
              <a:rPr lang="en-GB" smtClean="0"/>
              <a:t>11/11/2024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Nicolas Thomas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A2AB-4F6B-4F58-8F8A-3C17E62B2DB5}" type="slidenum">
              <a:rPr lang="en-GB" smtClean="0"/>
              <a:t>‹#›</a:t>
            </a:fld>
            <a:endParaRPr lang="en-GB"/>
          </a:p>
        </p:txBody>
      </p:sp>
      <p:pic>
        <p:nvPicPr>
          <p:cNvPr id="6146" name="Picture 2" descr="D:\users\thomas\bern_work\funding\horizon2020_comets\logos\flag_yellow_low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582263" cy="7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thomas\bern_work\funding\horizon2020_comets\logos\miard_logo_final_with_name_bold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12" y="1"/>
            <a:ext cx="4044488" cy="7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4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5902424" cy="1470025"/>
          </a:xfrm>
        </p:spPr>
        <p:txBody>
          <a:bodyPr/>
          <a:lstStyle/>
          <a:p>
            <a:pPr algn="ctr"/>
            <a:r>
              <a:rPr lang="en-US" sz="3600" dirty="0"/>
              <a:t>Orbiter Science Highlights</a:t>
            </a:r>
            <a:br>
              <a:rPr lang="en-US" sz="3600" dirty="0"/>
            </a:br>
            <a:br>
              <a:rPr lang="de-DE" sz="3600" dirty="0"/>
            </a:br>
            <a:endParaRPr lang="de-DE" sz="36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F4A528-4566-9DBE-A63A-53DF0EEFD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365104"/>
            <a:ext cx="590242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2800" b="0" kern="0" dirty="0"/>
              <a:t>Nicolas Thomas</a:t>
            </a:r>
            <a:br>
              <a:rPr lang="de-DE" sz="3600" kern="0" dirty="0"/>
            </a:br>
            <a:endParaRPr lang="de-DE" sz="3600" kern="0" dirty="0"/>
          </a:p>
        </p:txBody>
      </p:sp>
    </p:spTree>
    <p:extLst>
      <p:ext uri="{BB962C8B-B14F-4D97-AF65-F5344CB8AC3E}">
        <p14:creationId xmlns:p14="http://schemas.microsoft.com/office/powerpoint/2010/main" val="324529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036_rotation_movie_15082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344" y="116632"/>
            <a:ext cx="6336703" cy="6336703"/>
          </a:xfrm>
        </p:spPr>
      </p:pic>
      <p:pic>
        <p:nvPicPr>
          <p:cNvPr id="3" name="032_rotation_movie_151226.mpg">
            <a:hlinkClick r:id="" action="ppaction://media"/>
            <a:extLst>
              <a:ext uri="{FF2B5EF4-FFF2-40B4-BE49-F238E27FC236}">
                <a16:creationId xmlns:a16="http://schemas.microsoft.com/office/drawing/2014/main" id="{2FF07FD6-827F-F281-88A9-E4F2DA6D16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8880" y="116632"/>
            <a:ext cx="6192687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E63E-3B67-AEF4-324E-8CBB33E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structures and models</a:t>
            </a:r>
          </a:p>
        </p:txBody>
      </p:sp>
      <p:pic>
        <p:nvPicPr>
          <p:cNvPr id="4" name="Picture 3" descr="A collage of images of a meteorite&#10;&#10;Description automatically generated">
            <a:extLst>
              <a:ext uri="{FF2B5EF4-FFF2-40B4-BE49-F238E27FC236}">
                <a16:creationId xmlns:a16="http://schemas.microsoft.com/office/drawing/2014/main" id="{0783FEB4-920D-A6C8-3E7F-B52280D3E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" y="1419662"/>
            <a:ext cx="5441057" cy="5438338"/>
          </a:xfrm>
          <a:prstGeom prst="rect">
            <a:avLst/>
          </a:prstGeom>
        </p:spPr>
      </p:pic>
      <p:pic>
        <p:nvPicPr>
          <p:cNvPr id="6" name="Picture 5" descr="A rainbow colored circle with a blue ball&#10;&#10;Description automatically generated">
            <a:extLst>
              <a:ext uri="{FF2B5EF4-FFF2-40B4-BE49-F238E27FC236}">
                <a16:creationId xmlns:a16="http://schemas.microsoft.com/office/drawing/2014/main" id="{AC9AE9BF-1EF0-D6FB-E75E-A725CB697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05818"/>
            <a:ext cx="6099813" cy="48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4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Dust Transport (Non-escaping particles)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1033" y="1130625"/>
            <a:ext cx="6545196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Non-uniform emission of large non-escaping dust particles provides a significant evolutionary influence (“dust hail” or “</a:t>
            </a:r>
            <a:r>
              <a:rPr lang="en-US" dirty="0" err="1">
                <a:solidFill>
                  <a:srgbClr val="FFFF00"/>
                </a:solidFill>
              </a:rPr>
              <a:t>airfall</a:t>
            </a:r>
            <a:r>
              <a:rPr lang="en-US" dirty="0">
                <a:solidFill>
                  <a:srgbClr val="FFFF00"/>
                </a:solidFill>
              </a:rPr>
              <a:t>”).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D:\users\thomas\bern_work\current_research\papers\osiris_at_cg\results_plots\features\named\m03035_Aten_Ash_Interface_arr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005065"/>
            <a:ext cx="5692221" cy="27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7101" y="3635733"/>
            <a:ext cx="16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Ash near Aten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D:\users\thomas\bern_work\current_research\papers\osiris_at_cg\results_plots\features\dust\m00065_Khepry_Small_Jet_PP_arro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065375"/>
            <a:ext cx="3891336" cy="57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079A-FF90-9751-74A3-58DDEE39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the individual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F8A1B-55E8-1BBB-08EA-3687AC8EB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628800"/>
            <a:ext cx="12192000" cy="34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users\thomas\bern_work\current_research\papers\osiris_at_cg\a_a_papers\surface_dust_transport\3031_Hapi_Dunes_pos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65" y="1435100"/>
            <a:ext cx="5013175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users\thomas\bern_work\current_research\papers\osiris_at_cg\a_a_papers\surface_dust_transport\3031_Hapi_Dunes_arro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21" y="188640"/>
            <a:ext cx="9861374" cy="66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Aeolian Ripples?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520" y="3683685"/>
            <a:ext cx="2668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m wavelength.</a:t>
            </a:r>
          </a:p>
          <a:p>
            <a:r>
              <a:rPr lang="en-US" dirty="0">
                <a:solidFill>
                  <a:srgbClr val="FFFF00"/>
                </a:solidFill>
              </a:rPr>
              <a:t>25-50 cm amplitude.</a:t>
            </a:r>
          </a:p>
          <a:p>
            <a:r>
              <a:rPr lang="en-US" dirty="0">
                <a:solidFill>
                  <a:srgbClr val="FFFF00"/>
                </a:solidFill>
              </a:rPr>
              <a:t>Changing with time.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4232" y="18448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Non-escaping large particles strongly influence surfaces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B2D8-3483-A6D1-7A81-2CC317A9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Slow-moving, rotating, particles</a:t>
            </a:r>
          </a:p>
        </p:txBody>
      </p:sp>
      <p:pic>
        <p:nvPicPr>
          <p:cNvPr id="4" name="Picture 3" descr="A long shot of a trail in the sky&#10;&#10;Description automatically generated">
            <a:extLst>
              <a:ext uri="{FF2B5EF4-FFF2-40B4-BE49-F238E27FC236}">
                <a16:creationId xmlns:a16="http://schemas.microsoft.com/office/drawing/2014/main" id="{053B4554-C285-DE0E-DE97-8632D50B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229941"/>
            <a:ext cx="7056784" cy="5353421"/>
          </a:xfrm>
          <a:prstGeom prst="rect">
            <a:avLst/>
          </a:prstGeom>
        </p:spPr>
      </p:pic>
      <p:pic>
        <p:nvPicPr>
          <p:cNvPr id="7" name="Picture 6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4CD0E983-9F9E-D9C6-FC5F-BDEB22780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61"/>
            <a:ext cx="12192000" cy="40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4E363-0F2A-52B2-EA23-B79A529D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8DF5D-8689-07A3-63FA-5158888A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GIADA – Dust mass and speeds</a:t>
            </a:r>
          </a:p>
        </p:txBody>
      </p:sp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0CBE094-51AC-5E53-A1CA-FCAD84719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44824"/>
            <a:ext cx="11257764" cy="49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06028-4C45-9445-5AE7-13A0C4CC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404664"/>
            <a:ext cx="400399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Fractures, cliff collapse, and interior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C66B6-2295-E6FE-F012-0CE2563F2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7199"/>
            <a:ext cx="4003998" cy="6466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A86FE-8EB0-C382-E2F1-9149F9C4B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3" y="1955701"/>
            <a:ext cx="376253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7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270673-3B41-0DD0-F84C-D24E8290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the final images brought science…..</a:t>
            </a:r>
          </a:p>
        </p:txBody>
      </p:sp>
      <p:pic>
        <p:nvPicPr>
          <p:cNvPr id="5" name="Content Placeholder 4" descr="A close-up of a rock formation&#10;&#10;Description automatically generated">
            <a:extLst>
              <a:ext uri="{FF2B5EF4-FFF2-40B4-BE49-F238E27FC236}">
                <a16:creationId xmlns:a16="http://schemas.microsoft.com/office/drawing/2014/main" id="{A3079D78-4E69-5D36-9A30-F6F0900AF8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40768"/>
            <a:ext cx="9144943" cy="5403908"/>
          </a:xfrm>
        </p:spPr>
      </p:pic>
    </p:spTree>
    <p:extLst>
      <p:ext uri="{BB962C8B-B14F-4D97-AF65-F5344CB8AC3E}">
        <p14:creationId xmlns:p14="http://schemas.microsoft.com/office/powerpoint/2010/main" val="21264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8865-459D-1D20-9357-4913358D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there is one elephant in the room…….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CE0D1-8397-E431-433D-A3E39D86130C}"/>
              </a:ext>
            </a:extLst>
          </p:cNvPr>
          <p:cNvSpPr txBox="1"/>
          <p:nvPr/>
        </p:nvSpPr>
        <p:spPr>
          <a:xfrm>
            <a:off x="719668" y="2951946"/>
            <a:ext cx="9289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Despite 2 years of observation, 1400 refereed papers, all those PhDs..….how </a:t>
            </a:r>
            <a:r>
              <a:rPr lang="en-US" sz="2800" u="sng" dirty="0"/>
              <a:t>does</a:t>
            </a:r>
            <a:r>
              <a:rPr lang="en-US" sz="2800" dirty="0"/>
              <a:t> activity really work?</a:t>
            </a:r>
          </a:p>
          <a:p>
            <a:pPr algn="ctr"/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EAA8B-52C7-47B4-D22C-C6075A08EB8D}"/>
              </a:ext>
            </a:extLst>
          </p:cNvPr>
          <p:cNvSpPr txBox="1"/>
          <p:nvPr/>
        </p:nvSpPr>
        <p:spPr>
          <a:xfrm>
            <a:off x="119336" y="6025633"/>
            <a:ext cx="8696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With thanks to the Rosetta PIs and in remembrance of Claudia, Hans, </a:t>
            </a:r>
            <a:r>
              <a:rPr lang="en-US" sz="1600" i="1" dirty="0" err="1"/>
              <a:t>Angioletta</a:t>
            </a:r>
            <a:r>
              <a:rPr lang="en-US" sz="1600" i="1" dirty="0"/>
              <a:t>, and Helmut</a:t>
            </a:r>
            <a:r>
              <a:rPr lang="en-US" sz="1400" i="1" dirty="0">
                <a:solidFill>
                  <a:srgbClr val="0070C0"/>
                </a:solidFill>
              </a:rPr>
              <a:t>.</a:t>
            </a:r>
            <a:endParaRPr lang="en-US" sz="1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7CB69-8F61-98AB-F564-2BCF33CC8DA0}"/>
              </a:ext>
            </a:extLst>
          </p:cNvPr>
          <p:cNvSpPr txBox="1"/>
          <p:nvPr/>
        </p:nvSpPr>
        <p:spPr>
          <a:xfrm>
            <a:off x="3143672" y="4005064"/>
            <a:ext cx="426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 task for M8?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48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1E7A-FA6C-FC49-AE96-73ECFD1E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16B7D8-26F2-8D26-2978-D07314BC5B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5902424" cy="1470025"/>
          </a:xfrm>
        </p:spPr>
        <p:txBody>
          <a:bodyPr/>
          <a:lstStyle/>
          <a:p>
            <a:pPr algn="ctr"/>
            <a:r>
              <a:rPr lang="en-US" sz="3600" dirty="0"/>
              <a:t>Duck Soup</a:t>
            </a:r>
            <a:br>
              <a:rPr lang="de-DE" sz="3600" dirty="0"/>
            </a:br>
            <a:endParaRPr lang="de-DE" sz="3600" dirty="0"/>
          </a:p>
        </p:txBody>
      </p:sp>
      <p:pic>
        <p:nvPicPr>
          <p:cNvPr id="6" name="rotation_140714_v1_special">
            <a:hlinkClick r:id="" action="ppaction://media"/>
            <a:extLst>
              <a:ext uri="{FF2B5EF4-FFF2-40B4-BE49-F238E27FC236}">
                <a16:creationId xmlns:a16="http://schemas.microsoft.com/office/drawing/2014/main" id="{E3BFC098-57FD-79F7-6301-1FD110A77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136" y="1556792"/>
            <a:ext cx="4572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5DFA6D-779D-B3B6-861E-3647AA6D99A5}"/>
              </a:ext>
            </a:extLst>
          </p:cNvPr>
          <p:cNvSpPr txBox="1"/>
          <p:nvPr/>
        </p:nvSpPr>
        <p:spPr>
          <a:xfrm>
            <a:off x="299864" y="5805626"/>
            <a:ext cx="565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~1400 refereed papers in 12 minutes???? You are not serious….   So this is MY sub-set of results.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304FB1-3220-43DB-D209-3F214E17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715923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8C01-CF77-D56E-3ABB-D939698A5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D10F-6382-9663-941C-42C68830B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0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A6BE4-940C-2E1B-3B36-FB67DFB2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Imhotep - Changes</a:t>
            </a:r>
          </a:p>
        </p:txBody>
      </p:sp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9A1203-CC1A-6A9A-42C8-6F82708D5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964"/>
            <a:ext cx="12192000" cy="33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ucleus_rotation_shap8">
            <a:hlinkClick r:id="" action="ppaction://media"/>
            <a:extLst>
              <a:ext uri="{FF2B5EF4-FFF2-40B4-BE49-F238E27FC236}">
                <a16:creationId xmlns:a16="http://schemas.microsoft.com/office/drawing/2014/main" id="{F9F96505-FC1E-A84A-0202-82BAE822FD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2" y="0"/>
            <a:ext cx="9920392" cy="65718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5186D-8FBA-7D9C-584E-FA11D52D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Final model of the nucleus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E943B-0CB4-906E-C7B7-271162205F0D}"/>
              </a:ext>
            </a:extLst>
          </p:cNvPr>
          <p:cNvSpPr txBox="1"/>
          <p:nvPr/>
        </p:nvSpPr>
        <p:spPr>
          <a:xfrm>
            <a:off x="9918085" y="609329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OSIRIS - LAM/DLR</a:t>
            </a:r>
          </a:p>
        </p:txBody>
      </p:sp>
    </p:spTree>
    <p:extLst>
      <p:ext uri="{BB962C8B-B14F-4D97-AF65-F5344CB8AC3E}">
        <p14:creationId xmlns:p14="http://schemas.microsoft.com/office/powerpoint/2010/main" val="42180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2CB9-2250-BCDB-888E-156C51EF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908720"/>
            <a:ext cx="3614192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Superposed multiple exposures revealing slow-moving large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6C88C-9252-2FD6-E1F6-A9B511BC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5" y="0"/>
            <a:ext cx="7518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104" y="1124744"/>
            <a:ext cx="505435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Shape and Illumination</a:t>
            </a:r>
            <a:br>
              <a:rPr lang="en-US" dirty="0"/>
            </a:br>
            <a:r>
              <a:rPr lang="en-US" dirty="0"/>
              <a:t>Self-shadowing and self-heating in a rotating system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752184" y="5676540"/>
            <a:ext cx="4027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Rotation Period = 12.404 h. 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2" descr="D:\users\thomas\bern_work\current_research\papers\osiris_at_cg\results_plots\fitted_light_curve_14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996952"/>
            <a:ext cx="4320480" cy="25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67P_regions2 _reduced_size">
            <a:hlinkClick r:id="" action="ppaction://media"/>
            <a:extLst>
              <a:ext uri="{FF2B5EF4-FFF2-40B4-BE49-F238E27FC236}">
                <a16:creationId xmlns:a16="http://schemas.microsoft.com/office/drawing/2014/main" id="{1C9172C0-A426-106C-DF5F-211A38F6F3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03" y="1268761"/>
            <a:ext cx="7276347" cy="45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2DF002-0B3C-0DE4-F88D-6BD7DE96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 in rotation period and the 1</a:t>
            </a:r>
            <a:r>
              <a:rPr lang="en-US" baseline="30000" dirty="0"/>
              <a:t>st</a:t>
            </a:r>
            <a:r>
              <a:rPr lang="en-US" dirty="0"/>
              <a:t> derivative.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F0E4BC-C835-931C-3A09-DC910884B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1544" y="280343"/>
            <a:ext cx="7586030" cy="6321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2EB90-8AB6-0005-E48F-1F165C3417CC}"/>
              </a:ext>
            </a:extLst>
          </p:cNvPr>
          <p:cNvSpPr txBox="1"/>
          <p:nvPr/>
        </p:nvSpPr>
        <p:spPr>
          <a:xfrm>
            <a:off x="1559496" y="6392991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minute change in the rotation period with a d</a:t>
            </a:r>
            <a:r>
              <a:rPr lang="el-GR" dirty="0"/>
              <a:t>Ω</a:t>
            </a:r>
            <a:r>
              <a:rPr lang="en-US" dirty="0"/>
              <a:t>/dt maximum post-perihelion </a:t>
            </a:r>
          </a:p>
        </p:txBody>
      </p:sp>
    </p:spTree>
    <p:extLst>
      <p:ext uri="{BB962C8B-B14F-4D97-AF65-F5344CB8AC3E}">
        <p14:creationId xmlns:p14="http://schemas.microsoft.com/office/powerpoint/2010/main" val="102386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20A0-8C77-E579-C1BD-16759737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6D35E7A5-B301-C42C-EBF4-1CC8A6E1B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6607"/>
            <a:ext cx="8352928" cy="6682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BD3BB-120F-9034-6891-F274EC80C589}"/>
              </a:ext>
            </a:extLst>
          </p:cNvPr>
          <p:cNvSpPr txBox="1"/>
          <p:nvPr/>
        </p:nvSpPr>
        <p:spPr>
          <a:xfrm>
            <a:off x="8400256" y="5376157"/>
            <a:ext cx="360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Activity as seen through the dust emission shows a correlation with the change in rotation rate.</a:t>
            </a:r>
          </a:p>
        </p:txBody>
      </p:sp>
    </p:spTree>
    <p:extLst>
      <p:ext uri="{BB962C8B-B14F-4D97-AF65-F5344CB8AC3E}">
        <p14:creationId xmlns:p14="http://schemas.microsoft.com/office/powerpoint/2010/main" val="187979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B507FD-BF0E-ECBA-2BD7-D1DDE278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99856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VIRTIS/MIRO measurements of primary species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DAB99B-86E1-7F17-165D-E0F536781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4130" y="2060848"/>
            <a:ext cx="5497354" cy="4581128"/>
          </a:xfrm>
          <a:prstGeom prst="rect">
            <a:avLst/>
          </a:prstGeom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7C1E1D8-2BA5-D17A-9C59-16A86225C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0"/>
            <a:ext cx="40119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B5B8A1-5D99-F45C-93BA-0C87A842686D}"/>
              </a:ext>
            </a:extLst>
          </p:cNvPr>
          <p:cNvSpPr txBox="1"/>
          <p:nvPr/>
        </p:nvSpPr>
        <p:spPr>
          <a:xfrm>
            <a:off x="139854" y="2708920"/>
            <a:ext cx="206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RljcryAdvOTab62ddd1"/>
              </a:rPr>
              <a:t>2015-07-08 T21:10;</a:t>
            </a:r>
          </a:p>
          <a:p>
            <a:pPr algn="l"/>
            <a:r>
              <a:rPr lang="en-US" sz="1800" b="0" i="0" u="none" strike="noStrike" baseline="0" dirty="0">
                <a:latin typeface="RljcryAdvOTab62ddd1"/>
              </a:rPr>
              <a:t>phase angle = 90</a:t>
            </a:r>
            <a:r>
              <a:rPr lang="en-US" sz="1800" b="0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1800" b="0" i="0" u="none" strike="noStrike" baseline="0" dirty="0">
                <a:latin typeface="WkddhqAdvP4C4E74"/>
              </a:rPr>
              <a:t> </a:t>
            </a:r>
            <a:r>
              <a:rPr lang="en-US" dirty="0">
                <a:latin typeface="RljcryAdvOTab62ddd1"/>
              </a:rPr>
              <a:t>at</a:t>
            </a:r>
            <a:r>
              <a:rPr lang="en-US" sz="1800" b="0" i="0" u="none" strike="noStrike" baseline="0" dirty="0">
                <a:latin typeface="RljcryAdvOTab62ddd1"/>
              </a:rPr>
              <a:t> 1.31 AU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CB40A-08DB-05B1-5F84-6739D48E2907}"/>
              </a:ext>
            </a:extLst>
          </p:cNvPr>
          <p:cNvSpPr txBox="1"/>
          <p:nvPr/>
        </p:nvSpPr>
        <p:spPr>
          <a:xfrm>
            <a:off x="139854" y="3889747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Rich but challenging data sets</a:t>
            </a:r>
          </a:p>
        </p:txBody>
      </p:sp>
    </p:spTree>
    <p:extLst>
      <p:ext uri="{BB962C8B-B14F-4D97-AF65-F5344CB8AC3E}">
        <p14:creationId xmlns:p14="http://schemas.microsoft.com/office/powerpoint/2010/main" val="193639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7951D-55B1-72D8-FC7F-B4F1E1C86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31" y="0"/>
            <a:ext cx="3386361" cy="686754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B91C390-6D76-24D4-1879-C0FFE06D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88640"/>
            <a:ext cx="635049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ROSINA: Volatile composition and relationships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7917A1-6FFC-0473-1FD0-DCF4BDD1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17526"/>
            <a:ext cx="8117363" cy="50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B69A5-8644-5D45-E6E1-F388659C0A4F}"/>
              </a:ext>
            </a:extLst>
          </p:cNvPr>
          <p:cNvSpPr txBox="1"/>
          <p:nvPr/>
        </p:nvSpPr>
        <p:spPr>
          <a:xfrm>
            <a:off x="204505" y="6465004"/>
            <a:ext cx="40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Importance of salts – ROSINA/VIRTIS</a:t>
            </a:r>
          </a:p>
        </p:txBody>
      </p:sp>
    </p:spTree>
    <p:extLst>
      <p:ext uri="{BB962C8B-B14F-4D97-AF65-F5344CB8AC3E}">
        <p14:creationId xmlns:p14="http://schemas.microsoft.com/office/powerpoint/2010/main" val="360744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ABE9-34C1-DD89-1DE7-7F27ECF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04664"/>
            <a:ext cx="39742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Diamagnetic Cavity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D0B53-CA90-C3D3-25A4-6855F5CF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674" y="188640"/>
            <a:ext cx="7585657" cy="6794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4A27E-B7B1-1816-081A-694A14247B65}"/>
              </a:ext>
            </a:extLst>
          </p:cNvPr>
          <p:cNvSpPr txBox="1"/>
          <p:nvPr/>
        </p:nvSpPr>
        <p:spPr>
          <a:xfrm>
            <a:off x="3165390" y="643849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Goetz et al.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7D7BA-8074-7F6B-2DEA-11F70C57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5200" y="1770567"/>
            <a:ext cx="8220746" cy="3316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6528F-36AE-02C0-D2B0-CBAC3B10A792}"/>
              </a:ext>
            </a:extLst>
          </p:cNvPr>
          <p:cNvSpPr txBox="1"/>
          <p:nvPr/>
        </p:nvSpPr>
        <p:spPr>
          <a:xfrm>
            <a:off x="340584" y="551723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Rubin using the Michigan model.</a:t>
            </a:r>
          </a:p>
        </p:txBody>
      </p:sp>
    </p:spTree>
    <p:extLst>
      <p:ext uri="{BB962C8B-B14F-4D97-AF65-F5344CB8AC3E}">
        <p14:creationId xmlns:p14="http://schemas.microsoft.com/office/powerpoint/2010/main" val="300586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258F-8B6D-95C2-AA51-C9D16240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Exposed ices?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1A682D-5CB7-5874-CE4A-A2C6C34FE6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51" y="1344931"/>
            <a:ext cx="9211097" cy="5485238"/>
          </a:xfrm>
        </p:spPr>
      </p:pic>
    </p:spTree>
    <p:extLst>
      <p:ext uri="{BB962C8B-B14F-4D97-AF65-F5344CB8AC3E}">
        <p14:creationId xmlns:p14="http://schemas.microsoft.com/office/powerpoint/2010/main" val="1306952983"/>
      </p:ext>
    </p:extLst>
  </p:cSld>
  <p:clrMapOvr>
    <a:masterClrMapping/>
  </p:clrMapOvr>
</p:sld>
</file>

<file path=ppt/theme/theme1.xml><?xml version="1.0" encoding="utf-8"?>
<a:theme xmlns:a="http://schemas.openxmlformats.org/drawingml/2006/main" name="UB_Screen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UB_Scree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B_Sc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</Words>
  <Application>Microsoft Office PowerPoint</Application>
  <PresentationFormat>Widescreen</PresentationFormat>
  <Paragraphs>45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RljcryAdvOTab62ddd1</vt:lpstr>
      <vt:lpstr>Times</vt:lpstr>
      <vt:lpstr>Wingdings</vt:lpstr>
      <vt:lpstr>WkddhqAdvP4C4E74</vt:lpstr>
      <vt:lpstr>UB_Screen</vt:lpstr>
      <vt:lpstr>Custom Design</vt:lpstr>
      <vt:lpstr>1_Custom Design</vt:lpstr>
      <vt:lpstr>DLR-Präsentation 4:3 Englisch</vt:lpstr>
      <vt:lpstr>Office Theme</vt:lpstr>
      <vt:lpstr>Orbiter Science Highlights  </vt:lpstr>
      <vt:lpstr>Duck Soup </vt:lpstr>
      <vt:lpstr>Shape and Illumination Self-shadowing and self-heating in a rotating system</vt:lpstr>
      <vt:lpstr>Change in rotation period and the 1st derivative.</vt:lpstr>
      <vt:lpstr>PowerPoint Presentation</vt:lpstr>
      <vt:lpstr>VIRTIS/MIRO measurements of primary species</vt:lpstr>
      <vt:lpstr>ROSINA: Volatile composition and relationships</vt:lpstr>
      <vt:lpstr>Diamagnetic Cavity</vt:lpstr>
      <vt:lpstr>Exposed ices?</vt:lpstr>
      <vt:lpstr>PowerPoint Presentation</vt:lpstr>
      <vt:lpstr>Jet structures and models</vt:lpstr>
      <vt:lpstr>Dust Transport (Non-escaping particles)</vt:lpstr>
      <vt:lpstr>Measurement of the individual particles</vt:lpstr>
      <vt:lpstr>Aeolian Ripples?</vt:lpstr>
      <vt:lpstr>Slow-moving, rotating, particles</vt:lpstr>
      <vt:lpstr>GIADA – Dust mass and speeds</vt:lpstr>
      <vt:lpstr>Fractures, cliff collapse, and interior structure</vt:lpstr>
      <vt:lpstr>Even the final images brought science…..</vt:lpstr>
      <vt:lpstr>But there is one elephant in the room…….</vt:lpstr>
      <vt:lpstr>PowerPoint Presentation</vt:lpstr>
      <vt:lpstr>Imhotep - Changes</vt:lpstr>
      <vt:lpstr>Final model of the nucleus</vt:lpstr>
      <vt:lpstr>Superposed multiple exposures revealing slow-moving large particles</vt:lpstr>
    </vt:vector>
  </TitlesOfParts>
  <Company>Universiy of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Daniele Piazza</dc:creator>
  <cp:lastModifiedBy>Thomas, Nicolas (SPACE)</cp:lastModifiedBy>
  <cp:revision>513</cp:revision>
  <dcterms:created xsi:type="dcterms:W3CDTF">2008-04-21T07:14:18Z</dcterms:created>
  <dcterms:modified xsi:type="dcterms:W3CDTF">2024-11-12T11:34:08Z</dcterms:modified>
</cp:coreProperties>
</file>