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97" r:id="rId2"/>
    <p:sldId id="299" r:id="rId3"/>
    <p:sldId id="298" r:id="rId4"/>
    <p:sldId id="309" r:id="rId5"/>
    <p:sldId id="310" r:id="rId6"/>
    <p:sldId id="311" r:id="rId7"/>
    <p:sldId id="312" r:id="rId8"/>
    <p:sldId id="313" r:id="rId9"/>
    <p:sldId id="314" r:id="rId10"/>
  </p:sldIdLst>
  <p:sldSz cx="9906000" cy="6858000" type="A4"/>
  <p:notesSz cx="6858000" cy="9144000"/>
  <p:defaultTextStyle>
    <a:defPPr>
      <a:defRPr lang="fr-FR"/>
    </a:defPPr>
    <a:lvl1pPr marL="0" algn="l" defTabSz="4571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4" algn="l" defTabSz="4571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8" algn="l" defTabSz="4571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2" algn="l" defTabSz="4571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4" algn="l" defTabSz="4571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68" algn="l" defTabSz="4571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83" algn="l" defTabSz="4571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96" algn="l" defTabSz="4571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10" algn="l" defTabSz="4571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FF58"/>
    <a:srgbClr val="FF00FF"/>
    <a:srgbClr val="4F5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0" autoAdjust="0"/>
    <p:restoredTop sz="99556" autoAdjust="0"/>
  </p:normalViewPr>
  <p:slideViewPr>
    <p:cSldViewPr snapToGrid="0" snapToObjects="1">
      <p:cViewPr varScale="1">
        <p:scale>
          <a:sx n="81" d="100"/>
          <a:sy n="81" d="100"/>
        </p:scale>
        <p:origin x="546" y="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7345D-79B0-0348-843D-28D3982E7132}" type="datetimeFigureOut">
              <a:rPr lang="fr-FR" smtClean="0"/>
              <a:t>02/11/2024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B29DA-2275-1A45-98C4-8E2849953CB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2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10F28-439A-C640-AA18-4EA596AC47D7}" type="datetimeFigureOut">
              <a:rPr lang="fr-FR" smtClean="0"/>
              <a:t>02/11/2024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2DF92-2751-3F4D-912D-581706D588C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41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4" algn="l" defTabSz="4571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8" algn="l" defTabSz="4571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2" algn="l" defTabSz="4571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4" algn="l" defTabSz="4571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8" algn="l" defTabSz="4571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3" algn="l" defTabSz="4571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6" algn="l" defTabSz="4571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10" algn="l" defTabSz="4571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83BBA803-7EA8-4502-A33E-50FD6EF68EF8}" type="slidenum">
              <a:rPr lang="fr-FR" altLang="fr-FR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fr-FR" altLang="fr-F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695325"/>
            <a:ext cx="4948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56838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560" y="2129984"/>
            <a:ext cx="8420880" cy="1470394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681" y="3885528"/>
            <a:ext cx="69342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34477" indent="0" algn="ctr">
              <a:buNone/>
              <a:defRPr/>
            </a:lvl2pPr>
            <a:lvl3pPr marL="868954" indent="0" algn="ctr">
              <a:buNone/>
              <a:defRPr/>
            </a:lvl3pPr>
            <a:lvl4pPr marL="1303431" indent="0" algn="ctr">
              <a:buNone/>
              <a:defRPr/>
            </a:lvl4pPr>
            <a:lvl5pPr marL="1737909" indent="0" algn="ctr">
              <a:buNone/>
              <a:defRPr/>
            </a:lvl5pPr>
            <a:lvl6pPr marL="2172386" indent="0" algn="ctr">
              <a:buNone/>
              <a:defRPr/>
            </a:lvl6pPr>
            <a:lvl7pPr marL="2606863" indent="0" algn="ctr">
              <a:buNone/>
              <a:defRPr/>
            </a:lvl7pPr>
            <a:lvl8pPr marL="3041340" indent="0" algn="ctr">
              <a:buNone/>
              <a:defRPr/>
            </a:lvl8pPr>
            <a:lvl9pPr marL="3475817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A8531-8D5C-46C2-9C46-21B141E53B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66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B76AF-0B2C-4EED-918E-3B68A912E0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73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79120" y="273629"/>
            <a:ext cx="2227680" cy="585565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4521" y="273629"/>
            <a:ext cx="6534840" cy="585565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ED420-F0EC-4D4B-BB1D-4666936F1D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216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4521" y="273629"/>
            <a:ext cx="8912280" cy="114348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5897A-116C-4ED8-B4A0-4016D7844C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6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9A5F7-320E-4B5C-BD90-156663D977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46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3120" y="4406863"/>
            <a:ext cx="8419320" cy="1362383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3120" y="2906225"/>
            <a:ext cx="8419320" cy="1500638"/>
          </a:xfrm>
        </p:spPr>
        <p:txBody>
          <a:bodyPr anchor="b"/>
          <a:lstStyle>
            <a:lvl1pPr marL="0" indent="0">
              <a:buNone/>
              <a:defRPr sz="1900"/>
            </a:lvl1pPr>
            <a:lvl2pPr marL="434477" indent="0">
              <a:buNone/>
              <a:defRPr sz="1700"/>
            </a:lvl2pPr>
            <a:lvl3pPr marL="868954" indent="0">
              <a:buNone/>
              <a:defRPr sz="1500"/>
            </a:lvl3pPr>
            <a:lvl4pPr marL="1303431" indent="0">
              <a:buNone/>
              <a:defRPr sz="1300"/>
            </a:lvl4pPr>
            <a:lvl5pPr marL="1737909" indent="0">
              <a:buNone/>
              <a:defRPr sz="1300"/>
            </a:lvl5pPr>
            <a:lvl6pPr marL="2172386" indent="0">
              <a:buNone/>
              <a:defRPr sz="1300"/>
            </a:lvl6pPr>
            <a:lvl7pPr marL="2606863" indent="0">
              <a:buNone/>
              <a:defRPr sz="1300"/>
            </a:lvl7pPr>
            <a:lvl8pPr marL="3041340" indent="0">
              <a:buNone/>
              <a:defRPr sz="1300"/>
            </a:lvl8pPr>
            <a:lvl9pPr marL="3475817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5DD8D-FF3A-45EB-9361-F172CE06F1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9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4520" y="1604329"/>
            <a:ext cx="4380480" cy="452495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4761" y="1604329"/>
            <a:ext cx="4382040" cy="452495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54093-BF87-42A8-9E19-F9E0E64CD6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5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081" y="275070"/>
            <a:ext cx="89154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6080" y="1535201"/>
            <a:ext cx="437580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477" indent="0">
              <a:buNone/>
              <a:defRPr sz="1900" b="1"/>
            </a:lvl2pPr>
            <a:lvl3pPr marL="868954" indent="0">
              <a:buNone/>
              <a:defRPr sz="1700" b="1"/>
            </a:lvl3pPr>
            <a:lvl4pPr marL="1303431" indent="0">
              <a:buNone/>
              <a:defRPr sz="1500" b="1"/>
            </a:lvl4pPr>
            <a:lvl5pPr marL="1737909" indent="0">
              <a:buNone/>
              <a:defRPr sz="1500" b="1"/>
            </a:lvl5pPr>
            <a:lvl6pPr marL="2172386" indent="0">
              <a:buNone/>
              <a:defRPr sz="1500" b="1"/>
            </a:lvl6pPr>
            <a:lvl7pPr marL="2606863" indent="0">
              <a:buNone/>
              <a:defRPr sz="1500" b="1"/>
            </a:lvl7pPr>
            <a:lvl8pPr marL="3041340" indent="0">
              <a:buNone/>
              <a:defRPr sz="1500" b="1"/>
            </a:lvl8pPr>
            <a:lvl9pPr marL="3475817" indent="0">
              <a:buNone/>
              <a:defRPr sz="15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080" y="2174628"/>
            <a:ext cx="437580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561" y="1535201"/>
            <a:ext cx="437892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477" indent="0">
              <a:buNone/>
              <a:defRPr sz="1900" b="1"/>
            </a:lvl2pPr>
            <a:lvl3pPr marL="868954" indent="0">
              <a:buNone/>
              <a:defRPr sz="1700" b="1"/>
            </a:lvl3pPr>
            <a:lvl4pPr marL="1303431" indent="0">
              <a:buNone/>
              <a:defRPr sz="1500" b="1"/>
            </a:lvl4pPr>
            <a:lvl5pPr marL="1737909" indent="0">
              <a:buNone/>
              <a:defRPr sz="1500" b="1"/>
            </a:lvl5pPr>
            <a:lvl6pPr marL="2172386" indent="0">
              <a:buNone/>
              <a:defRPr sz="1500" b="1"/>
            </a:lvl6pPr>
            <a:lvl7pPr marL="2606863" indent="0">
              <a:buNone/>
              <a:defRPr sz="1500" b="1"/>
            </a:lvl7pPr>
            <a:lvl8pPr marL="3041340" indent="0">
              <a:buNone/>
              <a:defRPr sz="1500" b="1"/>
            </a:lvl8pPr>
            <a:lvl9pPr marL="3475817" indent="0">
              <a:buNone/>
              <a:defRPr sz="15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561" y="2174628"/>
            <a:ext cx="437892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8A9B1-2DFA-49C0-BCB1-0F2228F577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15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8F6B1-6706-49F2-AA39-C3BDD8D8E5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65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2754C-72E6-4271-BF92-1917B5B5D7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21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080" y="273629"/>
            <a:ext cx="3258840" cy="116076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81" y="273629"/>
            <a:ext cx="5538000" cy="585277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6080" y="1434391"/>
            <a:ext cx="325884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34477" indent="0">
              <a:buNone/>
              <a:defRPr sz="1100"/>
            </a:lvl2pPr>
            <a:lvl3pPr marL="868954" indent="0">
              <a:buNone/>
              <a:defRPr sz="1000"/>
            </a:lvl3pPr>
            <a:lvl4pPr marL="1303431" indent="0">
              <a:buNone/>
              <a:defRPr sz="900"/>
            </a:lvl4pPr>
            <a:lvl5pPr marL="1737909" indent="0">
              <a:buNone/>
              <a:defRPr sz="900"/>
            </a:lvl5pPr>
            <a:lvl6pPr marL="2172386" indent="0">
              <a:buNone/>
              <a:defRPr sz="900"/>
            </a:lvl6pPr>
            <a:lvl7pPr marL="2606863" indent="0">
              <a:buNone/>
              <a:defRPr sz="900"/>
            </a:lvl7pPr>
            <a:lvl8pPr marL="3041340" indent="0">
              <a:buNone/>
              <a:defRPr sz="900"/>
            </a:lvl8pPr>
            <a:lvl9pPr marL="3475817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189CF-894C-4991-B32A-69FD105B1D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94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201" y="4800025"/>
            <a:ext cx="5943600" cy="56742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2201" y="612065"/>
            <a:ext cx="5943600" cy="4115952"/>
          </a:xfrm>
        </p:spPr>
        <p:txBody>
          <a:bodyPr/>
          <a:lstStyle>
            <a:lvl1pPr marL="0" indent="0">
              <a:buNone/>
              <a:defRPr sz="3000"/>
            </a:lvl1pPr>
            <a:lvl2pPr marL="434477" indent="0">
              <a:buNone/>
              <a:defRPr sz="2700"/>
            </a:lvl2pPr>
            <a:lvl3pPr marL="868954" indent="0">
              <a:buNone/>
              <a:defRPr sz="2300"/>
            </a:lvl3pPr>
            <a:lvl4pPr marL="1303431" indent="0">
              <a:buNone/>
              <a:defRPr sz="1900"/>
            </a:lvl4pPr>
            <a:lvl5pPr marL="1737909" indent="0">
              <a:buNone/>
              <a:defRPr sz="1900"/>
            </a:lvl5pPr>
            <a:lvl6pPr marL="2172386" indent="0">
              <a:buNone/>
              <a:defRPr sz="1900"/>
            </a:lvl6pPr>
            <a:lvl7pPr marL="2606863" indent="0">
              <a:buNone/>
              <a:defRPr sz="1900"/>
            </a:lvl7pPr>
            <a:lvl8pPr marL="3041340" indent="0">
              <a:buNone/>
              <a:defRPr sz="1900"/>
            </a:lvl8pPr>
            <a:lvl9pPr marL="3475817" indent="0">
              <a:buNone/>
              <a:defRPr sz="19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201" y="5367444"/>
            <a:ext cx="59436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34477" indent="0">
              <a:buNone/>
              <a:defRPr sz="1100"/>
            </a:lvl2pPr>
            <a:lvl3pPr marL="868954" indent="0">
              <a:buNone/>
              <a:defRPr sz="1000"/>
            </a:lvl3pPr>
            <a:lvl4pPr marL="1303431" indent="0">
              <a:buNone/>
              <a:defRPr sz="900"/>
            </a:lvl4pPr>
            <a:lvl5pPr marL="1737909" indent="0">
              <a:buNone/>
              <a:defRPr sz="900"/>
            </a:lvl5pPr>
            <a:lvl6pPr marL="2172386" indent="0">
              <a:buNone/>
              <a:defRPr sz="900"/>
            </a:lvl6pPr>
            <a:lvl7pPr marL="2606863" indent="0">
              <a:buNone/>
              <a:defRPr sz="900"/>
            </a:lvl7pPr>
            <a:lvl8pPr marL="3041340" indent="0">
              <a:buNone/>
              <a:defRPr sz="900"/>
            </a:lvl8pPr>
            <a:lvl9pPr marL="3475817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EF90F-EED3-4826-B65F-C3AAD8214F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4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4521" y="273629"/>
            <a:ext cx="891228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521" y="1604329"/>
            <a:ext cx="891228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682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outline text format</a:t>
            </a:r>
          </a:p>
          <a:p>
            <a:pPr lvl="1"/>
            <a:r>
              <a:rPr lang="en-GB" altLang="fr-FR" smtClean="0"/>
              <a:t>Second Outline Level</a:t>
            </a:r>
          </a:p>
          <a:p>
            <a:pPr lvl="2"/>
            <a:r>
              <a:rPr lang="en-GB" altLang="fr-FR" smtClean="0"/>
              <a:t>Third Outline Level</a:t>
            </a:r>
          </a:p>
          <a:p>
            <a:pPr lvl="3"/>
            <a:r>
              <a:rPr lang="en-GB" altLang="fr-FR" smtClean="0"/>
              <a:t>Fourth Outline Level</a:t>
            </a:r>
          </a:p>
          <a:p>
            <a:pPr lvl="4"/>
            <a:r>
              <a:rPr lang="en-GB" altLang="fr-FR" smtClean="0"/>
              <a:t>Fifth Outline Level</a:t>
            </a:r>
          </a:p>
          <a:p>
            <a:pPr lvl="4"/>
            <a:r>
              <a:rPr lang="en-GB" altLang="fr-FR" smtClean="0"/>
              <a:t>Sixth Outline Level</a:t>
            </a:r>
          </a:p>
          <a:p>
            <a:pPr lvl="4"/>
            <a:r>
              <a:rPr lang="en-GB" altLang="fr-FR" smtClean="0"/>
              <a:t>Seventh Outline Level</a:t>
            </a:r>
          </a:p>
          <a:p>
            <a:pPr lvl="4"/>
            <a:r>
              <a:rPr lang="en-GB" altLang="fr-FR" smtClean="0"/>
              <a:t>Eighth Outline Level</a:t>
            </a:r>
          </a:p>
          <a:p>
            <a:pPr lvl="4"/>
            <a:r>
              <a:rPr lang="en-GB" altLang="fr-FR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94521" y="6247376"/>
            <a:ext cx="23056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87922" algn="l"/>
                <a:tab pos="1375844" algn="l"/>
                <a:tab pos="206376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 defTabSz="42693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88320" y="6247376"/>
            <a:ext cx="31387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87922" algn="l"/>
                <a:tab pos="1375844" algn="l"/>
                <a:tab pos="2063767" algn="l"/>
                <a:tab pos="275168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 defTabSz="42693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101120" y="6247376"/>
            <a:ext cx="23056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87922" algn="l"/>
                <a:tab pos="1375844" algn="l"/>
                <a:tab pos="206376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 defTabSz="42693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1995A046-B345-4F23-9400-7BAB7A0E032A}" type="slidenum">
              <a:rPr lang="fr-FR"/>
              <a:pPr defTabSz="426935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69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269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j-lt"/>
          <a:ea typeface="DejaVu Sans" charset="0"/>
          <a:cs typeface="+mj-cs"/>
        </a:defRPr>
      </a:lvl1pPr>
      <a:lvl2pPr algn="ctr" defTabSz="4269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269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269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269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389624" indent="-217239" algn="ctr" defTabSz="42693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cs typeface="DejaVu Sans" charset="0"/>
        </a:defRPr>
      </a:lvl6pPr>
      <a:lvl7pPr marL="2824102" indent="-217239" algn="ctr" defTabSz="42693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cs typeface="DejaVu Sans" charset="0"/>
        </a:defRPr>
      </a:lvl7pPr>
      <a:lvl8pPr marL="3258579" indent="-217239" algn="ctr" defTabSz="42693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cs typeface="DejaVu Sans" charset="0"/>
        </a:defRPr>
      </a:lvl8pPr>
      <a:lvl9pPr marL="3693056" indent="-217239" algn="ctr" defTabSz="42693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25858" indent="-325858" algn="l" defTabSz="426935" rtl="0" eaLnBrk="0" fontAlgn="base" hangingPunct="0">
        <a:lnSpc>
          <a:spcPct val="93000"/>
        </a:lnSpc>
        <a:spcBef>
          <a:spcPct val="0"/>
        </a:spcBef>
        <a:spcAft>
          <a:spcPts val="1354"/>
        </a:spcAft>
        <a:buClr>
          <a:srgbClr val="000000"/>
        </a:buClr>
        <a:buSzPct val="100000"/>
        <a:buFont typeface="Times New Roman" pitchFamily="16" charset="0"/>
        <a:buChar char="•"/>
        <a:defRPr sz="3000">
          <a:solidFill>
            <a:srgbClr val="000000"/>
          </a:solidFill>
          <a:latin typeface="+mn-lt"/>
          <a:ea typeface="DejaVu Sans" charset="0"/>
          <a:cs typeface="+mn-cs"/>
        </a:defRPr>
      </a:lvl1pPr>
      <a:lvl2pPr marL="706025" indent="-271548" algn="l" defTabSz="426935" rtl="0" eaLnBrk="0" fontAlgn="base" hangingPunct="0">
        <a:lnSpc>
          <a:spcPct val="93000"/>
        </a:lnSpc>
        <a:spcBef>
          <a:spcPct val="0"/>
        </a:spcBef>
        <a:spcAft>
          <a:spcPts val="1081"/>
        </a:spcAft>
        <a:buClr>
          <a:srgbClr val="000000"/>
        </a:buClr>
        <a:buSzPct val="100000"/>
        <a:buFont typeface="Times New Roman" pitchFamily="16" charset="0"/>
        <a:buChar char="–"/>
        <a:defRPr sz="2700">
          <a:solidFill>
            <a:srgbClr val="000000"/>
          </a:solidFill>
          <a:latin typeface="+mn-lt"/>
          <a:ea typeface="DejaVu Sans" charset="0"/>
          <a:cs typeface="+mn-cs"/>
        </a:defRPr>
      </a:lvl2pPr>
      <a:lvl3pPr marL="1086193" indent="-217239" algn="l" defTabSz="426935" rtl="0" eaLnBrk="0" fontAlgn="base" hangingPunct="0">
        <a:lnSpc>
          <a:spcPct val="93000"/>
        </a:lnSpc>
        <a:spcBef>
          <a:spcPct val="0"/>
        </a:spcBef>
        <a:spcAft>
          <a:spcPts val="808"/>
        </a:spcAft>
        <a:buClr>
          <a:srgbClr val="000000"/>
        </a:buClr>
        <a:buSzPct val="100000"/>
        <a:buFont typeface="Times New Roman" pitchFamily="16" charset="0"/>
        <a:buChar char="•"/>
        <a:defRPr sz="2300">
          <a:solidFill>
            <a:srgbClr val="000000"/>
          </a:solidFill>
          <a:latin typeface="+mn-lt"/>
          <a:ea typeface="DejaVu Sans" charset="0"/>
          <a:cs typeface="+mn-cs"/>
        </a:defRPr>
      </a:lvl3pPr>
      <a:lvl4pPr marL="1520670" indent="-217239" algn="l" defTabSz="426935" rtl="0" eaLnBrk="0" fontAlgn="base" hangingPunct="0">
        <a:lnSpc>
          <a:spcPct val="93000"/>
        </a:lnSpc>
        <a:spcBef>
          <a:spcPct val="0"/>
        </a:spcBef>
        <a:spcAft>
          <a:spcPts val="546"/>
        </a:spcAft>
        <a:buClr>
          <a:srgbClr val="000000"/>
        </a:buClr>
        <a:buSzPct val="100000"/>
        <a:buFont typeface="Times New Roman" pitchFamily="16" charset="0"/>
        <a:buChar char="–"/>
        <a:defRPr sz="1900">
          <a:solidFill>
            <a:srgbClr val="000000"/>
          </a:solidFill>
          <a:latin typeface="+mn-lt"/>
          <a:ea typeface="DejaVu Sans" charset="0"/>
          <a:cs typeface="+mn-cs"/>
        </a:defRPr>
      </a:lvl4pPr>
      <a:lvl5pPr marL="1955147" indent="-217239" algn="l" defTabSz="426935" rtl="0" eaLnBrk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buChar char="»"/>
        <a:defRPr sz="1900">
          <a:solidFill>
            <a:srgbClr val="000000"/>
          </a:solidFill>
          <a:latin typeface="+mn-lt"/>
          <a:ea typeface="DejaVu Sans" charset="0"/>
          <a:cs typeface="+mn-cs"/>
        </a:defRPr>
      </a:lvl5pPr>
      <a:lvl6pPr marL="2389624" indent="-217239" algn="l" defTabSz="426935" rtl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cs typeface="+mn-cs"/>
        </a:defRPr>
      </a:lvl6pPr>
      <a:lvl7pPr marL="2824102" indent="-217239" algn="l" defTabSz="426935" rtl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cs typeface="+mn-cs"/>
        </a:defRPr>
      </a:lvl7pPr>
      <a:lvl8pPr marL="3258579" indent="-217239" algn="l" defTabSz="426935" rtl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cs typeface="+mn-cs"/>
        </a:defRPr>
      </a:lvl8pPr>
      <a:lvl9pPr marL="3693056" indent="-217239" algn="l" defTabSz="426935" rtl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477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8954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431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909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2386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6863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1340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5817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e 1"/>
          <p:cNvGrpSpPr>
            <a:grpSpLocks/>
          </p:cNvGrpSpPr>
          <p:nvPr/>
        </p:nvGrpSpPr>
        <p:grpSpPr bwMode="auto">
          <a:xfrm>
            <a:off x="277680" y="134263"/>
            <a:ext cx="9403680" cy="5730362"/>
            <a:chOff x="282575" y="290513"/>
            <a:chExt cx="9569450" cy="6316662"/>
          </a:xfrm>
        </p:grpSpPr>
        <p:sp>
          <p:nvSpPr>
            <p:cNvPr id="2054" name="Text Box 1"/>
            <p:cNvSpPr txBox="1">
              <a:spLocks noChangeArrowheads="1"/>
            </p:cNvSpPr>
            <p:nvPr/>
          </p:nvSpPr>
          <p:spPr bwMode="auto">
            <a:xfrm>
              <a:off x="282575" y="290513"/>
              <a:ext cx="9569450" cy="631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17072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eaLnBrk="0"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eaLnBrk="0"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eaLnBrk="0"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eaLnBrk="0"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426895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fr-FR" sz="4200" b="1" dirty="0" smtClean="0">
                <a:solidFill>
                  <a:srgbClr val="FF0000"/>
                </a:solidFill>
              </a:endParaRPr>
            </a:p>
            <a:p>
              <a:pPr algn="ctr" defTabSz="426895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fr-FR" sz="2800" b="1" dirty="0" smtClean="0">
                  <a:solidFill>
                    <a:srgbClr val="FF0000"/>
                  </a:solidFill>
                </a:rPr>
                <a:t>The Nucleus of Comet </a:t>
              </a:r>
            </a:p>
            <a:p>
              <a:pPr algn="ctr" defTabSz="426895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fr-FR" sz="2800" b="1" dirty="0" smtClean="0">
                  <a:solidFill>
                    <a:srgbClr val="FF0000"/>
                  </a:solidFill>
                </a:rPr>
                <a:t>67P/</a:t>
              </a:r>
              <a:r>
                <a:rPr lang="en-US" altLang="fr-FR" sz="2800" b="1" dirty="0" err="1" smtClean="0">
                  <a:solidFill>
                    <a:srgbClr val="FF0000"/>
                  </a:solidFill>
                </a:rPr>
                <a:t>Churyumov-Gerasimenko</a:t>
              </a:r>
              <a:r>
                <a:rPr lang="en-US" altLang="fr-FR" sz="2800" b="1" dirty="0" smtClean="0">
                  <a:solidFill>
                    <a:srgbClr val="FF0000"/>
                  </a:solidFill>
                </a:rPr>
                <a:t> in 3D </a:t>
              </a:r>
              <a:endParaRPr lang="en-US" altLang="fr-FR" sz="2800" b="1" dirty="0">
                <a:solidFill>
                  <a:srgbClr val="FF0000"/>
                </a:solidFill>
              </a:endParaRPr>
            </a:p>
            <a:p>
              <a:pPr algn="ctr" defTabSz="426895" fontAlgn="base" hangingPunct="0">
                <a:lnSpc>
                  <a:spcPct val="1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fr-FR" sz="1700" b="1" dirty="0">
                <a:solidFill>
                  <a:srgbClr val="B3B3B3"/>
                </a:solidFill>
              </a:endParaRPr>
            </a:p>
            <a:p>
              <a:pPr algn="ctr" defTabSz="426895" fontAlgn="base" hangingPunct="0">
                <a:lnSpc>
                  <a:spcPct val="1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fr-FR" sz="2300" b="1" u="sng" dirty="0"/>
            </a:p>
            <a:p>
              <a:pPr algn="ctr" defTabSz="426895" fontAlgn="base" hangingPunct="0">
                <a:lnSpc>
                  <a:spcPct val="1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fr-FR" sz="2300" b="1" u="sng" dirty="0" smtClean="0"/>
            </a:p>
            <a:p>
              <a:pPr algn="ctr" defTabSz="426895" fontAlgn="base" hangingPunct="0">
                <a:lnSpc>
                  <a:spcPct val="1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fr-FR" sz="2400" b="1" u="sng" dirty="0" smtClean="0"/>
                <a:t>P</a:t>
              </a:r>
              <a:r>
                <a:rPr lang="en-US" altLang="fr-FR" sz="2400" b="1" u="sng" dirty="0"/>
                <a:t>. Lamy</a:t>
              </a:r>
              <a:r>
                <a:rPr lang="en-US" altLang="fr-FR" sz="2400" b="1" baseline="33000" dirty="0"/>
                <a:t>1</a:t>
              </a:r>
              <a:r>
                <a:rPr lang="en-US" altLang="fr-FR" sz="2400" b="1" dirty="0"/>
                <a:t>, D. </a:t>
              </a:r>
              <a:r>
                <a:rPr lang="en-US" altLang="fr-FR" sz="2400" b="1" dirty="0" smtClean="0"/>
                <a:t>Romeuf</a:t>
              </a:r>
              <a:r>
                <a:rPr lang="en-US" altLang="fr-FR" sz="2400" b="1" baseline="33000" dirty="0" smtClean="0"/>
                <a:t>2</a:t>
              </a:r>
              <a:r>
                <a:rPr lang="en-US" altLang="fr-FR" sz="2400" b="1" dirty="0" smtClean="0"/>
                <a:t>, G</a:t>
              </a:r>
              <a:r>
                <a:rPr lang="en-US" altLang="fr-FR" sz="2400" b="1" dirty="0"/>
                <a:t>. </a:t>
              </a:r>
              <a:r>
                <a:rPr lang="en-US" altLang="fr-FR" sz="2400" b="1" dirty="0" smtClean="0"/>
                <a:t>Faury</a:t>
              </a:r>
              <a:r>
                <a:rPr lang="en-US" altLang="fr-FR" sz="2400" b="1" baseline="33000" dirty="0" smtClean="0"/>
                <a:t>3</a:t>
              </a:r>
              <a:endParaRPr lang="en-US" altLang="fr-FR" sz="2400" b="1" baseline="33000" dirty="0"/>
            </a:p>
            <a:p>
              <a:pPr algn="ctr" defTabSz="426895" fontAlgn="base" hangingPunct="0">
                <a:lnSpc>
                  <a:spcPct val="1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fr-FR" sz="1100" b="1" baseline="33000" dirty="0"/>
            </a:p>
            <a:p>
              <a:pPr algn="ctr" defTabSz="426895" fontAlgn="base" hangingPunct="0">
                <a:lnSpc>
                  <a:spcPct val="1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fr-FR" sz="1900" b="1" baseline="33000" dirty="0" smtClean="0">
                  <a:solidFill>
                    <a:srgbClr val="000080"/>
                  </a:solidFill>
                </a:rPr>
                <a:t>1</a:t>
              </a:r>
              <a:r>
                <a:rPr lang="en-US" altLang="fr-FR" sz="1900" b="1" dirty="0" smtClean="0">
                  <a:solidFill>
                    <a:srgbClr val="000080"/>
                  </a:solidFill>
                </a:rPr>
                <a:t>LATMOS, </a:t>
              </a:r>
              <a:r>
                <a:rPr lang="en-US" altLang="fr-FR" sz="1900" b="1" dirty="0" err="1" smtClean="0">
                  <a:solidFill>
                    <a:srgbClr val="000080"/>
                  </a:solidFill>
                </a:rPr>
                <a:t>Guyancourt</a:t>
              </a:r>
              <a:r>
                <a:rPr lang="en-US" altLang="fr-FR" sz="1900" b="1" dirty="0" smtClean="0">
                  <a:solidFill>
                    <a:srgbClr val="000080"/>
                  </a:solidFill>
                </a:rPr>
                <a:t>, France</a:t>
              </a:r>
            </a:p>
            <a:p>
              <a:pPr algn="ctr" defTabSz="426895" fontAlgn="base" hangingPunct="0">
                <a:lnSpc>
                  <a:spcPct val="1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fr-FR" altLang="fr-FR" sz="1900" b="1" baseline="30000" dirty="0">
                  <a:solidFill>
                    <a:srgbClr val="000080"/>
                  </a:solidFill>
                </a:rPr>
                <a:t>2</a:t>
              </a:r>
              <a:r>
                <a:rPr lang="fr-FR" altLang="fr-FR" sz="1900" b="1" dirty="0" smtClean="0">
                  <a:solidFill>
                    <a:srgbClr val="000080"/>
                  </a:solidFill>
                </a:rPr>
                <a:t>Université </a:t>
              </a:r>
              <a:r>
                <a:rPr lang="fr-FR" altLang="fr-FR" sz="1900" b="1" dirty="0">
                  <a:solidFill>
                    <a:srgbClr val="000080"/>
                  </a:solidFill>
                </a:rPr>
                <a:t>Claude Bernard-Lyon 1, Lyon, </a:t>
              </a:r>
              <a:r>
                <a:rPr lang="fr-FR" altLang="fr-FR" sz="1900" b="1" dirty="0" smtClean="0">
                  <a:solidFill>
                    <a:srgbClr val="000080"/>
                  </a:solidFill>
                </a:rPr>
                <a:t>France</a:t>
              </a:r>
              <a:endParaRPr lang="en-US" altLang="fr-FR" sz="1900" b="1" dirty="0">
                <a:solidFill>
                  <a:srgbClr val="000080"/>
                </a:solidFill>
              </a:endParaRPr>
            </a:p>
            <a:p>
              <a:pPr algn="ctr" defTabSz="426895" fontAlgn="base" hangingPunct="0">
                <a:lnSpc>
                  <a:spcPct val="1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fr-FR" sz="1900" b="1" dirty="0">
                  <a:solidFill>
                    <a:srgbClr val="000080"/>
                  </a:solidFill>
                </a:rPr>
                <a:t> </a:t>
              </a:r>
              <a:r>
                <a:rPr lang="en-US" altLang="fr-FR" sz="1900" b="1" baseline="33000" dirty="0" smtClean="0">
                  <a:solidFill>
                    <a:srgbClr val="000080"/>
                  </a:solidFill>
                </a:rPr>
                <a:t>3</a:t>
              </a:r>
              <a:r>
                <a:rPr lang="en-US" altLang="fr-FR" sz="1900" b="1" dirty="0" smtClean="0">
                  <a:solidFill>
                    <a:srgbClr val="000080"/>
                  </a:solidFill>
                </a:rPr>
                <a:t>IRAP, </a:t>
              </a:r>
              <a:r>
                <a:rPr lang="en-US" altLang="fr-FR" sz="1900" b="1" dirty="0">
                  <a:solidFill>
                    <a:srgbClr val="000080"/>
                  </a:solidFill>
                </a:rPr>
                <a:t>Toulouse, France</a:t>
              </a:r>
            </a:p>
            <a:p>
              <a:pPr algn="ctr" defTabSz="426895" fontAlgn="base" hangingPunct="0">
                <a:lnSpc>
                  <a:spcPct val="1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fr-FR" sz="1500" b="1" dirty="0">
                <a:solidFill>
                  <a:srgbClr val="000080"/>
                </a:solidFill>
              </a:endParaRPr>
            </a:p>
          </p:txBody>
        </p:sp>
        <p:sp>
          <p:nvSpPr>
            <p:cNvPr id="2055" name="AutoShape 2"/>
            <p:cNvSpPr>
              <a:spLocks noChangeArrowheads="1"/>
            </p:cNvSpPr>
            <p:nvPr/>
          </p:nvSpPr>
          <p:spPr bwMode="auto">
            <a:xfrm>
              <a:off x="452438" y="666127"/>
              <a:ext cx="9274122" cy="1544661"/>
            </a:xfrm>
            <a:prstGeom prst="roundRect">
              <a:avLst>
                <a:gd name="adj" fmla="val 79"/>
              </a:avLst>
            </a:prstGeom>
            <a:noFill/>
            <a:ln w="36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26895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969890" y="5856702"/>
            <a:ext cx="4062887" cy="61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19" tIns="54492" rIns="85519" bIns="42760"/>
          <a:lstStyle>
            <a:lvl1pPr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eaLnBrk="0"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eaLnBrk="0"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eaLnBrk="0"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eaLnBrk="0"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2689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r-FR" sz="1600" b="1" dirty="0"/>
              <a:t>Philae landing 10th anniversary event</a:t>
            </a:r>
            <a:r>
              <a:rPr lang="fr-FR" altLang="fr-FR" sz="1600" b="1" dirty="0" smtClean="0"/>
              <a:t>, ESTEC</a:t>
            </a:r>
          </a:p>
          <a:p>
            <a:pPr algn="ctr" defTabSz="42689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sz="1600" b="1" dirty="0" smtClean="0"/>
              <a:t>12 </a:t>
            </a:r>
            <a:r>
              <a:rPr lang="fr-FR" altLang="fr-FR" sz="1600" b="1" dirty="0" err="1" smtClean="0"/>
              <a:t>November</a:t>
            </a:r>
            <a:r>
              <a:rPr lang="fr-FR" altLang="fr-FR" sz="1600" b="1" dirty="0" smtClean="0"/>
              <a:t> 2024</a:t>
            </a:r>
          </a:p>
          <a:p>
            <a:pPr defTabSz="42689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z="1300" b="1" dirty="0"/>
          </a:p>
        </p:txBody>
      </p:sp>
      <p:pic>
        <p:nvPicPr>
          <p:cNvPr id="2052" name="Picture 5" descr="F:\WSPC-2014-07-23\Space-Planetary\Rosetta\OSIRIS\OSIRIS-Com\Diaporama\NAC\NAC-Chauvin\osiris_logo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960" y="5845574"/>
            <a:ext cx="1042080" cy="96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2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285441" y="515150"/>
            <a:ext cx="7218120" cy="4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27" tIns="66231" rIns="85527" bIns="42764"/>
          <a:lstStyle>
            <a:lvl1pPr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r-FR" altLang="fr-FR" sz="2700" b="1" dirty="0" smtClean="0">
                <a:solidFill>
                  <a:srgbClr val="FF0000"/>
                </a:solidFill>
              </a:rPr>
              <a:t>BUILDING STEREO ANAGLYPHS</a:t>
            </a:r>
          </a:p>
          <a:p>
            <a:pPr algn="ctr"/>
            <a:endParaRPr lang="fr-FR" altLang="fr-FR" sz="2700" b="1" dirty="0">
              <a:solidFill>
                <a:srgbClr val="FF0000"/>
              </a:solidFill>
            </a:endParaRPr>
          </a:p>
        </p:txBody>
      </p:sp>
      <p:sp>
        <p:nvSpPr>
          <p:cNvPr id="6147" name="ZoneTexte 1"/>
          <p:cNvSpPr txBox="1">
            <a:spLocks noChangeArrowheads="1"/>
          </p:cNvSpPr>
          <p:nvPr/>
        </p:nvSpPr>
        <p:spPr bwMode="auto">
          <a:xfrm>
            <a:off x="576095" y="1525624"/>
            <a:ext cx="8775000" cy="387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95" tIns="43448" rIns="86895" bIns="43448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altLang="fr-FR" sz="1900" b="1" dirty="0" smtClean="0">
                <a:solidFill>
                  <a:srgbClr val="000000"/>
                </a:solidFill>
              </a:rPr>
              <a:t>OSIRIS-NAC images separated </a:t>
            </a:r>
            <a:r>
              <a:rPr lang="en-US" altLang="fr-FR" sz="1900" b="1" dirty="0">
                <a:solidFill>
                  <a:srgbClr val="000000"/>
                </a:solidFill>
              </a:rPr>
              <a:t>by 5 - </a:t>
            </a:r>
            <a:r>
              <a:rPr lang="en-US" altLang="fr-FR" sz="1900" b="1" dirty="0" smtClean="0">
                <a:solidFill>
                  <a:srgbClr val="000000"/>
                </a:solidFill>
              </a:rPr>
              <a:t>15 </a:t>
            </a:r>
            <a:r>
              <a:rPr lang="en-US" altLang="fr-FR" sz="1900" b="1" dirty="0">
                <a:solidFill>
                  <a:srgbClr val="000000"/>
                </a:solidFill>
              </a:rPr>
              <a:t>minutes </a:t>
            </a:r>
            <a:endParaRPr lang="en-US" altLang="fr-FR" sz="1900" b="1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altLang="fr-FR" sz="1900" b="1" dirty="0" smtClean="0">
                <a:solidFill>
                  <a:srgbClr val="000000"/>
                </a:solidFill>
              </a:rPr>
              <a:t>Discard mages with large cast shadows as they lead to temporal </a:t>
            </a:r>
            <a:r>
              <a:rPr lang="en-US" altLang="fr-FR" sz="1900" b="1" dirty="0">
                <a:solidFill>
                  <a:srgbClr val="000000"/>
                </a:solidFill>
              </a:rPr>
              <a:t>stereoscopic incoherence resulting from the rotation of the nucleus (e.g., the temporal variation of the size of the cast </a:t>
            </a:r>
            <a:r>
              <a:rPr lang="en-US" altLang="fr-FR" sz="1900" b="1" dirty="0" smtClean="0">
                <a:solidFill>
                  <a:srgbClr val="000000"/>
                </a:solidFill>
              </a:rPr>
              <a:t>shadows).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altLang="fr-FR" sz="1900" b="1" dirty="0" smtClean="0">
                <a:solidFill>
                  <a:srgbClr val="000000"/>
                </a:solidFill>
              </a:rPr>
              <a:t>The </a:t>
            </a:r>
            <a:r>
              <a:rPr lang="en-US" altLang="fr-FR" sz="1900" b="1" dirty="0">
                <a:solidFill>
                  <a:srgbClr val="000000"/>
                </a:solidFill>
              </a:rPr>
              <a:t>two images forming the stereo pair </a:t>
            </a:r>
            <a:r>
              <a:rPr lang="en-US" altLang="fr-FR" sz="1900" b="1" dirty="0" smtClean="0">
                <a:solidFill>
                  <a:srgbClr val="000000"/>
                </a:solidFill>
              </a:rPr>
              <a:t>are </a:t>
            </a:r>
            <a:r>
              <a:rPr lang="en-US" altLang="fr-FR" sz="1900" b="1" dirty="0">
                <a:solidFill>
                  <a:srgbClr val="000000"/>
                </a:solidFill>
              </a:rPr>
              <a:t>first rotated so that the relative displacement appeared </a:t>
            </a:r>
            <a:r>
              <a:rPr lang="en-US" altLang="fr-FR" sz="1900" b="1" dirty="0" smtClean="0">
                <a:solidFill>
                  <a:srgbClr val="000000"/>
                </a:solidFill>
              </a:rPr>
              <a:t>horizontal </a:t>
            </a:r>
            <a:r>
              <a:rPr lang="en-US" altLang="fr-FR" sz="1900" b="1" dirty="0">
                <a:solidFill>
                  <a:srgbClr val="000000"/>
                </a:solidFill>
              </a:rPr>
              <a:t>and they a</a:t>
            </a:r>
            <a:r>
              <a:rPr lang="en-US" altLang="fr-FR" sz="1900" b="1" dirty="0" smtClean="0">
                <a:solidFill>
                  <a:srgbClr val="000000"/>
                </a:solidFill>
              </a:rPr>
              <a:t>re </a:t>
            </a:r>
            <a:r>
              <a:rPr lang="en-US" altLang="fr-FR" sz="1900" b="1" dirty="0">
                <a:solidFill>
                  <a:srgbClr val="000000"/>
                </a:solidFill>
              </a:rPr>
              <a:t>limited to the same common region. </a:t>
            </a:r>
            <a:endParaRPr lang="en-US" altLang="fr-FR" sz="1900" b="1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altLang="fr-FR" sz="1900" b="1" dirty="0" smtClean="0">
                <a:solidFill>
                  <a:srgbClr val="000000"/>
                </a:solidFill>
              </a:rPr>
              <a:t>The </a:t>
            </a:r>
            <a:r>
              <a:rPr lang="en-US" altLang="fr-FR" sz="1900" b="1" dirty="0">
                <a:solidFill>
                  <a:srgbClr val="000000"/>
                </a:solidFill>
              </a:rPr>
              <a:t>horizontal shift between the two images to create the anaglyph i</a:t>
            </a:r>
            <a:r>
              <a:rPr lang="en-US" altLang="fr-FR" sz="1900" b="1" dirty="0" smtClean="0">
                <a:solidFill>
                  <a:srgbClr val="000000"/>
                </a:solidFill>
              </a:rPr>
              <a:t>s usually tuned </a:t>
            </a:r>
            <a:r>
              <a:rPr lang="en-US" altLang="fr-FR" sz="1900" b="1" dirty="0">
                <a:solidFill>
                  <a:srgbClr val="000000"/>
                </a:solidFill>
              </a:rPr>
              <a:t>to limit the parallax to 2° for the foreground (to avoid image deformation) and to </a:t>
            </a:r>
            <a:r>
              <a:rPr lang="en-US" altLang="fr-FR" sz="1900" b="1" dirty="0" smtClean="0">
                <a:solidFill>
                  <a:srgbClr val="000000"/>
                </a:solidFill>
              </a:rPr>
              <a:t>usually place </a:t>
            </a:r>
            <a:r>
              <a:rPr lang="en-US" altLang="fr-FR" sz="1900" b="1" dirty="0">
                <a:solidFill>
                  <a:srgbClr val="000000"/>
                </a:solidFill>
              </a:rPr>
              <a:t>the scene behind the screen for optimal visual comfort. </a:t>
            </a:r>
            <a:endParaRPr lang="en-US" altLang="fr-FR" sz="1900" b="1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altLang="fr-FR" sz="1900" b="1" dirty="0" smtClean="0">
                <a:solidFill>
                  <a:srgbClr val="000000"/>
                </a:solidFill>
              </a:rPr>
              <a:t>Finally</a:t>
            </a:r>
            <a:r>
              <a:rPr lang="en-US" altLang="fr-FR" sz="1900" b="1" dirty="0">
                <a:solidFill>
                  <a:srgbClr val="000000"/>
                </a:solidFill>
              </a:rPr>
              <a:t>, incoherent zones a</a:t>
            </a:r>
            <a:r>
              <a:rPr lang="en-US" altLang="fr-FR" sz="1900" b="1" dirty="0" smtClean="0">
                <a:solidFill>
                  <a:srgbClr val="000000"/>
                </a:solidFill>
              </a:rPr>
              <a:t>re </a:t>
            </a:r>
            <a:r>
              <a:rPr lang="en-US" altLang="fr-FR" sz="1900" b="1" dirty="0">
                <a:solidFill>
                  <a:srgbClr val="000000"/>
                </a:solidFill>
              </a:rPr>
              <a:t>cropped and cosmetic artifacts removed. </a:t>
            </a:r>
            <a:endParaRPr lang="en-US" altLang="fr-FR" sz="1900" b="1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altLang="fr-FR" sz="1900" b="1" dirty="0" smtClean="0">
                <a:solidFill>
                  <a:srgbClr val="000000"/>
                </a:solidFill>
              </a:rPr>
              <a:t>All </a:t>
            </a:r>
            <a:r>
              <a:rPr lang="fr-FR" altLang="fr-FR" sz="1900" b="1" dirty="0" err="1" smtClean="0">
                <a:solidFill>
                  <a:srgbClr val="000000"/>
                </a:solidFill>
              </a:rPr>
              <a:t>anaglyphs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 are visually </a:t>
            </a:r>
            <a:r>
              <a:rPr lang="fr-FR" altLang="fr-FR" sz="1900" b="1" dirty="0" err="1" smtClean="0">
                <a:solidFill>
                  <a:srgbClr val="000000"/>
                </a:solidFill>
              </a:rPr>
              <a:t>inspected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 for validation.</a:t>
            </a:r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285441" y="116677"/>
            <a:ext cx="7218120" cy="90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27" tIns="66231" rIns="85527" bIns="42764"/>
          <a:lstStyle>
            <a:lvl1pPr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r-FR" altLang="fr-FR" sz="2700" b="1" dirty="0" smtClean="0">
                <a:solidFill>
                  <a:srgbClr val="FF0000"/>
                </a:solidFill>
              </a:rPr>
              <a:t>The 67/P 3D WEBSITE: 1953 </a:t>
            </a:r>
            <a:r>
              <a:rPr lang="fr-FR" altLang="fr-FR" sz="2700" b="1" dirty="0" err="1" smtClean="0">
                <a:solidFill>
                  <a:srgbClr val="FF0000"/>
                </a:solidFill>
              </a:rPr>
              <a:t>Anaglyphs</a:t>
            </a:r>
            <a:endParaRPr lang="fr-FR" altLang="fr-FR" sz="2700" b="1" dirty="0" smtClean="0">
              <a:solidFill>
                <a:srgbClr val="FF0000"/>
              </a:solidFill>
            </a:endParaRPr>
          </a:p>
          <a:p>
            <a:pPr algn="ctr"/>
            <a:r>
              <a:rPr lang="fr-FR" altLang="fr-FR" sz="2700" b="1" dirty="0">
                <a:solidFill>
                  <a:srgbClr val="FF0000"/>
                </a:solidFill>
              </a:rPr>
              <a:t>https://rosetta-3dcomet.cnes.fr</a:t>
            </a:r>
            <a:endParaRPr lang="fr-FR" altLang="fr-FR" sz="2700" b="1" dirty="0" smtClean="0">
              <a:solidFill>
                <a:srgbClr val="FF0000"/>
              </a:solidFill>
            </a:endParaRPr>
          </a:p>
          <a:p>
            <a:pPr algn="ctr"/>
            <a:endParaRPr lang="fr-FR" altLang="fr-FR" sz="2700" b="1" dirty="0" smtClean="0">
              <a:solidFill>
                <a:srgbClr val="FF0000"/>
              </a:solidFill>
            </a:endParaRPr>
          </a:p>
          <a:p>
            <a:pPr algn="ctr"/>
            <a:endParaRPr lang="fr-FR" altLang="fr-FR" sz="2700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41" y="1285449"/>
            <a:ext cx="7469579" cy="48938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34776" y="6275511"/>
            <a:ext cx="271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To </a:t>
            </a:r>
            <a:r>
              <a:rPr lang="fr-FR" dirty="0" err="1" smtClean="0">
                <a:solidFill>
                  <a:srgbClr val="00B050"/>
                </a:solidFill>
              </a:rPr>
              <a:t>be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be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updated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shortly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285441" y="515150"/>
            <a:ext cx="7218120" cy="4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27" tIns="66231" rIns="85527" bIns="42764"/>
          <a:lstStyle>
            <a:lvl1pPr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r-FR" altLang="fr-FR" sz="2700" b="1" dirty="0" smtClean="0">
                <a:solidFill>
                  <a:srgbClr val="FF0000"/>
                </a:solidFill>
              </a:rPr>
              <a:t>EXAMPLES</a:t>
            </a:r>
          </a:p>
          <a:p>
            <a:pPr algn="ctr"/>
            <a:endParaRPr lang="fr-FR" altLang="fr-FR" sz="2700" b="1" dirty="0">
              <a:solidFill>
                <a:srgbClr val="FF0000"/>
              </a:solidFill>
            </a:endParaRPr>
          </a:p>
        </p:txBody>
      </p:sp>
      <p:sp>
        <p:nvSpPr>
          <p:cNvPr id="6147" name="ZoneTexte 1"/>
          <p:cNvSpPr txBox="1">
            <a:spLocks noChangeArrowheads="1"/>
          </p:cNvSpPr>
          <p:nvPr/>
        </p:nvSpPr>
        <p:spPr bwMode="auto">
          <a:xfrm>
            <a:off x="1285441" y="1418746"/>
            <a:ext cx="3425889" cy="154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95" tIns="43448" rIns="86895" bIns="43448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altLang="fr-FR" sz="1900" b="1" dirty="0" smtClean="0">
                <a:solidFill>
                  <a:srgbClr val="000000"/>
                </a:solidFill>
              </a:rPr>
              <a:t>Whole nucleus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altLang="fr-FR" sz="1900" b="1" dirty="0" smtClean="0">
                <a:solidFill>
                  <a:srgbClr val="000000"/>
                </a:solidFill>
              </a:rPr>
              <a:t>Nucleus + Jets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altLang="fr-FR" sz="1900" b="1" dirty="0" smtClean="0">
                <a:solidFill>
                  <a:srgbClr val="000000"/>
                </a:solidFill>
              </a:rPr>
              <a:t>Close-ups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altLang="fr-FR" sz="1900" b="1" dirty="0" smtClean="0">
                <a:solidFill>
                  <a:srgbClr val="000000"/>
                </a:solidFill>
              </a:rPr>
              <a:t>Neck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altLang="fr-FR" sz="1900" b="1" dirty="0" smtClean="0">
                <a:solidFill>
                  <a:srgbClr val="000000"/>
                </a:solidFill>
              </a:rPr>
              <a:t>Pancake</a:t>
            </a:r>
            <a:endParaRPr lang="en-US" altLang="fr-FR" sz="1900" b="1" dirty="0" smtClean="0">
              <a:solidFill>
                <a:srgbClr val="000000"/>
              </a:solidFill>
            </a:endParaRPr>
          </a:p>
        </p:txBody>
      </p:sp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1285441" y="3613702"/>
            <a:ext cx="7502299" cy="18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95" tIns="43448" rIns="86895" bIns="43448">
            <a:spAutoFit/>
          </a:bodyPr>
          <a:lstStyle/>
          <a:p>
            <a:pPr algn="just"/>
            <a:r>
              <a:rPr lang="fr-FR" altLang="fr-FR" sz="1900" b="1" dirty="0" smtClean="0">
                <a:solidFill>
                  <a:srgbClr val="000000"/>
                </a:solidFill>
              </a:rPr>
              <a:t>BEWARE OF THE IMPORTANCE OF THE PARALLAX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altLang="fr-FR" sz="1900" b="1" dirty="0" smtClean="0">
                <a:solidFill>
                  <a:srgbClr val="000000"/>
                </a:solidFill>
              </a:rPr>
              <a:t>≈ 0.5° </a:t>
            </a:r>
            <a:r>
              <a:rPr lang="fr-FR" altLang="fr-FR" sz="19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 Large </a:t>
            </a:r>
            <a:r>
              <a:rPr lang="fr-FR" altLang="fr-FR" sz="1900" b="1" dirty="0" err="1" smtClean="0">
                <a:solidFill>
                  <a:srgbClr val="000000"/>
                </a:solidFill>
              </a:rPr>
              <a:t>screens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 (</a:t>
            </a:r>
            <a:r>
              <a:rPr lang="fr-FR" altLang="fr-FR" sz="1900" b="1" dirty="0" err="1" smtClean="0">
                <a:solidFill>
                  <a:srgbClr val="000000"/>
                </a:solidFill>
              </a:rPr>
              <a:t>conferences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altLang="fr-FR" sz="1900" b="1" dirty="0" smtClean="0">
                <a:solidFill>
                  <a:srgbClr val="000000"/>
                </a:solidFill>
              </a:rPr>
              <a:t>≈ 2°    </a:t>
            </a:r>
            <a:r>
              <a:rPr lang="fr-FR" altLang="fr-FR" sz="19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 Computer </a:t>
            </a:r>
            <a:r>
              <a:rPr lang="fr-FR" altLang="fr-FR" sz="1900" b="1" dirty="0" err="1" smtClean="0">
                <a:solidFill>
                  <a:srgbClr val="000000"/>
                </a:solidFill>
              </a:rPr>
              <a:t>screens</a:t>
            </a:r>
            <a:endParaRPr lang="fr-FR" altLang="fr-FR" sz="1900" b="1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altLang="fr-FR" sz="1900" b="1" dirty="0">
                <a:solidFill>
                  <a:srgbClr val="000000"/>
                </a:solidFill>
              </a:rPr>
              <a:t>≈ 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3.8° </a:t>
            </a:r>
            <a:r>
              <a:rPr lang="fr-FR" altLang="fr-FR" sz="1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r-FR" altLang="fr-FR" sz="1900" b="1" dirty="0">
                <a:solidFill>
                  <a:srgbClr val="000000"/>
                </a:solidFill>
              </a:rPr>
              <a:t> 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Smartphones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altLang="fr-FR" sz="1900" b="1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altLang="fr-FR" sz="19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0" y="363882"/>
            <a:ext cx="10035701" cy="4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27" tIns="66231" rIns="85527" bIns="42764"/>
          <a:lstStyle>
            <a:lvl1pPr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r-FR" altLang="fr-FR" sz="2400" b="1" dirty="0" smtClean="0">
                <a:solidFill>
                  <a:srgbClr val="FF0000"/>
                </a:solidFill>
              </a:rPr>
              <a:t>APPLICATION: DEEP ICY CAVITIES DISCOVERED ON ANAGLYPHS </a:t>
            </a:r>
          </a:p>
          <a:p>
            <a:pPr algn="ctr"/>
            <a:endParaRPr lang="fr-FR" altLang="fr-FR" sz="2700" b="1" dirty="0">
              <a:solidFill>
                <a:srgbClr val="FF0000"/>
              </a:solidFill>
            </a:endParaRPr>
          </a:p>
        </p:txBody>
      </p:sp>
      <p:sp>
        <p:nvSpPr>
          <p:cNvPr id="6147" name="ZoneTexte 1"/>
          <p:cNvSpPr txBox="1">
            <a:spLocks noChangeArrowheads="1"/>
          </p:cNvSpPr>
          <p:nvPr/>
        </p:nvSpPr>
        <p:spPr bwMode="auto">
          <a:xfrm>
            <a:off x="1105364" y="5281521"/>
            <a:ext cx="8283102" cy="94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95" tIns="43448" rIns="86895" bIns="43448">
            <a:spAutoFit/>
          </a:bodyPr>
          <a:lstStyle/>
          <a:p>
            <a:pPr algn="just"/>
            <a:r>
              <a:rPr lang="en-US" altLang="fr-FR" sz="1900" b="1" dirty="0" smtClean="0">
                <a:solidFill>
                  <a:srgbClr val="000000"/>
                </a:solidFill>
              </a:rPr>
              <a:t>But how to determine the depth? See:</a:t>
            </a:r>
          </a:p>
          <a:p>
            <a:r>
              <a:rPr lang="en-US" b="1" dirty="0">
                <a:solidFill>
                  <a:srgbClr val="0070C0"/>
                </a:solidFill>
              </a:rPr>
              <a:t>Detection and </a:t>
            </a:r>
            <a:r>
              <a:rPr lang="en-US" b="1" dirty="0" err="1">
                <a:solidFill>
                  <a:srgbClr val="0070C0"/>
                </a:solidFill>
              </a:rPr>
              <a:t>characterisation</a:t>
            </a:r>
            <a:r>
              <a:rPr lang="en-US" b="1" dirty="0">
                <a:solidFill>
                  <a:srgbClr val="0070C0"/>
                </a:solidFill>
              </a:rPr>
              <a:t> of icy cavities on the nucleus of </a:t>
            </a:r>
            <a:r>
              <a:rPr lang="en-US" b="1" dirty="0" smtClean="0">
                <a:solidFill>
                  <a:srgbClr val="0070C0"/>
                </a:solidFill>
              </a:rPr>
              <a:t>comet 67P</a:t>
            </a:r>
          </a:p>
          <a:p>
            <a:r>
              <a:rPr lang="en-US" altLang="fr-FR" sz="1900" b="1" dirty="0" smtClean="0">
                <a:solidFill>
                  <a:srgbClr val="0070C0"/>
                </a:solidFill>
              </a:rPr>
              <a:t>Lamy et al. MNRAS 2024 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56" y="1015633"/>
            <a:ext cx="6241788" cy="391330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738" y="1015633"/>
            <a:ext cx="1450277" cy="4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791625" y="461994"/>
            <a:ext cx="8489930" cy="4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27" tIns="66231" rIns="85527" bIns="42764"/>
          <a:lstStyle>
            <a:lvl1pPr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r-FR" altLang="fr-FR" sz="2700" b="1" dirty="0" smtClean="0">
                <a:solidFill>
                  <a:srgbClr val="FF0000"/>
                </a:solidFill>
              </a:rPr>
              <a:t>THE NEW HIGH RESOLUTION SHAPE MODEL « 67P-133M » </a:t>
            </a:r>
          </a:p>
          <a:p>
            <a:pPr algn="ctr"/>
            <a:endParaRPr lang="fr-FR" altLang="fr-FR" sz="2700" b="1" dirty="0">
              <a:solidFill>
                <a:srgbClr val="FF0000"/>
              </a:solidFill>
            </a:endParaRPr>
          </a:p>
        </p:txBody>
      </p:sp>
      <p:sp>
        <p:nvSpPr>
          <p:cNvPr id="6147" name="ZoneTexte 1"/>
          <p:cNvSpPr txBox="1">
            <a:spLocks noChangeArrowheads="1"/>
          </p:cNvSpPr>
          <p:nvPr/>
        </p:nvSpPr>
        <p:spPr bwMode="auto">
          <a:xfrm>
            <a:off x="327496" y="1533187"/>
            <a:ext cx="9251931" cy="154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95" tIns="43448" rIns="86895" bIns="43448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altLang="fr-FR" sz="1900" b="1" dirty="0" smtClean="0">
                <a:solidFill>
                  <a:srgbClr val="000000"/>
                </a:solidFill>
              </a:rPr>
              <a:t>SHAP7 (</a:t>
            </a:r>
            <a:r>
              <a:rPr lang="en-US" altLang="fr-FR" sz="1900" b="1" dirty="0" err="1" smtClean="0">
                <a:solidFill>
                  <a:srgbClr val="000000"/>
                </a:solidFill>
              </a:rPr>
              <a:t>Prusker</a:t>
            </a:r>
            <a:r>
              <a:rPr lang="en-US" altLang="fr-FR" sz="1900" b="1" dirty="0" smtClean="0">
                <a:solidFill>
                  <a:srgbClr val="000000"/>
                </a:solidFill>
              </a:rPr>
              <a:t> et al 2017) has insufficient resolution (44 10</a:t>
            </a:r>
            <a:r>
              <a:rPr lang="en-US" altLang="fr-FR" sz="1900" b="1" baseline="30000" dirty="0" smtClean="0">
                <a:solidFill>
                  <a:srgbClr val="000000"/>
                </a:solidFill>
              </a:rPr>
              <a:t>6</a:t>
            </a:r>
            <a:r>
              <a:rPr lang="en-US" altLang="fr-FR" sz="1900" b="1" dirty="0" smtClean="0">
                <a:solidFill>
                  <a:srgbClr val="000000"/>
                </a:solidFill>
              </a:rPr>
              <a:t> facets)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altLang="fr-FR" sz="1900" b="1" dirty="0" err="1" smtClean="0">
                <a:solidFill>
                  <a:srgbClr val="000000"/>
                </a:solidFill>
              </a:rPr>
              <a:t>We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1900" b="1" dirty="0" err="1" smtClean="0">
                <a:solidFill>
                  <a:srgbClr val="000000"/>
                </a:solidFill>
              </a:rPr>
              <a:t>developped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 the « </a:t>
            </a:r>
            <a:r>
              <a:rPr lang="fr-FR" altLang="fr-FR" sz="1900" b="1" dirty="0" smtClean="0">
                <a:solidFill>
                  <a:schemeClr val="accent2"/>
                </a:solidFill>
              </a:rPr>
              <a:t>67P-133M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 » model </a:t>
            </a:r>
            <a:r>
              <a:rPr lang="fr-FR" altLang="fr-FR" sz="1900" b="1" dirty="0" err="1" smtClean="0">
                <a:solidFill>
                  <a:srgbClr val="000000"/>
                </a:solidFill>
              </a:rPr>
              <a:t>with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 133 </a:t>
            </a:r>
            <a:r>
              <a:rPr lang="en-US" altLang="fr-FR" sz="1900" b="1" dirty="0">
                <a:solidFill>
                  <a:srgbClr val="000000"/>
                </a:solidFill>
              </a:rPr>
              <a:t>10</a:t>
            </a:r>
            <a:r>
              <a:rPr lang="en-US" altLang="fr-FR" sz="1900" b="1" baseline="30000" dirty="0">
                <a:solidFill>
                  <a:srgbClr val="000000"/>
                </a:solidFill>
              </a:rPr>
              <a:t>6</a:t>
            </a:r>
            <a:r>
              <a:rPr lang="en-US" altLang="fr-FR" sz="1900" b="1" dirty="0">
                <a:solidFill>
                  <a:srgbClr val="000000"/>
                </a:solidFill>
              </a:rPr>
              <a:t> </a:t>
            </a:r>
            <a:r>
              <a:rPr lang="en-US" altLang="fr-FR" sz="1900" b="1" dirty="0" smtClean="0">
                <a:solidFill>
                  <a:srgbClr val="000000"/>
                </a:solidFill>
              </a:rPr>
              <a:t>facets</a:t>
            </a:r>
          </a:p>
          <a:p>
            <a:pPr marL="800014" lvl="1" indent="-342900" algn="just">
              <a:buFont typeface="Wingdings" panose="05000000000000000000" pitchFamily="2" charset="2"/>
              <a:buChar char="§"/>
            </a:pPr>
            <a:r>
              <a:rPr lang="fr-FR" altLang="fr-FR" sz="1900" b="1" dirty="0" smtClean="0">
                <a:solidFill>
                  <a:srgbClr val="000000"/>
                </a:solidFill>
              </a:rPr>
              <a:t>7682 NAC and 1504 WAC post-</a:t>
            </a:r>
            <a:r>
              <a:rPr lang="fr-FR" altLang="fr-FR" sz="1900" b="1" dirty="0" err="1" smtClean="0">
                <a:solidFill>
                  <a:srgbClr val="000000"/>
                </a:solidFill>
              </a:rPr>
              <a:t>perihelion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 images (</a:t>
            </a:r>
            <a:r>
              <a:rPr lang="fr-FR" altLang="fr-FR" sz="1900" b="1" dirty="0" err="1" smtClean="0">
                <a:solidFill>
                  <a:srgbClr val="000000"/>
                </a:solidFill>
              </a:rPr>
              <a:t>Oct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 2015 – </a:t>
            </a:r>
            <a:r>
              <a:rPr lang="fr-FR" altLang="fr-FR" sz="1900" b="1" dirty="0" err="1" smtClean="0">
                <a:solidFill>
                  <a:srgbClr val="000000"/>
                </a:solidFill>
              </a:rPr>
              <a:t>Feb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 2016)</a:t>
            </a:r>
          </a:p>
          <a:p>
            <a:pPr marL="800014" lvl="1" indent="-342900" algn="just">
              <a:buFont typeface="Wingdings" panose="05000000000000000000" pitchFamily="2" charset="2"/>
              <a:buChar char="§"/>
            </a:pPr>
            <a:r>
              <a:rPr lang="fr-FR" altLang="fr-FR" sz="1900" b="1" dirty="0" err="1" smtClean="0">
                <a:solidFill>
                  <a:srgbClr val="000000"/>
                </a:solidFill>
              </a:rPr>
              <a:t>Photogrammetric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1900" b="1" dirty="0" err="1" smtClean="0">
                <a:solidFill>
                  <a:srgbClr val="000000"/>
                </a:solidFill>
              </a:rPr>
              <a:t>processing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1900" b="1" dirty="0" err="1" smtClean="0">
                <a:solidFill>
                  <a:srgbClr val="000000"/>
                </a:solidFill>
              </a:rPr>
              <a:t>using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 « </a:t>
            </a:r>
            <a:r>
              <a:rPr lang="fr-FR" altLang="fr-FR" sz="1900" b="1" dirty="0" err="1" smtClean="0">
                <a:solidFill>
                  <a:srgbClr val="000000"/>
                </a:solidFill>
              </a:rPr>
              <a:t>Agisoft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1900" b="1" dirty="0" err="1" smtClean="0">
                <a:solidFill>
                  <a:srgbClr val="000000"/>
                </a:solidFill>
              </a:rPr>
              <a:t>Metashape</a:t>
            </a:r>
            <a:r>
              <a:rPr lang="fr-FR" altLang="fr-FR" sz="1900" b="1" dirty="0" smtClean="0">
                <a:solidFill>
                  <a:srgbClr val="000000"/>
                </a:solidFill>
              </a:rPr>
              <a:t> »</a:t>
            </a:r>
            <a:endParaRPr lang="en-US" altLang="fr-FR" sz="1900" b="1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altLang="fr-FR" sz="1900" b="1" dirty="0" smtClean="0">
              <a:solidFill>
                <a:srgbClr val="0000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77053" y="3688981"/>
            <a:ext cx="4284952" cy="2830572"/>
            <a:chOff x="227671" y="2411381"/>
            <a:chExt cx="3785147" cy="2473797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71" y="2411381"/>
              <a:ext cx="3785147" cy="2160620"/>
            </a:xfrm>
            <a:prstGeom prst="rect">
              <a:avLst/>
            </a:prstGeom>
          </p:spPr>
        </p:pic>
        <p:sp>
          <p:nvSpPr>
            <p:cNvPr id="4" name="ZoneTexte 1"/>
            <p:cNvSpPr txBox="1">
              <a:spLocks noChangeArrowheads="1"/>
            </p:cNvSpPr>
            <p:nvPr/>
          </p:nvSpPr>
          <p:spPr bwMode="auto">
            <a:xfrm>
              <a:off x="227671" y="4258824"/>
              <a:ext cx="1208377" cy="626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895" tIns="43448" rIns="86895" bIns="43448">
              <a:spAutoFit/>
            </a:bodyPr>
            <a:lstStyle/>
            <a:p>
              <a:pPr algn="just"/>
              <a:r>
                <a:rPr lang="fr-FR" altLang="fr-FR" sz="1600" b="1" dirty="0" err="1" smtClean="0">
                  <a:solidFill>
                    <a:srgbClr val="000000"/>
                  </a:solidFill>
                </a:rPr>
                <a:t>Preusker</a:t>
              </a:r>
              <a:endParaRPr lang="fr-FR" altLang="fr-FR" sz="1600" b="1" dirty="0" smtClean="0">
                <a:solidFill>
                  <a:srgbClr val="000000"/>
                </a:solidFill>
              </a:endParaRPr>
            </a:p>
            <a:p>
              <a:pPr marL="342900" indent="-342900" algn="just">
                <a:buFont typeface="Wingdings" panose="05000000000000000000" pitchFamily="2" charset="2"/>
                <a:buChar char="§"/>
              </a:pPr>
              <a:endParaRPr lang="en-US" altLang="fr-FR" sz="1900" b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106917" y="3693744"/>
            <a:ext cx="4262714" cy="2825809"/>
            <a:chOff x="238034" y="4648096"/>
            <a:chExt cx="3774784" cy="246903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34" y="4648096"/>
              <a:ext cx="3774784" cy="2155857"/>
            </a:xfrm>
            <a:prstGeom prst="rect">
              <a:avLst/>
            </a:prstGeom>
          </p:spPr>
        </p:pic>
        <p:sp>
          <p:nvSpPr>
            <p:cNvPr id="7" name="ZoneTexte 1"/>
            <p:cNvSpPr txBox="1">
              <a:spLocks noChangeArrowheads="1"/>
            </p:cNvSpPr>
            <p:nvPr/>
          </p:nvSpPr>
          <p:spPr bwMode="auto">
            <a:xfrm>
              <a:off x="238034" y="6490776"/>
              <a:ext cx="1208377" cy="626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895" tIns="43448" rIns="86895" bIns="43448">
              <a:spAutoFit/>
            </a:bodyPr>
            <a:lstStyle/>
            <a:p>
              <a:pPr algn="just"/>
              <a:r>
                <a:rPr lang="fr-FR" altLang="fr-FR" sz="1600" b="1" dirty="0" smtClean="0">
                  <a:solidFill>
                    <a:srgbClr val="000000"/>
                  </a:solidFill>
                </a:rPr>
                <a:t>67P-133M</a:t>
              </a:r>
            </a:p>
            <a:p>
              <a:pPr marL="342900" indent="-342900" algn="just">
                <a:buFont typeface="Wingdings" panose="05000000000000000000" pitchFamily="2" charset="2"/>
                <a:buChar char="§"/>
              </a:pPr>
              <a:endParaRPr lang="en-US" altLang="fr-FR" sz="1900" b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3336404" y="3145884"/>
            <a:ext cx="313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Comparison</a:t>
            </a:r>
            <a:r>
              <a:rPr lang="fr-FR" b="1" dirty="0" smtClean="0">
                <a:solidFill>
                  <a:srgbClr val="0070C0"/>
                </a:solidFill>
              </a:rPr>
              <a:t> for </a:t>
            </a:r>
            <a:r>
              <a:rPr lang="fr-FR" b="1" dirty="0" err="1" smtClean="0">
                <a:solidFill>
                  <a:srgbClr val="0070C0"/>
                </a:solidFill>
              </a:rPr>
              <a:t>Cavity</a:t>
            </a:r>
            <a:r>
              <a:rPr lang="fr-FR" b="1" dirty="0" smtClean="0">
                <a:solidFill>
                  <a:srgbClr val="0070C0"/>
                </a:solidFill>
              </a:rPr>
              <a:t> A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285441" y="281647"/>
            <a:ext cx="7218120" cy="4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27" tIns="66231" rIns="85527" bIns="42764"/>
          <a:lstStyle>
            <a:lvl1pPr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r-FR" altLang="fr-FR" sz="2700" b="1" dirty="0" smtClean="0">
                <a:solidFill>
                  <a:srgbClr val="FF0000"/>
                </a:solidFill>
              </a:rPr>
              <a:t>DIGITAL ELEVATION MODEL AND PROFILES</a:t>
            </a:r>
          </a:p>
          <a:p>
            <a:pPr algn="ctr"/>
            <a:endParaRPr lang="fr-FR" altLang="fr-FR" sz="2700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00" y="1003622"/>
            <a:ext cx="4740245" cy="28723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3" y="4030668"/>
            <a:ext cx="3129310" cy="25856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41" y="4030668"/>
            <a:ext cx="3142020" cy="25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285441" y="253893"/>
            <a:ext cx="7218120" cy="107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27" tIns="66231" rIns="85527" bIns="42764"/>
          <a:lstStyle>
            <a:lvl1pPr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eaLnBrk="0"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r-FR" altLang="fr-FR" sz="2700" b="1" dirty="0" smtClean="0">
                <a:solidFill>
                  <a:srgbClr val="FF0000"/>
                </a:solidFill>
              </a:rPr>
              <a:t>ANAGLYPHS AND STEREO MOVIE CREATED FROM</a:t>
            </a:r>
          </a:p>
          <a:p>
            <a:pPr algn="ctr"/>
            <a:r>
              <a:rPr lang="fr-FR" altLang="fr-FR" sz="2700" b="1" dirty="0" smtClean="0">
                <a:solidFill>
                  <a:srgbClr val="FF0000"/>
                </a:solidFill>
              </a:rPr>
              <a:t> THE 67P-133M SHAPE MODEL</a:t>
            </a:r>
          </a:p>
          <a:p>
            <a:pPr algn="ctr"/>
            <a:endParaRPr lang="fr-FR" altLang="fr-FR" sz="2700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210"/>
            <a:ext cx="9906000" cy="55721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64" y="1067138"/>
            <a:ext cx="1200896" cy="3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98" y="3022173"/>
            <a:ext cx="1810003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4918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18734</TotalTime>
  <Words>317</Words>
  <Application>Microsoft Office PowerPoint</Application>
  <PresentationFormat>Format A4 (210 x 297 mm)</PresentationFormat>
  <Paragraphs>49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DejaVu Sans</vt:lpstr>
      <vt:lpstr>Times New Roman</vt:lpstr>
      <vt:lpstr>Wingdings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Groussin</dc:creator>
  <cp:lastModifiedBy>Philippe Lamy</cp:lastModifiedBy>
  <cp:revision>1188</cp:revision>
  <cp:lastPrinted>2014-05-27T09:44:14Z</cp:lastPrinted>
  <dcterms:created xsi:type="dcterms:W3CDTF">2013-03-05T14:21:25Z</dcterms:created>
  <dcterms:modified xsi:type="dcterms:W3CDTF">2024-11-02T15:05:51Z</dcterms:modified>
</cp:coreProperties>
</file>