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66" r:id="rId3"/>
    <p:sldId id="364" r:id="rId4"/>
    <p:sldId id="326" r:id="rId5"/>
    <p:sldId id="368" r:id="rId6"/>
    <p:sldId id="340" r:id="rId7"/>
    <p:sldId id="342" r:id="rId8"/>
    <p:sldId id="336" r:id="rId9"/>
    <p:sldId id="337" r:id="rId10"/>
    <p:sldId id="338" r:id="rId11"/>
    <p:sldId id="339" r:id="rId12"/>
    <p:sldId id="328" r:id="rId13"/>
    <p:sldId id="351" r:id="rId14"/>
    <p:sldId id="347" r:id="rId15"/>
    <p:sldId id="330" r:id="rId16"/>
    <p:sldId id="331" r:id="rId17"/>
    <p:sldId id="353" r:id="rId18"/>
    <p:sldId id="358" r:id="rId19"/>
    <p:sldId id="359" r:id="rId20"/>
    <p:sldId id="352" r:id="rId21"/>
    <p:sldId id="360" r:id="rId22"/>
    <p:sldId id="370" r:id="rId23"/>
    <p:sldId id="371" r:id="rId24"/>
    <p:sldId id="349" r:id="rId25"/>
    <p:sldId id="34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4487" autoAdjust="0"/>
  </p:normalViewPr>
  <p:slideViewPr>
    <p:cSldViewPr snapToGrid="0" snapToObjects="1">
      <p:cViewPr varScale="1">
        <p:scale>
          <a:sx n="97" d="100"/>
          <a:sy n="97" d="100"/>
        </p:scale>
        <p:origin x="184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2AE2D-762C-754B-9CD7-67DA60178C0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B710D-2D9B-3041-A476-71DFABC97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5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98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9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5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84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01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710D-2D9B-3041-A476-71DFABC977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3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4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9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5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0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7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3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9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49EF4-D6C4-AC49-9BE0-27D8BA3F9E5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98F5-B12C-6941-B1B7-F52355A72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3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5383"/>
            <a:ext cx="7772400" cy="1924377"/>
          </a:xfrm>
        </p:spPr>
        <p:txBody>
          <a:bodyPr>
            <a:noAutofit/>
          </a:bodyPr>
          <a:lstStyle/>
          <a:p>
            <a:r>
              <a:rPr lang="en-US" sz="5400" dirty="0"/>
              <a:t>The Challenges of the Rosetta Project -</a:t>
            </a:r>
            <a:br>
              <a:rPr lang="en-US" sz="5400" dirty="0"/>
            </a:br>
            <a:r>
              <a:rPr lang="en-US" sz="5400" dirty="0"/>
              <a:t>Europe’s Comet Chaser.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99600"/>
            <a:ext cx="6400800" cy="1135383"/>
          </a:xfrm>
        </p:spPr>
        <p:txBody>
          <a:bodyPr/>
          <a:lstStyle/>
          <a:p>
            <a:r>
              <a:rPr lang="en-US" dirty="0"/>
              <a:t>12th November 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5926" y="3600450"/>
            <a:ext cx="65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1" y="3969782"/>
            <a:ext cx="6536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John Ellwood.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DE48F-3319-0341-BFC7-44BAD3FF5B6E}"/>
              </a:ext>
            </a:extLst>
          </p:cNvPr>
          <p:cNvSpPr txBox="1"/>
          <p:nvPr/>
        </p:nvSpPr>
        <p:spPr>
          <a:xfrm>
            <a:off x="7905509" y="5231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8A75-A33E-3428-5297-53736FC1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Rosetta in the thermal chamber.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8D2365-390E-1A39-F8C9-D7CC6C6A2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37368" r="-37368"/>
          <a:stretch>
            <a:fillRect/>
          </a:stretch>
        </p:blipFill>
        <p:spPr>
          <a:xfrm>
            <a:off x="92596" y="1600200"/>
            <a:ext cx="8594203" cy="4983162"/>
          </a:xfrm>
        </p:spPr>
      </p:pic>
    </p:spTree>
    <p:extLst>
      <p:ext uri="{BB962C8B-B14F-4D97-AF65-F5344CB8AC3E}">
        <p14:creationId xmlns:p14="http://schemas.microsoft.com/office/powerpoint/2010/main" val="42416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521E-F952-B781-E8A5-9C4F6BC5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Norcia (</a:t>
            </a:r>
            <a:r>
              <a:rPr lang="en-US" dirty="0" err="1"/>
              <a:t>Aus</a:t>
            </a:r>
            <a:r>
              <a:rPr lang="en-US" dirty="0"/>
              <a:t>) 35m  deep space antenna.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A3214D-BC5C-3FE5-C035-443BE7E7C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125" b="6125"/>
          <a:stretch>
            <a:fillRect/>
          </a:stretch>
        </p:blipFill>
        <p:spPr>
          <a:xfrm>
            <a:off x="457200" y="1602292"/>
            <a:ext cx="8229600" cy="4981070"/>
          </a:xfrm>
        </p:spPr>
      </p:pic>
    </p:spTree>
    <p:extLst>
      <p:ext uri="{BB962C8B-B14F-4D97-AF65-F5344CB8AC3E}">
        <p14:creationId xmlns:p14="http://schemas.microsoft.com/office/powerpoint/2010/main" val="427542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878EF-A82D-B45D-D9DD-7F64C1D21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Rendezvousing and landing on an unknown body.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CB302-FD94-702D-90F0-4C4935FBD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Orbit is known – last orbits well tracked.</a:t>
            </a:r>
          </a:p>
          <a:p>
            <a:r>
              <a:rPr lang="en-US" dirty="0"/>
              <a:t>How big is it? Observations have given approximation.</a:t>
            </a:r>
          </a:p>
          <a:p>
            <a:r>
              <a:rPr lang="en-US" dirty="0"/>
              <a:t>What is it’s density (gravity)?</a:t>
            </a:r>
          </a:p>
          <a:p>
            <a:r>
              <a:rPr lang="en-US" dirty="0"/>
              <a:t>What is the surface like? Flat? Boulders? Craters? </a:t>
            </a:r>
          </a:p>
          <a:p>
            <a:r>
              <a:rPr lang="en-US" dirty="0"/>
              <a:t>How can we anchor on it? Rock? Ice?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46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344707" y="433294"/>
            <a:ext cx="11893178" cy="6305177"/>
          </a:xfrm>
        </p:spPr>
      </p:pic>
    </p:spTree>
    <p:extLst>
      <p:ext uri="{BB962C8B-B14F-4D97-AF65-F5344CB8AC3E}">
        <p14:creationId xmlns:p14="http://schemas.microsoft.com/office/powerpoint/2010/main" val="146236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8496"/>
          </a:xfrm>
        </p:spPr>
        <p:txBody>
          <a:bodyPr/>
          <a:lstStyle/>
          <a:p>
            <a:r>
              <a:rPr lang="en-US" dirty="0"/>
              <a:t>Comet over Dartmouth!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235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6734-3253-FC60-15C8-E916E297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a fixed launch date.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E201C-6C02-42CC-DE72-1E9DCF0B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0066"/>
            <a:ext cx="8229600" cy="53332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Problems with payloads – 1 instrument had to be dropped.</a:t>
            </a:r>
          </a:p>
          <a:p>
            <a:r>
              <a:rPr lang="en-US" dirty="0"/>
              <a:t>Delays due to different integration teams in Italy and the Netherlands – all integration was moved to ESTEC.</a:t>
            </a:r>
          </a:p>
          <a:p>
            <a:r>
              <a:rPr lang="en-US" dirty="0"/>
              <a:t>Software development was getting delayed due to lack of interface freeze – special taskforce was formed.</a:t>
            </a:r>
          </a:p>
          <a:p>
            <a:r>
              <a:rPr lang="en-US" dirty="0"/>
              <a:t>The difficult lander design and testing was getting behind schedule – combined Institute/ESA/industry teams reinforced.</a:t>
            </a:r>
          </a:p>
        </p:txBody>
      </p:sp>
    </p:spTree>
    <p:extLst>
      <p:ext uri="{BB962C8B-B14F-4D97-AF65-F5344CB8AC3E}">
        <p14:creationId xmlns:p14="http://schemas.microsoft.com/office/powerpoint/2010/main" val="90183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EFA5-972B-19B3-4B79-048D674B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launch.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DC8D9-2EB4-0CB1-FA7C-CB13EED51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2972"/>
            <a:ext cx="8229600" cy="4803494"/>
          </a:xfrm>
        </p:spPr>
        <p:txBody>
          <a:bodyPr/>
          <a:lstStyle/>
          <a:p>
            <a:r>
              <a:rPr lang="en-US" dirty="0"/>
              <a:t>Delayed in December 2002 due to Ariane problems.</a:t>
            </a:r>
          </a:p>
          <a:p>
            <a:r>
              <a:rPr lang="en-US" dirty="0"/>
              <a:t>Spacecraft already </a:t>
            </a:r>
            <a:r>
              <a:rPr lang="en-US" dirty="0" err="1"/>
              <a:t>fuelled</a:t>
            </a:r>
            <a:r>
              <a:rPr lang="en-US" dirty="0"/>
              <a:t> – can they be emptied for transport?</a:t>
            </a:r>
          </a:p>
          <a:p>
            <a:r>
              <a:rPr lang="en-US" dirty="0"/>
              <a:t>Delay in Ariane launch needs another candidate comet.</a:t>
            </a:r>
          </a:p>
          <a:p>
            <a:r>
              <a:rPr lang="en-US" dirty="0"/>
              <a:t>If transport possible, Russian launch could be a possibility.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9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Svetlana </a:t>
            </a:r>
            <a:r>
              <a:rPr lang="en-US" sz="3600" dirty="0" err="1"/>
              <a:t>Gerasimenko</a:t>
            </a:r>
            <a:r>
              <a:rPr lang="en-US" sz="3600" dirty="0"/>
              <a:t> and </a:t>
            </a:r>
            <a:r>
              <a:rPr lang="en-US" sz="3600" dirty="0" err="1"/>
              <a:t>Klim</a:t>
            </a:r>
            <a:r>
              <a:rPr lang="en-US" sz="3600" dirty="0"/>
              <a:t> </a:t>
            </a:r>
            <a:r>
              <a:rPr lang="en-US" sz="3600" dirty="0" err="1"/>
              <a:t>Churyumov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2400" dirty="0" err="1"/>
              <a:t>Kourou</a:t>
            </a:r>
            <a:r>
              <a:rPr lang="en-US" sz="2400" dirty="0"/>
              <a:t> March 2004.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493" t="26729" r="31538" b="32025"/>
          <a:stretch/>
        </p:blipFill>
        <p:spPr>
          <a:xfrm>
            <a:off x="1284940" y="1436881"/>
            <a:ext cx="6778800" cy="5324400"/>
          </a:xfrm>
        </p:spPr>
      </p:pic>
    </p:spTree>
    <p:extLst>
      <p:ext uri="{BB962C8B-B14F-4D97-AF65-F5344CB8AC3E}">
        <p14:creationId xmlns:p14="http://schemas.microsoft.com/office/powerpoint/2010/main" val="1359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Mobile phone in French Guiana!</a:t>
            </a:r>
          </a:p>
        </p:txBody>
      </p:sp>
      <p:pic>
        <p:nvPicPr>
          <p:cNvPr id="4" name="Picture 2" descr="C:\PR stuff\Presentation\Portab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86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470" y="274637"/>
            <a:ext cx="3980329" cy="2175715"/>
          </a:xfrm>
        </p:spPr>
        <p:txBody>
          <a:bodyPr>
            <a:normAutofit/>
          </a:bodyPr>
          <a:lstStyle/>
          <a:p>
            <a:r>
              <a:rPr lang="en-US" sz="3200" dirty="0"/>
              <a:t>French Foreign Legion</a:t>
            </a:r>
            <a:br>
              <a:rPr lang="en-US" sz="3200" dirty="0"/>
            </a:br>
            <a:r>
              <a:rPr lang="en-US" sz="3200" dirty="0"/>
              <a:t>(</a:t>
            </a:r>
            <a:r>
              <a:rPr lang="en-US" sz="3200"/>
              <a:t>Les Kepis </a:t>
            </a:r>
            <a:r>
              <a:rPr lang="en-US" sz="3200" dirty="0" err="1"/>
              <a:t>Blancs</a:t>
            </a:r>
            <a:r>
              <a:rPr lang="en-US" sz="3200" dirty="0"/>
              <a:t>)</a:t>
            </a:r>
            <a:br>
              <a:rPr lang="en-US" sz="3200" dirty="0"/>
            </a:br>
            <a:r>
              <a:rPr lang="en-US" sz="3200" dirty="0"/>
              <a:t>protecting the ESA launch site.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084" b="8084"/>
          <a:stretch>
            <a:fillRect/>
          </a:stretch>
        </p:blipFill>
        <p:spPr>
          <a:xfrm>
            <a:off x="183444" y="274639"/>
            <a:ext cx="4275667" cy="2849561"/>
          </a:xfrm>
        </p:spPr>
      </p:pic>
      <p:sp>
        <p:nvSpPr>
          <p:cNvPr id="5" name="TextBox 4"/>
          <p:cNvSpPr txBox="1"/>
          <p:nvPr/>
        </p:nvSpPr>
        <p:spPr>
          <a:xfrm>
            <a:off x="5842000" y="3584223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353" y="2768599"/>
            <a:ext cx="3944469" cy="39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0" y="662674"/>
            <a:ext cx="9144000" cy="5439461"/>
          </a:xfrm>
        </p:spPr>
      </p:pic>
    </p:spTree>
    <p:extLst>
      <p:ext uri="{BB962C8B-B14F-4D97-AF65-F5344CB8AC3E}">
        <p14:creationId xmlns:p14="http://schemas.microsoft.com/office/powerpoint/2010/main" val="1440603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1" y="274638"/>
            <a:ext cx="7594600" cy="6227762"/>
          </a:xfrm>
        </p:spPr>
      </p:pic>
    </p:spTree>
    <p:extLst>
      <p:ext uri="{BB962C8B-B14F-4D97-AF65-F5344CB8AC3E}">
        <p14:creationId xmlns:p14="http://schemas.microsoft.com/office/powerpoint/2010/main" val="11620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DA4F-DCDD-BFFA-1AAE-B32E13D4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launch.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BE90C-478D-F4FE-3DEF-C68AE474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 totally nominal.</a:t>
            </a:r>
          </a:p>
          <a:p>
            <a:r>
              <a:rPr lang="en-US" dirty="0"/>
              <a:t>Spacecraft was then commissioned.</a:t>
            </a:r>
          </a:p>
          <a:p>
            <a:r>
              <a:rPr lang="en-US" dirty="0"/>
              <a:t>Payload turn on and start of commissioning.</a:t>
            </a:r>
          </a:p>
          <a:p>
            <a:r>
              <a:rPr lang="en-US" dirty="0"/>
              <a:t>Handover to ESOC.</a:t>
            </a:r>
          </a:p>
          <a:p>
            <a:r>
              <a:rPr lang="en-US" dirty="0"/>
              <a:t>Look for a new job!</a:t>
            </a:r>
          </a:p>
        </p:txBody>
      </p:sp>
    </p:spTree>
    <p:extLst>
      <p:ext uri="{BB962C8B-B14F-4D97-AF65-F5344CB8AC3E}">
        <p14:creationId xmlns:p14="http://schemas.microsoft.com/office/powerpoint/2010/main" val="3290422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7784757" cy="1640659"/>
          </a:xfrm>
        </p:spPr>
        <p:txBody>
          <a:bodyPr>
            <a:normAutofit/>
          </a:bodyPr>
          <a:lstStyle/>
          <a:p>
            <a:r>
              <a:rPr lang="en-US" dirty="0"/>
              <a:t>Farewell Rosetta!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>
          <a:xfrm>
            <a:off x="2845495" y="2780272"/>
            <a:ext cx="2847373" cy="2314936"/>
          </a:xfr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8F38FFB-C2E8-8218-8425-DBE3AE37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02" b="22502"/>
          <a:stretch>
            <a:fillRect/>
          </a:stretch>
        </p:blipFill>
        <p:spPr>
          <a:xfrm>
            <a:off x="1421027" y="1742303"/>
            <a:ext cx="5770605" cy="41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00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Farewell Philae!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>
          <a:xfrm>
            <a:off x="1470454" y="1600200"/>
            <a:ext cx="6586151" cy="4525963"/>
          </a:xfrm>
        </p:spPr>
      </p:pic>
    </p:spTree>
    <p:extLst>
      <p:ext uri="{BB962C8B-B14F-4D97-AF65-F5344CB8AC3E}">
        <p14:creationId xmlns:p14="http://schemas.microsoft.com/office/powerpoint/2010/main" val="86639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0128"/>
          </a:xfrm>
        </p:spPr>
        <p:txBody>
          <a:bodyPr>
            <a:normAutofit/>
          </a:bodyPr>
          <a:lstStyle/>
          <a:p>
            <a:r>
              <a:rPr lang="en-US" sz="3200" dirty="0"/>
              <a:t>Rosetta Technology Spin offs.</a:t>
            </a:r>
            <a:br>
              <a:rPr lang="en-US" sz="3200" dirty="0"/>
            </a:br>
            <a:r>
              <a:rPr lang="en-US" sz="3200" dirty="0"/>
              <a:t>Ptolemy Instrument – Gas </a:t>
            </a:r>
            <a:r>
              <a:rPr lang="en-US" sz="3200" dirty="0" err="1"/>
              <a:t>analyser</a:t>
            </a:r>
            <a:r>
              <a:rPr lang="en-US" sz="3200" dirty="0"/>
              <a:t> – OU.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835" b="8835"/>
          <a:stretch>
            <a:fillRect/>
          </a:stretch>
        </p:blipFill>
        <p:spPr>
          <a:xfrm>
            <a:off x="2978756" y="3402540"/>
            <a:ext cx="2759271" cy="2028774"/>
          </a:xfrm>
        </p:spPr>
      </p:pic>
      <p:sp>
        <p:nvSpPr>
          <p:cNvPr id="5" name="TextBox 4"/>
          <p:cNvSpPr txBox="1"/>
          <p:nvPr/>
        </p:nvSpPr>
        <p:spPr>
          <a:xfrm>
            <a:off x="1015603" y="5359750"/>
            <a:ext cx="248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58" y="4392362"/>
            <a:ext cx="3028442" cy="2465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8194" y="4810944"/>
            <a:ext cx="128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959" t="19952" r="6665" b="28867"/>
          <a:stretch/>
        </p:blipFill>
        <p:spPr>
          <a:xfrm>
            <a:off x="2" y="1270128"/>
            <a:ext cx="2691948" cy="27473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22" y="50591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7608" y="1587660"/>
            <a:ext cx="3589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Project Apollo (OU + Insect Research Systems) is developing technology for monitoring bed bugs in hotels rooms in real time.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67410" y="2761147"/>
            <a:ext cx="2876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Oxford Micro Medical + OU develop Urea Breath Test for the detection of Helicobacter Pylori Bacteria – cause of ulcers.</a:t>
            </a:r>
          </a:p>
        </p:txBody>
      </p:sp>
    </p:spTree>
    <p:extLst>
      <p:ext uri="{BB962C8B-B14F-4D97-AF65-F5344CB8AC3E}">
        <p14:creationId xmlns:p14="http://schemas.microsoft.com/office/powerpoint/2010/main" val="3776586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CD66-2079-D29B-55C5-AF0ABB4D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8A19CA-0A2F-2BD5-07A7-69C738EBC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1585732" y="0"/>
            <a:ext cx="12292314" cy="7002684"/>
          </a:xfr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C295795-6BE4-919C-5E56-35C176D2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187" r="-18187"/>
          <a:stretch>
            <a:fillRect/>
          </a:stretch>
        </p:blipFill>
        <p:spPr>
          <a:xfrm>
            <a:off x="-1574157" y="0"/>
            <a:ext cx="12292314" cy="70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3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733176" y="0"/>
            <a:ext cx="12580470" cy="6992471"/>
          </a:xfrm>
        </p:spPr>
      </p:pic>
    </p:spTree>
    <p:extLst>
      <p:ext uri="{BB962C8B-B14F-4D97-AF65-F5344CB8AC3E}">
        <p14:creationId xmlns:p14="http://schemas.microsoft.com/office/powerpoint/2010/main" val="306471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3CD0-B640-1ECE-E7E7-E9FDAA86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Journey.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DA6C2-9961-734C-BC4C-443CBE4FD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48" y="1006998"/>
            <a:ext cx="7702952" cy="51191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b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en-GB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Launch: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2 March 2004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1st Earth gravity assist: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4 March 2005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Mars gravity assist: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25 February 2007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2nd Earth gravity assist: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13 November 2007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Asteroid Steins flyby: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5 September 2008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3rd Earth gravity assist: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13 November 2009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Asteroid Lutetia flyby: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10 July 2010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Enter deep space hibernation: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8 June 2011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Exit deep space hibernation: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20 January 2014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Comet rendezvous manoeuvres: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May - August 2014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Arrival at comet: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6 August 2014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Philae lander delivery: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12 November 2014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Closest approach to Sun: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13 August 2015</a:t>
            </a:r>
            <a:br>
              <a:rPr lang="en-GB" dirty="0"/>
            </a:br>
            <a:r>
              <a:rPr lang="en-GB" b="1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Mission end:</a:t>
            </a:r>
            <a:r>
              <a:rPr lang="en-GB" b="0" i="0" u="none" strike="noStrike" dirty="0">
                <a:solidFill>
                  <a:srgbClr val="003247"/>
                </a:solidFill>
                <a:effectLst/>
                <a:latin typeface="Arial" panose="020B0604020202020204" pitchFamily="34" charset="0"/>
              </a:rPr>
              <a:t> 30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3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Journey.</a:t>
            </a:r>
          </a:p>
        </p:txBody>
      </p:sp>
      <p:pic>
        <p:nvPicPr>
          <p:cNvPr id="4" name="1310_011_AR_E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4964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550B-BC52-CAED-912B-715B7B49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should the spacecraft look like?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249780-2324-5F8F-FFA6-292CC23C3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324091" y="1284791"/>
            <a:ext cx="8588415" cy="4919240"/>
          </a:xfrm>
        </p:spPr>
      </p:pic>
    </p:spTree>
    <p:extLst>
      <p:ext uri="{BB962C8B-B14F-4D97-AF65-F5344CB8AC3E}">
        <p14:creationId xmlns:p14="http://schemas.microsoft.com/office/powerpoint/2010/main" val="412518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201B-508E-C8AE-FBD5-1F5AF6C2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E24DD5-6C5D-E9A6-BD2E-409967711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173620" y="532435"/>
            <a:ext cx="8599990" cy="5116010"/>
          </a:xfrm>
        </p:spPr>
      </p:pic>
    </p:spTree>
    <p:extLst>
      <p:ext uri="{BB962C8B-B14F-4D97-AF65-F5344CB8AC3E}">
        <p14:creationId xmlns:p14="http://schemas.microsoft.com/office/powerpoint/2010/main" val="148253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76A6-9C1B-F575-DA28-823A1800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out to Jupiter.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30CB-A12E-3289-46CD-8649EB3E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 challenge without radioactive source.</a:t>
            </a:r>
          </a:p>
          <a:p>
            <a:r>
              <a:rPr lang="en-US" dirty="0"/>
              <a:t>Thermal challenge &lt; 1au – 5au.</a:t>
            </a:r>
          </a:p>
          <a:p>
            <a:r>
              <a:rPr lang="en-US" dirty="0"/>
              <a:t>Deep space communication challenge.</a:t>
            </a:r>
          </a:p>
          <a:p>
            <a:r>
              <a:rPr lang="en-US" dirty="0"/>
              <a:t>Autonomous hibernation challenge.</a:t>
            </a:r>
          </a:p>
          <a:p>
            <a:r>
              <a:rPr lang="en-US" dirty="0"/>
              <a:t>12 year mission reliability.</a:t>
            </a:r>
          </a:p>
        </p:txBody>
      </p:sp>
    </p:spTree>
    <p:extLst>
      <p:ext uri="{BB962C8B-B14F-4D97-AF65-F5344CB8AC3E}">
        <p14:creationId xmlns:p14="http://schemas.microsoft.com/office/powerpoint/2010/main" val="358024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7D56E-1220-A0F4-9D77-ED3D3F48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 intensity/Low temperature (LILT) Solar Array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5DF142-ED28-A33B-3940-00F30713F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34049" r="-34049"/>
          <a:stretch>
            <a:fillRect/>
          </a:stretch>
        </p:blipFill>
        <p:spPr>
          <a:xfrm>
            <a:off x="1041722" y="1601463"/>
            <a:ext cx="6655443" cy="2090861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5EBEAA-6082-EE9D-6BBC-F2C5879B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4" y="3993266"/>
            <a:ext cx="3900669" cy="28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9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518</Words>
  <Application>Microsoft Macintosh PowerPoint</Application>
  <PresentationFormat>On-screen Show (4:3)</PresentationFormat>
  <Paragraphs>58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The Challenges of the Rosetta Project - Europe’s Comet Chaser. </vt:lpstr>
      <vt:lpstr>PowerPoint Presentation</vt:lpstr>
      <vt:lpstr>PowerPoint Presentation</vt:lpstr>
      <vt:lpstr>The Journey.</vt:lpstr>
      <vt:lpstr>The Journey.</vt:lpstr>
      <vt:lpstr>What should the spacecraft look like?</vt:lpstr>
      <vt:lpstr>PowerPoint Presentation</vt:lpstr>
      <vt:lpstr>Going out to Jupiter.</vt:lpstr>
      <vt:lpstr>Low intensity/Low temperature (LILT) Solar Array</vt:lpstr>
      <vt:lpstr>Rosetta in the thermal chamber.</vt:lpstr>
      <vt:lpstr>New Norcia (Aus) 35m  deep space antenna.</vt:lpstr>
      <vt:lpstr>Rendezvousing and landing on an unknown body.</vt:lpstr>
      <vt:lpstr>PowerPoint Presentation</vt:lpstr>
      <vt:lpstr>Comet over Dartmouth!</vt:lpstr>
      <vt:lpstr>Maintaining a fixed launch date.</vt:lpstr>
      <vt:lpstr>The launch.</vt:lpstr>
      <vt:lpstr>Svetlana Gerasimenko and Klim Churyumov. Kourou March 2004.</vt:lpstr>
      <vt:lpstr>Mobile phone in French Guiana!</vt:lpstr>
      <vt:lpstr>French Foreign Legion (Les Kepis Blancs) protecting the ESA launch site.</vt:lpstr>
      <vt:lpstr>PowerPoint Presentation</vt:lpstr>
      <vt:lpstr>After launch.</vt:lpstr>
      <vt:lpstr>Farewell Rosetta!</vt:lpstr>
      <vt:lpstr>Farewell Philae!</vt:lpstr>
      <vt:lpstr>Rosetta Technology Spin offs. Ptolemy Instrument – Gas analyser – OU.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Rosetta</dc:title>
  <dc:creator>John Ellwood</dc:creator>
  <cp:lastModifiedBy>john.ellwood1@btinternet.com</cp:lastModifiedBy>
  <cp:revision>98</cp:revision>
  <dcterms:created xsi:type="dcterms:W3CDTF">2014-11-19T10:38:05Z</dcterms:created>
  <dcterms:modified xsi:type="dcterms:W3CDTF">2024-11-07T15:21:59Z</dcterms:modified>
</cp:coreProperties>
</file>