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28" r:id="rId4"/>
  </p:sldMasterIdLst>
  <p:notesMasterIdLst>
    <p:notesMasterId r:id="rId23"/>
  </p:notesMasterIdLst>
  <p:handoutMasterIdLst>
    <p:handoutMasterId r:id="rId24"/>
  </p:handoutMasterIdLst>
  <p:sldIdLst>
    <p:sldId id="273" r:id="rId5"/>
    <p:sldId id="274" r:id="rId6"/>
    <p:sldId id="275" r:id="rId7"/>
    <p:sldId id="276" r:id="rId8"/>
    <p:sldId id="277" r:id="rId9"/>
    <p:sldId id="278" r:id="rId10"/>
    <p:sldId id="293" r:id="rId11"/>
    <p:sldId id="295" r:id="rId12"/>
    <p:sldId id="298" r:id="rId13"/>
    <p:sldId id="299" r:id="rId14"/>
    <p:sldId id="302" r:id="rId15"/>
    <p:sldId id="303" r:id="rId16"/>
    <p:sldId id="284" r:id="rId17"/>
    <p:sldId id="286" r:id="rId18"/>
    <p:sldId id="287" r:id="rId19"/>
    <p:sldId id="288" r:id="rId20"/>
    <p:sldId id="292" r:id="rId21"/>
    <p:sldId id="291" r:id="rId22"/>
  </p:sldIdLst>
  <p:sldSz cx="9144000" cy="5143500" type="screen16x9"/>
  <p:notesSz cx="6797675" cy="9926638"/>
  <p:defaultTex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457200" algn="l" rtl="0" fontAlgn="base">
      <a:spcBef>
        <a:spcPct val="0"/>
      </a:spcBef>
      <a:spcAft>
        <a:spcPct val="0"/>
      </a:spcAft>
      <a:defRPr kern="1200">
        <a:solidFill>
          <a:schemeClr val="tx1"/>
        </a:solidFill>
        <a:latin typeface="Verdana" pitchFamily="34" charset="0"/>
        <a:ea typeface="+mn-ea"/>
        <a:cs typeface="+mn-cs"/>
      </a:defRPr>
    </a:lvl2pPr>
    <a:lvl3pPr marL="914400" algn="l" rtl="0" fontAlgn="base">
      <a:spcBef>
        <a:spcPct val="0"/>
      </a:spcBef>
      <a:spcAft>
        <a:spcPct val="0"/>
      </a:spcAft>
      <a:defRPr kern="1200">
        <a:solidFill>
          <a:schemeClr val="tx1"/>
        </a:solidFill>
        <a:latin typeface="Verdana" pitchFamily="34" charset="0"/>
        <a:ea typeface="+mn-ea"/>
        <a:cs typeface="+mn-cs"/>
      </a:defRPr>
    </a:lvl3pPr>
    <a:lvl4pPr marL="1371600" algn="l" rtl="0" fontAlgn="base">
      <a:spcBef>
        <a:spcPct val="0"/>
      </a:spcBef>
      <a:spcAft>
        <a:spcPct val="0"/>
      </a:spcAft>
      <a:defRPr kern="1200">
        <a:solidFill>
          <a:schemeClr val="tx1"/>
        </a:solidFill>
        <a:latin typeface="Verdana" pitchFamily="34" charset="0"/>
        <a:ea typeface="+mn-ea"/>
        <a:cs typeface="+mn-cs"/>
      </a:defRPr>
    </a:lvl4pPr>
    <a:lvl5pPr marL="1828800" algn="l" rtl="0" fontAlgn="base">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21FF06"/>
    <a:srgbClr val="0098DB"/>
    <a:srgbClr val="00549F"/>
    <a:srgbClr val="FDC82F"/>
    <a:srgbClr val="00338D"/>
    <a:srgbClr val="D0103A"/>
    <a:srgbClr val="008542"/>
    <a:srgbClr val="E37222"/>
    <a:srgbClr val="8224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373" autoAdjust="0"/>
    <p:restoredTop sz="83758" autoAdjust="0"/>
  </p:normalViewPr>
  <p:slideViewPr>
    <p:cSldViewPr snapToGrid="0">
      <p:cViewPr varScale="1">
        <p:scale>
          <a:sx n="120" d="100"/>
          <a:sy n="120" d="100"/>
        </p:scale>
        <p:origin x="568" y="168"/>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50" d="100"/>
          <a:sy n="50" d="100"/>
        </p:scale>
        <p:origin x="-2659" y="-67"/>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8738" name="Rectangle 2"/>
          <p:cNvSpPr>
            <a:spLocks noGrp="1" noChangeArrowheads="1"/>
          </p:cNvSpPr>
          <p:nvPr>
            <p:ph type="hdr" sz="quarter"/>
          </p:nvPr>
        </p:nvSpPr>
        <p:spPr bwMode="auto">
          <a:xfrm>
            <a:off x="1" y="0"/>
            <a:ext cx="2945557" cy="495994"/>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defTabSz="892175">
              <a:defRPr sz="1100" smtClean="0">
                <a:latin typeface="Arial" pitchFamily="34" charset="0"/>
              </a:defRPr>
            </a:lvl1pPr>
          </a:lstStyle>
          <a:p>
            <a:pPr>
              <a:defRPr/>
            </a:pPr>
            <a:endParaRPr lang="it-IT" dirty="0"/>
          </a:p>
        </p:txBody>
      </p:sp>
      <p:sp>
        <p:nvSpPr>
          <p:cNvPr id="628739" name="Rectangle 3"/>
          <p:cNvSpPr>
            <a:spLocks noGrp="1" noChangeArrowheads="1"/>
          </p:cNvSpPr>
          <p:nvPr>
            <p:ph type="dt" sz="quarter" idx="1"/>
          </p:nvPr>
        </p:nvSpPr>
        <p:spPr bwMode="auto">
          <a:xfrm>
            <a:off x="3850583" y="0"/>
            <a:ext cx="2945557" cy="495994"/>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algn="r" defTabSz="892175">
              <a:defRPr sz="1100" smtClean="0">
                <a:latin typeface="Arial" pitchFamily="34" charset="0"/>
              </a:defRPr>
            </a:lvl1pPr>
          </a:lstStyle>
          <a:p>
            <a:pPr>
              <a:defRPr/>
            </a:pPr>
            <a:endParaRPr lang="it-IT" dirty="0"/>
          </a:p>
        </p:txBody>
      </p:sp>
      <p:sp>
        <p:nvSpPr>
          <p:cNvPr id="628740" name="Rectangle 4"/>
          <p:cNvSpPr>
            <a:spLocks noGrp="1" noChangeArrowheads="1"/>
          </p:cNvSpPr>
          <p:nvPr>
            <p:ph type="ftr" sz="quarter" idx="2"/>
          </p:nvPr>
        </p:nvSpPr>
        <p:spPr bwMode="auto">
          <a:xfrm>
            <a:off x="1" y="9428952"/>
            <a:ext cx="2945557" cy="495994"/>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defTabSz="892175">
              <a:defRPr sz="1100" smtClean="0">
                <a:latin typeface="Arial" pitchFamily="34" charset="0"/>
              </a:defRPr>
            </a:lvl1pPr>
          </a:lstStyle>
          <a:p>
            <a:pPr>
              <a:defRPr/>
            </a:pPr>
            <a:endParaRPr lang="it-IT" dirty="0"/>
          </a:p>
        </p:txBody>
      </p:sp>
      <p:sp>
        <p:nvSpPr>
          <p:cNvPr id="628741" name="Rectangle 5"/>
          <p:cNvSpPr>
            <a:spLocks noGrp="1" noChangeArrowheads="1"/>
          </p:cNvSpPr>
          <p:nvPr>
            <p:ph type="sldNum" sz="quarter" idx="3"/>
          </p:nvPr>
        </p:nvSpPr>
        <p:spPr bwMode="auto">
          <a:xfrm>
            <a:off x="3850583" y="9428952"/>
            <a:ext cx="2945557" cy="495994"/>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algn="r" defTabSz="892175">
              <a:defRPr sz="1100" smtClean="0">
                <a:latin typeface="Arial" pitchFamily="34" charset="0"/>
              </a:defRPr>
            </a:lvl1pPr>
          </a:lstStyle>
          <a:p>
            <a:pPr>
              <a:defRPr/>
            </a:pPr>
            <a:fld id="{A5B780D0-5C7F-422C-931C-25201BE19360}" type="slidenum">
              <a:rPr lang="it-IT"/>
              <a:pPr>
                <a:defRPr/>
              </a:pPr>
              <a:t>‹#›</a:t>
            </a:fld>
            <a:endParaRPr lang="it-IT" dirty="0"/>
          </a:p>
        </p:txBody>
      </p:sp>
    </p:spTree>
    <p:extLst>
      <p:ext uri="{BB962C8B-B14F-4D97-AF65-F5344CB8AC3E}">
        <p14:creationId xmlns:p14="http://schemas.microsoft.com/office/powerpoint/2010/main" val="31250459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bwMode="auto">
          <a:xfrm>
            <a:off x="2" y="1"/>
            <a:ext cx="2917899" cy="518000"/>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defTabSz="862013">
              <a:defRPr sz="1100" smtClean="0"/>
            </a:lvl1pPr>
          </a:lstStyle>
          <a:p>
            <a:pPr>
              <a:defRPr/>
            </a:pPr>
            <a:endParaRPr lang="en-US" dirty="0"/>
          </a:p>
        </p:txBody>
      </p:sp>
      <p:sp>
        <p:nvSpPr>
          <p:cNvPr id="58371" name="Rectangle 3"/>
          <p:cNvSpPr>
            <a:spLocks noGrp="1" noChangeArrowheads="1"/>
          </p:cNvSpPr>
          <p:nvPr>
            <p:ph type="dt" idx="1"/>
          </p:nvPr>
        </p:nvSpPr>
        <p:spPr bwMode="auto">
          <a:xfrm>
            <a:off x="3867484" y="1"/>
            <a:ext cx="2917898" cy="518000"/>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algn="r" defTabSz="862013">
              <a:defRPr sz="1100" smtClean="0"/>
            </a:lvl1pPr>
          </a:lstStyle>
          <a:p>
            <a:pPr>
              <a:defRPr/>
            </a:pPr>
            <a:fld id="{A6888345-B3D3-4351-A7A9-F936F5935E41}" type="datetimeFigureOut">
              <a:rPr lang="en-US"/>
              <a:pPr>
                <a:defRPr/>
              </a:pPr>
              <a:t>11/20/19</a:t>
            </a:fld>
            <a:endParaRPr lang="en-US" dirty="0"/>
          </a:p>
        </p:txBody>
      </p:sp>
      <p:sp>
        <p:nvSpPr>
          <p:cNvPr id="11268" name="Rectangle 4"/>
          <p:cNvSpPr>
            <a:spLocks noGrp="1" noRot="1" noChangeAspect="1" noChangeArrowheads="1" noTextEdit="1"/>
          </p:cNvSpPr>
          <p:nvPr>
            <p:ph type="sldImg" idx="2"/>
          </p:nvPr>
        </p:nvSpPr>
        <p:spPr bwMode="auto">
          <a:xfrm>
            <a:off x="144463" y="739775"/>
            <a:ext cx="6569075" cy="36957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8373" name="Rectangle 5"/>
          <p:cNvSpPr>
            <a:spLocks noGrp="1" noChangeArrowheads="1"/>
          </p:cNvSpPr>
          <p:nvPr>
            <p:ph type="body" sz="quarter" idx="3"/>
          </p:nvPr>
        </p:nvSpPr>
        <p:spPr bwMode="auto">
          <a:xfrm>
            <a:off x="875832" y="4729712"/>
            <a:ext cx="5033721" cy="4435163"/>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8374" name="Rectangle 6"/>
          <p:cNvSpPr>
            <a:spLocks noGrp="1" noChangeArrowheads="1"/>
          </p:cNvSpPr>
          <p:nvPr>
            <p:ph type="ftr" sz="quarter" idx="4"/>
          </p:nvPr>
        </p:nvSpPr>
        <p:spPr bwMode="auto">
          <a:xfrm>
            <a:off x="2" y="9459423"/>
            <a:ext cx="2917899" cy="443517"/>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defTabSz="862013">
              <a:defRPr sz="1100" smtClean="0"/>
            </a:lvl1pPr>
          </a:lstStyle>
          <a:p>
            <a:pPr>
              <a:defRPr/>
            </a:pPr>
            <a:endParaRPr lang="en-US" dirty="0"/>
          </a:p>
        </p:txBody>
      </p:sp>
      <p:sp>
        <p:nvSpPr>
          <p:cNvPr id="58375" name="Rectangle 7"/>
          <p:cNvSpPr>
            <a:spLocks noGrp="1" noChangeArrowheads="1"/>
          </p:cNvSpPr>
          <p:nvPr>
            <p:ph type="sldNum" sz="quarter" idx="5"/>
          </p:nvPr>
        </p:nvSpPr>
        <p:spPr bwMode="auto">
          <a:xfrm>
            <a:off x="3867484" y="9459423"/>
            <a:ext cx="2917898" cy="443517"/>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algn="r" defTabSz="862013">
              <a:defRPr sz="1100" smtClean="0"/>
            </a:lvl1pPr>
          </a:lstStyle>
          <a:p>
            <a:pPr>
              <a:defRPr/>
            </a:pPr>
            <a:fld id="{D8DF57D7-2670-4E78-96DD-D9B22805124F}" type="slidenum">
              <a:rPr lang="en-US"/>
              <a:pPr>
                <a:defRPr/>
              </a:pPr>
              <a:t>‹#›</a:t>
            </a:fld>
            <a:endParaRPr lang="en-US" dirty="0"/>
          </a:p>
        </p:txBody>
      </p:sp>
    </p:spTree>
    <p:extLst>
      <p:ext uri="{BB962C8B-B14F-4D97-AF65-F5344CB8AC3E}">
        <p14:creationId xmlns:p14="http://schemas.microsoft.com/office/powerpoint/2010/main" val="138443033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Calibri" pitchFamily="34" charset="0"/>
        <a:ea typeface="+mn-ea"/>
        <a:cs typeface="+mn-cs"/>
      </a:defRPr>
    </a:lvl1pPr>
    <a:lvl2pPr marL="457200" algn="l" rtl="0" fontAlgn="base">
      <a:spcBef>
        <a:spcPct val="30000"/>
      </a:spcBef>
      <a:spcAft>
        <a:spcPct val="0"/>
      </a:spcAft>
      <a:defRPr sz="1200" kern="1200">
        <a:solidFill>
          <a:schemeClr val="tx1"/>
        </a:solidFill>
        <a:latin typeface="Calibri" pitchFamily="34" charset="0"/>
        <a:ea typeface="+mn-ea"/>
        <a:cs typeface="+mn-cs"/>
      </a:defRPr>
    </a:lvl2pPr>
    <a:lvl3pPr marL="914400" algn="l" rtl="0" fontAlgn="base">
      <a:spcBef>
        <a:spcPct val="30000"/>
      </a:spcBef>
      <a:spcAft>
        <a:spcPct val="0"/>
      </a:spcAft>
      <a:defRPr sz="1200" kern="1200">
        <a:solidFill>
          <a:schemeClr val="tx1"/>
        </a:solidFill>
        <a:latin typeface="Calibri" pitchFamily="34" charset="0"/>
        <a:ea typeface="+mn-ea"/>
        <a:cs typeface="+mn-cs"/>
      </a:defRPr>
    </a:lvl3pPr>
    <a:lvl4pPr marL="1371600" algn="l" rtl="0" fontAlgn="base">
      <a:spcBef>
        <a:spcPct val="30000"/>
      </a:spcBef>
      <a:spcAft>
        <a:spcPct val="0"/>
      </a:spcAft>
      <a:defRPr sz="1200" kern="1200">
        <a:solidFill>
          <a:schemeClr val="tx1"/>
        </a:solidFill>
        <a:latin typeface="Calibri" pitchFamily="34" charset="0"/>
        <a:ea typeface="+mn-ea"/>
        <a:cs typeface="+mn-cs"/>
      </a:defRPr>
    </a:lvl4pPr>
    <a:lvl5pPr marL="1828800" algn="l" rtl="0" fontAlgn="base">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sensitivity (in terms of characteristic strain) of the proposed LISA 3-detector system with 2.5 × 10</a:t>
            </a:r>
            <a:r>
              <a:rPr lang="en-US" baseline="30000" dirty="0"/>
              <a:t>6</a:t>
            </a:r>
            <a:r>
              <a:rPr lang="en-US" dirty="0"/>
              <a:t> km arms. Numerous sources that are expected to be observed by LISA are displayed. Especially important for the search for a stochastic background will be the galactic background. Thousands of galactic binaries in LISA will produce signals with SNR &gt;7, and will be individually resolvable. Some of these systems are well known and have already been studied; these will be the so-called Verification Binaries, that will produce gravitational wave signals that will help to confirm the sensitivity and calibration of LISA. However, countless other binary systems will contribute to a gravitational wave background that will complicate the LISA search for a cosmologically produced stochastic background. This background is also displayed in this figure. Many other predicted signals for LISA are displayed, including massive black hole binaries (MBHBs, including GW150914), black hole binary systems that can be observed with Advanced LIGO and Advanced Virgo (LIGO-type BHBs), and extreme mass ratio </a:t>
            </a:r>
            <a:r>
              <a:rPr lang="en-US" dirty="0" err="1"/>
              <a:t>inspirals</a:t>
            </a:r>
            <a:r>
              <a:rPr lang="en-US" dirty="0"/>
              <a:t> (EMRIs).. Reproduced from [32] with permission. https://</a:t>
            </a:r>
            <a:r>
              <a:rPr lang="en-US" dirty="0" err="1"/>
              <a:t>arxiv.org</a:t>
            </a:r>
            <a:r>
              <a:rPr lang="en-US" dirty="0"/>
              <a:t>/abs/1702.00786</a:t>
            </a:r>
          </a:p>
          <a:p>
            <a:endParaRPr lang="en-US" dirty="0"/>
          </a:p>
          <a:p>
            <a:r>
              <a:rPr lang="en-US" sz="1200" b="0" i="0" u="none" strike="noStrike" kern="1200" baseline="0" dirty="0">
                <a:solidFill>
                  <a:schemeClr val="tx1"/>
                </a:solidFill>
                <a:latin typeface="Calibri" pitchFamily="34" charset="0"/>
                <a:ea typeface="+mn-ea"/>
                <a:cs typeface="+mn-cs"/>
              </a:rPr>
              <a:t>Examples of GW sources in the frequency range of LISA, compared with its sensitivity for a 3-arm configuration. The data are plotted in terms of dimensionless ‘characteristic strain amplitude’. The tracks of three equal mass black</a:t>
            </a:r>
          </a:p>
          <a:p>
            <a:r>
              <a:rPr lang="en-US" sz="1200" b="0" i="0" u="none" strike="noStrike" kern="1200" baseline="0" dirty="0">
                <a:solidFill>
                  <a:schemeClr val="tx1"/>
                </a:solidFill>
                <a:latin typeface="Calibri" pitchFamily="34" charset="0"/>
                <a:ea typeface="+mn-ea"/>
                <a:cs typeface="+mn-cs"/>
              </a:rPr>
              <a:t>hole binaries, located at z = 3 with total intrinsic masses 10</a:t>
            </a:r>
            <a:r>
              <a:rPr lang="en-US" sz="1200" b="0" i="0" u="none" strike="noStrike" kern="1200" baseline="30000" dirty="0">
                <a:solidFill>
                  <a:schemeClr val="tx1"/>
                </a:solidFill>
                <a:latin typeface="Calibri" pitchFamily="34" charset="0"/>
                <a:ea typeface="+mn-ea"/>
                <a:cs typeface="+mn-cs"/>
              </a:rPr>
              <a:t>7</a:t>
            </a:r>
            <a:r>
              <a:rPr lang="en-US" sz="1200" b="0" i="0" u="none" strike="noStrike" kern="1200" baseline="0" dirty="0">
                <a:solidFill>
                  <a:schemeClr val="tx1"/>
                </a:solidFill>
                <a:latin typeface="Calibri" pitchFamily="34" charset="0"/>
                <a:ea typeface="+mn-ea"/>
                <a:cs typeface="+mn-cs"/>
              </a:rPr>
              <a:t>, 10</a:t>
            </a:r>
            <a:r>
              <a:rPr lang="en-US" sz="1200" b="0" i="0" u="none" strike="noStrike" kern="1200" baseline="30000" dirty="0">
                <a:solidFill>
                  <a:schemeClr val="tx1"/>
                </a:solidFill>
                <a:latin typeface="Calibri" pitchFamily="34" charset="0"/>
                <a:ea typeface="+mn-ea"/>
                <a:cs typeface="+mn-cs"/>
              </a:rPr>
              <a:t>6</a:t>
            </a:r>
            <a:r>
              <a:rPr lang="en-US" sz="1200" b="0" i="0" u="none" strike="noStrike" kern="1200" baseline="0" dirty="0">
                <a:solidFill>
                  <a:schemeClr val="tx1"/>
                </a:solidFill>
                <a:latin typeface="Calibri" pitchFamily="34" charset="0"/>
                <a:ea typeface="+mn-ea"/>
                <a:cs typeface="+mn-cs"/>
              </a:rPr>
              <a:t> and 10</a:t>
            </a:r>
            <a:r>
              <a:rPr lang="en-US" sz="1200" b="0" i="0" u="none" strike="noStrike" kern="1200" baseline="30000" dirty="0">
                <a:solidFill>
                  <a:schemeClr val="tx1"/>
                </a:solidFill>
                <a:latin typeface="Calibri" pitchFamily="34" charset="0"/>
                <a:ea typeface="+mn-ea"/>
                <a:cs typeface="+mn-cs"/>
              </a:rPr>
              <a:t>5</a:t>
            </a:r>
            <a:r>
              <a:rPr lang="en-US" sz="1200" b="0" i="0" u="none" strike="noStrike" kern="1200" baseline="0" dirty="0">
                <a:solidFill>
                  <a:schemeClr val="tx1"/>
                </a:solidFill>
                <a:latin typeface="Calibri" pitchFamily="34" charset="0"/>
                <a:ea typeface="+mn-ea"/>
                <a:cs typeface="+mn-cs"/>
              </a:rPr>
              <a:t>M⊙, are shown. The source frequency (and SNR) increases with time, and the remaining time before the plunge is indicated on the tracks. The 5 simultaneously evolving harmonics of an Extreme Mass Ratio Inspiral source at z = 1.2 are also shown, as are the tracks of a number of stellar origin black hole binaries of the type discovered by LIGO. Several thousand galactic binaries will be resolved after a year of observation. Some binary systems are already known, and will serve as verification signals. Millions of other binaries result in a ‘confusion signal’, with a detected amplitude that is modulated by the motion of the constellation over the year; the average level is represented as the grey shaded area.</a:t>
            </a:r>
            <a:endParaRPr lang="en-US"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14</a:t>
            </a:fld>
            <a:endParaRPr lang="en-US" dirty="0"/>
          </a:p>
        </p:txBody>
      </p:sp>
    </p:spTree>
    <p:extLst>
      <p:ext uri="{BB962C8B-B14F-4D97-AF65-F5344CB8AC3E}">
        <p14:creationId xmlns:p14="http://schemas.microsoft.com/office/powerpoint/2010/main" val="1066647968"/>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18" Type="http://schemas.openxmlformats.org/officeDocument/2006/relationships/image" Target="../media/image15.png"/><Relationship Id="rId26" Type="http://schemas.openxmlformats.org/officeDocument/2006/relationships/image" Target="../media/image23.png"/><Relationship Id="rId3" Type="http://schemas.openxmlformats.org/officeDocument/2006/relationships/image" Target="../media/image28.png"/><Relationship Id="rId21" Type="http://schemas.openxmlformats.org/officeDocument/2006/relationships/image" Target="../media/image18.png"/><Relationship Id="rId7" Type="http://schemas.openxmlformats.org/officeDocument/2006/relationships/image" Target="../media/image4.png"/><Relationship Id="rId12" Type="http://schemas.openxmlformats.org/officeDocument/2006/relationships/image" Target="../media/image9.png"/><Relationship Id="rId17" Type="http://schemas.openxmlformats.org/officeDocument/2006/relationships/image" Target="../media/image14.png"/><Relationship Id="rId25" Type="http://schemas.openxmlformats.org/officeDocument/2006/relationships/image" Target="../media/image22.png"/><Relationship Id="rId2" Type="http://schemas.openxmlformats.org/officeDocument/2006/relationships/image" Target="../media/image27.jpeg"/><Relationship Id="rId16" Type="http://schemas.openxmlformats.org/officeDocument/2006/relationships/image" Target="../media/image13.png"/><Relationship Id="rId20"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3.png"/><Relationship Id="rId11" Type="http://schemas.openxmlformats.org/officeDocument/2006/relationships/image" Target="../media/image8.png"/><Relationship Id="rId24" Type="http://schemas.openxmlformats.org/officeDocument/2006/relationships/image" Target="../media/image21.png"/><Relationship Id="rId5" Type="http://schemas.openxmlformats.org/officeDocument/2006/relationships/image" Target="../media/image2.png"/><Relationship Id="rId15" Type="http://schemas.openxmlformats.org/officeDocument/2006/relationships/image" Target="../media/image12.png"/><Relationship Id="rId23" Type="http://schemas.openxmlformats.org/officeDocument/2006/relationships/image" Target="../media/image20.png"/><Relationship Id="rId28" Type="http://schemas.openxmlformats.org/officeDocument/2006/relationships/image" Target="../media/image25.png"/><Relationship Id="rId10" Type="http://schemas.openxmlformats.org/officeDocument/2006/relationships/image" Target="../media/image7.png"/><Relationship Id="rId19" Type="http://schemas.openxmlformats.org/officeDocument/2006/relationships/image" Target="../media/image16.png"/><Relationship Id="rId4" Type="http://schemas.openxmlformats.org/officeDocument/2006/relationships/image" Target="../media/image29.png"/><Relationship Id="rId9" Type="http://schemas.openxmlformats.org/officeDocument/2006/relationships/image" Target="../media/image6.png"/><Relationship Id="rId14" Type="http://schemas.openxmlformats.org/officeDocument/2006/relationships/image" Target="../media/image11.png"/><Relationship Id="rId22" Type="http://schemas.openxmlformats.org/officeDocument/2006/relationships/image" Target="../media/image19.png"/><Relationship Id="rId27" Type="http://schemas.openxmlformats.org/officeDocument/2006/relationships/image" Target="../media/image2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37" name="Picture 36"/>
          <p:cNvPicPr>
            <a:picLocks noChangeAspect="1"/>
          </p:cNvPicPr>
          <p:nvPr userDrawn="1"/>
        </p:nvPicPr>
        <p:blipFill rotWithShape="1">
          <a:blip r:embed="rId2" cstate="print">
            <a:extLst>
              <a:ext uri="{28A0092B-C50C-407E-A947-70E740481C1C}">
                <a14:useLocalDpi xmlns:a14="http://schemas.microsoft.com/office/drawing/2010/main" val="0"/>
              </a:ext>
            </a:extLst>
          </a:blip>
          <a:srcRect t="24034" b="3813"/>
          <a:stretch/>
        </p:blipFill>
        <p:spPr>
          <a:xfrm>
            <a:off x="-958" y="0"/>
            <a:ext cx="9144958" cy="4673780"/>
          </a:xfrm>
          <a:prstGeom prst="rect">
            <a:avLst/>
          </a:prstGeom>
        </p:spPr>
      </p:pic>
      <p:sp>
        <p:nvSpPr>
          <p:cNvPr id="56323" name="Rectangle 2"/>
          <p:cNvSpPr>
            <a:spLocks noGrp="1" noChangeArrowheads="1"/>
          </p:cNvSpPr>
          <p:nvPr>
            <p:ph type="subTitle" idx="1"/>
          </p:nvPr>
        </p:nvSpPr>
        <p:spPr>
          <a:xfrm>
            <a:off x="614361" y="2914650"/>
            <a:ext cx="7948800" cy="421975"/>
          </a:xfrm>
        </p:spPr>
        <p:txBody>
          <a:bodyPr wrap="square">
            <a:spAutoFit/>
          </a:bodyPr>
          <a:lstStyle>
            <a:lvl1pPr marL="0" indent="0">
              <a:buFont typeface="Verdana" pitchFamily="34" charset="0"/>
              <a:buNone/>
              <a:defRPr sz="1800"/>
            </a:lvl1pPr>
          </a:lstStyle>
          <a:p>
            <a:pPr lvl="0"/>
            <a:r>
              <a:rPr lang="en-US" noProof="0"/>
              <a:t>Click to edit Master subtitle style</a:t>
            </a:r>
            <a:endParaRPr lang="en-GB" noProof="0" dirty="0"/>
          </a:p>
        </p:txBody>
      </p:sp>
      <p:sp>
        <p:nvSpPr>
          <p:cNvPr id="56325" name="Rectangle 6"/>
          <p:cNvSpPr>
            <a:spLocks noGrp="1" noChangeArrowheads="1"/>
          </p:cNvSpPr>
          <p:nvPr>
            <p:ph type="ctrTitle"/>
          </p:nvPr>
        </p:nvSpPr>
        <p:spPr>
          <a:xfrm>
            <a:off x="587375" y="1856096"/>
            <a:ext cx="7947025" cy="584775"/>
          </a:xfrm>
          <a:prstGeom prst="rect">
            <a:avLst/>
          </a:prstGeom>
        </p:spPr>
        <p:txBody>
          <a:bodyPr/>
          <a:lstStyle>
            <a:lvl1pPr>
              <a:defRPr sz="3200">
                <a:solidFill>
                  <a:schemeClr val="accent1"/>
                </a:solidFill>
              </a:defRPr>
            </a:lvl1pPr>
          </a:lstStyle>
          <a:p>
            <a:pPr lvl="0"/>
            <a:r>
              <a:rPr lang="en-US" noProof="0"/>
              <a:t>Click to edit Master title style</a:t>
            </a:r>
            <a:endParaRPr lang="en-GB" noProof="0" dirty="0"/>
          </a:p>
        </p:txBody>
      </p:sp>
      <p:sp>
        <p:nvSpPr>
          <p:cNvPr id="56347" name="Text Box 27"/>
          <p:cNvSpPr txBox="1">
            <a:spLocks noChangeArrowheads="1"/>
          </p:cNvSpPr>
          <p:nvPr userDrawn="1"/>
        </p:nvSpPr>
        <p:spPr bwMode="auto">
          <a:xfrm>
            <a:off x="631825" y="4822032"/>
            <a:ext cx="5016500"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endParaRPr lang="en-GB" sz="800" noProof="0" dirty="0"/>
          </a:p>
        </p:txBody>
      </p:sp>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7" y="156199"/>
            <a:ext cx="1210456" cy="468000"/>
          </a:xfrm>
          <a:prstGeom prst="rect">
            <a:avLst/>
          </a:prstGeom>
        </p:spPr>
      </p:pic>
      <p:sp>
        <p:nvSpPr>
          <p:cNvPr id="10" name="Text Box 58"/>
          <p:cNvSpPr txBox="1">
            <a:spLocks noChangeArrowheads="1"/>
          </p:cNvSpPr>
          <p:nvPr userDrawn="1"/>
        </p:nvSpPr>
        <p:spPr bwMode="auto">
          <a:xfrm>
            <a:off x="162824" y="4571668"/>
            <a:ext cx="5016500" cy="2143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anchor="b">
            <a:spAutoFit/>
          </a:bodyPr>
          <a:lstStyle/>
          <a:p>
            <a:pPr algn="l">
              <a:spcBef>
                <a:spcPct val="50000"/>
              </a:spcBef>
            </a:pPr>
            <a:r>
              <a:rPr lang="en-US" sz="800" noProof="0">
                <a:solidFill>
                  <a:schemeClr val="bg1">
                    <a:lumMod val="85000"/>
                  </a:schemeClr>
                </a:solidFill>
              </a:rPr>
              <a:t>ESA UNCLASSIFIED - For Official Use</a:t>
            </a:r>
            <a:endParaRPr lang="en-GB" sz="800" noProof="0" dirty="0">
              <a:solidFill>
                <a:schemeClr val="bg1">
                  <a:lumMod val="85000"/>
                </a:schemeClr>
              </a:solidFill>
            </a:endParaRPr>
          </a:p>
        </p:txBody>
      </p:sp>
      <p:pic>
        <p:nvPicPr>
          <p:cNvPr id="35" name="Picture 34"/>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0" y="4899600"/>
            <a:ext cx="1196912" cy="144000"/>
          </a:xfrm>
          <a:prstGeom prst="rect">
            <a:avLst/>
          </a:prstGeom>
        </p:spPr>
      </p:pic>
      <p:cxnSp>
        <p:nvCxnSpPr>
          <p:cNvPr id="36" name="Straight Connector 35"/>
          <p:cNvCxnSpPr/>
          <p:nvPr userDrawn="1"/>
        </p:nvCxnSpPr>
        <p:spPr>
          <a:xfrm>
            <a:off x="165932"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63" name="Group 62"/>
          <p:cNvGrpSpPr/>
          <p:nvPr userDrawn="1"/>
        </p:nvGrpSpPr>
        <p:grpSpPr>
          <a:xfrm>
            <a:off x="172269" y="4908007"/>
            <a:ext cx="6826666" cy="111519"/>
            <a:chOff x="172269" y="6621494"/>
            <a:chExt cx="6826666" cy="111519"/>
          </a:xfrm>
        </p:grpSpPr>
        <p:pic>
          <p:nvPicPr>
            <p:cNvPr id="64" name="Picture 63"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2269" y="6624669"/>
              <a:ext cx="163906" cy="108344"/>
            </a:xfrm>
            <a:prstGeom prst="rect">
              <a:avLst/>
            </a:prstGeom>
            <a:ln>
              <a:noFill/>
            </a:ln>
          </p:spPr>
        </p:pic>
        <p:pic>
          <p:nvPicPr>
            <p:cNvPr id="65" name="Picture 64"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797" y="6624669"/>
              <a:ext cx="163906" cy="108344"/>
            </a:xfrm>
            <a:prstGeom prst="rect">
              <a:avLst/>
            </a:prstGeom>
            <a:ln>
              <a:noFill/>
            </a:ln>
          </p:spPr>
        </p:pic>
        <p:pic>
          <p:nvPicPr>
            <p:cNvPr id="66" name="Picture 65"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35029" y="6621494"/>
              <a:ext cx="163906" cy="108344"/>
            </a:xfrm>
            <a:prstGeom prst="rect">
              <a:avLst/>
            </a:prstGeom>
            <a:ln>
              <a:noFill/>
            </a:ln>
          </p:spPr>
        </p:pic>
        <p:pic>
          <p:nvPicPr>
            <p:cNvPr id="67" name="Picture 66"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5667" y="6624669"/>
              <a:ext cx="163906" cy="108344"/>
            </a:xfrm>
            <a:prstGeom prst="rect">
              <a:avLst/>
            </a:prstGeom>
            <a:ln>
              <a:noFill/>
            </a:ln>
          </p:spPr>
        </p:pic>
        <p:pic>
          <p:nvPicPr>
            <p:cNvPr id="68" name="Picture 67"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1531" y="6624669"/>
              <a:ext cx="163906" cy="108344"/>
            </a:xfrm>
            <a:prstGeom prst="rect">
              <a:avLst/>
            </a:prstGeom>
            <a:ln>
              <a:noFill/>
            </a:ln>
          </p:spPr>
        </p:pic>
        <p:pic>
          <p:nvPicPr>
            <p:cNvPr id="69" name="Picture 68"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30472" y="6624669"/>
              <a:ext cx="163906" cy="108344"/>
            </a:xfrm>
            <a:prstGeom prst="rect">
              <a:avLst/>
            </a:prstGeom>
            <a:ln>
              <a:noFill/>
            </a:ln>
          </p:spPr>
        </p:pic>
        <p:pic>
          <p:nvPicPr>
            <p:cNvPr id="70" name="Picture 69"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766" y="6624669"/>
              <a:ext cx="163906" cy="108344"/>
            </a:xfrm>
            <a:prstGeom prst="rect">
              <a:avLst/>
            </a:prstGeom>
            <a:ln>
              <a:noFill/>
            </a:ln>
          </p:spPr>
        </p:pic>
        <p:pic>
          <p:nvPicPr>
            <p:cNvPr id="71" name="Picture 70"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8298" y="6624669"/>
              <a:ext cx="163906" cy="108344"/>
            </a:xfrm>
            <a:prstGeom prst="rect">
              <a:avLst/>
            </a:prstGeom>
            <a:ln>
              <a:noFill/>
            </a:ln>
          </p:spPr>
        </p:pic>
        <p:pic>
          <p:nvPicPr>
            <p:cNvPr id="72" name="Picture 71"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7147" y="6624669"/>
              <a:ext cx="163906" cy="108344"/>
            </a:xfrm>
            <a:prstGeom prst="rect">
              <a:avLst/>
            </a:prstGeom>
            <a:ln>
              <a:noFill/>
            </a:ln>
          </p:spPr>
        </p:pic>
        <p:pic>
          <p:nvPicPr>
            <p:cNvPr id="73" name="Picture 72"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956" y="6624669"/>
              <a:ext cx="163906" cy="108344"/>
            </a:xfrm>
            <a:prstGeom prst="rect">
              <a:avLst/>
            </a:prstGeom>
            <a:ln>
              <a:noFill/>
            </a:ln>
          </p:spPr>
        </p:pic>
        <p:pic>
          <p:nvPicPr>
            <p:cNvPr id="74" name="Picture 73"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9315" y="6624669"/>
              <a:ext cx="163906" cy="108344"/>
            </a:xfrm>
            <a:prstGeom prst="rect">
              <a:avLst/>
            </a:prstGeom>
            <a:ln>
              <a:noFill/>
            </a:ln>
          </p:spPr>
        </p:pic>
        <p:pic>
          <p:nvPicPr>
            <p:cNvPr id="75" name="Picture 74"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833" y="6624669"/>
              <a:ext cx="163906" cy="108344"/>
            </a:xfrm>
            <a:prstGeom prst="rect">
              <a:avLst/>
            </a:prstGeom>
            <a:ln>
              <a:noFill/>
            </a:ln>
          </p:spPr>
        </p:pic>
        <p:pic>
          <p:nvPicPr>
            <p:cNvPr id="76" name="Picture 75"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5195" y="6624669"/>
              <a:ext cx="163906" cy="108344"/>
            </a:xfrm>
            <a:prstGeom prst="rect">
              <a:avLst/>
            </a:prstGeom>
            <a:ln>
              <a:noFill/>
            </a:ln>
          </p:spPr>
        </p:pic>
        <p:pic>
          <p:nvPicPr>
            <p:cNvPr id="77" name="Picture 76"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2555" y="6624669"/>
              <a:ext cx="163906" cy="108344"/>
            </a:xfrm>
            <a:prstGeom prst="rect">
              <a:avLst/>
            </a:prstGeom>
            <a:ln>
              <a:noFill/>
            </a:ln>
          </p:spPr>
        </p:pic>
        <p:pic>
          <p:nvPicPr>
            <p:cNvPr id="78" name="Picture 77"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913" y="6624669"/>
              <a:ext cx="163906" cy="108344"/>
            </a:xfrm>
            <a:prstGeom prst="rect">
              <a:avLst/>
            </a:prstGeom>
            <a:ln>
              <a:noFill/>
            </a:ln>
          </p:spPr>
        </p:pic>
        <p:pic>
          <p:nvPicPr>
            <p:cNvPr id="79" name="Picture 78"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8472" y="6624669"/>
              <a:ext cx="163906" cy="108344"/>
            </a:xfrm>
            <a:prstGeom prst="rect">
              <a:avLst/>
            </a:prstGeom>
            <a:ln>
              <a:noFill/>
            </a:ln>
          </p:spPr>
        </p:pic>
        <p:pic>
          <p:nvPicPr>
            <p:cNvPr id="80" name="Picture 79"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629" y="6624669"/>
              <a:ext cx="163906" cy="108344"/>
            </a:xfrm>
            <a:prstGeom prst="rect">
              <a:avLst/>
            </a:prstGeom>
            <a:ln>
              <a:noFill/>
            </a:ln>
          </p:spPr>
        </p:pic>
        <p:pic>
          <p:nvPicPr>
            <p:cNvPr id="81" name="Picture 80"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3387" y="6624669"/>
              <a:ext cx="163906" cy="108344"/>
            </a:xfrm>
            <a:prstGeom prst="rect">
              <a:avLst/>
            </a:prstGeom>
            <a:ln>
              <a:noFill/>
            </a:ln>
          </p:spPr>
        </p:pic>
        <p:pic>
          <p:nvPicPr>
            <p:cNvPr id="82" name="Picture 81"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9447" y="6624669"/>
              <a:ext cx="163906" cy="108344"/>
            </a:xfrm>
            <a:prstGeom prst="rect">
              <a:avLst/>
            </a:prstGeom>
            <a:ln>
              <a:noFill/>
            </a:ln>
          </p:spPr>
        </p:pic>
        <p:pic>
          <p:nvPicPr>
            <p:cNvPr id="83" name="Picture 82"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9303" y="6624669"/>
              <a:ext cx="163906" cy="108344"/>
            </a:xfrm>
            <a:prstGeom prst="rect">
              <a:avLst/>
            </a:prstGeom>
            <a:ln>
              <a:noFill/>
            </a:ln>
          </p:spPr>
        </p:pic>
        <p:pic>
          <p:nvPicPr>
            <p:cNvPr id="84" name="Picture 83"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20460" y="6624669"/>
              <a:ext cx="163906" cy="108344"/>
            </a:xfrm>
            <a:prstGeom prst="rect">
              <a:avLst/>
            </a:prstGeom>
            <a:ln>
              <a:noFill/>
            </a:ln>
          </p:spPr>
        </p:pic>
        <p:pic>
          <p:nvPicPr>
            <p:cNvPr id="85" name="Picture 84"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5801" y="6624669"/>
              <a:ext cx="163906" cy="108344"/>
            </a:xfrm>
            <a:prstGeom prst="rect">
              <a:avLst/>
            </a:prstGeom>
            <a:ln>
              <a:noFill/>
            </a:ln>
          </p:spPr>
        </p:pic>
        <p:pic>
          <p:nvPicPr>
            <p:cNvPr id="86" name="Picture 85"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0535" y="6624669"/>
              <a:ext cx="163906" cy="108344"/>
            </a:xfrm>
            <a:prstGeom prst="rect">
              <a:avLst/>
            </a:prstGeom>
            <a:ln>
              <a:noFill/>
            </a:ln>
          </p:spPr>
        </p:pic>
        <p:pic>
          <p:nvPicPr>
            <p:cNvPr id="87" name="Picture 86"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35327" y="6623401"/>
              <a:ext cx="163385" cy="108000"/>
            </a:xfrm>
            <a:prstGeom prst="rect">
              <a:avLst/>
            </a:prstGeom>
          </p:spPr>
        </p:pic>
      </p:grpSp>
      <p:sp>
        <p:nvSpPr>
          <p:cNvPr id="2" name="TextBox 1"/>
          <p:cNvSpPr txBox="1"/>
          <p:nvPr userDrawn="1"/>
        </p:nvSpPr>
        <p:spPr>
          <a:xfrm>
            <a:off x="7453654" y="4486404"/>
            <a:ext cx="1546941" cy="261610"/>
          </a:xfrm>
          <a:prstGeom prst="rect">
            <a:avLst/>
          </a:prstGeom>
          <a:noFill/>
        </p:spPr>
        <p:txBody>
          <a:bodyPr wrap="none" rtlCol="0">
            <a:spAutoFit/>
          </a:bodyPr>
          <a:lstStyle/>
          <a:p>
            <a:r>
              <a:rPr lang="en-US" sz="1100" b="0" i="1" u="none" strike="noStrike" kern="1200" baseline="0" dirty="0">
                <a:solidFill>
                  <a:schemeClr val="tx2"/>
                </a:solidFill>
                <a:latin typeface="Verdana" pitchFamily="34" charset="0"/>
                <a:ea typeface="+mn-ea"/>
                <a:cs typeface="+mn-cs"/>
              </a:rPr>
              <a:t>Image ©DB/X-IFU</a:t>
            </a:r>
            <a:endParaRPr lang="en-US" sz="1100" i="1" dirty="0">
              <a:solidFill>
                <a:schemeClr val="tx2"/>
              </a:solidFill>
            </a:endParaRPr>
          </a:p>
        </p:txBody>
      </p:sp>
    </p:spTree>
  </p:cSld>
  <p:clrMapOvr>
    <a:masterClrMapping/>
  </p:clrMapOvr>
  <p:hf sldNum="0"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idx="1"/>
          </p:nvPr>
        </p:nvSpPr>
        <p:spPr/>
        <p:txBody>
          <a:bodyPr/>
          <a:lstStyle>
            <a:lvl1pPr marL="0">
              <a:defRPr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noProof="0" dirty="0"/>
          </a:p>
        </p:txBody>
      </p:sp>
    </p:spTree>
    <p:extLst>
      <p:ext uri="{BB962C8B-B14F-4D97-AF65-F5344CB8AC3E}">
        <p14:creationId xmlns:p14="http://schemas.microsoft.com/office/powerpoint/2010/main" val="6876802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6" y="149150"/>
            <a:ext cx="7174846" cy="430887"/>
          </a:xfrm>
          <a:prstGeom prst="rect">
            <a:avLst/>
          </a:prstGeom>
          <a:noFill/>
          <a:ln>
            <a:noFill/>
          </a:ln>
          <a:extLst/>
        </p:spPr>
        <p:txBody>
          <a:bodyPr vert="horz" wrap="square" lIns="91440" tIns="45720" rIns="91440" bIns="45720"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a:t>Click to edit Master title style</a:t>
            </a:r>
            <a:endParaRPr lang="en-GB" dirty="0"/>
          </a:p>
        </p:txBody>
      </p:sp>
    </p:spTree>
    <p:extLst>
      <p:ext uri="{BB962C8B-B14F-4D97-AF65-F5344CB8AC3E}">
        <p14:creationId xmlns:p14="http://schemas.microsoft.com/office/powerpoint/2010/main" val="2118801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62"/>
            <a:ext cx="7789050" cy="1323439"/>
          </a:xfrm>
        </p:spPr>
        <p:txBody>
          <a:bodyPr anchor="t"/>
          <a:lstStyle>
            <a:lvl1pPr algn="l">
              <a:defRPr sz="4000" b="0" cap="all">
                <a:solidFill>
                  <a:srgbClr val="0098DB"/>
                </a:solidFill>
              </a:defRPr>
            </a:lvl1pPr>
          </a:lstStyle>
          <a:p>
            <a:r>
              <a:rPr lang="en-US" noProof="0"/>
              <a:t>Click to edit Master title style</a:t>
            </a:r>
            <a:endParaRPr lang="en-GB" noProof="0" dirty="0"/>
          </a:p>
        </p:txBody>
      </p:sp>
      <p:sp>
        <p:nvSpPr>
          <p:cNvPr id="3" name="Text Placeholder 2"/>
          <p:cNvSpPr>
            <a:spLocks noGrp="1"/>
          </p:cNvSpPr>
          <p:nvPr>
            <p:ph type="body" idx="1"/>
          </p:nvPr>
        </p:nvSpPr>
        <p:spPr>
          <a:xfrm>
            <a:off x="612000" y="1347221"/>
            <a:ext cx="778905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noProof="0"/>
              <a:t>Click to edit Master text styles</a:t>
            </a:r>
          </a:p>
        </p:txBody>
      </p:sp>
    </p:spTree>
    <p:extLst>
      <p:ext uri="{BB962C8B-B14F-4D97-AF65-F5344CB8AC3E}">
        <p14:creationId xmlns:p14="http://schemas.microsoft.com/office/powerpoint/2010/main" val="7304500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sz="half" idx="1"/>
          </p:nvPr>
        </p:nvSpPr>
        <p:spPr>
          <a:xfrm>
            <a:off x="615950"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24296439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5" name="Text Placeholder 4"/>
          <p:cNvSpPr>
            <a:spLocks noGrp="1"/>
          </p:cNvSpPr>
          <p:nvPr>
            <p:ph type="body" sz="quarter" idx="3"/>
          </p:nvPr>
        </p:nvSpPr>
        <p:spPr>
          <a:xfrm>
            <a:off x="4645025" y="1250156"/>
            <a:ext cx="3896416" cy="371493"/>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6" name="Content Placeholder 5"/>
          <p:cNvSpPr>
            <a:spLocks noGrp="1"/>
          </p:cNvSpPr>
          <p:nvPr>
            <p:ph sz="quarter" idx="4"/>
          </p:nvPr>
        </p:nvSpPr>
        <p:spPr>
          <a:xfrm>
            <a:off x="4645026" y="1631157"/>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7" name="Content Placeholder 5"/>
          <p:cNvSpPr>
            <a:spLocks noGrp="1"/>
          </p:cNvSpPr>
          <p:nvPr>
            <p:ph sz="quarter" idx="10"/>
          </p:nvPr>
        </p:nvSpPr>
        <p:spPr>
          <a:xfrm>
            <a:off x="619200" y="1630801"/>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9" name="Title 1"/>
          <p:cNvSpPr>
            <a:spLocks noGrp="1"/>
          </p:cNvSpPr>
          <p:nvPr>
            <p:ph type="title"/>
          </p:nvPr>
        </p:nvSpPr>
        <p:spPr>
          <a:xfrm>
            <a:off x="143086" y="149150"/>
            <a:ext cx="7174846" cy="430887"/>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36558052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15569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3" y="1250157"/>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Text Placeholder 3"/>
          <p:cNvSpPr>
            <a:spLocks noGrp="1"/>
          </p:cNvSpPr>
          <p:nvPr>
            <p:ph type="body" sz="half" idx="2"/>
          </p:nvPr>
        </p:nvSpPr>
        <p:spPr>
          <a:xfrm>
            <a:off x="619125" y="1250101"/>
            <a:ext cx="2846388" cy="32432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
        <p:nvSpPr>
          <p:cNvPr id="5" name="Title 1"/>
          <p:cNvSpPr>
            <a:spLocks noGrp="1"/>
          </p:cNvSpPr>
          <p:nvPr>
            <p:ph type="title"/>
          </p:nvPr>
        </p:nvSpPr>
        <p:spPr>
          <a:xfrm>
            <a:off x="143086" y="149150"/>
            <a:ext cx="7174846" cy="430887"/>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31753232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4872"/>
            <a:ext cx="5932800" cy="307777"/>
          </a:xfrm>
        </p:spPr>
        <p:txBody>
          <a:bodyPr anchor="b"/>
          <a:lstStyle>
            <a:lvl1pPr algn="l">
              <a:defRPr sz="1400" b="1"/>
            </a:lvl1pPr>
          </a:lstStyle>
          <a:p>
            <a:r>
              <a:rPr lang="en-US" noProof="0"/>
              <a:t>Click to edit Master title style</a:t>
            </a:r>
            <a:endParaRPr lang="en-GB" noProof="0"/>
          </a:p>
        </p:txBody>
      </p:sp>
      <p:sp>
        <p:nvSpPr>
          <p:cNvPr id="3" name="Picture Placeholder 2"/>
          <p:cNvSpPr>
            <a:spLocks noGrp="1"/>
          </p:cNvSpPr>
          <p:nvPr>
            <p:ph type="pic" idx="1"/>
          </p:nvPr>
        </p:nvSpPr>
        <p:spPr>
          <a:xfrm>
            <a:off x="1601787" y="1250156"/>
            <a:ext cx="5932488" cy="2543176"/>
          </a:xfrm>
        </p:spPr>
        <p:txBody>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sp>
        <p:nvSpPr>
          <p:cNvPr id="4" name="Text Placeholder 3"/>
          <p:cNvSpPr>
            <a:spLocks noGrp="1"/>
          </p:cNvSpPr>
          <p:nvPr>
            <p:ph type="body" sz="half" idx="2"/>
          </p:nvPr>
        </p:nvSpPr>
        <p:spPr>
          <a:xfrm>
            <a:off x="1602000" y="4029076"/>
            <a:ext cx="5932800" cy="46434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Tree>
    <p:extLst>
      <p:ext uri="{BB962C8B-B14F-4D97-AF65-F5344CB8AC3E}">
        <p14:creationId xmlns:p14="http://schemas.microsoft.com/office/powerpoint/2010/main" val="372260721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image" Target="../media/image3.png"/><Relationship Id="rId18" Type="http://schemas.openxmlformats.org/officeDocument/2006/relationships/image" Target="../media/image8.png"/><Relationship Id="rId26" Type="http://schemas.openxmlformats.org/officeDocument/2006/relationships/image" Target="../media/image16.png"/><Relationship Id="rId3" Type="http://schemas.openxmlformats.org/officeDocument/2006/relationships/slideLayout" Target="../slideLayouts/slideLayout3.xml"/><Relationship Id="rId21" Type="http://schemas.openxmlformats.org/officeDocument/2006/relationships/image" Target="../media/image11.png"/><Relationship Id="rId34" Type="http://schemas.openxmlformats.org/officeDocument/2006/relationships/image" Target="../media/image24.png"/><Relationship Id="rId7" Type="http://schemas.openxmlformats.org/officeDocument/2006/relationships/slideLayout" Target="../slideLayouts/slideLayout7.xml"/><Relationship Id="rId12" Type="http://schemas.openxmlformats.org/officeDocument/2006/relationships/image" Target="../media/image2.png"/><Relationship Id="rId17" Type="http://schemas.openxmlformats.org/officeDocument/2006/relationships/image" Target="../media/image7.png"/><Relationship Id="rId25" Type="http://schemas.openxmlformats.org/officeDocument/2006/relationships/image" Target="../media/image15.png"/><Relationship Id="rId33" Type="http://schemas.openxmlformats.org/officeDocument/2006/relationships/image" Target="../media/image23.png"/><Relationship Id="rId2" Type="http://schemas.openxmlformats.org/officeDocument/2006/relationships/slideLayout" Target="../slideLayouts/slideLayout2.xml"/><Relationship Id="rId16" Type="http://schemas.openxmlformats.org/officeDocument/2006/relationships/image" Target="../media/image6.png"/><Relationship Id="rId20" Type="http://schemas.openxmlformats.org/officeDocument/2006/relationships/image" Target="../media/image10.png"/><Relationship Id="rId29"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24" Type="http://schemas.openxmlformats.org/officeDocument/2006/relationships/image" Target="../media/image14.png"/><Relationship Id="rId32" Type="http://schemas.openxmlformats.org/officeDocument/2006/relationships/image" Target="../media/image22.png"/><Relationship Id="rId5" Type="http://schemas.openxmlformats.org/officeDocument/2006/relationships/slideLayout" Target="../slideLayouts/slideLayout5.xml"/><Relationship Id="rId15" Type="http://schemas.openxmlformats.org/officeDocument/2006/relationships/image" Target="../media/image5.png"/><Relationship Id="rId23" Type="http://schemas.openxmlformats.org/officeDocument/2006/relationships/image" Target="../media/image13.png"/><Relationship Id="rId28" Type="http://schemas.openxmlformats.org/officeDocument/2006/relationships/image" Target="../media/image18.png"/><Relationship Id="rId36" Type="http://schemas.openxmlformats.org/officeDocument/2006/relationships/image" Target="../media/image26.png"/><Relationship Id="rId10" Type="http://schemas.openxmlformats.org/officeDocument/2006/relationships/theme" Target="../theme/theme1.xml"/><Relationship Id="rId19" Type="http://schemas.openxmlformats.org/officeDocument/2006/relationships/image" Target="../media/image9.png"/><Relationship Id="rId31" Type="http://schemas.openxmlformats.org/officeDocument/2006/relationships/image" Target="../media/image2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4.png"/><Relationship Id="rId22" Type="http://schemas.openxmlformats.org/officeDocument/2006/relationships/image" Target="../media/image12.png"/><Relationship Id="rId27" Type="http://schemas.openxmlformats.org/officeDocument/2006/relationships/image" Target="../media/image17.png"/><Relationship Id="rId30" Type="http://schemas.openxmlformats.org/officeDocument/2006/relationships/image" Target="../media/image20.png"/><Relationship Id="rId35" Type="http://schemas.openxmlformats.org/officeDocument/2006/relationships/image" Target="../media/image25.png"/><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Text Box DG"/>
          <p:cNvSpPr txBox="1">
            <a:spLocks noChangeArrowheads="1"/>
          </p:cNvSpPr>
          <p:nvPr/>
        </p:nvSpPr>
        <p:spPr bwMode="auto">
          <a:xfrm>
            <a:off x="578164" y="335522"/>
            <a:ext cx="5016500" cy="2143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endParaRPr lang="en-GB" sz="800" noProof="0" dirty="0"/>
          </a:p>
        </p:txBody>
      </p:sp>
      <p:sp>
        <p:nvSpPr>
          <p:cNvPr id="10" name="Rectangle 6"/>
          <p:cNvSpPr>
            <a:spLocks noGrp="1" noChangeArrowheads="1"/>
          </p:cNvSpPr>
          <p:nvPr>
            <p:ph type="title"/>
          </p:nvPr>
        </p:nvSpPr>
        <p:spPr bwMode="auto">
          <a:xfrm>
            <a:off x="143086" y="149150"/>
            <a:ext cx="7174846" cy="430887"/>
          </a:xfrm>
          <a:prstGeom prst="rect">
            <a:avLst/>
          </a:prstGeom>
          <a:noFill/>
          <a:ln>
            <a:noFill/>
          </a:ln>
          <a:extLst/>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US"/>
              <a:t>Click to edit Master title style</a:t>
            </a:r>
            <a:endParaRPr lang="en-GB" dirty="0"/>
          </a:p>
        </p:txBody>
      </p:sp>
      <p:pic>
        <p:nvPicPr>
          <p:cNvPr id="12" name="Picture 11" descr="PPT_Footer.jp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4776787"/>
            <a:ext cx="9144000" cy="366713"/>
          </a:xfrm>
          <a:prstGeom prst="rect">
            <a:avLst/>
          </a:prstGeom>
        </p:spPr>
      </p:pic>
      <p:sp>
        <p:nvSpPr>
          <p:cNvPr id="14" name="Text Box 38"/>
          <p:cNvSpPr txBox="1">
            <a:spLocks noChangeArrowheads="1"/>
          </p:cNvSpPr>
          <p:nvPr/>
        </p:nvSpPr>
        <p:spPr bwMode="auto">
          <a:xfrm>
            <a:off x="165600" y="4575600"/>
            <a:ext cx="5016500" cy="2143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a:spAutoFit/>
          </a:bodyPr>
          <a:lstStyle/>
          <a:p>
            <a:pPr algn="l">
              <a:spcBef>
                <a:spcPct val="50000"/>
              </a:spcBef>
            </a:pPr>
            <a:r>
              <a:rPr lang="en-US" sz="800" noProof="0" dirty="0">
                <a:solidFill>
                  <a:schemeClr val="tx1">
                    <a:lumMod val="75000"/>
                    <a:lumOff val="25000"/>
                  </a:schemeClr>
                </a:solidFill>
              </a:rPr>
              <a:t>ESA UNCLASSIFIED - For Official Use</a:t>
            </a:r>
            <a:endParaRPr lang="en-GB" sz="800" noProof="0" dirty="0">
              <a:solidFill>
                <a:schemeClr val="tx1">
                  <a:lumMod val="75000"/>
                  <a:lumOff val="25000"/>
                </a:schemeClr>
              </a:solidFill>
            </a:endParaRPr>
          </a:p>
        </p:txBody>
      </p:sp>
      <p:grpSp>
        <p:nvGrpSpPr>
          <p:cNvPr id="65" name="Group 64"/>
          <p:cNvGrpSpPr/>
          <p:nvPr/>
        </p:nvGrpSpPr>
        <p:grpSpPr>
          <a:xfrm>
            <a:off x="172269" y="4908007"/>
            <a:ext cx="6826666" cy="111519"/>
            <a:chOff x="172269" y="6621494"/>
            <a:chExt cx="6826666" cy="111519"/>
          </a:xfrm>
        </p:grpSpPr>
        <p:pic>
          <p:nvPicPr>
            <p:cNvPr id="66" name="Picture 65" descr="at.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72269" y="6624669"/>
              <a:ext cx="163906" cy="108344"/>
            </a:xfrm>
            <a:prstGeom prst="rect">
              <a:avLst/>
            </a:prstGeom>
            <a:ln>
              <a:noFill/>
            </a:ln>
          </p:spPr>
        </p:pic>
        <p:pic>
          <p:nvPicPr>
            <p:cNvPr id="67" name="Picture 66" descr="be.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50797" y="6624669"/>
              <a:ext cx="163906" cy="108344"/>
            </a:xfrm>
            <a:prstGeom prst="rect">
              <a:avLst/>
            </a:prstGeom>
            <a:ln>
              <a:noFill/>
            </a:ln>
          </p:spPr>
        </p:pic>
        <p:pic>
          <p:nvPicPr>
            <p:cNvPr id="68" name="Picture 67" descr="ca.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6835029" y="6621494"/>
              <a:ext cx="163906" cy="108344"/>
            </a:xfrm>
            <a:prstGeom prst="rect">
              <a:avLst/>
            </a:prstGeom>
            <a:ln>
              <a:noFill/>
            </a:ln>
          </p:spPr>
        </p:pic>
        <p:pic>
          <p:nvPicPr>
            <p:cNvPr id="69" name="Picture 68" descr="ch.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755667" y="6624669"/>
              <a:ext cx="163906" cy="108344"/>
            </a:xfrm>
            <a:prstGeom prst="rect">
              <a:avLst/>
            </a:prstGeom>
            <a:ln>
              <a:noFill/>
            </a:ln>
          </p:spPr>
        </p:pic>
        <p:pic>
          <p:nvPicPr>
            <p:cNvPr id="70" name="Picture 69" descr="cz.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731531" y="6624669"/>
              <a:ext cx="163906" cy="108344"/>
            </a:xfrm>
            <a:prstGeom prst="rect">
              <a:avLst/>
            </a:prstGeom>
            <a:ln>
              <a:noFill/>
            </a:ln>
          </p:spPr>
        </p:pic>
        <p:pic>
          <p:nvPicPr>
            <p:cNvPr id="71" name="Picture 70" descr="de.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130472" y="6624669"/>
              <a:ext cx="163906" cy="108344"/>
            </a:xfrm>
            <a:prstGeom prst="rect">
              <a:avLst/>
            </a:prstGeom>
            <a:ln>
              <a:noFill/>
            </a:ln>
          </p:spPr>
        </p:pic>
        <p:pic>
          <p:nvPicPr>
            <p:cNvPr id="72" name="Picture 71" descr="dk.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1009766" y="6624669"/>
              <a:ext cx="163906" cy="108344"/>
            </a:xfrm>
            <a:prstGeom prst="rect">
              <a:avLst/>
            </a:prstGeom>
            <a:ln>
              <a:noFill/>
            </a:ln>
          </p:spPr>
        </p:pic>
        <p:pic>
          <p:nvPicPr>
            <p:cNvPr id="73" name="Picture 72" descr="ee.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1288298" y="6624669"/>
              <a:ext cx="163906" cy="108344"/>
            </a:xfrm>
            <a:prstGeom prst="rect">
              <a:avLst/>
            </a:prstGeom>
            <a:ln>
              <a:noFill/>
            </a:ln>
          </p:spPr>
        </p:pic>
        <p:pic>
          <p:nvPicPr>
            <p:cNvPr id="74" name="Picture 73" descr="es.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197147" y="6624669"/>
              <a:ext cx="163906" cy="108344"/>
            </a:xfrm>
            <a:prstGeom prst="rect">
              <a:avLst/>
            </a:prstGeom>
            <a:ln>
              <a:noFill/>
            </a:ln>
          </p:spPr>
        </p:pic>
        <p:pic>
          <p:nvPicPr>
            <p:cNvPr id="75" name="Picture 74" descr="fi.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571956" y="6624669"/>
              <a:ext cx="163906" cy="108344"/>
            </a:xfrm>
            <a:prstGeom prst="rect">
              <a:avLst/>
            </a:prstGeom>
            <a:ln>
              <a:noFill/>
            </a:ln>
          </p:spPr>
        </p:pic>
        <p:pic>
          <p:nvPicPr>
            <p:cNvPr id="76" name="Picture 75" descr="fr.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1849315" y="6624669"/>
              <a:ext cx="163906" cy="108344"/>
            </a:xfrm>
            <a:prstGeom prst="rect">
              <a:avLst/>
            </a:prstGeom>
            <a:ln>
              <a:noFill/>
            </a:ln>
          </p:spPr>
        </p:pic>
        <p:pic>
          <p:nvPicPr>
            <p:cNvPr id="77" name="Picture 76" descr="gr.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2407833" y="6624669"/>
              <a:ext cx="163906" cy="108344"/>
            </a:xfrm>
            <a:prstGeom prst="rect">
              <a:avLst/>
            </a:prstGeom>
            <a:ln>
              <a:noFill/>
            </a:ln>
          </p:spPr>
        </p:pic>
        <p:pic>
          <p:nvPicPr>
            <p:cNvPr id="78" name="Picture 77" descr="hu.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2685195" y="6624669"/>
              <a:ext cx="163906" cy="108344"/>
            </a:xfrm>
            <a:prstGeom prst="rect">
              <a:avLst/>
            </a:prstGeom>
            <a:ln>
              <a:noFill/>
            </a:ln>
          </p:spPr>
        </p:pic>
        <p:pic>
          <p:nvPicPr>
            <p:cNvPr id="79" name="Picture 78" descr="ie.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962555" y="6624669"/>
              <a:ext cx="163906" cy="108344"/>
            </a:xfrm>
            <a:prstGeom prst="rect">
              <a:avLst/>
            </a:prstGeom>
            <a:ln>
              <a:noFill/>
            </a:ln>
          </p:spPr>
        </p:pic>
        <p:pic>
          <p:nvPicPr>
            <p:cNvPr id="80" name="Picture 79" descr="it.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3239913" y="6624669"/>
              <a:ext cx="163906" cy="108344"/>
            </a:xfrm>
            <a:prstGeom prst="rect">
              <a:avLst/>
            </a:prstGeom>
            <a:ln>
              <a:noFill/>
            </a:ln>
          </p:spPr>
        </p:pic>
        <p:pic>
          <p:nvPicPr>
            <p:cNvPr id="81" name="Picture 80" descr="lu.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3518472" y="6624669"/>
              <a:ext cx="163906" cy="108344"/>
            </a:xfrm>
            <a:prstGeom prst="rect">
              <a:avLst/>
            </a:prstGeom>
            <a:ln>
              <a:noFill/>
            </a:ln>
          </p:spPr>
        </p:pic>
        <p:pic>
          <p:nvPicPr>
            <p:cNvPr id="82" name="Picture 81" descr="nl.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3799629" y="6624669"/>
              <a:ext cx="163906" cy="108344"/>
            </a:xfrm>
            <a:prstGeom prst="rect">
              <a:avLst/>
            </a:prstGeom>
            <a:ln>
              <a:noFill/>
            </a:ln>
          </p:spPr>
        </p:pic>
        <p:pic>
          <p:nvPicPr>
            <p:cNvPr id="83" name="Picture 82" descr="no.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4083387" y="6624669"/>
              <a:ext cx="163906" cy="108344"/>
            </a:xfrm>
            <a:prstGeom prst="rect">
              <a:avLst/>
            </a:prstGeom>
            <a:ln>
              <a:noFill/>
            </a:ln>
          </p:spPr>
        </p:pic>
        <p:pic>
          <p:nvPicPr>
            <p:cNvPr id="84" name="Picture 83" descr="pl.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4359447" y="6624669"/>
              <a:ext cx="163906" cy="108344"/>
            </a:xfrm>
            <a:prstGeom prst="rect">
              <a:avLst/>
            </a:prstGeom>
            <a:ln>
              <a:noFill/>
            </a:ln>
          </p:spPr>
        </p:pic>
        <p:pic>
          <p:nvPicPr>
            <p:cNvPr id="85" name="Picture 84" descr="pt.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4639303" y="6624669"/>
              <a:ext cx="163906" cy="108344"/>
            </a:xfrm>
            <a:prstGeom prst="rect">
              <a:avLst/>
            </a:prstGeom>
            <a:ln>
              <a:noFill/>
            </a:ln>
          </p:spPr>
        </p:pic>
        <p:pic>
          <p:nvPicPr>
            <p:cNvPr id="86" name="Picture 85" descr="ro.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920460" y="6624669"/>
              <a:ext cx="163906" cy="108344"/>
            </a:xfrm>
            <a:prstGeom prst="rect">
              <a:avLst/>
            </a:prstGeom>
            <a:ln>
              <a:noFill/>
            </a:ln>
          </p:spPr>
        </p:pic>
        <p:pic>
          <p:nvPicPr>
            <p:cNvPr id="87" name="Picture 86" descr="se.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5475801" y="6624669"/>
              <a:ext cx="163906" cy="108344"/>
            </a:xfrm>
            <a:prstGeom prst="rect">
              <a:avLst/>
            </a:prstGeom>
            <a:ln>
              <a:noFill/>
            </a:ln>
          </p:spPr>
        </p:pic>
        <p:pic>
          <p:nvPicPr>
            <p:cNvPr id="88" name="Picture 87" descr="uk.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6030535" y="6624669"/>
              <a:ext cx="163906" cy="108344"/>
            </a:xfrm>
            <a:prstGeom prst="rect">
              <a:avLst/>
            </a:prstGeom>
            <a:ln>
              <a:noFill/>
            </a:ln>
          </p:spPr>
        </p:pic>
        <p:pic>
          <p:nvPicPr>
            <p:cNvPr id="89" name="Picture 88" descr="si.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6435327" y="6623401"/>
              <a:ext cx="163385" cy="108000"/>
            </a:xfrm>
            <a:prstGeom prst="rect">
              <a:avLst/>
            </a:prstGeom>
          </p:spPr>
        </p:pic>
      </p:grpSp>
      <p:pic>
        <p:nvPicPr>
          <p:cNvPr id="11" name="Picture 10"/>
          <p:cNvPicPr>
            <a:picLocks noChangeAspect="1"/>
          </p:cNvPicPr>
          <p:nvPr/>
        </p:nvPicPr>
        <p:blipFill rotWithShape="1">
          <a:blip r:embed="rId36" cstate="print">
            <a:extLst>
              <a:ext uri="{28A0092B-C50C-407E-A947-70E740481C1C}">
                <a14:useLocalDpi xmlns:a14="http://schemas.microsoft.com/office/drawing/2010/main" val="0"/>
              </a:ext>
            </a:extLst>
          </a:blip>
          <a:srcRect t="-1" b="23122"/>
          <a:stretch/>
        </p:blipFill>
        <p:spPr>
          <a:xfrm>
            <a:off x="7787917" y="155435"/>
            <a:ext cx="1210456" cy="504000"/>
          </a:xfrm>
          <a:prstGeom prst="rect">
            <a:avLst/>
          </a:prstGeom>
        </p:spPr>
      </p:pic>
      <p:sp>
        <p:nvSpPr>
          <p:cNvPr id="35" name="Text Box 34"/>
          <p:cNvSpPr txBox="1">
            <a:spLocks noChangeAspect="1" noChangeArrowheads="1"/>
          </p:cNvSpPr>
          <p:nvPr userDrawn="1"/>
        </p:nvSpPr>
        <p:spPr bwMode="auto">
          <a:xfrm>
            <a:off x="4480339" y="4580702"/>
            <a:ext cx="4520474" cy="147638"/>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rIns="0"/>
          <a:lstStyle/>
          <a:p>
            <a:pPr marL="0" marR="0" indent="0" algn="r" defTabSz="914400" rtl="0" eaLnBrk="1" fontAlgn="base" latinLnBrk="0" hangingPunct="1">
              <a:lnSpc>
                <a:spcPct val="100000"/>
              </a:lnSpc>
              <a:spcBef>
                <a:spcPct val="50000"/>
              </a:spcBef>
              <a:spcAft>
                <a:spcPct val="0"/>
              </a:spcAft>
              <a:buClrTx/>
              <a:buSzTx/>
              <a:buFontTx/>
              <a:buNone/>
              <a:tabLst/>
              <a:defRPr/>
            </a:pPr>
            <a:r>
              <a:rPr lang="en-GB" sz="800" noProof="1">
                <a:solidFill>
                  <a:schemeClr val="bg2"/>
                </a:solidFill>
              </a:rPr>
              <a:t>M.</a:t>
            </a:r>
            <a:r>
              <a:rPr lang="en-GB" sz="800" baseline="0" noProof="1">
                <a:solidFill>
                  <a:schemeClr val="bg2"/>
                </a:solidFill>
              </a:rPr>
              <a:t> Ehle, M. Guainazzi: “MM Astrophysics with Athena”</a:t>
            </a:r>
            <a:r>
              <a:rPr lang="en-GB" sz="800" noProof="1">
                <a:solidFill>
                  <a:schemeClr val="bg2"/>
                </a:solidFill>
              </a:rPr>
              <a:t> | </a:t>
            </a:r>
            <a:r>
              <a:rPr lang="en-GB" sz="800" b="0" dirty="0">
                <a:solidFill>
                  <a:schemeClr val="bg2"/>
                </a:solidFill>
                <a:effectLst/>
              </a:rPr>
              <a:t>ESA/ESO SciOps Workshop 2019</a:t>
            </a:r>
            <a:r>
              <a:rPr lang="en-GB" sz="800" baseline="0" noProof="1">
                <a:solidFill>
                  <a:schemeClr val="bg2"/>
                </a:solidFill>
              </a:rPr>
              <a:t>, ESAC |</a:t>
            </a:r>
            <a:r>
              <a:rPr lang="en-GB" sz="800" noProof="1">
                <a:solidFill>
                  <a:schemeClr val="bg2"/>
                </a:solidFill>
              </a:rPr>
              <a:t> 19-22/11/2019</a:t>
            </a:r>
            <a:r>
              <a:rPr lang="en-GB" sz="800" baseline="0" noProof="1">
                <a:solidFill>
                  <a:schemeClr val="bg2"/>
                </a:solidFill>
              </a:rPr>
              <a:t> </a:t>
            </a:r>
            <a:r>
              <a:rPr lang="en-GB" sz="800" noProof="1">
                <a:solidFill>
                  <a:schemeClr val="bg2"/>
                </a:solidFill>
              </a:rPr>
              <a:t>| Slide  </a:t>
            </a:r>
            <a:fld id="{71EAD4F2-866B-304A-9A50-FC7592816342}" type="slidenum">
              <a:rPr lang="en-GB" sz="800" noProof="1" smtClean="0">
                <a:solidFill>
                  <a:schemeClr val="bg2"/>
                </a:solidFill>
              </a:rPr>
              <a:pPr algn="r">
                <a:spcBef>
                  <a:spcPct val="50000"/>
                </a:spcBef>
              </a:pPr>
              <a:t>‹#›</a:t>
            </a:fld>
            <a:endParaRPr lang="en-GB" sz="800" noProof="1">
              <a:solidFill>
                <a:schemeClr val="bg2"/>
              </a:solidFill>
            </a:endParaRPr>
          </a:p>
        </p:txBody>
      </p:sp>
    </p:spTree>
  </p:cSld>
  <p:clrMap bg1="lt1" tx1="dk1" bg2="lt2" tx2="dk2" accent1="accent1" accent2="accent2" accent3="accent3" accent4="accent4" accent5="accent5" accent6="accent6" hlink="hlink" folHlink="folHlink"/>
  <p:sldLayoutIdLst>
    <p:sldLayoutId id="2147483929" r:id="rId1"/>
    <p:sldLayoutId id="2147483941" r:id="rId2"/>
    <p:sldLayoutId id="2147483930" r:id="rId3"/>
    <p:sldLayoutId id="2147483943" r:id="rId4"/>
    <p:sldLayoutId id="2147483944" r:id="rId5"/>
    <p:sldLayoutId id="2147483945" r:id="rId6"/>
    <p:sldLayoutId id="2147483947" r:id="rId7"/>
    <p:sldLayoutId id="2147483948" r:id="rId8"/>
    <p:sldLayoutId id="2147483949" r:id="rId9"/>
  </p:sldLayoutIdLst>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0" indent="-342900"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100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6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52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28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1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6.emf"/><Relationship Id="rId4" Type="http://schemas.openxmlformats.org/officeDocument/2006/relationships/image" Target="../media/image4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1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tiff"/><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tiff"/><Relationship Id="rId1" Type="http://schemas.openxmlformats.org/officeDocument/2006/relationships/slideLayout" Target="../slideLayouts/slideLayout5.xml"/><Relationship Id="rId5" Type="http://schemas.openxmlformats.org/officeDocument/2006/relationships/image" Target="../media/image35.png"/><Relationship Id="rId4" Type="http://schemas.openxmlformats.org/officeDocument/2006/relationships/image" Target="../media/image3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614361" y="3789006"/>
            <a:ext cx="7948800" cy="742819"/>
          </a:xfrm>
        </p:spPr>
        <p:txBody>
          <a:bodyPr/>
          <a:lstStyle/>
          <a:p>
            <a:r>
              <a:rPr lang="en-US" dirty="0">
                <a:solidFill>
                  <a:srgbClr val="000000"/>
                </a:solidFill>
              </a:rPr>
              <a:t>Matthias Ehle (ESA-ESAC/SCI-O) - </a:t>
            </a:r>
            <a:r>
              <a:rPr lang="en-US" i="1" dirty="0">
                <a:solidFill>
                  <a:srgbClr val="000000"/>
                </a:solidFill>
              </a:rPr>
              <a:t>Athena</a:t>
            </a:r>
            <a:r>
              <a:rPr lang="en-US" dirty="0">
                <a:solidFill>
                  <a:srgbClr val="000000"/>
                </a:solidFill>
              </a:rPr>
              <a:t> SciOps Study Lead Matteo Guainazzi (ESA-ESTEC/SCI-S) – </a:t>
            </a:r>
            <a:r>
              <a:rPr lang="en-US" i="1" dirty="0">
                <a:solidFill>
                  <a:srgbClr val="000000"/>
                </a:solidFill>
              </a:rPr>
              <a:t>Athena</a:t>
            </a:r>
            <a:r>
              <a:rPr lang="en-US" dirty="0">
                <a:solidFill>
                  <a:srgbClr val="000000"/>
                </a:solidFill>
              </a:rPr>
              <a:t> Study Scientist</a:t>
            </a:r>
          </a:p>
        </p:txBody>
      </p:sp>
      <p:sp>
        <p:nvSpPr>
          <p:cNvPr id="3" name="Title 2"/>
          <p:cNvSpPr>
            <a:spLocks noGrp="1"/>
          </p:cNvSpPr>
          <p:nvPr>
            <p:ph type="ctrTitle"/>
          </p:nvPr>
        </p:nvSpPr>
        <p:spPr>
          <a:xfrm>
            <a:off x="587375" y="2702820"/>
            <a:ext cx="8230700" cy="1077218"/>
          </a:xfrm>
        </p:spPr>
        <p:txBody>
          <a:bodyPr/>
          <a:lstStyle/>
          <a:p>
            <a:r>
              <a:rPr lang="en-US" dirty="0">
                <a:solidFill>
                  <a:schemeClr val="tx1"/>
                </a:solidFill>
              </a:rPr>
              <a:t>Multi-Messenger Astrophysics with </a:t>
            </a:r>
            <a:r>
              <a:rPr lang="en-US" i="1" dirty="0">
                <a:solidFill>
                  <a:schemeClr val="tx1"/>
                </a:solidFill>
              </a:rPr>
              <a:t>Athena</a:t>
            </a:r>
            <a:endParaRPr lang="en-US" dirty="0">
              <a:solidFill>
                <a:schemeClr val="tx1"/>
              </a:solidFill>
            </a:endParaRPr>
          </a:p>
        </p:txBody>
      </p:sp>
    </p:spTree>
    <p:extLst>
      <p:ext uri="{BB962C8B-B14F-4D97-AF65-F5344CB8AC3E}">
        <p14:creationId xmlns:p14="http://schemas.microsoft.com/office/powerpoint/2010/main" val="35397587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3A3FA-F4B2-FB4D-B358-8A97CE8D99F3}"/>
              </a:ext>
            </a:extLst>
          </p:cNvPr>
          <p:cNvSpPr>
            <a:spLocks noGrp="1"/>
          </p:cNvSpPr>
          <p:nvPr>
            <p:ph type="title"/>
          </p:nvPr>
        </p:nvSpPr>
        <p:spPr/>
        <p:txBody>
          <a:bodyPr/>
          <a:lstStyle/>
          <a:p>
            <a:r>
              <a:rPr lang="en-GB" dirty="0"/>
              <a:t>GW170717</a:t>
            </a:r>
          </a:p>
        </p:txBody>
      </p:sp>
      <p:pic>
        <p:nvPicPr>
          <p:cNvPr id="5" name="Content Placeholder 4">
            <a:extLst>
              <a:ext uri="{FF2B5EF4-FFF2-40B4-BE49-F238E27FC236}">
                <a16:creationId xmlns:a16="http://schemas.microsoft.com/office/drawing/2014/main" id="{5FEDFB9B-69DC-EE4E-8599-4844EEC813E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5103" cy="5143500"/>
          </a:xfrm>
        </p:spPr>
      </p:pic>
      <p:sp>
        <p:nvSpPr>
          <p:cNvPr id="6" name="TextBox 5">
            <a:extLst>
              <a:ext uri="{FF2B5EF4-FFF2-40B4-BE49-F238E27FC236}">
                <a16:creationId xmlns:a16="http://schemas.microsoft.com/office/drawing/2014/main" id="{810509A7-D007-6F44-80DF-9A9F1D2A5194}"/>
              </a:ext>
            </a:extLst>
          </p:cNvPr>
          <p:cNvSpPr txBox="1"/>
          <p:nvPr/>
        </p:nvSpPr>
        <p:spPr>
          <a:xfrm>
            <a:off x="-24714" y="-36023"/>
            <a:ext cx="5158785" cy="246221"/>
          </a:xfrm>
          <a:prstGeom prst="rect">
            <a:avLst/>
          </a:prstGeom>
          <a:noFill/>
        </p:spPr>
        <p:txBody>
          <a:bodyPr wrap="none" rtlCol="0">
            <a:spAutoFit/>
          </a:bodyPr>
          <a:lstStyle/>
          <a:p>
            <a:r>
              <a:rPr lang="es-ES" sz="1000" dirty="0" err="1">
                <a:solidFill>
                  <a:srgbClr val="FFFF00"/>
                </a:solidFill>
              </a:rPr>
              <a:t>Credit</a:t>
            </a:r>
            <a:r>
              <a:rPr lang="es-ES" sz="1000" dirty="0">
                <a:solidFill>
                  <a:srgbClr val="FFFF00"/>
                </a:solidFill>
              </a:rPr>
              <a:t>: </a:t>
            </a:r>
            <a:r>
              <a:rPr lang="es-ES" sz="1000" dirty="0" err="1">
                <a:solidFill>
                  <a:srgbClr val="FFFF00"/>
                </a:solidFill>
              </a:rPr>
              <a:t>NASA's</a:t>
            </a:r>
            <a:r>
              <a:rPr lang="es-ES" sz="1000" dirty="0">
                <a:solidFill>
                  <a:srgbClr val="FFFF00"/>
                </a:solidFill>
              </a:rPr>
              <a:t> </a:t>
            </a:r>
            <a:r>
              <a:rPr lang="es-ES" sz="1000" dirty="0" err="1">
                <a:solidFill>
                  <a:srgbClr val="FFFF00"/>
                </a:solidFill>
              </a:rPr>
              <a:t>Goddard</a:t>
            </a:r>
            <a:r>
              <a:rPr lang="es-ES" sz="1000" dirty="0">
                <a:solidFill>
                  <a:srgbClr val="FFFF00"/>
                </a:solidFill>
              </a:rPr>
              <a:t> </a:t>
            </a:r>
            <a:r>
              <a:rPr lang="es-ES" sz="1000" dirty="0" err="1">
                <a:solidFill>
                  <a:srgbClr val="FFFF00"/>
                </a:solidFill>
              </a:rPr>
              <a:t>Space</a:t>
            </a:r>
            <a:r>
              <a:rPr lang="es-ES" sz="1000" dirty="0">
                <a:solidFill>
                  <a:srgbClr val="FFFF00"/>
                </a:solidFill>
              </a:rPr>
              <a:t> Flight Center, </a:t>
            </a:r>
            <a:r>
              <a:rPr lang="es-ES" sz="1000" dirty="0" err="1">
                <a:solidFill>
                  <a:srgbClr val="FFFF00"/>
                </a:solidFill>
              </a:rPr>
              <a:t>Caltech</a:t>
            </a:r>
            <a:r>
              <a:rPr lang="es-ES" sz="1000" dirty="0">
                <a:solidFill>
                  <a:srgbClr val="FFFF00"/>
                </a:solidFill>
              </a:rPr>
              <a:t>/MIT/LIGO </a:t>
            </a:r>
            <a:r>
              <a:rPr lang="es-ES" sz="1000" dirty="0" err="1">
                <a:solidFill>
                  <a:srgbClr val="FFFF00"/>
                </a:solidFill>
              </a:rPr>
              <a:t>Lab</a:t>
            </a:r>
            <a:r>
              <a:rPr lang="es-ES" sz="1000" dirty="0">
                <a:solidFill>
                  <a:srgbClr val="FFFF00"/>
                </a:solidFill>
              </a:rPr>
              <a:t> and ESA</a:t>
            </a:r>
            <a:endParaRPr lang="en-GB" sz="1000" dirty="0">
              <a:solidFill>
                <a:srgbClr val="FFFF00"/>
              </a:solidFill>
            </a:endParaRPr>
          </a:p>
        </p:txBody>
      </p:sp>
    </p:spTree>
    <p:extLst>
      <p:ext uri="{BB962C8B-B14F-4D97-AF65-F5344CB8AC3E}">
        <p14:creationId xmlns:p14="http://schemas.microsoft.com/office/powerpoint/2010/main" val="21440883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086" y="149150"/>
            <a:ext cx="7174846" cy="430887"/>
          </a:xfrm>
        </p:spPr>
        <p:txBody>
          <a:bodyPr/>
          <a:lstStyle/>
          <a:p>
            <a:r>
              <a:rPr lang="en-US" dirty="0"/>
              <a:t>X-ray counterpart of the NS-NS merger</a:t>
            </a:r>
            <a:endParaRPr lang="en-US" dirty="0">
              <a:solidFill>
                <a:srgbClr val="FF0000"/>
              </a:solidFill>
            </a:endParaRPr>
          </a:p>
        </p:txBody>
      </p:sp>
      <p:pic>
        <p:nvPicPr>
          <p:cNvPr id="3" name="Picture 2" descr="Fig.1_Troja_2017.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632" y="1519881"/>
            <a:ext cx="3088234" cy="1393949"/>
          </a:xfrm>
          <a:prstGeom prst="rect">
            <a:avLst/>
          </a:prstGeom>
        </p:spPr>
      </p:pic>
      <p:sp>
        <p:nvSpPr>
          <p:cNvPr id="4" name="TextBox 3"/>
          <p:cNvSpPr txBox="1"/>
          <p:nvPr/>
        </p:nvSpPr>
        <p:spPr>
          <a:xfrm>
            <a:off x="714347" y="988174"/>
            <a:ext cx="3329758" cy="369332"/>
          </a:xfrm>
          <a:prstGeom prst="rect">
            <a:avLst/>
          </a:prstGeom>
          <a:noFill/>
        </p:spPr>
        <p:txBody>
          <a:bodyPr wrap="none" rtlCol="0">
            <a:spAutoFit/>
          </a:bodyPr>
          <a:lstStyle/>
          <a:p>
            <a:r>
              <a:rPr lang="en-US" dirty="0"/>
              <a:t>GW170817 EM counterpart</a:t>
            </a:r>
          </a:p>
        </p:txBody>
      </p:sp>
      <p:sp>
        <p:nvSpPr>
          <p:cNvPr id="5" name="TextBox 4"/>
          <p:cNvSpPr txBox="1"/>
          <p:nvPr/>
        </p:nvSpPr>
        <p:spPr>
          <a:xfrm>
            <a:off x="482168" y="2992779"/>
            <a:ext cx="556563" cy="307777"/>
          </a:xfrm>
          <a:prstGeom prst="rect">
            <a:avLst/>
          </a:prstGeom>
          <a:noFill/>
        </p:spPr>
        <p:txBody>
          <a:bodyPr wrap="none" rtlCol="0">
            <a:spAutoFit/>
          </a:bodyPr>
          <a:lstStyle/>
          <a:p>
            <a:r>
              <a:rPr lang="en-US" sz="1400" dirty="0"/>
              <a:t>HST</a:t>
            </a:r>
          </a:p>
        </p:txBody>
      </p:sp>
      <p:sp>
        <p:nvSpPr>
          <p:cNvPr id="8" name="TextBox 7"/>
          <p:cNvSpPr txBox="1"/>
          <p:nvPr/>
        </p:nvSpPr>
        <p:spPr>
          <a:xfrm>
            <a:off x="1888161" y="2993714"/>
            <a:ext cx="938228" cy="307777"/>
          </a:xfrm>
          <a:prstGeom prst="rect">
            <a:avLst/>
          </a:prstGeom>
          <a:noFill/>
        </p:spPr>
        <p:txBody>
          <a:bodyPr wrap="none" rtlCol="0">
            <a:spAutoFit/>
          </a:bodyPr>
          <a:lstStyle/>
          <a:p>
            <a:r>
              <a:rPr lang="en-US" sz="1400" dirty="0"/>
              <a:t>Chandra</a:t>
            </a:r>
          </a:p>
        </p:txBody>
      </p:sp>
      <p:sp>
        <p:nvSpPr>
          <p:cNvPr id="10" name="TextBox 9"/>
          <p:cNvSpPr txBox="1"/>
          <p:nvPr/>
        </p:nvSpPr>
        <p:spPr>
          <a:xfrm>
            <a:off x="630111" y="3329644"/>
            <a:ext cx="2021707" cy="215444"/>
          </a:xfrm>
          <a:prstGeom prst="rect">
            <a:avLst/>
          </a:prstGeom>
          <a:noFill/>
        </p:spPr>
        <p:txBody>
          <a:bodyPr wrap="none" rtlCol="0">
            <a:spAutoFit/>
          </a:bodyPr>
          <a:lstStyle/>
          <a:p>
            <a:r>
              <a:rPr lang="en-US" sz="800" dirty="0" err="1">
                <a:solidFill>
                  <a:schemeClr val="bg1">
                    <a:lumMod val="50000"/>
                  </a:schemeClr>
                </a:solidFill>
              </a:rPr>
              <a:t>Troja</a:t>
            </a:r>
            <a:r>
              <a:rPr lang="en-US" sz="800" dirty="0">
                <a:solidFill>
                  <a:schemeClr val="bg1">
                    <a:lumMod val="50000"/>
                  </a:schemeClr>
                </a:solidFill>
              </a:rPr>
              <a:t>, et al., Nature, 2017, 551, 71</a:t>
            </a:r>
          </a:p>
        </p:txBody>
      </p:sp>
      <p:sp>
        <p:nvSpPr>
          <p:cNvPr id="9" name="TextBox 8">
            <a:extLst>
              <a:ext uri="{FF2B5EF4-FFF2-40B4-BE49-F238E27FC236}">
                <a16:creationId xmlns:a16="http://schemas.microsoft.com/office/drawing/2014/main" id="{8D5B7E61-132E-9B4D-BE36-B3273973DF15}"/>
              </a:ext>
            </a:extLst>
          </p:cNvPr>
          <p:cNvSpPr txBox="1"/>
          <p:nvPr/>
        </p:nvSpPr>
        <p:spPr>
          <a:xfrm>
            <a:off x="5232009" y="847976"/>
            <a:ext cx="3531159" cy="369332"/>
          </a:xfrm>
          <a:prstGeom prst="rect">
            <a:avLst/>
          </a:prstGeom>
          <a:noFill/>
        </p:spPr>
        <p:txBody>
          <a:bodyPr wrap="none" rtlCol="0">
            <a:spAutoFit/>
          </a:bodyPr>
          <a:lstStyle/>
          <a:p>
            <a:r>
              <a:rPr lang="en-GB" dirty="0"/>
              <a:t>Radio and X-ray light curves</a:t>
            </a:r>
          </a:p>
        </p:txBody>
      </p:sp>
      <p:sp>
        <p:nvSpPr>
          <p:cNvPr id="11" name="TextBox 10">
            <a:extLst>
              <a:ext uri="{FF2B5EF4-FFF2-40B4-BE49-F238E27FC236}">
                <a16:creationId xmlns:a16="http://schemas.microsoft.com/office/drawing/2014/main" id="{5C1C6434-1F8D-7042-A976-0C40348D4AC0}"/>
              </a:ext>
            </a:extLst>
          </p:cNvPr>
          <p:cNvSpPr txBox="1"/>
          <p:nvPr/>
        </p:nvSpPr>
        <p:spPr>
          <a:xfrm>
            <a:off x="601416" y="3558628"/>
            <a:ext cx="2013693" cy="215444"/>
          </a:xfrm>
          <a:prstGeom prst="rect">
            <a:avLst/>
          </a:prstGeom>
          <a:noFill/>
        </p:spPr>
        <p:txBody>
          <a:bodyPr wrap="none" rtlCol="0">
            <a:spAutoFit/>
          </a:bodyPr>
          <a:lstStyle/>
          <a:p>
            <a:pPr algn="r"/>
            <a:r>
              <a:rPr lang="en-US" sz="800" dirty="0" err="1">
                <a:solidFill>
                  <a:schemeClr val="bg1">
                    <a:lumMod val="50000"/>
                  </a:schemeClr>
                </a:solidFill>
              </a:rPr>
              <a:t>Troja</a:t>
            </a:r>
            <a:r>
              <a:rPr lang="en-US" sz="800" dirty="0">
                <a:solidFill>
                  <a:schemeClr val="bg1">
                    <a:lumMod val="50000"/>
                  </a:schemeClr>
                </a:solidFill>
              </a:rPr>
              <a:t> et al., 2018, MNRAS, 478, 18</a:t>
            </a:r>
          </a:p>
        </p:txBody>
      </p:sp>
      <p:pic>
        <p:nvPicPr>
          <p:cNvPr id="13" name="Content Placeholder 4"/>
          <p:cNvPicPr>
            <a:picLocks noGrp="1" noChangeAspect="1"/>
          </p:cNvPicPr>
          <p:nvPr>
            <p:ph idx="1"/>
          </p:nvPr>
        </p:nvPicPr>
        <p:blipFill rotWithShape="1">
          <a:blip r:embed="rId3">
            <a:extLst>
              <a:ext uri="{28A0092B-C50C-407E-A947-70E740481C1C}">
                <a14:useLocalDpi xmlns:a14="http://schemas.microsoft.com/office/drawing/2010/main" val="0"/>
              </a:ext>
            </a:extLst>
          </a:blip>
          <a:srcRect l="43936" t="35317" r="30361" b="24020"/>
          <a:stretch/>
        </p:blipFill>
        <p:spPr>
          <a:xfrm>
            <a:off x="3170249" y="1526945"/>
            <a:ext cx="1436390" cy="1386885"/>
          </a:xfrm>
        </p:spPr>
      </p:pic>
      <p:sp>
        <p:nvSpPr>
          <p:cNvPr id="14" name="TextBox 13"/>
          <p:cNvSpPr txBox="1"/>
          <p:nvPr/>
        </p:nvSpPr>
        <p:spPr>
          <a:xfrm>
            <a:off x="3182638" y="2988610"/>
            <a:ext cx="1423615" cy="307777"/>
          </a:xfrm>
          <a:prstGeom prst="rect">
            <a:avLst/>
          </a:prstGeom>
          <a:noFill/>
        </p:spPr>
        <p:txBody>
          <a:bodyPr wrap="none" rtlCol="0">
            <a:spAutoFit/>
          </a:bodyPr>
          <a:lstStyle/>
          <a:p>
            <a:r>
              <a:rPr lang="en-US" sz="1400" dirty="0"/>
              <a:t>XMM-Newton</a:t>
            </a:r>
          </a:p>
        </p:txBody>
      </p:sp>
      <p:sp>
        <p:nvSpPr>
          <p:cNvPr id="15" name="TextBox 14"/>
          <p:cNvSpPr txBox="1"/>
          <p:nvPr/>
        </p:nvSpPr>
        <p:spPr>
          <a:xfrm>
            <a:off x="2928827" y="3324539"/>
            <a:ext cx="2070749" cy="215444"/>
          </a:xfrm>
          <a:prstGeom prst="rect">
            <a:avLst/>
          </a:prstGeom>
          <a:noFill/>
        </p:spPr>
        <p:txBody>
          <a:bodyPr wrap="none" rtlCol="0">
            <a:spAutoFit/>
          </a:bodyPr>
          <a:lstStyle/>
          <a:p>
            <a:r>
              <a:rPr lang="fr-FR" sz="800" dirty="0">
                <a:solidFill>
                  <a:schemeClr val="tx1">
                    <a:lumMod val="50000"/>
                    <a:lumOff val="50000"/>
                  </a:schemeClr>
                </a:solidFill>
              </a:rPr>
              <a:t>D'</a:t>
            </a:r>
            <a:r>
              <a:rPr lang="fr-FR" sz="800" dirty="0" err="1">
                <a:solidFill>
                  <a:schemeClr val="tx1">
                    <a:lumMod val="50000"/>
                    <a:lumOff val="50000"/>
                  </a:schemeClr>
                </a:solidFill>
              </a:rPr>
              <a:t>Avanzo</a:t>
            </a:r>
            <a:r>
              <a:rPr lang="fr-FR" sz="800" dirty="0">
                <a:solidFill>
                  <a:schemeClr val="tx1">
                    <a:lumMod val="50000"/>
                    <a:lumOff val="50000"/>
                  </a:schemeClr>
                </a:solidFill>
              </a:rPr>
              <a:t>, et al., 2018,  A&amp;A 613, L1 </a:t>
            </a:r>
            <a:endParaRPr lang="en-GB" sz="800" dirty="0">
              <a:solidFill>
                <a:schemeClr val="tx1">
                  <a:lumMod val="50000"/>
                  <a:lumOff val="50000"/>
                </a:schemeClr>
              </a:solidFill>
            </a:endParaRP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44509" y="1237666"/>
            <a:ext cx="4094211" cy="2729474"/>
          </a:xfrm>
          <a:prstGeom prst="rect">
            <a:avLst/>
          </a:prstGeom>
        </p:spPr>
      </p:pic>
      <p:sp>
        <p:nvSpPr>
          <p:cNvPr id="6" name="TextBox 5"/>
          <p:cNvSpPr txBox="1"/>
          <p:nvPr/>
        </p:nvSpPr>
        <p:spPr>
          <a:xfrm rot="16200000">
            <a:off x="4046502" y="2451161"/>
            <a:ext cx="1860798" cy="230832"/>
          </a:xfrm>
          <a:prstGeom prst="rect">
            <a:avLst/>
          </a:prstGeom>
          <a:solidFill>
            <a:schemeClr val="bg1"/>
          </a:solidFill>
        </p:spPr>
        <p:txBody>
          <a:bodyPr wrap="square" rtlCol="0">
            <a:spAutoFit/>
          </a:bodyPr>
          <a:lstStyle/>
          <a:p>
            <a:pPr algn="ctr"/>
            <a:r>
              <a:rPr lang="en-US" sz="900" dirty="0"/>
              <a:t>flux density [</a:t>
            </a:r>
            <a:r>
              <a:rPr lang="en-US" sz="900" dirty="0" err="1"/>
              <a:t>mJy</a:t>
            </a:r>
            <a:r>
              <a:rPr lang="en-US" sz="900" dirty="0"/>
              <a:t>]      </a:t>
            </a:r>
          </a:p>
        </p:txBody>
      </p:sp>
      <p:sp>
        <p:nvSpPr>
          <p:cNvPr id="18" name="TextBox 17"/>
          <p:cNvSpPr txBox="1"/>
          <p:nvPr/>
        </p:nvSpPr>
        <p:spPr>
          <a:xfrm>
            <a:off x="6266446" y="3666715"/>
            <a:ext cx="1860798" cy="230832"/>
          </a:xfrm>
          <a:prstGeom prst="rect">
            <a:avLst/>
          </a:prstGeom>
          <a:solidFill>
            <a:schemeClr val="bg1"/>
          </a:solidFill>
        </p:spPr>
        <p:txBody>
          <a:bodyPr wrap="square" rtlCol="0">
            <a:spAutoFit/>
          </a:bodyPr>
          <a:lstStyle/>
          <a:p>
            <a:pPr algn="ctr"/>
            <a:r>
              <a:rPr lang="en-US" sz="900" dirty="0"/>
              <a:t>time after GW170817 [days]     </a:t>
            </a:r>
          </a:p>
        </p:txBody>
      </p:sp>
      <p:sp>
        <p:nvSpPr>
          <p:cNvPr id="19" name="TextBox 18"/>
          <p:cNvSpPr txBox="1"/>
          <p:nvPr/>
        </p:nvSpPr>
        <p:spPr>
          <a:xfrm rot="16200000">
            <a:off x="8028794" y="2446058"/>
            <a:ext cx="1860798" cy="230832"/>
          </a:xfrm>
          <a:prstGeom prst="rect">
            <a:avLst/>
          </a:prstGeom>
          <a:solidFill>
            <a:schemeClr val="bg1"/>
          </a:solidFill>
        </p:spPr>
        <p:txBody>
          <a:bodyPr wrap="square" rtlCol="0">
            <a:spAutoFit/>
          </a:bodyPr>
          <a:lstStyle/>
          <a:p>
            <a:pPr algn="ctr"/>
            <a:r>
              <a:rPr lang="en-US" sz="900" dirty="0"/>
              <a:t>AB mag      </a:t>
            </a:r>
          </a:p>
        </p:txBody>
      </p:sp>
      <p:sp>
        <p:nvSpPr>
          <p:cNvPr id="20" name="TextBox 19"/>
          <p:cNvSpPr txBox="1"/>
          <p:nvPr/>
        </p:nvSpPr>
        <p:spPr>
          <a:xfrm>
            <a:off x="5621359" y="1387643"/>
            <a:ext cx="1093263" cy="446020"/>
          </a:xfrm>
          <a:prstGeom prst="rect">
            <a:avLst/>
          </a:prstGeom>
          <a:solidFill>
            <a:srgbClr val="FFFFFF"/>
          </a:solidFill>
        </p:spPr>
        <p:txBody>
          <a:bodyPr wrap="square" rtlCol="0">
            <a:spAutoFit/>
          </a:bodyPr>
          <a:lstStyle/>
          <a:p>
            <a:pPr>
              <a:lnSpc>
                <a:spcPct val="110000"/>
              </a:lnSpc>
            </a:pPr>
            <a:r>
              <a:rPr lang="en-US" sz="700" dirty="0">
                <a:solidFill>
                  <a:srgbClr val="FF0000"/>
                </a:solidFill>
              </a:rPr>
              <a:t>Radio @3 GHz</a:t>
            </a:r>
          </a:p>
          <a:p>
            <a:pPr>
              <a:lnSpc>
                <a:spcPct val="110000"/>
              </a:lnSpc>
            </a:pPr>
            <a:r>
              <a:rPr lang="en-US" sz="700" dirty="0">
                <a:solidFill>
                  <a:srgbClr val="21FF06"/>
                </a:solidFill>
              </a:rPr>
              <a:t>Optical @5x10</a:t>
            </a:r>
            <a:r>
              <a:rPr lang="en-US" sz="700" baseline="30000" dirty="0">
                <a:solidFill>
                  <a:srgbClr val="21FF06"/>
                </a:solidFill>
              </a:rPr>
              <a:t>14</a:t>
            </a:r>
            <a:r>
              <a:rPr lang="en-US" sz="700" dirty="0">
                <a:solidFill>
                  <a:srgbClr val="21FF06"/>
                </a:solidFill>
              </a:rPr>
              <a:t> Hz</a:t>
            </a:r>
          </a:p>
          <a:p>
            <a:pPr>
              <a:lnSpc>
                <a:spcPct val="110000"/>
              </a:lnSpc>
            </a:pPr>
            <a:r>
              <a:rPr lang="en-US" sz="700" dirty="0">
                <a:solidFill>
                  <a:srgbClr val="0000FF"/>
                </a:solidFill>
              </a:rPr>
              <a:t>X-rays @1 keV     </a:t>
            </a:r>
          </a:p>
        </p:txBody>
      </p:sp>
      <p:sp>
        <p:nvSpPr>
          <p:cNvPr id="21" name="TextBox 20"/>
          <p:cNvSpPr txBox="1"/>
          <p:nvPr/>
        </p:nvSpPr>
        <p:spPr>
          <a:xfrm>
            <a:off x="7744595" y="3083831"/>
            <a:ext cx="683145" cy="307777"/>
          </a:xfrm>
          <a:prstGeom prst="rect">
            <a:avLst/>
          </a:prstGeom>
          <a:noFill/>
        </p:spPr>
        <p:txBody>
          <a:bodyPr wrap="square" rtlCol="0">
            <a:spAutoFit/>
          </a:bodyPr>
          <a:lstStyle/>
          <a:p>
            <a:r>
              <a:rPr lang="en-GB" sz="1400" dirty="0">
                <a:solidFill>
                  <a:srgbClr val="66FFFF"/>
                </a:solidFill>
              </a:rPr>
              <a:t>XMM</a:t>
            </a:r>
          </a:p>
        </p:txBody>
      </p:sp>
    </p:spTree>
    <p:extLst>
      <p:ext uri="{BB962C8B-B14F-4D97-AF65-F5344CB8AC3E}">
        <p14:creationId xmlns:p14="http://schemas.microsoft.com/office/powerpoint/2010/main" val="30311764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CE4F9-8A30-B241-96EF-606545CDC139}"/>
              </a:ext>
            </a:extLst>
          </p:cNvPr>
          <p:cNvSpPr>
            <a:spLocks noGrp="1"/>
          </p:cNvSpPr>
          <p:nvPr>
            <p:ph type="title"/>
          </p:nvPr>
        </p:nvSpPr>
        <p:spPr>
          <a:xfrm>
            <a:off x="143086" y="164538"/>
            <a:ext cx="7174846" cy="400110"/>
          </a:xfrm>
        </p:spPr>
        <p:txBody>
          <a:bodyPr/>
          <a:lstStyle/>
          <a:p>
            <a:r>
              <a:rPr lang="en-GB" sz="2000" dirty="0"/>
              <a:t>Merger Remnant: Breaking the NS-BH degeneracy</a:t>
            </a:r>
          </a:p>
        </p:txBody>
      </p:sp>
      <p:pic>
        <p:nvPicPr>
          <p:cNvPr id="5" name="Picture 4">
            <a:extLst>
              <a:ext uri="{FF2B5EF4-FFF2-40B4-BE49-F238E27FC236}">
                <a16:creationId xmlns:a16="http://schemas.microsoft.com/office/drawing/2014/main" id="{626AA893-3C1A-6C48-9A57-2B63790FE0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086" y="609338"/>
            <a:ext cx="4264521" cy="3942505"/>
          </a:xfrm>
          <a:prstGeom prst="rect">
            <a:avLst/>
          </a:prstGeom>
        </p:spPr>
      </p:pic>
      <p:pic>
        <p:nvPicPr>
          <p:cNvPr id="7" name="Picture 6">
            <a:extLst>
              <a:ext uri="{FF2B5EF4-FFF2-40B4-BE49-F238E27FC236}">
                <a16:creationId xmlns:a16="http://schemas.microsoft.com/office/drawing/2014/main" id="{0CC25ABC-EB6E-3C4A-8CC6-AA204FBEDA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7357" y="683277"/>
            <a:ext cx="3772904" cy="3024992"/>
          </a:xfrm>
          <a:prstGeom prst="rect">
            <a:avLst/>
          </a:prstGeom>
        </p:spPr>
      </p:pic>
      <p:sp>
        <p:nvSpPr>
          <p:cNvPr id="8" name="TextBox 7">
            <a:extLst>
              <a:ext uri="{FF2B5EF4-FFF2-40B4-BE49-F238E27FC236}">
                <a16:creationId xmlns:a16="http://schemas.microsoft.com/office/drawing/2014/main" id="{C797332E-FFC5-F442-8690-A9EDE98EE73A}"/>
              </a:ext>
            </a:extLst>
          </p:cNvPr>
          <p:cNvSpPr txBox="1"/>
          <p:nvPr/>
        </p:nvSpPr>
        <p:spPr>
          <a:xfrm>
            <a:off x="-76206" y="4323101"/>
            <a:ext cx="2077813" cy="215444"/>
          </a:xfrm>
          <a:prstGeom prst="rect">
            <a:avLst/>
          </a:prstGeom>
          <a:noFill/>
        </p:spPr>
        <p:txBody>
          <a:bodyPr wrap="none" rtlCol="0">
            <a:spAutoFit/>
          </a:bodyPr>
          <a:lstStyle/>
          <a:p>
            <a:pPr algn="r"/>
            <a:r>
              <a:rPr lang="en-US" sz="800" dirty="0">
                <a:solidFill>
                  <a:schemeClr val="bg1">
                    <a:lumMod val="50000"/>
                  </a:schemeClr>
                </a:solidFill>
              </a:rPr>
              <a:t>Piro et al., 2019, MNRAS, 483, 1912</a:t>
            </a:r>
          </a:p>
        </p:txBody>
      </p:sp>
      <p:sp>
        <p:nvSpPr>
          <p:cNvPr id="9" name="TextBox 8">
            <a:extLst>
              <a:ext uri="{FF2B5EF4-FFF2-40B4-BE49-F238E27FC236}">
                <a16:creationId xmlns:a16="http://schemas.microsoft.com/office/drawing/2014/main" id="{0261BAA8-3036-4E42-B00C-E00FA30DAFC7}"/>
              </a:ext>
            </a:extLst>
          </p:cNvPr>
          <p:cNvSpPr txBox="1"/>
          <p:nvPr/>
        </p:nvSpPr>
        <p:spPr>
          <a:xfrm>
            <a:off x="5024674" y="3820563"/>
            <a:ext cx="3104761" cy="677108"/>
          </a:xfrm>
          <a:prstGeom prst="rect">
            <a:avLst/>
          </a:prstGeom>
          <a:noFill/>
        </p:spPr>
        <p:txBody>
          <a:bodyPr wrap="none" rtlCol="0">
            <a:spAutoFit/>
          </a:bodyPr>
          <a:lstStyle/>
          <a:p>
            <a:r>
              <a:rPr lang="en-GB" sz="1400" dirty="0"/>
              <a:t>Moreover (on year time-scales):</a:t>
            </a:r>
          </a:p>
          <a:p>
            <a:pPr marL="285750" indent="-285750">
              <a:buFont typeface="Arial" panose="020B0604020202020204" pitchFamily="34" charset="0"/>
              <a:buChar char="•"/>
            </a:pPr>
            <a:r>
              <a:rPr lang="en-GB" sz="1200" dirty="0"/>
              <a:t>Long-lasting X-ray plateau</a:t>
            </a:r>
          </a:p>
          <a:p>
            <a:pPr marL="285750" indent="-285750">
              <a:buFont typeface="Arial" panose="020B0604020202020204" pitchFamily="34" charset="0"/>
              <a:buChar char="•"/>
            </a:pPr>
            <a:r>
              <a:rPr lang="en-GB" sz="1200" dirty="0"/>
              <a:t>X-ray kilonova remnants</a:t>
            </a:r>
          </a:p>
        </p:txBody>
      </p:sp>
      <p:sp>
        <p:nvSpPr>
          <p:cNvPr id="3" name="TextBox 2">
            <a:extLst>
              <a:ext uri="{FF2B5EF4-FFF2-40B4-BE49-F238E27FC236}">
                <a16:creationId xmlns:a16="http://schemas.microsoft.com/office/drawing/2014/main" id="{CFBEBEEC-4FD0-DC4B-AEED-A21034234967}"/>
              </a:ext>
            </a:extLst>
          </p:cNvPr>
          <p:cNvSpPr txBox="1"/>
          <p:nvPr/>
        </p:nvSpPr>
        <p:spPr>
          <a:xfrm>
            <a:off x="2399479" y="1354015"/>
            <a:ext cx="2011641" cy="369332"/>
          </a:xfrm>
          <a:prstGeom prst="rect">
            <a:avLst/>
          </a:prstGeom>
          <a:noFill/>
        </p:spPr>
        <p:txBody>
          <a:bodyPr wrap="none" rtlCol="0">
            <a:spAutoFit/>
          </a:bodyPr>
          <a:lstStyle/>
          <a:p>
            <a:r>
              <a:rPr lang="en-GB" dirty="0"/>
              <a:t>3.3</a:t>
            </a:r>
            <a:r>
              <a:rPr lang="el-GR" dirty="0"/>
              <a:t>σ </a:t>
            </a:r>
            <a:r>
              <a:rPr lang="en-US" dirty="0"/>
              <a:t>X-ray flare</a:t>
            </a:r>
            <a:endParaRPr lang="en-GB" dirty="0"/>
          </a:p>
        </p:txBody>
      </p:sp>
    </p:spTree>
    <p:extLst>
      <p:ext uri="{BB962C8B-B14F-4D97-AF65-F5344CB8AC3E}">
        <p14:creationId xmlns:p14="http://schemas.microsoft.com/office/powerpoint/2010/main" val="29366784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Athena</a:t>
            </a:r>
            <a:r>
              <a:rPr lang="en-US" dirty="0"/>
              <a:t> will see them all </a:t>
            </a:r>
            <a:r>
              <a:rPr lang="is-IS" dirty="0"/>
              <a:t>…</a:t>
            </a:r>
            <a:endParaRPr lang="en-US" dirty="0"/>
          </a:p>
        </p:txBody>
      </p:sp>
      <p:sp>
        <p:nvSpPr>
          <p:cNvPr id="5" name="TextBox 4"/>
          <p:cNvSpPr txBox="1"/>
          <p:nvPr/>
        </p:nvSpPr>
        <p:spPr>
          <a:xfrm>
            <a:off x="0" y="926744"/>
            <a:ext cx="3686721" cy="3539431"/>
          </a:xfrm>
          <a:prstGeom prst="rect">
            <a:avLst/>
          </a:prstGeom>
          <a:noFill/>
        </p:spPr>
        <p:txBody>
          <a:bodyPr wrap="square" rtlCol="0">
            <a:spAutoFit/>
          </a:bodyPr>
          <a:lstStyle/>
          <a:p>
            <a:r>
              <a:rPr lang="en-US" sz="1400" dirty="0"/>
              <a:t>X-rays probe:</a:t>
            </a:r>
          </a:p>
          <a:p>
            <a:pPr marL="285750" indent="-285750">
              <a:buFont typeface="Arial"/>
              <a:buChar char="•"/>
            </a:pPr>
            <a:r>
              <a:rPr lang="en-US" sz="1400" dirty="0"/>
              <a:t>Jet: GRB afterglow (from radio to X-rays)</a:t>
            </a:r>
          </a:p>
          <a:p>
            <a:pPr marL="285750" indent="-285750">
              <a:buFont typeface="Arial"/>
              <a:buChar char="•"/>
            </a:pPr>
            <a:endParaRPr lang="en-US" sz="1400" dirty="0"/>
          </a:p>
          <a:p>
            <a:pPr marL="285750" indent="-285750">
              <a:buFont typeface="Arial"/>
              <a:buChar char="•"/>
            </a:pPr>
            <a:r>
              <a:rPr lang="en-US" sz="1400" dirty="0"/>
              <a:t>Isotropic features:</a:t>
            </a:r>
          </a:p>
          <a:p>
            <a:pPr marL="742950" lvl="1" indent="-285750">
              <a:buFont typeface="Arial"/>
              <a:buChar char="•"/>
            </a:pPr>
            <a:r>
              <a:rPr lang="en-US" sz="1400" dirty="0"/>
              <a:t>Off-axis (orphan) afterglows</a:t>
            </a:r>
          </a:p>
          <a:p>
            <a:pPr marL="742950" lvl="1" indent="-285750">
              <a:buFont typeface="Arial"/>
              <a:buChar char="•"/>
            </a:pPr>
            <a:r>
              <a:rPr lang="en-US" sz="1400" dirty="0"/>
              <a:t>Cocoon</a:t>
            </a:r>
          </a:p>
          <a:p>
            <a:pPr marL="285750" indent="-285750">
              <a:buFont typeface="Arial"/>
              <a:buChar char="•"/>
            </a:pPr>
            <a:endParaRPr lang="en-US" sz="1400" dirty="0"/>
          </a:p>
          <a:p>
            <a:pPr marL="285750" indent="-285750">
              <a:buFont typeface="Arial"/>
              <a:buChar char="•"/>
            </a:pPr>
            <a:r>
              <a:rPr lang="en-US" sz="1400" dirty="0"/>
              <a:t>Beaming angle ~1/</a:t>
            </a:r>
            <a:r>
              <a:rPr lang="el-GR" sz="1400" dirty="0"/>
              <a:t>Γ</a:t>
            </a:r>
          </a:p>
          <a:p>
            <a:endParaRPr lang="el-GR" dirty="0"/>
          </a:p>
          <a:p>
            <a:r>
              <a:rPr lang="el-GR" sz="1600" i="1" dirty="0"/>
              <a:t>Α</a:t>
            </a:r>
            <a:r>
              <a:rPr lang="en-US" sz="1600" i="1" dirty="0" err="1"/>
              <a:t>thena</a:t>
            </a:r>
            <a:r>
              <a:rPr lang="en-US" sz="1600" dirty="0"/>
              <a:t> needed:</a:t>
            </a:r>
          </a:p>
          <a:p>
            <a:pPr marL="285750" indent="-285750">
              <a:buFont typeface="Arial" panose="020B0604020202020204" pitchFamily="34" charset="0"/>
              <a:buChar char="•"/>
            </a:pPr>
            <a:r>
              <a:rPr lang="en-US" sz="1600" dirty="0"/>
              <a:t>for any line-of-sight &lt;50</a:t>
            </a:r>
            <a:r>
              <a:rPr lang="en-US" sz="1600" baseline="30000" dirty="0"/>
              <a:t>o</a:t>
            </a:r>
          </a:p>
          <a:p>
            <a:pPr marL="285750" indent="-285750">
              <a:buFont typeface="Arial" panose="020B0604020202020204" pitchFamily="34" charset="0"/>
              <a:buChar char="•"/>
            </a:pPr>
            <a:r>
              <a:rPr lang="en-US" sz="1600" dirty="0"/>
              <a:t>to sample most distant counterparts, detected by GW facilities</a:t>
            </a:r>
          </a:p>
        </p:txBody>
      </p:sp>
      <p:pic>
        <p:nvPicPr>
          <p:cNvPr id="7" name="Picture 6">
            <a:extLst>
              <a:ext uri="{FF2B5EF4-FFF2-40B4-BE49-F238E27FC236}">
                <a16:creationId xmlns:a16="http://schemas.microsoft.com/office/drawing/2014/main" id="{B2B37DF7-ADAC-5245-81CD-7F3D75B127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1741" y="689295"/>
            <a:ext cx="5264750" cy="3954742"/>
          </a:xfrm>
          <a:prstGeom prst="rect">
            <a:avLst/>
          </a:prstGeom>
        </p:spPr>
      </p:pic>
      <p:sp>
        <p:nvSpPr>
          <p:cNvPr id="6" name="TextBox 5"/>
          <p:cNvSpPr txBox="1"/>
          <p:nvPr/>
        </p:nvSpPr>
        <p:spPr>
          <a:xfrm>
            <a:off x="7591582" y="4426830"/>
            <a:ext cx="1542410" cy="215444"/>
          </a:xfrm>
          <a:prstGeom prst="rect">
            <a:avLst/>
          </a:prstGeom>
          <a:noFill/>
        </p:spPr>
        <p:txBody>
          <a:bodyPr wrap="none" rtlCol="0">
            <a:spAutoFit/>
          </a:bodyPr>
          <a:lstStyle/>
          <a:p>
            <a:r>
              <a:rPr lang="en-US" sz="800" dirty="0">
                <a:solidFill>
                  <a:schemeClr val="bg1">
                    <a:lumMod val="50000"/>
                  </a:schemeClr>
                </a:solidFill>
              </a:rPr>
              <a:t>Credit: </a:t>
            </a:r>
            <a:r>
              <a:rPr lang="en-US" sz="800" dirty="0" err="1">
                <a:solidFill>
                  <a:schemeClr val="bg1">
                    <a:lumMod val="50000"/>
                  </a:schemeClr>
                </a:solidFill>
              </a:rPr>
              <a:t>L.Piro</a:t>
            </a:r>
            <a:r>
              <a:rPr lang="en-US" sz="800" dirty="0">
                <a:solidFill>
                  <a:schemeClr val="bg1">
                    <a:lumMod val="50000"/>
                  </a:schemeClr>
                </a:solidFill>
              </a:rPr>
              <a:t> (IAPS/INAF)</a:t>
            </a:r>
          </a:p>
        </p:txBody>
      </p:sp>
    </p:spTree>
    <p:extLst>
      <p:ext uri="{BB962C8B-B14F-4D97-AF65-F5344CB8AC3E}">
        <p14:creationId xmlns:p14="http://schemas.microsoft.com/office/powerpoint/2010/main" val="19205375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CE4F9-8A30-B241-96EF-606545CDC139}"/>
              </a:ext>
            </a:extLst>
          </p:cNvPr>
          <p:cNvSpPr>
            <a:spLocks noGrp="1"/>
          </p:cNvSpPr>
          <p:nvPr>
            <p:ph type="title"/>
          </p:nvPr>
        </p:nvSpPr>
        <p:spPr/>
        <p:txBody>
          <a:bodyPr/>
          <a:lstStyle/>
          <a:p>
            <a:r>
              <a:rPr lang="en-GB" dirty="0"/>
              <a:t>Breaking the NS-BH degeneracy</a:t>
            </a:r>
          </a:p>
        </p:txBody>
      </p:sp>
      <p:pic>
        <p:nvPicPr>
          <p:cNvPr id="5" name="Picture 4">
            <a:extLst>
              <a:ext uri="{FF2B5EF4-FFF2-40B4-BE49-F238E27FC236}">
                <a16:creationId xmlns:a16="http://schemas.microsoft.com/office/drawing/2014/main" id="{626AA893-3C1A-6C48-9A57-2B63790FE0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086" y="609338"/>
            <a:ext cx="4512786" cy="4172024"/>
          </a:xfrm>
          <a:prstGeom prst="rect">
            <a:avLst/>
          </a:prstGeom>
        </p:spPr>
      </p:pic>
      <p:pic>
        <p:nvPicPr>
          <p:cNvPr id="7" name="Picture 6">
            <a:extLst>
              <a:ext uri="{FF2B5EF4-FFF2-40B4-BE49-F238E27FC236}">
                <a16:creationId xmlns:a16="http://schemas.microsoft.com/office/drawing/2014/main" id="{0CC25ABC-EB6E-3C4A-8CC6-AA204FBEDA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7357" y="683277"/>
            <a:ext cx="3772904" cy="3024992"/>
          </a:xfrm>
          <a:prstGeom prst="rect">
            <a:avLst/>
          </a:prstGeom>
        </p:spPr>
      </p:pic>
      <p:sp>
        <p:nvSpPr>
          <p:cNvPr id="8" name="TextBox 7">
            <a:extLst>
              <a:ext uri="{FF2B5EF4-FFF2-40B4-BE49-F238E27FC236}">
                <a16:creationId xmlns:a16="http://schemas.microsoft.com/office/drawing/2014/main" id="{C797332E-FFC5-F442-8690-A9EDE98EE73A}"/>
              </a:ext>
            </a:extLst>
          </p:cNvPr>
          <p:cNvSpPr txBox="1"/>
          <p:nvPr/>
        </p:nvSpPr>
        <p:spPr>
          <a:xfrm>
            <a:off x="-76206" y="4595219"/>
            <a:ext cx="2077813" cy="215444"/>
          </a:xfrm>
          <a:prstGeom prst="rect">
            <a:avLst/>
          </a:prstGeom>
          <a:noFill/>
        </p:spPr>
        <p:txBody>
          <a:bodyPr wrap="none" rtlCol="0">
            <a:spAutoFit/>
          </a:bodyPr>
          <a:lstStyle/>
          <a:p>
            <a:pPr algn="r"/>
            <a:r>
              <a:rPr lang="en-US" sz="800" dirty="0">
                <a:solidFill>
                  <a:schemeClr val="bg1">
                    <a:lumMod val="50000"/>
                  </a:schemeClr>
                </a:solidFill>
              </a:rPr>
              <a:t>Piro et al., 2019, MNRAS, 483, 1912</a:t>
            </a:r>
          </a:p>
        </p:txBody>
      </p:sp>
      <p:sp>
        <p:nvSpPr>
          <p:cNvPr id="9" name="TextBox 8">
            <a:extLst>
              <a:ext uri="{FF2B5EF4-FFF2-40B4-BE49-F238E27FC236}">
                <a16:creationId xmlns:a16="http://schemas.microsoft.com/office/drawing/2014/main" id="{0261BAA8-3036-4E42-B00C-E00FA30DAFC7}"/>
              </a:ext>
            </a:extLst>
          </p:cNvPr>
          <p:cNvSpPr txBox="1"/>
          <p:nvPr/>
        </p:nvSpPr>
        <p:spPr>
          <a:xfrm>
            <a:off x="5024674" y="3820563"/>
            <a:ext cx="3934731" cy="923330"/>
          </a:xfrm>
          <a:prstGeom prst="rect">
            <a:avLst/>
          </a:prstGeom>
          <a:noFill/>
        </p:spPr>
        <p:txBody>
          <a:bodyPr wrap="none" rtlCol="0">
            <a:spAutoFit/>
          </a:bodyPr>
          <a:lstStyle/>
          <a:p>
            <a:r>
              <a:rPr lang="en-GB" dirty="0"/>
              <a:t>Moreover (on year time-scales):</a:t>
            </a:r>
          </a:p>
          <a:p>
            <a:pPr marL="285750" indent="-285750">
              <a:buFont typeface="Arial" panose="020B0604020202020204" pitchFamily="34" charset="0"/>
              <a:buChar char="•"/>
            </a:pPr>
            <a:r>
              <a:rPr lang="en-GB" dirty="0"/>
              <a:t>Long-lasting X-ray plateau</a:t>
            </a:r>
          </a:p>
          <a:p>
            <a:pPr marL="285750" indent="-285750">
              <a:buFont typeface="Arial" panose="020B0604020202020204" pitchFamily="34" charset="0"/>
              <a:buChar char="•"/>
            </a:pPr>
            <a:r>
              <a:rPr lang="en-GB" dirty="0"/>
              <a:t>X-ray kilonova remnants</a:t>
            </a:r>
          </a:p>
        </p:txBody>
      </p:sp>
      <p:pic>
        <p:nvPicPr>
          <p:cNvPr id="3" name="Picture 2">
            <a:extLst>
              <a:ext uri="{FF2B5EF4-FFF2-40B4-BE49-F238E27FC236}">
                <a16:creationId xmlns:a16="http://schemas.microsoft.com/office/drawing/2014/main" id="{2437F403-7536-F740-8851-3A56D2D8F604}"/>
              </a:ext>
            </a:extLst>
          </p:cNvPr>
          <p:cNvPicPr>
            <a:picLocks noChangeAspect="1"/>
          </p:cNvPicPr>
          <p:nvPr/>
        </p:nvPicPr>
        <p:blipFill>
          <a:blip r:embed="rId5"/>
          <a:stretch>
            <a:fillRect/>
          </a:stretch>
        </p:blipFill>
        <p:spPr>
          <a:xfrm>
            <a:off x="0" y="0"/>
            <a:ext cx="9144000" cy="5143500"/>
          </a:xfrm>
          <a:prstGeom prst="rect">
            <a:avLst/>
          </a:prstGeom>
        </p:spPr>
      </p:pic>
      <p:sp>
        <p:nvSpPr>
          <p:cNvPr id="4" name="TextBox 3">
            <a:extLst>
              <a:ext uri="{FF2B5EF4-FFF2-40B4-BE49-F238E27FC236}">
                <a16:creationId xmlns:a16="http://schemas.microsoft.com/office/drawing/2014/main" id="{268ED9EA-1BEF-5042-B4D6-EA226757BB5D}"/>
              </a:ext>
            </a:extLst>
          </p:cNvPr>
          <p:cNvSpPr txBox="1"/>
          <p:nvPr/>
        </p:nvSpPr>
        <p:spPr>
          <a:xfrm>
            <a:off x="5855036" y="4566636"/>
            <a:ext cx="3352508" cy="276999"/>
          </a:xfrm>
          <a:prstGeom prst="rect">
            <a:avLst/>
          </a:prstGeom>
          <a:noFill/>
        </p:spPr>
        <p:txBody>
          <a:bodyPr wrap="square" rtlCol="0">
            <a:spAutoFit/>
          </a:bodyPr>
          <a:lstStyle/>
          <a:p>
            <a:r>
              <a:rPr lang="en-GB" sz="1200" dirty="0">
                <a:solidFill>
                  <a:srgbClr val="FFFF00"/>
                </a:solidFill>
              </a:rPr>
              <a:t>(cf. talk by U. </a:t>
            </a:r>
            <a:r>
              <a:rPr lang="en-GB" sz="1200" dirty="0" err="1">
                <a:solidFill>
                  <a:srgbClr val="FFFF00"/>
                </a:solidFill>
              </a:rPr>
              <a:t>Lammers</a:t>
            </a:r>
            <a:r>
              <a:rPr lang="en-GB" sz="1200" dirty="0">
                <a:solidFill>
                  <a:srgbClr val="FFFF00"/>
                </a:solidFill>
              </a:rPr>
              <a:t> / P. McNamara)</a:t>
            </a:r>
          </a:p>
        </p:txBody>
      </p:sp>
      <p:sp>
        <p:nvSpPr>
          <p:cNvPr id="6" name="TextBox 5">
            <a:extLst>
              <a:ext uri="{FF2B5EF4-FFF2-40B4-BE49-F238E27FC236}">
                <a16:creationId xmlns:a16="http://schemas.microsoft.com/office/drawing/2014/main" id="{89A19FC3-14CE-C54C-867C-B759D6B46590}"/>
              </a:ext>
            </a:extLst>
          </p:cNvPr>
          <p:cNvSpPr txBox="1"/>
          <p:nvPr/>
        </p:nvSpPr>
        <p:spPr>
          <a:xfrm>
            <a:off x="-36142" y="888023"/>
            <a:ext cx="2415918" cy="307777"/>
          </a:xfrm>
          <a:prstGeom prst="rect">
            <a:avLst/>
          </a:prstGeom>
          <a:noFill/>
        </p:spPr>
        <p:txBody>
          <a:bodyPr wrap="none" rtlCol="0">
            <a:spAutoFit/>
          </a:bodyPr>
          <a:lstStyle/>
          <a:p>
            <a:r>
              <a:rPr lang="en-GB" sz="1400" dirty="0">
                <a:solidFill>
                  <a:srgbClr val="FFFF00"/>
                </a:solidFill>
              </a:rPr>
              <a:t>LISA launch date: 2034?</a:t>
            </a:r>
          </a:p>
        </p:txBody>
      </p:sp>
    </p:spTree>
    <p:extLst>
      <p:ext uri="{BB962C8B-B14F-4D97-AF65-F5344CB8AC3E}">
        <p14:creationId xmlns:p14="http://schemas.microsoft.com/office/powerpoint/2010/main" val="17260718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67885-B421-0C4C-9A40-50FB74F82632}"/>
              </a:ext>
            </a:extLst>
          </p:cNvPr>
          <p:cNvSpPr>
            <a:spLocks noGrp="1"/>
          </p:cNvSpPr>
          <p:nvPr>
            <p:ph type="title"/>
          </p:nvPr>
        </p:nvSpPr>
        <p:spPr>
          <a:xfrm>
            <a:off x="143086" y="149150"/>
            <a:ext cx="7174846" cy="430887"/>
          </a:xfrm>
        </p:spPr>
        <p:txBody>
          <a:bodyPr/>
          <a:lstStyle/>
          <a:p>
            <a:r>
              <a:rPr lang="en-GB" dirty="0"/>
              <a:t>Why observe SMBH merging with </a:t>
            </a:r>
            <a:r>
              <a:rPr lang="en-GB" i="1" dirty="0"/>
              <a:t>Athena</a:t>
            </a:r>
            <a:r>
              <a:rPr lang="en-GB" dirty="0"/>
              <a:t> &amp; LISA?</a:t>
            </a:r>
          </a:p>
        </p:txBody>
      </p:sp>
      <p:sp>
        <p:nvSpPr>
          <p:cNvPr id="3" name="Content Placeholder 2">
            <a:extLst>
              <a:ext uri="{FF2B5EF4-FFF2-40B4-BE49-F238E27FC236}">
                <a16:creationId xmlns:a16="http://schemas.microsoft.com/office/drawing/2014/main" id="{3A44C19D-D385-DE4F-AC90-7DA8B9958A67}"/>
              </a:ext>
            </a:extLst>
          </p:cNvPr>
          <p:cNvSpPr>
            <a:spLocks noGrp="1"/>
          </p:cNvSpPr>
          <p:nvPr>
            <p:ph idx="1"/>
          </p:nvPr>
        </p:nvSpPr>
        <p:spPr>
          <a:xfrm>
            <a:off x="225553" y="823914"/>
            <a:ext cx="8748000" cy="3809632"/>
          </a:xfrm>
        </p:spPr>
        <p:txBody>
          <a:bodyPr/>
          <a:lstStyle/>
          <a:p>
            <a:pPr>
              <a:buFont typeface="Arial" panose="020B0604020202020204" pitchFamily="34" charset="0"/>
              <a:buChar char="•"/>
            </a:pPr>
            <a:r>
              <a:rPr lang="en-GB" dirty="0"/>
              <a:t>Unique opportunity to probe behaviour of matter in the variable space-time induced by the merging BHs</a:t>
            </a:r>
          </a:p>
          <a:p>
            <a:pPr>
              <a:buFont typeface="Arial" panose="020B0604020202020204" pitchFamily="34" charset="0"/>
              <a:buChar char="•"/>
            </a:pPr>
            <a:r>
              <a:rPr lang="en-GB" dirty="0"/>
              <a:t>Study propagation velocity of photons vs. gravitons by phase-correlating the GW with the X-ray time-modulated signal</a:t>
            </a:r>
          </a:p>
          <a:p>
            <a:pPr>
              <a:buFont typeface="Arial" panose="020B0604020202020204" pitchFamily="34" charset="0"/>
              <a:buChar char="•"/>
            </a:pPr>
            <a:r>
              <a:rPr lang="en-GB" dirty="0"/>
              <a:t>Extend/calibrate cosmic distance scale to z≤2</a:t>
            </a:r>
          </a:p>
          <a:p>
            <a:pPr lvl="1">
              <a:buFont typeface="Arial" panose="020B0604020202020204" pitchFamily="34" charset="0"/>
              <a:buChar char="•"/>
            </a:pPr>
            <a:r>
              <a:rPr lang="en-GB" dirty="0"/>
              <a:t> GWs give luminosity distance, X-rays may provide redshift</a:t>
            </a:r>
          </a:p>
          <a:p>
            <a:pPr>
              <a:buFont typeface="Arial" panose="020B0604020202020204" pitchFamily="34" charset="0"/>
              <a:buChar char="•"/>
            </a:pPr>
            <a:r>
              <a:rPr lang="en-GB" dirty="0"/>
              <a:t>Unique opportunity to probe AGN physics</a:t>
            </a:r>
          </a:p>
          <a:p>
            <a:pPr lvl="1">
              <a:buFont typeface="Arial" panose="020B0604020202020204" pitchFamily="34" charset="0"/>
              <a:buChar char="•"/>
            </a:pPr>
            <a:r>
              <a:rPr lang="en-GB" dirty="0"/>
              <a:t> Onset of relativistic jets</a:t>
            </a:r>
          </a:p>
          <a:p>
            <a:pPr lvl="1">
              <a:buFont typeface="Arial" panose="020B0604020202020204" pitchFamily="34" charset="0"/>
              <a:buChar char="•"/>
            </a:pPr>
            <a:r>
              <a:rPr lang="en-GB" dirty="0"/>
              <a:t> Formation of AGN corona</a:t>
            </a:r>
          </a:p>
          <a:p>
            <a:pPr lvl="1">
              <a:buFont typeface="Arial" panose="020B0604020202020204" pitchFamily="34" charset="0"/>
              <a:buChar char="•"/>
            </a:pPr>
            <a:r>
              <a:rPr lang="en-GB" dirty="0"/>
              <a:t> Lack of predictive, observational-based theory hampered progress so far</a:t>
            </a:r>
          </a:p>
          <a:p>
            <a:pPr>
              <a:buFont typeface="Arial" panose="020B0604020202020204" pitchFamily="34" charset="0"/>
              <a:buChar char="•"/>
            </a:pPr>
            <a:r>
              <a:rPr lang="en-GB" dirty="0">
                <a:solidFill>
                  <a:schemeClr val="accent1"/>
                </a:solidFill>
              </a:rPr>
              <a:t>Potentially huge discovery space</a:t>
            </a:r>
          </a:p>
          <a:p>
            <a:pPr>
              <a:buFont typeface="Arial" panose="020B0604020202020204" pitchFamily="34" charset="0"/>
              <a:buChar char="•"/>
            </a:pPr>
            <a:endParaRPr lang="en-GB" dirty="0"/>
          </a:p>
          <a:p>
            <a:pPr>
              <a:buFont typeface="Arial" panose="020B0604020202020204" pitchFamily="34" charset="0"/>
              <a:buChar char="•"/>
            </a:pPr>
            <a:endParaRPr lang="en-GB" dirty="0"/>
          </a:p>
        </p:txBody>
      </p:sp>
    </p:spTree>
    <p:extLst>
      <p:ext uri="{BB962C8B-B14F-4D97-AF65-F5344CB8AC3E}">
        <p14:creationId xmlns:p14="http://schemas.microsoft.com/office/powerpoint/2010/main" val="9429639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5F631-42FF-C74E-B95E-F6D47D42C9B0}"/>
              </a:ext>
            </a:extLst>
          </p:cNvPr>
          <p:cNvSpPr>
            <a:spLocks noGrp="1"/>
          </p:cNvSpPr>
          <p:nvPr>
            <p:ph type="title"/>
          </p:nvPr>
        </p:nvSpPr>
        <p:spPr>
          <a:xfrm>
            <a:off x="143086" y="-20127"/>
            <a:ext cx="7452516" cy="769441"/>
          </a:xfrm>
        </p:spPr>
        <p:txBody>
          <a:bodyPr/>
          <a:lstStyle/>
          <a:p>
            <a:r>
              <a:rPr lang="en-GB" dirty="0"/>
              <a:t>X-ray emission from an in-</a:t>
            </a:r>
            <a:r>
              <a:rPr lang="en-GB" dirty="0" err="1"/>
              <a:t>spiraling</a:t>
            </a:r>
            <a:r>
              <a:rPr lang="en-GB" dirty="0"/>
              <a:t> SMBH merger</a:t>
            </a:r>
          </a:p>
        </p:txBody>
      </p:sp>
      <p:pic>
        <p:nvPicPr>
          <p:cNvPr id="5" name="Picture 4">
            <a:extLst>
              <a:ext uri="{FF2B5EF4-FFF2-40B4-BE49-F238E27FC236}">
                <a16:creationId xmlns:a16="http://schemas.microsoft.com/office/drawing/2014/main" id="{E2849518-11FE-A340-8CC3-C4181E69FB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06" y="736460"/>
            <a:ext cx="4469473" cy="4042700"/>
          </a:xfrm>
          <a:prstGeom prst="rect">
            <a:avLst/>
          </a:prstGeom>
        </p:spPr>
      </p:pic>
      <p:pic>
        <p:nvPicPr>
          <p:cNvPr id="9" name="Picture 8">
            <a:extLst>
              <a:ext uri="{FF2B5EF4-FFF2-40B4-BE49-F238E27FC236}">
                <a16:creationId xmlns:a16="http://schemas.microsoft.com/office/drawing/2014/main" id="{0BA2D668-2696-3B42-B8E5-5DCA12B16A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0325" y="1925470"/>
            <a:ext cx="4653675" cy="2611446"/>
          </a:xfrm>
          <a:prstGeom prst="rect">
            <a:avLst/>
          </a:prstGeom>
        </p:spPr>
      </p:pic>
      <p:sp>
        <p:nvSpPr>
          <p:cNvPr id="10" name="TextBox 9">
            <a:extLst>
              <a:ext uri="{FF2B5EF4-FFF2-40B4-BE49-F238E27FC236}">
                <a16:creationId xmlns:a16="http://schemas.microsoft.com/office/drawing/2014/main" id="{F97CCCB3-15E3-A641-9B10-2D4781F8031F}"/>
              </a:ext>
            </a:extLst>
          </p:cNvPr>
          <p:cNvSpPr txBox="1"/>
          <p:nvPr/>
        </p:nvSpPr>
        <p:spPr>
          <a:xfrm>
            <a:off x="298763" y="972156"/>
            <a:ext cx="1583190" cy="307777"/>
          </a:xfrm>
          <a:prstGeom prst="rect">
            <a:avLst/>
          </a:prstGeom>
          <a:noFill/>
        </p:spPr>
        <p:txBody>
          <a:bodyPr wrap="none" rtlCol="0">
            <a:spAutoFit/>
          </a:bodyPr>
          <a:lstStyle/>
          <a:p>
            <a:r>
              <a:rPr lang="en-GB" sz="1400" dirty="0"/>
              <a:t>Surface density</a:t>
            </a:r>
          </a:p>
        </p:txBody>
      </p:sp>
      <p:sp>
        <p:nvSpPr>
          <p:cNvPr id="11" name="TextBox 10">
            <a:extLst>
              <a:ext uri="{FF2B5EF4-FFF2-40B4-BE49-F238E27FC236}">
                <a16:creationId xmlns:a16="http://schemas.microsoft.com/office/drawing/2014/main" id="{93079F89-FDFC-DC49-AC78-EEC340FA00FC}"/>
              </a:ext>
            </a:extLst>
          </p:cNvPr>
          <p:cNvSpPr txBox="1"/>
          <p:nvPr/>
        </p:nvSpPr>
        <p:spPr>
          <a:xfrm>
            <a:off x="298763" y="2778400"/>
            <a:ext cx="1327608" cy="307777"/>
          </a:xfrm>
          <a:prstGeom prst="rect">
            <a:avLst/>
          </a:prstGeom>
          <a:noFill/>
        </p:spPr>
        <p:txBody>
          <a:bodyPr wrap="none" rtlCol="0">
            <a:spAutoFit/>
          </a:bodyPr>
          <a:lstStyle/>
          <a:p>
            <a:r>
              <a:rPr lang="en-GB" sz="1400" dirty="0"/>
              <a:t>Temperature</a:t>
            </a:r>
          </a:p>
        </p:txBody>
      </p:sp>
      <p:sp>
        <p:nvSpPr>
          <p:cNvPr id="12" name="TextBox 11">
            <a:extLst>
              <a:ext uri="{FF2B5EF4-FFF2-40B4-BE49-F238E27FC236}">
                <a16:creationId xmlns:a16="http://schemas.microsoft.com/office/drawing/2014/main" id="{F22064B3-87E0-AA4B-90B3-432962F6B8E2}"/>
              </a:ext>
            </a:extLst>
          </p:cNvPr>
          <p:cNvSpPr txBox="1"/>
          <p:nvPr/>
        </p:nvSpPr>
        <p:spPr>
          <a:xfrm>
            <a:off x="690977" y="598143"/>
            <a:ext cx="2959652" cy="369332"/>
          </a:xfrm>
          <a:prstGeom prst="rect">
            <a:avLst/>
          </a:prstGeom>
          <a:noFill/>
        </p:spPr>
        <p:txBody>
          <a:bodyPr wrap="none" rtlCol="0">
            <a:spAutoFit/>
          </a:bodyPr>
          <a:lstStyle/>
          <a:p>
            <a:r>
              <a:rPr lang="en-GB" dirty="0"/>
              <a:t>M</a:t>
            </a:r>
            <a:r>
              <a:rPr lang="en-GB" baseline="-25000" dirty="0"/>
              <a:t>BH</a:t>
            </a:r>
            <a:r>
              <a:rPr lang="en-GB" dirty="0"/>
              <a:t>=10</a:t>
            </a:r>
            <a:r>
              <a:rPr lang="en-GB" baseline="30000" dirty="0"/>
              <a:t>6</a:t>
            </a:r>
            <a:r>
              <a:rPr lang="en-GB" dirty="0"/>
              <a:t> M</a:t>
            </a:r>
            <a:r>
              <a:rPr lang="en-GB" baseline="-25000" dirty="0"/>
              <a:t>⊙</a:t>
            </a:r>
            <a:r>
              <a:rPr lang="en-GB" dirty="0"/>
              <a:t>, </a:t>
            </a:r>
            <a:r>
              <a:rPr lang="en-GB" dirty="0" err="1"/>
              <a:t>d</a:t>
            </a:r>
            <a:r>
              <a:rPr lang="en-GB" baseline="-25000" dirty="0" err="1"/>
              <a:t>start</a:t>
            </a:r>
            <a:r>
              <a:rPr lang="en-GB" dirty="0"/>
              <a:t>=60 </a:t>
            </a:r>
            <a:r>
              <a:rPr lang="en-GB" dirty="0" err="1"/>
              <a:t>r</a:t>
            </a:r>
            <a:r>
              <a:rPr lang="en-GB" baseline="-25000" dirty="0" err="1"/>
              <a:t>g</a:t>
            </a:r>
            <a:endParaRPr lang="en-GB" baseline="-25000" dirty="0"/>
          </a:p>
        </p:txBody>
      </p:sp>
      <p:sp>
        <p:nvSpPr>
          <p:cNvPr id="13" name="TextBox 12">
            <a:extLst>
              <a:ext uri="{FF2B5EF4-FFF2-40B4-BE49-F238E27FC236}">
                <a16:creationId xmlns:a16="http://schemas.microsoft.com/office/drawing/2014/main" id="{F609BB4D-3135-0846-BCBF-2963015B0BFF}"/>
              </a:ext>
            </a:extLst>
          </p:cNvPr>
          <p:cNvSpPr txBox="1"/>
          <p:nvPr/>
        </p:nvSpPr>
        <p:spPr>
          <a:xfrm>
            <a:off x="5578393" y="830390"/>
            <a:ext cx="2477538" cy="923330"/>
          </a:xfrm>
          <a:prstGeom prst="rect">
            <a:avLst/>
          </a:prstGeom>
          <a:noFill/>
        </p:spPr>
        <p:txBody>
          <a:bodyPr wrap="none" rtlCol="0">
            <a:spAutoFit/>
          </a:bodyPr>
          <a:lstStyle/>
          <a:p>
            <a:pPr algn="r"/>
            <a:r>
              <a:rPr lang="en-GB" dirty="0">
                <a:solidFill>
                  <a:srgbClr val="00338D"/>
                </a:solidFill>
              </a:rPr>
              <a:t>Outer disk: ≤1 keV</a:t>
            </a:r>
          </a:p>
          <a:p>
            <a:pPr algn="r"/>
            <a:r>
              <a:rPr lang="en-GB" dirty="0">
                <a:solidFill>
                  <a:srgbClr val="00B050"/>
                </a:solidFill>
              </a:rPr>
              <a:t>Cavity wall: ~2 keV</a:t>
            </a:r>
          </a:p>
          <a:p>
            <a:pPr algn="r"/>
            <a:r>
              <a:rPr lang="en-GB" dirty="0">
                <a:solidFill>
                  <a:srgbClr val="FF0000"/>
                </a:solidFill>
              </a:rPr>
              <a:t>Mini-disks: ≥3 keV</a:t>
            </a:r>
          </a:p>
        </p:txBody>
      </p:sp>
      <p:sp>
        <p:nvSpPr>
          <p:cNvPr id="14" name="TextBox 13">
            <a:extLst>
              <a:ext uri="{FF2B5EF4-FFF2-40B4-BE49-F238E27FC236}">
                <a16:creationId xmlns:a16="http://schemas.microsoft.com/office/drawing/2014/main" id="{25BD03D2-A4BA-A448-A7FB-7A430C163E46}"/>
              </a:ext>
            </a:extLst>
          </p:cNvPr>
          <p:cNvSpPr txBox="1"/>
          <p:nvPr/>
        </p:nvSpPr>
        <p:spPr>
          <a:xfrm>
            <a:off x="751437" y="4200808"/>
            <a:ext cx="1302151" cy="307777"/>
          </a:xfrm>
          <a:prstGeom prst="rect">
            <a:avLst/>
          </a:prstGeom>
          <a:noFill/>
        </p:spPr>
        <p:txBody>
          <a:bodyPr wrap="none" rtlCol="0">
            <a:spAutoFit/>
          </a:bodyPr>
          <a:lstStyle/>
          <a:p>
            <a:r>
              <a:rPr lang="el-GR" sz="1400" dirty="0"/>
              <a:t>Δ</a:t>
            </a:r>
            <a:r>
              <a:rPr lang="en-GB" sz="1400" dirty="0"/>
              <a:t>t~3.6 days</a:t>
            </a:r>
          </a:p>
        </p:txBody>
      </p:sp>
      <p:sp>
        <p:nvSpPr>
          <p:cNvPr id="15" name="TextBox 14">
            <a:extLst>
              <a:ext uri="{FF2B5EF4-FFF2-40B4-BE49-F238E27FC236}">
                <a16:creationId xmlns:a16="http://schemas.microsoft.com/office/drawing/2014/main" id="{3FA4CE96-0814-4B40-9FE7-32D0751EEBD5}"/>
              </a:ext>
            </a:extLst>
          </p:cNvPr>
          <p:cNvSpPr txBox="1"/>
          <p:nvPr/>
        </p:nvSpPr>
        <p:spPr>
          <a:xfrm>
            <a:off x="2983848" y="4200807"/>
            <a:ext cx="1391728" cy="307777"/>
          </a:xfrm>
          <a:prstGeom prst="rect">
            <a:avLst/>
          </a:prstGeom>
          <a:noFill/>
        </p:spPr>
        <p:txBody>
          <a:bodyPr wrap="none" rtlCol="0">
            <a:spAutoFit/>
          </a:bodyPr>
          <a:lstStyle/>
          <a:p>
            <a:r>
              <a:rPr lang="el-GR" sz="1400" dirty="0"/>
              <a:t>Δ</a:t>
            </a:r>
            <a:r>
              <a:rPr lang="en-GB" sz="1400" dirty="0"/>
              <a:t>t~</a:t>
            </a:r>
            <a:r>
              <a:rPr lang="el-GR" sz="1400" dirty="0"/>
              <a:t>1.5</a:t>
            </a:r>
            <a:r>
              <a:rPr lang="en-GB" sz="1400" dirty="0"/>
              <a:t> </a:t>
            </a:r>
            <a:r>
              <a:rPr lang="en-US" sz="1400" dirty="0"/>
              <a:t>hours</a:t>
            </a:r>
            <a:endParaRPr lang="en-GB" sz="1400" dirty="0"/>
          </a:p>
        </p:txBody>
      </p:sp>
      <p:sp>
        <p:nvSpPr>
          <p:cNvPr id="17" name="TextBox 16">
            <a:extLst>
              <a:ext uri="{FF2B5EF4-FFF2-40B4-BE49-F238E27FC236}">
                <a16:creationId xmlns:a16="http://schemas.microsoft.com/office/drawing/2014/main" id="{2D4469AD-B7C3-3D46-9D79-0CDE28279629}"/>
              </a:ext>
            </a:extLst>
          </p:cNvPr>
          <p:cNvSpPr txBox="1"/>
          <p:nvPr/>
        </p:nvSpPr>
        <p:spPr>
          <a:xfrm>
            <a:off x="5364304" y="1759811"/>
            <a:ext cx="787395" cy="276999"/>
          </a:xfrm>
          <a:prstGeom prst="rect">
            <a:avLst/>
          </a:prstGeom>
          <a:noFill/>
        </p:spPr>
        <p:txBody>
          <a:bodyPr wrap="none" rtlCol="0">
            <a:spAutoFit/>
          </a:bodyPr>
          <a:lstStyle/>
          <a:p>
            <a:r>
              <a:rPr lang="en-GB" sz="1200" dirty="0"/>
              <a:t>d=60 </a:t>
            </a:r>
            <a:r>
              <a:rPr lang="en-GB" sz="1200" dirty="0" err="1"/>
              <a:t>r</a:t>
            </a:r>
            <a:r>
              <a:rPr lang="en-GB" sz="1200" baseline="-25000" dirty="0" err="1"/>
              <a:t>g</a:t>
            </a:r>
            <a:endParaRPr lang="en-GB" sz="1200" baseline="-25000" dirty="0"/>
          </a:p>
        </p:txBody>
      </p:sp>
      <p:sp>
        <p:nvSpPr>
          <p:cNvPr id="18" name="TextBox 17">
            <a:extLst>
              <a:ext uri="{FF2B5EF4-FFF2-40B4-BE49-F238E27FC236}">
                <a16:creationId xmlns:a16="http://schemas.microsoft.com/office/drawing/2014/main" id="{17E70CD5-7814-0444-A98D-CB5BAB7DB2CA}"/>
              </a:ext>
            </a:extLst>
          </p:cNvPr>
          <p:cNvSpPr txBox="1"/>
          <p:nvPr/>
        </p:nvSpPr>
        <p:spPr>
          <a:xfrm>
            <a:off x="7626165" y="1759810"/>
            <a:ext cx="949299" cy="276999"/>
          </a:xfrm>
          <a:prstGeom prst="rect">
            <a:avLst/>
          </a:prstGeom>
          <a:noFill/>
        </p:spPr>
        <p:txBody>
          <a:bodyPr wrap="none" rtlCol="0">
            <a:spAutoFit/>
          </a:bodyPr>
          <a:lstStyle/>
          <a:p>
            <a:r>
              <a:rPr lang="en-GB" sz="1200" dirty="0"/>
              <a:t>~merging</a:t>
            </a:r>
            <a:endParaRPr lang="en-GB" sz="1200" baseline="-25000" dirty="0"/>
          </a:p>
        </p:txBody>
      </p:sp>
      <p:pic>
        <p:nvPicPr>
          <p:cNvPr id="20" name="Picture 19">
            <a:extLst>
              <a:ext uri="{FF2B5EF4-FFF2-40B4-BE49-F238E27FC236}">
                <a16:creationId xmlns:a16="http://schemas.microsoft.com/office/drawing/2014/main" id="{EDECD317-AE96-3F4D-A971-CE7482959C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1516606" y="3511608"/>
            <a:ext cx="1585111" cy="245437"/>
          </a:xfrm>
          <a:prstGeom prst="rect">
            <a:avLst/>
          </a:prstGeom>
        </p:spPr>
      </p:pic>
      <p:sp>
        <p:nvSpPr>
          <p:cNvPr id="21" name="TextBox 20">
            <a:extLst>
              <a:ext uri="{FF2B5EF4-FFF2-40B4-BE49-F238E27FC236}">
                <a16:creationId xmlns:a16="http://schemas.microsoft.com/office/drawing/2014/main" id="{6C73D08F-8B81-3342-9C50-A423EEBAC977}"/>
              </a:ext>
            </a:extLst>
          </p:cNvPr>
          <p:cNvSpPr txBox="1"/>
          <p:nvPr/>
        </p:nvSpPr>
        <p:spPr>
          <a:xfrm>
            <a:off x="8499729" y="2760055"/>
            <a:ext cx="624017" cy="276999"/>
          </a:xfrm>
          <a:prstGeom prst="rect">
            <a:avLst/>
          </a:prstGeom>
          <a:noFill/>
        </p:spPr>
        <p:txBody>
          <a:bodyPr wrap="none" rtlCol="0">
            <a:spAutoFit/>
          </a:bodyPr>
          <a:lstStyle/>
          <a:p>
            <a:r>
              <a:rPr lang="en-GB" sz="1200" dirty="0"/>
              <a:t>2 keV</a:t>
            </a:r>
          </a:p>
        </p:txBody>
      </p:sp>
      <p:sp>
        <p:nvSpPr>
          <p:cNvPr id="22" name="TextBox 21">
            <a:extLst>
              <a:ext uri="{FF2B5EF4-FFF2-40B4-BE49-F238E27FC236}">
                <a16:creationId xmlns:a16="http://schemas.microsoft.com/office/drawing/2014/main" id="{BF6728F8-A078-8D43-BB9F-975056378243}"/>
              </a:ext>
            </a:extLst>
          </p:cNvPr>
          <p:cNvSpPr txBox="1"/>
          <p:nvPr/>
        </p:nvSpPr>
        <p:spPr>
          <a:xfrm>
            <a:off x="8401945" y="3509986"/>
            <a:ext cx="721801" cy="276999"/>
          </a:xfrm>
          <a:prstGeom prst="rect">
            <a:avLst/>
          </a:prstGeom>
          <a:noFill/>
        </p:spPr>
        <p:txBody>
          <a:bodyPr wrap="none" rtlCol="0">
            <a:spAutoFit/>
          </a:bodyPr>
          <a:lstStyle/>
          <a:p>
            <a:r>
              <a:rPr lang="en-GB" sz="1200" dirty="0"/>
              <a:t>10 keV</a:t>
            </a:r>
          </a:p>
        </p:txBody>
      </p:sp>
      <p:sp>
        <p:nvSpPr>
          <p:cNvPr id="23" name="TextBox 22">
            <a:extLst>
              <a:ext uri="{FF2B5EF4-FFF2-40B4-BE49-F238E27FC236}">
                <a16:creationId xmlns:a16="http://schemas.microsoft.com/office/drawing/2014/main" id="{24B04660-6B38-1346-AEB3-E0ADB29F6C7E}"/>
              </a:ext>
            </a:extLst>
          </p:cNvPr>
          <p:cNvSpPr txBox="1"/>
          <p:nvPr/>
        </p:nvSpPr>
        <p:spPr>
          <a:xfrm>
            <a:off x="7038032" y="4420381"/>
            <a:ext cx="2133919" cy="215444"/>
          </a:xfrm>
          <a:prstGeom prst="rect">
            <a:avLst/>
          </a:prstGeom>
          <a:noFill/>
        </p:spPr>
        <p:txBody>
          <a:bodyPr wrap="none" rtlCol="0">
            <a:spAutoFit/>
          </a:bodyPr>
          <a:lstStyle/>
          <a:p>
            <a:pPr algn="r"/>
            <a:r>
              <a:rPr lang="en-US" sz="800" dirty="0">
                <a:solidFill>
                  <a:schemeClr val="bg1">
                    <a:lumMod val="50000"/>
                  </a:schemeClr>
                </a:solidFill>
              </a:rPr>
              <a:t>Tang et al., 2018, MNRAS, 476, 2249</a:t>
            </a:r>
          </a:p>
        </p:txBody>
      </p:sp>
    </p:spTree>
    <p:extLst>
      <p:ext uri="{BB962C8B-B14F-4D97-AF65-F5344CB8AC3E}">
        <p14:creationId xmlns:p14="http://schemas.microsoft.com/office/powerpoint/2010/main" val="42091938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Possible </a:t>
            </a:r>
            <a:r>
              <a:rPr lang="en-GB" i="1" dirty="0"/>
              <a:t>Athena</a:t>
            </a:r>
            <a:r>
              <a:rPr lang="en-GB" dirty="0"/>
              <a:t>-LISA synergetic strategy</a:t>
            </a:r>
            <a:endParaRPr lang="en-US" dirty="0"/>
          </a:p>
        </p:txBody>
      </p:sp>
      <p:pic>
        <p:nvPicPr>
          <p:cNvPr id="12" name="Content Placeholder 11"/>
          <p:cNvPicPr>
            <a:picLocks noGrp="1" noChangeAspect="1"/>
          </p:cNvPicPr>
          <p:nvPr>
            <p:ph idx="1"/>
          </p:nvPr>
        </p:nvPicPr>
        <p:blipFill>
          <a:blip r:embed="rId2"/>
          <a:srcRect t="-16" b="-16"/>
          <a:stretch>
            <a:fillRect/>
          </a:stretch>
        </p:blipFill>
        <p:spPr>
          <a:xfrm>
            <a:off x="172800" y="630903"/>
            <a:ext cx="8748000" cy="3919497"/>
          </a:xfrm>
        </p:spPr>
      </p:pic>
    </p:spTree>
    <p:extLst>
      <p:ext uri="{BB962C8B-B14F-4D97-AF65-F5344CB8AC3E}">
        <p14:creationId xmlns:p14="http://schemas.microsoft.com/office/powerpoint/2010/main" val="26761548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9E75B-6F02-AB43-9B8B-52A9B4B28269}"/>
              </a:ext>
            </a:extLst>
          </p:cNvPr>
          <p:cNvSpPr>
            <a:spLocks noGrp="1"/>
          </p:cNvSpPr>
          <p:nvPr>
            <p:ph type="title"/>
          </p:nvPr>
        </p:nvSpPr>
        <p:spPr/>
        <p:txBody>
          <a:bodyPr/>
          <a:lstStyle/>
          <a:p>
            <a:r>
              <a:rPr lang="en-GB" dirty="0"/>
              <a:t>Conclusions</a:t>
            </a:r>
          </a:p>
        </p:txBody>
      </p:sp>
      <p:sp>
        <p:nvSpPr>
          <p:cNvPr id="3" name="Content Placeholder 2">
            <a:extLst>
              <a:ext uri="{FF2B5EF4-FFF2-40B4-BE49-F238E27FC236}">
                <a16:creationId xmlns:a16="http://schemas.microsoft.com/office/drawing/2014/main" id="{58269BFE-A6E0-8543-A112-D5D78CD83AD5}"/>
              </a:ext>
            </a:extLst>
          </p:cNvPr>
          <p:cNvSpPr>
            <a:spLocks noGrp="1"/>
          </p:cNvSpPr>
          <p:nvPr>
            <p:ph idx="1"/>
          </p:nvPr>
        </p:nvSpPr>
        <p:spPr>
          <a:xfrm>
            <a:off x="143086" y="672879"/>
            <a:ext cx="8748000" cy="3823200"/>
          </a:xfrm>
        </p:spPr>
        <p:txBody>
          <a:bodyPr/>
          <a:lstStyle/>
          <a:p>
            <a:pPr>
              <a:buFont typeface="Arial" panose="020B0604020202020204" pitchFamily="34" charset="0"/>
              <a:buChar char="•"/>
            </a:pPr>
            <a:r>
              <a:rPr lang="en-GB" sz="1400" i="1" dirty="0"/>
              <a:t>Athena</a:t>
            </a:r>
            <a:r>
              <a:rPr lang="en-GB" sz="1400" dirty="0"/>
              <a:t> is designed to address topics of </a:t>
            </a:r>
            <a:r>
              <a:rPr lang="en-GB" sz="1400" dirty="0">
                <a:solidFill>
                  <a:srgbClr val="7030A0"/>
                </a:solidFill>
              </a:rPr>
              <a:t>The Hot and Energetic Universe</a:t>
            </a:r>
          </a:p>
          <a:p>
            <a:pPr>
              <a:buFont typeface="Arial" panose="020B0604020202020204" pitchFamily="34" charset="0"/>
              <a:buChar char="•"/>
            </a:pPr>
            <a:r>
              <a:rPr lang="en-GB" sz="1400" dirty="0"/>
              <a:t>However, it is an observatory capable of impacting all fields of astronomy</a:t>
            </a:r>
          </a:p>
          <a:p>
            <a:pPr>
              <a:buFont typeface="Arial" panose="020B0604020202020204" pitchFamily="34" charset="0"/>
              <a:buChar char="•"/>
            </a:pPr>
            <a:r>
              <a:rPr lang="en-GB" sz="1400" dirty="0"/>
              <a:t>Designed to overperform any existing or planned X-ray mission by at least one order of magnitude in several parameter spaces simultaneously</a:t>
            </a:r>
          </a:p>
          <a:p>
            <a:pPr>
              <a:buFont typeface="Arial" panose="020B0604020202020204" pitchFamily="34" charset="0"/>
              <a:buChar char="•"/>
            </a:pPr>
            <a:r>
              <a:rPr lang="en-GB" sz="1400" dirty="0"/>
              <a:t>Rapid ToO response and quick agility are well tuned for future multi-messenger astronomy</a:t>
            </a:r>
          </a:p>
          <a:p>
            <a:pPr>
              <a:buFont typeface="Arial" panose="020B0604020202020204" pitchFamily="34" charset="0"/>
              <a:buChar char="•"/>
            </a:pPr>
            <a:r>
              <a:rPr lang="en-GB" sz="1400" dirty="0"/>
              <a:t>NS-NS merger events:</a:t>
            </a:r>
          </a:p>
          <a:p>
            <a:pPr lvl="1">
              <a:buFont typeface="Arial" panose="020B0604020202020204" pitchFamily="34" charset="0"/>
              <a:buChar char="•"/>
            </a:pPr>
            <a:r>
              <a:rPr lang="en-GB" sz="1400" dirty="0"/>
              <a:t> </a:t>
            </a:r>
            <a:r>
              <a:rPr lang="en-GB" sz="1200" dirty="0"/>
              <a:t>all off-axis jets with inclination &lt;50</a:t>
            </a:r>
            <a:r>
              <a:rPr lang="en-GB" sz="1200" baseline="30000" dirty="0"/>
              <a:t>o</a:t>
            </a:r>
          </a:p>
          <a:p>
            <a:pPr lvl="1">
              <a:buFont typeface="Arial" panose="020B0604020202020204" pitchFamily="34" charset="0"/>
              <a:buChar char="•"/>
            </a:pPr>
            <a:r>
              <a:rPr lang="en-GB" sz="1200" dirty="0"/>
              <a:t> most distant counterparts of GW facilities</a:t>
            </a:r>
          </a:p>
          <a:p>
            <a:pPr lvl="1">
              <a:buFont typeface="Arial" panose="020B0604020202020204" pitchFamily="34" charset="0"/>
              <a:buChar char="•"/>
            </a:pPr>
            <a:r>
              <a:rPr lang="en-GB" sz="1200" dirty="0"/>
              <a:t> can discriminate the merger remnant nature via weak X-ray flares, or long-lasting X-ray plateaus</a:t>
            </a:r>
          </a:p>
          <a:p>
            <a:pPr>
              <a:buFont typeface="Arial" panose="020B0604020202020204" pitchFamily="34" charset="0"/>
              <a:buChar char="•"/>
            </a:pPr>
            <a:r>
              <a:rPr lang="en-GB" sz="1400" dirty="0"/>
              <a:t>SMBH merger events (synergies with LISA):</a:t>
            </a:r>
          </a:p>
          <a:p>
            <a:pPr lvl="1">
              <a:buFont typeface="Arial" panose="020B0604020202020204" pitchFamily="34" charset="0"/>
              <a:buChar char="•"/>
            </a:pPr>
            <a:r>
              <a:rPr lang="en-GB" sz="1400" dirty="0"/>
              <a:t> </a:t>
            </a:r>
            <a:r>
              <a:rPr lang="en-GB" sz="1200" dirty="0"/>
              <a:t>potentiality of studying behaviour of matter in variable space-time of merging BHs</a:t>
            </a:r>
          </a:p>
          <a:p>
            <a:pPr lvl="1">
              <a:buFont typeface="Arial" panose="020B0604020202020204" pitchFamily="34" charset="0"/>
              <a:buChar char="•"/>
            </a:pPr>
            <a:r>
              <a:rPr lang="en-GB" sz="1200" dirty="0"/>
              <a:t> Witness the post-merger onset of AGN activity (corona, jets)</a:t>
            </a:r>
          </a:p>
          <a:p>
            <a:pPr lvl="1">
              <a:buFont typeface="Arial" panose="020B0604020202020204" pitchFamily="34" charset="0"/>
              <a:buChar char="•"/>
            </a:pPr>
            <a:r>
              <a:rPr lang="en-GB" sz="1200" dirty="0"/>
              <a:t> </a:t>
            </a:r>
            <a:r>
              <a:rPr lang="en-GB" sz="1200" b="1" dirty="0">
                <a:solidFill>
                  <a:schemeClr val="accent1"/>
                </a:solidFill>
              </a:rPr>
              <a:t>Huge discovery space </a:t>
            </a:r>
            <a:r>
              <a:rPr lang="en-GB" sz="1200" dirty="0"/>
              <a:t>– real challenge for theorist to predict what we could see!</a:t>
            </a:r>
          </a:p>
        </p:txBody>
      </p:sp>
    </p:spTree>
    <p:extLst>
      <p:ext uri="{BB962C8B-B14F-4D97-AF65-F5344CB8AC3E}">
        <p14:creationId xmlns:p14="http://schemas.microsoft.com/office/powerpoint/2010/main" val="36819308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a:xfrm>
            <a:off x="143086" y="1131671"/>
            <a:ext cx="8748000" cy="1812189"/>
          </a:xfrm>
        </p:spPr>
        <p:txBody>
          <a:bodyPr/>
          <a:lstStyle/>
          <a:p>
            <a:pPr>
              <a:buFont typeface="Arial" charset="0"/>
              <a:buChar char="•"/>
            </a:pPr>
            <a:r>
              <a:rPr lang="en-US" i="1" dirty="0"/>
              <a:t>Athena</a:t>
            </a:r>
            <a:r>
              <a:rPr lang="en-US" dirty="0"/>
              <a:t> scientific goals and mission profile</a:t>
            </a:r>
          </a:p>
          <a:p>
            <a:pPr>
              <a:buFont typeface="Arial" charset="0"/>
              <a:buChar char="•"/>
            </a:pPr>
            <a:r>
              <a:rPr lang="en-US" i="1" dirty="0"/>
              <a:t>Athena </a:t>
            </a:r>
            <a:r>
              <a:rPr lang="en-US" dirty="0"/>
              <a:t>science relevant to multi-messenger</a:t>
            </a:r>
          </a:p>
          <a:p>
            <a:pPr>
              <a:buFont typeface="Arial" charset="0"/>
              <a:buChar char="•"/>
            </a:pPr>
            <a:r>
              <a:rPr lang="en-US" dirty="0"/>
              <a:t>High-energy counterparts of (Neutron Star)</a:t>
            </a:r>
            <a:r>
              <a:rPr lang="en-US" baseline="30000" dirty="0"/>
              <a:t>2</a:t>
            </a:r>
            <a:r>
              <a:rPr lang="en-US" dirty="0"/>
              <a:t> merger events with </a:t>
            </a:r>
            <a:r>
              <a:rPr lang="en-US" i="1" dirty="0"/>
              <a:t>Athena</a:t>
            </a:r>
          </a:p>
          <a:p>
            <a:pPr>
              <a:buFont typeface="Arial" charset="0"/>
              <a:buChar char="•"/>
            </a:pPr>
            <a:r>
              <a:rPr lang="en-US" dirty="0"/>
              <a:t>High-energy counterparts of (Super-Massive Black Holes)</a:t>
            </a:r>
            <a:r>
              <a:rPr lang="en-US" baseline="30000" dirty="0"/>
              <a:t>2</a:t>
            </a:r>
            <a:r>
              <a:rPr lang="en-US" dirty="0"/>
              <a:t> mergers with </a:t>
            </a:r>
            <a:r>
              <a:rPr lang="en-US" i="1" dirty="0"/>
              <a:t>Athena</a:t>
            </a:r>
          </a:p>
          <a:p>
            <a:pPr>
              <a:buFont typeface="Arial" charset="0"/>
              <a:buChar char="•"/>
            </a:pPr>
            <a:r>
              <a:rPr lang="en-US" dirty="0"/>
              <a:t>Synergies with LISA</a:t>
            </a:r>
          </a:p>
          <a:p>
            <a:pPr lvl="1">
              <a:buFont typeface="Arial" charset="0"/>
              <a:buChar char="•"/>
            </a:pPr>
            <a:endParaRPr lang="en-US" i="1" dirty="0"/>
          </a:p>
        </p:txBody>
      </p:sp>
    </p:spTree>
    <p:extLst>
      <p:ext uri="{BB962C8B-B14F-4D97-AF65-F5344CB8AC3E}">
        <p14:creationId xmlns:p14="http://schemas.microsoft.com/office/powerpoint/2010/main" val="19747691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Scientific goals of </a:t>
            </a:r>
            <a:r>
              <a:rPr lang="en-US" i="1" dirty="0"/>
              <a:t>Athena</a:t>
            </a:r>
            <a:endParaRPr lang="en-US" dirty="0"/>
          </a:p>
        </p:txBody>
      </p:sp>
      <p:sp>
        <p:nvSpPr>
          <p:cNvPr id="3" name="Content Placeholder 2"/>
          <p:cNvSpPr>
            <a:spLocks noGrp="1"/>
          </p:cNvSpPr>
          <p:nvPr>
            <p:ph idx="1"/>
          </p:nvPr>
        </p:nvSpPr>
        <p:spPr>
          <a:xfrm>
            <a:off x="143086" y="758750"/>
            <a:ext cx="8748000" cy="3751704"/>
          </a:xfrm>
        </p:spPr>
        <p:txBody>
          <a:bodyPr/>
          <a:lstStyle/>
          <a:p>
            <a:r>
              <a:rPr lang="en-GB" dirty="0"/>
              <a:t>Science theme: </a:t>
            </a:r>
            <a:r>
              <a:rPr lang="en-GB" b="1" dirty="0">
                <a:solidFill>
                  <a:srgbClr val="7030A0"/>
                </a:solidFill>
              </a:rPr>
              <a:t>The Hot and Energetic Universe</a:t>
            </a:r>
          </a:p>
          <a:p>
            <a:endParaRPr lang="en-GB" dirty="0"/>
          </a:p>
          <a:p>
            <a:pPr>
              <a:buFont typeface="Arial" charset="0"/>
              <a:buChar char="•"/>
            </a:pPr>
            <a:r>
              <a:rPr lang="en-GB" dirty="0">
                <a:solidFill>
                  <a:srgbClr val="7030A0"/>
                </a:solidFill>
              </a:rPr>
              <a:t>The Hot Universe</a:t>
            </a:r>
            <a:r>
              <a:rPr lang="en-GB" dirty="0"/>
              <a:t>: How does baryonic matter assemble in large-scale structures? How do they evolve from formation epoch to present day?</a:t>
            </a:r>
          </a:p>
          <a:p>
            <a:endParaRPr lang="en-GB" dirty="0"/>
          </a:p>
          <a:p>
            <a:pPr>
              <a:buFont typeface="Arial" charset="0"/>
              <a:buChar char="•"/>
            </a:pPr>
            <a:r>
              <a:rPr lang="en-GB" dirty="0">
                <a:solidFill>
                  <a:srgbClr val="7030A0"/>
                </a:solidFill>
              </a:rPr>
              <a:t>The Energetic Universe</a:t>
            </a:r>
            <a:r>
              <a:rPr lang="en-GB" dirty="0"/>
              <a:t>: How do black holes grow &amp; shape galaxies?</a:t>
            </a:r>
          </a:p>
          <a:p>
            <a:endParaRPr lang="en-GB" dirty="0"/>
          </a:p>
          <a:p>
            <a:pPr>
              <a:buFont typeface="Arial" charset="0"/>
              <a:buChar char="•"/>
            </a:pPr>
            <a:r>
              <a:rPr lang="en-GB" dirty="0">
                <a:solidFill>
                  <a:srgbClr val="7030A0"/>
                </a:solidFill>
              </a:rPr>
              <a:t>The Observatory &amp; Discovery science</a:t>
            </a:r>
            <a:r>
              <a:rPr lang="en-GB" dirty="0"/>
              <a:t>:</a:t>
            </a:r>
          </a:p>
          <a:p>
            <a:pPr lvl="1">
              <a:buFont typeface="Arial" charset="0"/>
              <a:buChar char="•"/>
            </a:pPr>
            <a:r>
              <a:rPr lang="en-GB" dirty="0">
                <a:solidFill>
                  <a:srgbClr val="7030A0"/>
                </a:solidFill>
              </a:rPr>
              <a:t> </a:t>
            </a:r>
            <a:r>
              <a:rPr lang="en-GB" dirty="0"/>
              <a:t>Observatory science across </a:t>
            </a:r>
            <a:r>
              <a:rPr lang="en-GB" i="1" dirty="0"/>
              <a:t>all corners of astrophysics</a:t>
            </a:r>
            <a:endParaRPr lang="en-GB" i="1" dirty="0">
              <a:solidFill>
                <a:srgbClr val="7030A0"/>
              </a:solidFill>
            </a:endParaRPr>
          </a:p>
          <a:p>
            <a:pPr lvl="1">
              <a:buFont typeface="Arial" charset="0"/>
              <a:buChar char="•"/>
            </a:pPr>
            <a:r>
              <a:rPr lang="en-GB" dirty="0"/>
              <a:t> Fast response (≤4 hours) capability to study transient sources</a:t>
            </a:r>
          </a:p>
          <a:p>
            <a:pPr lvl="1">
              <a:buFont typeface="Arial" charset="0"/>
              <a:buChar char="•"/>
            </a:pPr>
            <a:r>
              <a:rPr lang="en-GB" dirty="0"/>
              <a:t> </a:t>
            </a:r>
            <a:r>
              <a:rPr lang="en-GB" dirty="0">
                <a:solidFill>
                  <a:schemeClr val="accent1"/>
                </a:solidFill>
              </a:rPr>
              <a:t>~2/3</a:t>
            </a:r>
            <a:r>
              <a:rPr lang="en-GB" baseline="30000" dirty="0">
                <a:solidFill>
                  <a:schemeClr val="accent1"/>
                </a:solidFill>
              </a:rPr>
              <a:t>rd</a:t>
            </a:r>
            <a:r>
              <a:rPr lang="en-GB" dirty="0">
                <a:solidFill>
                  <a:schemeClr val="accent1"/>
                </a:solidFill>
              </a:rPr>
              <a:t> of time during nominal operations open to community</a:t>
            </a:r>
          </a:p>
          <a:p>
            <a:endParaRPr lang="en-US" dirty="0"/>
          </a:p>
        </p:txBody>
      </p:sp>
    </p:spTree>
    <p:extLst>
      <p:ext uri="{BB962C8B-B14F-4D97-AF65-F5344CB8AC3E}">
        <p14:creationId xmlns:p14="http://schemas.microsoft.com/office/powerpoint/2010/main" val="3680141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“Hot Universe” with </a:t>
            </a:r>
            <a:r>
              <a:rPr lang="en-US" i="1" dirty="0"/>
              <a:t>Athena</a:t>
            </a:r>
          </a:p>
        </p:txBody>
      </p:sp>
      <p:pic>
        <p:nvPicPr>
          <p:cNvPr id="6" name="Content Placeholder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21414" y="1255713"/>
            <a:ext cx="3678447" cy="3238500"/>
          </a:xfrm>
        </p:spPr>
      </p:pic>
      <p:sp>
        <p:nvSpPr>
          <p:cNvPr id="7" name="TextBox 6"/>
          <p:cNvSpPr txBox="1"/>
          <p:nvPr/>
        </p:nvSpPr>
        <p:spPr>
          <a:xfrm>
            <a:off x="653705" y="785489"/>
            <a:ext cx="3813865" cy="523220"/>
          </a:xfrm>
          <a:prstGeom prst="rect">
            <a:avLst/>
          </a:prstGeom>
          <a:noFill/>
        </p:spPr>
        <p:txBody>
          <a:bodyPr wrap="none" rtlCol="0">
            <a:spAutoFit/>
          </a:bodyPr>
          <a:lstStyle/>
          <a:p>
            <a:pPr algn="ctr"/>
            <a:r>
              <a:rPr lang="en-US" sz="1400" dirty="0"/>
              <a:t>EAGLE cosmological simulation</a:t>
            </a:r>
          </a:p>
          <a:p>
            <a:pPr algn="ctr"/>
            <a:r>
              <a:rPr lang="is-IS" sz="1400" dirty="0">
                <a:solidFill>
                  <a:srgbClr val="0070C0"/>
                </a:solidFill>
              </a:rPr>
              <a:t>T&lt;10</a:t>
            </a:r>
            <a:r>
              <a:rPr lang="is-IS" sz="1400" baseline="30000" dirty="0">
                <a:solidFill>
                  <a:srgbClr val="0070C0"/>
                </a:solidFill>
              </a:rPr>
              <a:t>4.5 </a:t>
            </a:r>
            <a:r>
              <a:rPr lang="is-IS" sz="1400" dirty="0">
                <a:solidFill>
                  <a:srgbClr val="0070C0"/>
                </a:solidFill>
              </a:rPr>
              <a:t>K</a:t>
            </a:r>
            <a:r>
              <a:rPr lang="is-IS" sz="1400" dirty="0"/>
              <a:t>    </a:t>
            </a:r>
            <a:r>
              <a:rPr lang="is-IS" sz="1400" dirty="0">
                <a:solidFill>
                  <a:srgbClr val="00B050"/>
                </a:solidFill>
              </a:rPr>
              <a:t>10</a:t>
            </a:r>
            <a:r>
              <a:rPr lang="is-IS" sz="1400" baseline="30000" dirty="0">
                <a:solidFill>
                  <a:srgbClr val="00B050"/>
                </a:solidFill>
              </a:rPr>
              <a:t>4.5</a:t>
            </a:r>
            <a:r>
              <a:rPr lang="is-IS" sz="1400" dirty="0">
                <a:solidFill>
                  <a:srgbClr val="00B050"/>
                </a:solidFill>
              </a:rPr>
              <a:t>≤T≤10</a:t>
            </a:r>
            <a:r>
              <a:rPr lang="is-IS" sz="1400" baseline="30000" dirty="0">
                <a:solidFill>
                  <a:srgbClr val="00B050"/>
                </a:solidFill>
              </a:rPr>
              <a:t>5.5 </a:t>
            </a:r>
            <a:r>
              <a:rPr lang="is-IS" sz="1400" dirty="0">
                <a:solidFill>
                  <a:srgbClr val="00B050"/>
                </a:solidFill>
              </a:rPr>
              <a:t>K</a:t>
            </a:r>
            <a:r>
              <a:rPr lang="is-IS" sz="1400" dirty="0"/>
              <a:t>    </a:t>
            </a:r>
            <a:r>
              <a:rPr lang="is-IS" sz="1400" dirty="0">
                <a:solidFill>
                  <a:srgbClr val="FF0000"/>
                </a:solidFill>
              </a:rPr>
              <a:t>T&gt;10</a:t>
            </a:r>
            <a:r>
              <a:rPr lang="is-IS" sz="1400" baseline="30000" dirty="0">
                <a:solidFill>
                  <a:srgbClr val="FF0000"/>
                </a:solidFill>
              </a:rPr>
              <a:t>5.5</a:t>
            </a:r>
            <a:r>
              <a:rPr lang="is-IS" sz="1400" dirty="0">
                <a:solidFill>
                  <a:srgbClr val="FF0000"/>
                </a:solidFill>
              </a:rPr>
              <a:t> K</a:t>
            </a:r>
          </a:p>
        </p:txBody>
      </p:sp>
      <p:sp>
        <p:nvSpPr>
          <p:cNvPr id="8" name="TextBox 7"/>
          <p:cNvSpPr txBox="1"/>
          <p:nvPr/>
        </p:nvSpPr>
        <p:spPr>
          <a:xfrm>
            <a:off x="2893567" y="4202373"/>
            <a:ext cx="1439818" cy="246221"/>
          </a:xfrm>
          <a:prstGeom prst="rect">
            <a:avLst/>
          </a:prstGeom>
          <a:noFill/>
        </p:spPr>
        <p:txBody>
          <a:bodyPr wrap="none" rtlCol="0">
            <a:spAutoFit/>
          </a:bodyPr>
          <a:lstStyle/>
          <a:p>
            <a:r>
              <a:rPr lang="en-US" sz="1000" dirty="0">
                <a:solidFill>
                  <a:srgbClr val="FFFF00"/>
                </a:solidFill>
              </a:rPr>
              <a:t>100 </a:t>
            </a:r>
            <a:r>
              <a:rPr lang="en-US" sz="1000" dirty="0" err="1">
                <a:solidFill>
                  <a:srgbClr val="FFFF00"/>
                </a:solidFill>
              </a:rPr>
              <a:t>Mpc</a:t>
            </a:r>
            <a:r>
              <a:rPr lang="en-US" sz="1000" dirty="0">
                <a:solidFill>
                  <a:srgbClr val="FFFF00"/>
                </a:solidFill>
              </a:rPr>
              <a:t> x 100 </a:t>
            </a:r>
            <a:r>
              <a:rPr lang="en-US" sz="1000" dirty="0" err="1">
                <a:solidFill>
                  <a:srgbClr val="FFFF00"/>
                </a:solidFill>
              </a:rPr>
              <a:t>Mpc</a:t>
            </a:r>
            <a:endParaRPr lang="en-US" sz="1000" dirty="0">
              <a:solidFill>
                <a:srgbClr val="FFFF00"/>
              </a:solidFill>
            </a:endParaRPr>
          </a:p>
        </p:txBody>
      </p:sp>
      <p:sp>
        <p:nvSpPr>
          <p:cNvPr id="9" name="TextBox 8"/>
          <p:cNvSpPr txBox="1"/>
          <p:nvPr/>
        </p:nvSpPr>
        <p:spPr>
          <a:xfrm>
            <a:off x="0" y="4432229"/>
            <a:ext cx="2149948" cy="215444"/>
          </a:xfrm>
          <a:prstGeom prst="rect">
            <a:avLst/>
          </a:prstGeom>
          <a:noFill/>
        </p:spPr>
        <p:txBody>
          <a:bodyPr wrap="none" rtlCol="0">
            <a:spAutoFit/>
          </a:bodyPr>
          <a:lstStyle/>
          <a:p>
            <a:r>
              <a:rPr lang="en-US" sz="800" dirty="0" err="1">
                <a:solidFill>
                  <a:schemeClr val="bg1">
                    <a:lumMod val="50000"/>
                  </a:schemeClr>
                </a:solidFill>
              </a:rPr>
              <a:t>Schaye</a:t>
            </a:r>
            <a:r>
              <a:rPr lang="en-US" sz="800" dirty="0">
                <a:solidFill>
                  <a:schemeClr val="bg1">
                    <a:lumMod val="50000"/>
                  </a:schemeClr>
                </a:solidFill>
              </a:rPr>
              <a:t> et al. 2015, MNRAS, 446, 521</a:t>
            </a:r>
          </a:p>
        </p:txBody>
      </p:sp>
      <p:sp>
        <p:nvSpPr>
          <p:cNvPr id="10" name="TextBox 9"/>
          <p:cNvSpPr txBox="1"/>
          <p:nvPr/>
        </p:nvSpPr>
        <p:spPr>
          <a:xfrm>
            <a:off x="5018893" y="629350"/>
            <a:ext cx="3632951" cy="276999"/>
          </a:xfrm>
          <a:prstGeom prst="rect">
            <a:avLst/>
          </a:prstGeom>
          <a:noFill/>
        </p:spPr>
        <p:txBody>
          <a:bodyPr wrap="none" rtlCol="0">
            <a:spAutoFit/>
          </a:bodyPr>
          <a:lstStyle/>
          <a:p>
            <a:pPr algn="ctr"/>
            <a:r>
              <a:rPr lang="en-US" sz="1200" dirty="0"/>
              <a:t>z=1 galaxy cluster (</a:t>
            </a:r>
            <a:r>
              <a:rPr lang="en-US" sz="1200" i="1" dirty="0">
                <a:solidFill>
                  <a:srgbClr val="FF0000"/>
                </a:solidFill>
              </a:rPr>
              <a:t>Athena</a:t>
            </a:r>
            <a:r>
              <a:rPr lang="en-US" sz="1200" i="1" dirty="0"/>
              <a:t> </a:t>
            </a:r>
            <a:r>
              <a:rPr lang="en-US" sz="1200" dirty="0"/>
              <a:t>vs. </a:t>
            </a:r>
            <a:r>
              <a:rPr lang="en-US" sz="1200" dirty="0">
                <a:solidFill>
                  <a:srgbClr val="008000"/>
                </a:solidFill>
              </a:rPr>
              <a:t>XMM</a:t>
            </a:r>
            <a:r>
              <a:rPr lang="en-US" sz="1200" dirty="0"/>
              <a:t>/</a:t>
            </a:r>
            <a:r>
              <a:rPr lang="en-US" sz="1200" i="1" dirty="0">
                <a:solidFill>
                  <a:srgbClr val="0000FF"/>
                </a:solidFill>
              </a:rPr>
              <a:t>Hitomi</a:t>
            </a:r>
            <a:r>
              <a:rPr lang="en-US" sz="1200" dirty="0"/>
              <a:t>)</a:t>
            </a:r>
          </a:p>
        </p:txBody>
      </p:sp>
      <p:sp>
        <p:nvSpPr>
          <p:cNvPr id="11" name="Rectangle 10"/>
          <p:cNvSpPr/>
          <p:nvPr/>
        </p:nvSpPr>
        <p:spPr>
          <a:xfrm>
            <a:off x="8502737" y="1337284"/>
            <a:ext cx="203113" cy="27108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rot="16200000">
            <a:off x="7729887" y="3323111"/>
            <a:ext cx="2433680" cy="215444"/>
          </a:xfrm>
          <a:prstGeom prst="rect">
            <a:avLst/>
          </a:prstGeom>
          <a:noFill/>
        </p:spPr>
        <p:txBody>
          <a:bodyPr wrap="none" rtlCol="0">
            <a:spAutoFit/>
          </a:bodyPr>
          <a:lstStyle/>
          <a:p>
            <a:r>
              <a:rPr lang="en-US" sz="800" dirty="0" err="1">
                <a:solidFill>
                  <a:schemeClr val="bg1">
                    <a:lumMod val="50000"/>
                  </a:schemeClr>
                </a:solidFill>
              </a:rPr>
              <a:t>Pointecoteau</a:t>
            </a:r>
            <a:r>
              <a:rPr lang="en-US" sz="800" dirty="0">
                <a:solidFill>
                  <a:schemeClr val="bg1">
                    <a:lumMod val="50000"/>
                  </a:schemeClr>
                </a:solidFill>
              </a:rPr>
              <a:t> et al., 2013, arXiv:1306.2319</a:t>
            </a:r>
          </a:p>
        </p:txBody>
      </p:sp>
      <p:pic>
        <p:nvPicPr>
          <p:cNvPr id="14" name="Picture 13" descr="Cluster_spectrum_z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6982" y="832745"/>
            <a:ext cx="3773835" cy="3270657"/>
          </a:xfrm>
          <a:prstGeom prst="rect">
            <a:avLst/>
          </a:prstGeom>
        </p:spPr>
      </p:pic>
      <p:sp>
        <p:nvSpPr>
          <p:cNvPr id="15" name="TextBox 14"/>
          <p:cNvSpPr txBox="1"/>
          <p:nvPr/>
        </p:nvSpPr>
        <p:spPr>
          <a:xfrm>
            <a:off x="4710583" y="4070140"/>
            <a:ext cx="4023517" cy="523220"/>
          </a:xfrm>
          <a:prstGeom prst="rect">
            <a:avLst/>
          </a:prstGeom>
          <a:noFill/>
        </p:spPr>
        <p:txBody>
          <a:bodyPr wrap="square" rtlCol="0">
            <a:spAutoFit/>
          </a:bodyPr>
          <a:lstStyle/>
          <a:p>
            <a:pPr algn="ctr"/>
            <a:r>
              <a:rPr lang="en-US" sz="1400" dirty="0"/>
              <a:t>Athena will trace evolution of heavy elements from z~2 to the local Universe</a:t>
            </a:r>
          </a:p>
        </p:txBody>
      </p:sp>
    </p:spTree>
    <p:extLst>
      <p:ext uri="{BB962C8B-B14F-4D97-AF65-F5344CB8AC3E}">
        <p14:creationId xmlns:p14="http://schemas.microsoft.com/office/powerpoint/2010/main" val="21440634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“Energetic Universe” with </a:t>
            </a:r>
            <a:r>
              <a:rPr lang="en-US" i="1" dirty="0"/>
              <a:t>Athena</a:t>
            </a: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45197" y="907915"/>
            <a:ext cx="3889375" cy="2982249"/>
          </a:xfrm>
        </p:spPr>
      </p:pic>
      <p:sp>
        <p:nvSpPr>
          <p:cNvPr id="6" name="TextBox 5"/>
          <p:cNvSpPr txBox="1"/>
          <p:nvPr/>
        </p:nvSpPr>
        <p:spPr>
          <a:xfrm>
            <a:off x="0" y="4338056"/>
            <a:ext cx="2077813" cy="215444"/>
          </a:xfrm>
          <a:prstGeom prst="rect">
            <a:avLst/>
          </a:prstGeom>
          <a:noFill/>
        </p:spPr>
        <p:txBody>
          <a:bodyPr wrap="none" rtlCol="0">
            <a:spAutoFit/>
          </a:bodyPr>
          <a:lstStyle/>
          <a:p>
            <a:r>
              <a:rPr lang="en-US" sz="800" dirty="0" err="1">
                <a:solidFill>
                  <a:schemeClr val="bg1">
                    <a:lumMod val="50000"/>
                  </a:schemeClr>
                </a:solidFill>
              </a:rPr>
              <a:t>Madau</a:t>
            </a:r>
            <a:r>
              <a:rPr lang="en-US" sz="800" dirty="0">
                <a:solidFill>
                  <a:schemeClr val="bg1">
                    <a:lumMod val="50000"/>
                  </a:schemeClr>
                </a:solidFill>
              </a:rPr>
              <a:t> &amp; Dickinson, ARA&amp;A, 52, 415</a:t>
            </a:r>
          </a:p>
        </p:txBody>
      </p:sp>
      <p:sp>
        <p:nvSpPr>
          <p:cNvPr id="7" name="Rectangle 6"/>
          <p:cNvSpPr/>
          <p:nvPr/>
        </p:nvSpPr>
        <p:spPr>
          <a:xfrm>
            <a:off x="1820975" y="2621074"/>
            <a:ext cx="2572097" cy="707886"/>
          </a:xfrm>
          <a:prstGeom prst="rect">
            <a:avLst/>
          </a:prstGeom>
        </p:spPr>
        <p:txBody>
          <a:bodyPr wrap="square">
            <a:spAutoFit/>
          </a:bodyPr>
          <a:lstStyle/>
          <a:p>
            <a:r>
              <a:rPr lang="en-US" sz="1000" dirty="0"/>
              <a:t>star formation</a:t>
            </a:r>
          </a:p>
          <a:p>
            <a:r>
              <a:rPr lang="en-US" sz="1000" dirty="0">
                <a:solidFill>
                  <a:srgbClr val="00B050"/>
                </a:solidFill>
              </a:rPr>
              <a:t>BH accretion (X-rays; </a:t>
            </a:r>
            <a:r>
              <a:rPr lang="en-US" sz="800" dirty="0">
                <a:solidFill>
                  <a:srgbClr val="00B050"/>
                </a:solidFill>
              </a:rPr>
              <a:t>Shankar+09</a:t>
            </a:r>
            <a:r>
              <a:rPr lang="en-US" sz="1000" dirty="0">
                <a:solidFill>
                  <a:srgbClr val="00B050"/>
                </a:solidFill>
              </a:rPr>
              <a:t>)</a:t>
            </a:r>
          </a:p>
          <a:p>
            <a:r>
              <a:rPr lang="en-US" sz="1000" dirty="0">
                <a:solidFill>
                  <a:srgbClr val="FF0000"/>
                </a:solidFill>
              </a:rPr>
              <a:t>BH accretion (X-rays; </a:t>
            </a:r>
            <a:r>
              <a:rPr lang="en-US" sz="800" dirty="0">
                <a:solidFill>
                  <a:srgbClr val="FF0000"/>
                </a:solidFill>
              </a:rPr>
              <a:t>Aird+10</a:t>
            </a:r>
            <a:r>
              <a:rPr lang="en-US" sz="1000" dirty="0">
                <a:solidFill>
                  <a:srgbClr val="FF0000"/>
                </a:solidFill>
              </a:rPr>
              <a:t>)</a:t>
            </a:r>
          </a:p>
          <a:p>
            <a:r>
              <a:rPr lang="en-US" sz="1000" dirty="0">
                <a:solidFill>
                  <a:srgbClr val="0070C0"/>
                </a:solidFill>
              </a:rPr>
              <a:t>BH accretion (IR)</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0301" y="838820"/>
            <a:ext cx="3998259" cy="3554008"/>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20301" y="831715"/>
            <a:ext cx="4011426" cy="3565712"/>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20463" y="838201"/>
            <a:ext cx="4023514" cy="3576456"/>
          </a:xfrm>
          <a:prstGeom prst="rect">
            <a:avLst/>
          </a:prstGeom>
        </p:spPr>
      </p:pic>
      <p:sp>
        <p:nvSpPr>
          <p:cNvPr id="12" name="TextBox 11"/>
          <p:cNvSpPr txBox="1"/>
          <p:nvPr/>
        </p:nvSpPr>
        <p:spPr>
          <a:xfrm>
            <a:off x="6045200" y="691635"/>
            <a:ext cx="2187009" cy="307777"/>
          </a:xfrm>
          <a:prstGeom prst="rect">
            <a:avLst/>
          </a:prstGeom>
          <a:noFill/>
        </p:spPr>
        <p:txBody>
          <a:bodyPr wrap="none" rtlCol="0">
            <a:spAutoFit/>
          </a:bodyPr>
          <a:lstStyle/>
          <a:p>
            <a:r>
              <a:rPr lang="en-US" sz="1400" dirty="0"/>
              <a:t>AGN L</a:t>
            </a:r>
            <a:r>
              <a:rPr lang="en-US" sz="1400" baseline="-25000" dirty="0"/>
              <a:t>X</a:t>
            </a:r>
            <a:r>
              <a:rPr lang="en-US" sz="1400" dirty="0"/>
              <a:t> versus z plane</a:t>
            </a:r>
          </a:p>
        </p:txBody>
      </p:sp>
      <p:sp>
        <p:nvSpPr>
          <p:cNvPr id="13" name="TextBox 12"/>
          <p:cNvSpPr txBox="1"/>
          <p:nvPr/>
        </p:nvSpPr>
        <p:spPr>
          <a:xfrm>
            <a:off x="6045200" y="4359303"/>
            <a:ext cx="3241593" cy="215444"/>
          </a:xfrm>
          <a:prstGeom prst="rect">
            <a:avLst/>
          </a:prstGeom>
          <a:noFill/>
        </p:spPr>
        <p:txBody>
          <a:bodyPr wrap="none" rtlCol="0">
            <a:spAutoFit/>
          </a:bodyPr>
          <a:lstStyle/>
          <a:p>
            <a:r>
              <a:rPr lang="en-US" sz="800" dirty="0" err="1">
                <a:solidFill>
                  <a:schemeClr val="bg1">
                    <a:lumMod val="50000"/>
                  </a:schemeClr>
                </a:solidFill>
              </a:rPr>
              <a:t>Aird</a:t>
            </a:r>
            <a:r>
              <a:rPr lang="en-US" sz="800" dirty="0">
                <a:solidFill>
                  <a:schemeClr val="bg1">
                    <a:lumMod val="50000"/>
                  </a:schemeClr>
                </a:solidFill>
              </a:rPr>
              <a:t> et al., 2013, arXiv:1306.2325. Courtesy </a:t>
            </a:r>
            <a:r>
              <a:rPr lang="en-US" sz="800" dirty="0" err="1">
                <a:solidFill>
                  <a:schemeClr val="bg1">
                    <a:lumMod val="50000"/>
                  </a:schemeClr>
                </a:solidFill>
              </a:rPr>
              <a:t>A.Rau</a:t>
            </a:r>
            <a:r>
              <a:rPr lang="en-US" sz="800" dirty="0">
                <a:solidFill>
                  <a:schemeClr val="bg1">
                    <a:lumMod val="50000"/>
                  </a:schemeClr>
                </a:solidFill>
              </a:rPr>
              <a:t> (MPE)</a:t>
            </a:r>
          </a:p>
        </p:txBody>
      </p:sp>
      <p:sp>
        <p:nvSpPr>
          <p:cNvPr id="3" name="TextBox 2"/>
          <p:cNvSpPr txBox="1"/>
          <p:nvPr/>
        </p:nvSpPr>
        <p:spPr>
          <a:xfrm rot="16200000">
            <a:off x="3983187" y="2261998"/>
            <a:ext cx="2081660" cy="369332"/>
          </a:xfrm>
          <a:prstGeom prst="rect">
            <a:avLst/>
          </a:prstGeom>
          <a:solidFill>
            <a:schemeClr val="bg1"/>
          </a:solidFill>
        </p:spPr>
        <p:txBody>
          <a:bodyPr wrap="none" rtlCol="0">
            <a:spAutoFit/>
          </a:bodyPr>
          <a:lstStyle/>
          <a:p>
            <a:r>
              <a:rPr lang="en-US" dirty="0"/>
              <a:t>X-ray luminosity</a:t>
            </a:r>
          </a:p>
        </p:txBody>
      </p:sp>
      <p:sp>
        <p:nvSpPr>
          <p:cNvPr id="4" name="TextBox 3"/>
          <p:cNvSpPr txBox="1"/>
          <p:nvPr/>
        </p:nvSpPr>
        <p:spPr>
          <a:xfrm>
            <a:off x="6572250" y="4053686"/>
            <a:ext cx="1067921" cy="369332"/>
          </a:xfrm>
          <a:prstGeom prst="rect">
            <a:avLst/>
          </a:prstGeom>
          <a:solidFill>
            <a:schemeClr val="bg1"/>
          </a:solidFill>
        </p:spPr>
        <p:txBody>
          <a:bodyPr wrap="none" rtlCol="0">
            <a:spAutoFit/>
          </a:bodyPr>
          <a:lstStyle/>
          <a:p>
            <a:r>
              <a:rPr lang="en-US" dirty="0"/>
              <a:t>redshift</a:t>
            </a:r>
          </a:p>
        </p:txBody>
      </p:sp>
      <p:sp>
        <p:nvSpPr>
          <p:cNvPr id="8" name="TextBox 7"/>
          <p:cNvSpPr txBox="1"/>
          <p:nvPr/>
        </p:nvSpPr>
        <p:spPr>
          <a:xfrm>
            <a:off x="487615" y="3790369"/>
            <a:ext cx="4484436" cy="523220"/>
          </a:xfrm>
          <a:prstGeom prst="rect">
            <a:avLst/>
          </a:prstGeom>
          <a:noFill/>
        </p:spPr>
        <p:txBody>
          <a:bodyPr wrap="square" rtlCol="0">
            <a:spAutoFit/>
          </a:bodyPr>
          <a:lstStyle/>
          <a:p>
            <a:pPr algn="ctr"/>
            <a:r>
              <a:rPr lang="en-US" sz="1400" dirty="0"/>
              <a:t>The cosmological history of black hole accretion is </a:t>
            </a:r>
            <a:r>
              <a:rPr lang="en-US" sz="1400" b="1" dirty="0"/>
              <a:t>uncertain</a:t>
            </a:r>
            <a:r>
              <a:rPr lang="en-US" sz="1400" dirty="0"/>
              <a:t> at z&gt;3, </a:t>
            </a:r>
            <a:r>
              <a:rPr lang="en-US" sz="1400" b="1" dirty="0"/>
              <a:t>unknown</a:t>
            </a:r>
            <a:r>
              <a:rPr lang="en-US" sz="1400" dirty="0"/>
              <a:t> at z&gt;6</a:t>
            </a:r>
          </a:p>
        </p:txBody>
      </p:sp>
    </p:spTree>
    <p:extLst>
      <p:ext uri="{BB962C8B-B14F-4D97-AF65-F5344CB8AC3E}">
        <p14:creationId xmlns:p14="http://schemas.microsoft.com/office/powerpoint/2010/main" val="2053549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9"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dissolv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dissolv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dissolv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Mission profile</a:t>
            </a:r>
          </a:p>
        </p:txBody>
      </p:sp>
      <p:sp>
        <p:nvSpPr>
          <p:cNvPr id="8" name="Content Placeholder 7"/>
          <p:cNvSpPr>
            <a:spLocks noGrp="1"/>
          </p:cNvSpPr>
          <p:nvPr>
            <p:ph idx="1"/>
          </p:nvPr>
        </p:nvSpPr>
        <p:spPr>
          <a:xfrm>
            <a:off x="151895" y="894448"/>
            <a:ext cx="8748000" cy="3713766"/>
          </a:xfrm>
        </p:spPr>
        <p:txBody>
          <a:bodyPr/>
          <a:lstStyle/>
          <a:p>
            <a:pPr>
              <a:buFont typeface="Arial" charset="0"/>
              <a:buChar char="•"/>
            </a:pPr>
            <a:r>
              <a:rPr lang="en-US" b="1" dirty="0">
                <a:solidFill>
                  <a:srgbClr val="7030A0"/>
                </a:solidFill>
              </a:rPr>
              <a:t>Single telescope</a:t>
            </a:r>
            <a:r>
              <a:rPr lang="en-US" dirty="0"/>
              <a:t>, Silicon Pore Optics (SPO) technology, 12 m focal length, ≥1.4 m</a:t>
            </a:r>
            <a:r>
              <a:rPr lang="en-US" baseline="30000" dirty="0"/>
              <a:t>2</a:t>
            </a:r>
            <a:r>
              <a:rPr lang="en-US" dirty="0"/>
              <a:t> area @1 keV, 0.25 m</a:t>
            </a:r>
            <a:r>
              <a:rPr lang="en-US" baseline="30000" dirty="0"/>
              <a:t>2</a:t>
            </a:r>
            <a:r>
              <a:rPr lang="en-US" dirty="0"/>
              <a:t> @6 keV </a:t>
            </a:r>
          </a:p>
          <a:p>
            <a:pPr>
              <a:buFont typeface="Arial" charset="0"/>
              <a:buChar char="•"/>
            </a:pPr>
            <a:r>
              <a:rPr lang="en-US" b="1" dirty="0">
                <a:solidFill>
                  <a:srgbClr val="7030A0"/>
                </a:solidFill>
              </a:rPr>
              <a:t>WFI</a:t>
            </a:r>
            <a:r>
              <a:rPr lang="en-US" dirty="0"/>
              <a:t> (Active Pixel Sensor Si detector): wide-field (40’x40’) spectral-imaging, CCD-like energy resolution (120-150 eV @6 keV)</a:t>
            </a:r>
          </a:p>
          <a:p>
            <a:pPr>
              <a:buFont typeface="Arial" charset="0"/>
              <a:buChar char="•"/>
            </a:pPr>
            <a:r>
              <a:rPr lang="en-US" b="1" dirty="0">
                <a:solidFill>
                  <a:srgbClr val="7030A0"/>
                </a:solidFill>
              </a:rPr>
              <a:t>X-IFU</a:t>
            </a:r>
            <a:r>
              <a:rPr lang="en-US" dirty="0"/>
              <a:t> (cryogenic imaging spectrometer): 2.5 eV energy resolution (R&gt;2000 @5 keV), 5’ diameter effective field-of-view, ≤5” pixel size</a:t>
            </a:r>
          </a:p>
          <a:p>
            <a:pPr>
              <a:buFont typeface="Arial" charset="0"/>
              <a:buChar char="•"/>
            </a:pPr>
            <a:r>
              <a:rPr lang="en-US" dirty="0"/>
              <a:t>Count rates capabilities: &gt;1 Crab (WFI)/~1 Crab (X-IFU; 50% throughput) </a:t>
            </a:r>
          </a:p>
          <a:p>
            <a:pPr>
              <a:buFont typeface="Arial" charset="0"/>
              <a:buChar char="•"/>
            </a:pPr>
            <a:r>
              <a:rPr lang="en-US" b="1" dirty="0">
                <a:solidFill>
                  <a:schemeClr val="accent1"/>
                </a:solidFill>
              </a:rPr>
              <a:t>≤4 hours response with ~50% efficiency</a:t>
            </a:r>
            <a:r>
              <a:rPr lang="en-US" dirty="0"/>
              <a:t> to observe a Target of Opportunity (ToO) at a random position in the sky (FoR: 50%, 60% goal)</a:t>
            </a:r>
          </a:p>
          <a:p>
            <a:pPr lvl="1">
              <a:buFont typeface="Arial" charset="0"/>
              <a:buChar char="•"/>
            </a:pPr>
            <a:r>
              <a:rPr lang="en-US" dirty="0"/>
              <a:t> </a:t>
            </a:r>
            <a:r>
              <a:rPr lang="en-US" sz="1400" dirty="0"/>
              <a:t>Under study: Autonomous ToO capability </a:t>
            </a:r>
            <a:endParaRPr lang="en-US" dirty="0"/>
          </a:p>
          <a:p>
            <a:pPr>
              <a:buFont typeface="Arial" charset="0"/>
              <a:buChar char="•"/>
            </a:pPr>
            <a:r>
              <a:rPr lang="en-US" dirty="0"/>
              <a:t>Launch early 2030s, Ariane 6.4, L2 halo orbit (TBC)</a:t>
            </a:r>
          </a:p>
        </p:txBody>
      </p:sp>
    </p:spTree>
    <p:extLst>
      <p:ext uri="{BB962C8B-B14F-4D97-AF65-F5344CB8AC3E}">
        <p14:creationId xmlns:p14="http://schemas.microsoft.com/office/powerpoint/2010/main" val="1823002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7059C-33E9-FA4A-B0B4-33097E507C2B}"/>
              </a:ext>
            </a:extLst>
          </p:cNvPr>
          <p:cNvSpPr>
            <a:spLocks noGrp="1"/>
          </p:cNvSpPr>
          <p:nvPr>
            <p:ph type="title"/>
          </p:nvPr>
        </p:nvSpPr>
        <p:spPr/>
        <p:txBody>
          <a:bodyPr/>
          <a:lstStyle/>
          <a:p>
            <a:r>
              <a:rPr lang="en-GB" i="1" dirty="0"/>
              <a:t>Athena</a:t>
            </a:r>
            <a:r>
              <a:rPr lang="en-GB" dirty="0"/>
              <a:t> and the transient Universe</a:t>
            </a:r>
          </a:p>
        </p:txBody>
      </p:sp>
      <p:pic>
        <p:nvPicPr>
          <p:cNvPr id="5" name="Picture 4">
            <a:extLst>
              <a:ext uri="{FF2B5EF4-FFF2-40B4-BE49-F238E27FC236}">
                <a16:creationId xmlns:a16="http://schemas.microsoft.com/office/drawing/2014/main" id="{EB9B4443-2183-2447-9A08-9C9866B0A0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8937"/>
            <a:ext cx="5620123" cy="3940629"/>
          </a:xfrm>
          <a:prstGeom prst="rect">
            <a:avLst/>
          </a:prstGeom>
        </p:spPr>
      </p:pic>
      <p:sp>
        <p:nvSpPr>
          <p:cNvPr id="6" name="Rectangle 5">
            <a:extLst>
              <a:ext uri="{FF2B5EF4-FFF2-40B4-BE49-F238E27FC236}">
                <a16:creationId xmlns:a16="http://schemas.microsoft.com/office/drawing/2014/main" id="{B777DD4C-069C-6243-8140-548474C14FE6}"/>
              </a:ext>
            </a:extLst>
          </p:cNvPr>
          <p:cNvSpPr/>
          <p:nvPr/>
        </p:nvSpPr>
        <p:spPr>
          <a:xfrm>
            <a:off x="533400" y="529237"/>
            <a:ext cx="5232400" cy="1819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40710EF9-1873-4E40-B129-551C7812E0E8}"/>
              </a:ext>
            </a:extLst>
          </p:cNvPr>
          <p:cNvSpPr txBox="1"/>
          <p:nvPr/>
        </p:nvSpPr>
        <p:spPr>
          <a:xfrm>
            <a:off x="5852228" y="657270"/>
            <a:ext cx="3291772" cy="3754874"/>
          </a:xfrm>
          <a:prstGeom prst="rect">
            <a:avLst/>
          </a:prstGeom>
          <a:noFill/>
        </p:spPr>
        <p:txBody>
          <a:bodyPr wrap="square" rtlCol="0">
            <a:spAutoFit/>
          </a:bodyPr>
          <a:lstStyle/>
          <a:p>
            <a:pPr marL="285750" indent="-285750">
              <a:buFont typeface="Arial" panose="020B0604020202020204" pitchFamily="34" charset="0"/>
              <a:buChar char="•"/>
            </a:pPr>
            <a:r>
              <a:rPr lang="en-GB" sz="1400" i="1" dirty="0"/>
              <a:t>Athena</a:t>
            </a:r>
            <a:r>
              <a:rPr lang="en-GB" sz="1400" dirty="0"/>
              <a:t> White Paper on “Luminous extragalactic transients”</a:t>
            </a:r>
          </a:p>
          <a:p>
            <a:pPr marL="285750" indent="-285750">
              <a:buFont typeface="Arial" panose="020B0604020202020204" pitchFamily="34" charset="0"/>
              <a:buChar char="•"/>
            </a:pPr>
            <a:endParaRPr lang="en-GB" sz="1400" dirty="0"/>
          </a:p>
          <a:p>
            <a:pPr marL="285750" indent="-285750">
              <a:buFont typeface="Arial" panose="020B0604020202020204" pitchFamily="34" charset="0"/>
              <a:buChar char="•"/>
            </a:pPr>
            <a:r>
              <a:rPr lang="en-GB" sz="1400" dirty="0"/>
              <a:t>Three main topics:</a:t>
            </a:r>
          </a:p>
          <a:p>
            <a:pPr marL="742950" lvl="1" indent="-285750">
              <a:buFont typeface="Arial" panose="020B0604020202020204" pitchFamily="34" charset="0"/>
              <a:buChar char="•"/>
            </a:pPr>
            <a:r>
              <a:rPr lang="en-GB" sz="1400" dirty="0"/>
              <a:t>Gamma-Ray Bursts</a:t>
            </a:r>
          </a:p>
          <a:p>
            <a:pPr marL="742950" lvl="1" indent="-285750">
              <a:buFont typeface="Arial" panose="020B0604020202020204" pitchFamily="34" charset="0"/>
              <a:buChar char="•"/>
            </a:pPr>
            <a:r>
              <a:rPr lang="en-GB" sz="1400" dirty="0"/>
              <a:t>Tidal Disruption Events</a:t>
            </a:r>
          </a:p>
          <a:p>
            <a:pPr marL="742950" lvl="1" indent="-285750">
              <a:buFont typeface="Arial" panose="020B0604020202020204" pitchFamily="34" charset="0"/>
              <a:buChar char="•"/>
            </a:pPr>
            <a:r>
              <a:rPr lang="en-GB" sz="1400" dirty="0"/>
              <a:t>Supernovae Shock Breakout</a:t>
            </a:r>
          </a:p>
          <a:p>
            <a:pPr marL="742950" lvl="1" indent="-285750">
              <a:buFont typeface="Arial" panose="020B0604020202020204" pitchFamily="34" charset="0"/>
              <a:buChar char="•"/>
            </a:pPr>
            <a:endParaRPr lang="en-GB" sz="1400" dirty="0"/>
          </a:p>
          <a:p>
            <a:pPr marL="285750" indent="-285750">
              <a:buFont typeface="Arial" panose="020B0604020202020204" pitchFamily="34" charset="0"/>
              <a:buChar char="•"/>
            </a:pPr>
            <a:r>
              <a:rPr lang="en-GB" sz="1400" dirty="0"/>
              <a:t>Other topics covered by the </a:t>
            </a:r>
            <a:r>
              <a:rPr lang="en-GB" sz="1400" i="1" dirty="0"/>
              <a:t>Athena</a:t>
            </a:r>
            <a:r>
              <a:rPr lang="en-GB" sz="1400" dirty="0"/>
              <a:t> science requirements</a:t>
            </a:r>
          </a:p>
          <a:p>
            <a:pPr marL="742950" lvl="1" indent="-285750">
              <a:buFont typeface="Arial" panose="020B0604020202020204" pitchFamily="34" charset="0"/>
              <a:buChar char="•"/>
            </a:pPr>
            <a:r>
              <a:rPr lang="en-GB" sz="1400" dirty="0"/>
              <a:t>SgrA</a:t>
            </a:r>
            <a:r>
              <a:rPr lang="en-GB" sz="1400" baseline="30000" dirty="0"/>
              <a:t>* </a:t>
            </a:r>
            <a:r>
              <a:rPr lang="en-GB" sz="1400" dirty="0"/>
              <a:t>(core science)</a:t>
            </a:r>
          </a:p>
          <a:p>
            <a:pPr marL="742950" lvl="1" indent="-285750">
              <a:buFont typeface="Arial" panose="020B0604020202020204" pitchFamily="34" charset="0"/>
              <a:buChar char="•"/>
            </a:pPr>
            <a:r>
              <a:rPr lang="en-GB" sz="1400" dirty="0"/>
              <a:t>Magnetars</a:t>
            </a:r>
          </a:p>
          <a:p>
            <a:pPr marL="742950" lvl="1" indent="-285750">
              <a:buFont typeface="Arial" panose="020B0604020202020204" pitchFamily="34" charset="0"/>
              <a:buChar char="•"/>
            </a:pPr>
            <a:r>
              <a:rPr lang="en-GB" sz="1400" dirty="0"/>
              <a:t>Novae</a:t>
            </a:r>
          </a:p>
          <a:p>
            <a:pPr marL="742950" lvl="1" indent="-285750">
              <a:buFont typeface="Arial" panose="020B0604020202020204" pitchFamily="34" charset="0"/>
              <a:buChar char="•"/>
            </a:pPr>
            <a:r>
              <a:rPr lang="en-GB" sz="1400" dirty="0"/>
              <a:t>Pulsar Wind Nebulae</a:t>
            </a:r>
          </a:p>
          <a:p>
            <a:pPr marL="742950" lvl="1" indent="-285750">
              <a:buFont typeface="Arial" panose="020B0604020202020204" pitchFamily="34" charset="0"/>
              <a:buChar char="•"/>
            </a:pPr>
            <a:r>
              <a:rPr lang="en-GB" sz="1400" dirty="0"/>
              <a:t>Supernovae</a:t>
            </a:r>
          </a:p>
        </p:txBody>
      </p:sp>
      <p:sp>
        <p:nvSpPr>
          <p:cNvPr id="8" name="TextBox 7">
            <a:extLst>
              <a:ext uri="{FF2B5EF4-FFF2-40B4-BE49-F238E27FC236}">
                <a16:creationId xmlns:a16="http://schemas.microsoft.com/office/drawing/2014/main" id="{F720A2F4-8ABB-DD47-A0DD-8E711725673C}"/>
              </a:ext>
            </a:extLst>
          </p:cNvPr>
          <p:cNvSpPr txBox="1"/>
          <p:nvPr/>
        </p:nvSpPr>
        <p:spPr>
          <a:xfrm>
            <a:off x="7588" y="4410263"/>
            <a:ext cx="2585964" cy="215444"/>
          </a:xfrm>
          <a:prstGeom prst="rect">
            <a:avLst/>
          </a:prstGeom>
          <a:noFill/>
        </p:spPr>
        <p:txBody>
          <a:bodyPr wrap="none" rtlCol="0">
            <a:spAutoFit/>
          </a:bodyPr>
          <a:lstStyle/>
          <a:p>
            <a:r>
              <a:rPr lang="en-US" sz="800" dirty="0">
                <a:solidFill>
                  <a:schemeClr val="bg1">
                    <a:lumMod val="50000"/>
                  </a:schemeClr>
                </a:solidFill>
              </a:rPr>
              <a:t>Amati et al., THESEUS M5 Proposal (synergy!)</a:t>
            </a:r>
          </a:p>
        </p:txBody>
      </p:sp>
      <p:sp>
        <p:nvSpPr>
          <p:cNvPr id="9" name="Rectangle 8">
            <a:extLst>
              <a:ext uri="{FF2B5EF4-FFF2-40B4-BE49-F238E27FC236}">
                <a16:creationId xmlns:a16="http://schemas.microsoft.com/office/drawing/2014/main" id="{6A456651-BBE9-1843-955E-D9AFFDE1E32F}"/>
              </a:ext>
            </a:extLst>
          </p:cNvPr>
          <p:cNvSpPr/>
          <p:nvPr/>
        </p:nvSpPr>
        <p:spPr>
          <a:xfrm>
            <a:off x="-88900" y="580037"/>
            <a:ext cx="168486" cy="39869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488893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12F44-B99F-1646-9C8F-328AD8DFB655}"/>
              </a:ext>
            </a:extLst>
          </p:cNvPr>
          <p:cNvSpPr>
            <a:spLocks noGrp="1"/>
          </p:cNvSpPr>
          <p:nvPr>
            <p:ph type="title"/>
          </p:nvPr>
        </p:nvSpPr>
        <p:spPr/>
        <p:txBody>
          <a:bodyPr/>
          <a:lstStyle/>
          <a:p>
            <a:r>
              <a:rPr lang="en-GB" dirty="0"/>
              <a:t>Athena probing the early Universe with GRBs</a:t>
            </a:r>
          </a:p>
        </p:txBody>
      </p:sp>
      <p:pic>
        <p:nvPicPr>
          <p:cNvPr id="5" name="Picture 4">
            <a:extLst>
              <a:ext uri="{FF2B5EF4-FFF2-40B4-BE49-F238E27FC236}">
                <a16:creationId xmlns:a16="http://schemas.microsoft.com/office/drawing/2014/main" id="{E9D6A8A9-7E87-4D48-A63B-536A142FB5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86" y="680528"/>
            <a:ext cx="5746568" cy="4081972"/>
          </a:xfrm>
          <a:prstGeom prst="rect">
            <a:avLst/>
          </a:prstGeom>
        </p:spPr>
      </p:pic>
      <p:sp>
        <p:nvSpPr>
          <p:cNvPr id="7" name="TextBox 6">
            <a:extLst>
              <a:ext uri="{FF2B5EF4-FFF2-40B4-BE49-F238E27FC236}">
                <a16:creationId xmlns:a16="http://schemas.microsoft.com/office/drawing/2014/main" id="{8EECE59A-6EB4-D84B-9DEB-6BB00CD4C54A}"/>
              </a:ext>
            </a:extLst>
          </p:cNvPr>
          <p:cNvSpPr txBox="1"/>
          <p:nvPr/>
        </p:nvSpPr>
        <p:spPr>
          <a:xfrm>
            <a:off x="2425353" y="3666622"/>
            <a:ext cx="3215944" cy="461665"/>
          </a:xfrm>
          <a:prstGeom prst="rect">
            <a:avLst/>
          </a:prstGeom>
          <a:solidFill>
            <a:schemeClr val="bg1"/>
          </a:solidFill>
        </p:spPr>
        <p:txBody>
          <a:bodyPr wrap="none" rtlCol="0">
            <a:spAutoFit/>
          </a:bodyPr>
          <a:lstStyle/>
          <a:p>
            <a:pPr algn="r"/>
            <a:r>
              <a:rPr lang="en-GB" sz="1200" dirty="0">
                <a:solidFill>
                  <a:srgbClr val="FF0000"/>
                </a:solidFill>
              </a:rPr>
              <a:t>X-IFU GRB @z=7</a:t>
            </a:r>
          </a:p>
          <a:p>
            <a:pPr algn="r"/>
            <a:r>
              <a:rPr lang="en-GB" sz="1200" dirty="0">
                <a:solidFill>
                  <a:srgbClr val="FF0000"/>
                </a:solidFill>
              </a:rPr>
              <a:t>Fluence=4x10</a:t>
            </a:r>
            <a:r>
              <a:rPr lang="en-GB" sz="1200" baseline="30000" dirty="0">
                <a:solidFill>
                  <a:srgbClr val="FF0000"/>
                </a:solidFill>
              </a:rPr>
              <a:t>-7</a:t>
            </a:r>
            <a:r>
              <a:rPr lang="en-GB" sz="1200" dirty="0">
                <a:solidFill>
                  <a:srgbClr val="FF0000"/>
                </a:solidFill>
              </a:rPr>
              <a:t> erg cm</a:t>
            </a:r>
            <a:r>
              <a:rPr lang="en-GB" sz="1200" baseline="30000" dirty="0">
                <a:solidFill>
                  <a:srgbClr val="FF0000"/>
                </a:solidFill>
              </a:rPr>
              <a:t>-2, </a:t>
            </a:r>
            <a:r>
              <a:rPr lang="en-GB" sz="1200" dirty="0">
                <a:solidFill>
                  <a:srgbClr val="FF0000"/>
                </a:solidFill>
              </a:rPr>
              <a:t>N</a:t>
            </a:r>
            <a:r>
              <a:rPr lang="en-GB" sz="1200" baseline="-25000" dirty="0">
                <a:solidFill>
                  <a:srgbClr val="FF0000"/>
                </a:solidFill>
              </a:rPr>
              <a:t>H</a:t>
            </a:r>
            <a:r>
              <a:rPr lang="en-GB" sz="1200" dirty="0">
                <a:solidFill>
                  <a:srgbClr val="FF0000"/>
                </a:solidFill>
              </a:rPr>
              <a:t>=10</a:t>
            </a:r>
            <a:r>
              <a:rPr lang="en-GB" sz="1200" baseline="30000" dirty="0">
                <a:solidFill>
                  <a:srgbClr val="FF0000"/>
                </a:solidFill>
              </a:rPr>
              <a:t>22</a:t>
            </a:r>
            <a:r>
              <a:rPr lang="en-GB" sz="1200" dirty="0">
                <a:solidFill>
                  <a:srgbClr val="FF0000"/>
                </a:solidFill>
              </a:rPr>
              <a:t> cm</a:t>
            </a:r>
            <a:r>
              <a:rPr lang="en-GB" sz="1200" baseline="30000" dirty="0">
                <a:solidFill>
                  <a:srgbClr val="FF0000"/>
                </a:solidFill>
              </a:rPr>
              <a:t>-2</a:t>
            </a:r>
          </a:p>
        </p:txBody>
      </p:sp>
      <p:sp>
        <p:nvSpPr>
          <p:cNvPr id="9" name="TextBox 8">
            <a:extLst>
              <a:ext uri="{FF2B5EF4-FFF2-40B4-BE49-F238E27FC236}">
                <a16:creationId xmlns:a16="http://schemas.microsoft.com/office/drawing/2014/main" id="{2FEC66C6-70B2-A74B-A591-3907E87600AB}"/>
              </a:ext>
            </a:extLst>
          </p:cNvPr>
          <p:cNvSpPr txBox="1"/>
          <p:nvPr/>
        </p:nvSpPr>
        <p:spPr>
          <a:xfrm>
            <a:off x="5775354" y="842400"/>
            <a:ext cx="3368646" cy="3539430"/>
          </a:xfrm>
          <a:prstGeom prst="rect">
            <a:avLst/>
          </a:prstGeom>
          <a:noFill/>
        </p:spPr>
        <p:txBody>
          <a:bodyPr wrap="square" rtlCol="0">
            <a:spAutoFit/>
          </a:bodyPr>
          <a:lstStyle/>
          <a:p>
            <a:pPr marL="285750" indent="-285750">
              <a:buFont typeface="Arial" panose="020B0604020202020204" pitchFamily="34" charset="0"/>
              <a:buChar char="•"/>
            </a:pPr>
            <a:r>
              <a:rPr lang="en-GB" sz="1400" dirty="0"/>
              <a:t>X-ray </a:t>
            </a:r>
            <a:r>
              <a:rPr lang="en-GB" sz="1400" i="1" dirty="0"/>
              <a:t>absorption</a:t>
            </a:r>
            <a:r>
              <a:rPr lang="en-GB" sz="1400" dirty="0"/>
              <a:t> spectroscopy of ionized gas from C to Ni</a:t>
            </a:r>
          </a:p>
          <a:p>
            <a:pPr marL="285750" indent="-285750">
              <a:buFont typeface="Arial" panose="020B0604020202020204" pitchFamily="34" charset="0"/>
              <a:buChar char="•"/>
            </a:pPr>
            <a:endParaRPr lang="en-GB" sz="1400" dirty="0"/>
          </a:p>
          <a:p>
            <a:pPr marL="285750" indent="-285750">
              <a:buFont typeface="Arial" panose="020B0604020202020204" pitchFamily="34" charset="0"/>
              <a:buChar char="•"/>
            </a:pPr>
            <a:r>
              <a:rPr lang="en-GB" sz="1400" dirty="0"/>
              <a:t>Metal enrichment in the early Universe</a:t>
            </a:r>
          </a:p>
          <a:p>
            <a:pPr marL="285750" indent="-285750">
              <a:buFont typeface="Arial" panose="020B0604020202020204" pitchFamily="34" charset="0"/>
              <a:buChar char="•"/>
            </a:pPr>
            <a:endParaRPr lang="en-GB" sz="1400" dirty="0"/>
          </a:p>
          <a:p>
            <a:pPr marL="285750" indent="-285750">
              <a:buFont typeface="Arial" panose="020B0604020202020204" pitchFamily="34" charset="0"/>
              <a:buChar char="•"/>
            </a:pPr>
            <a:r>
              <a:rPr lang="en-GB" sz="1400" dirty="0"/>
              <a:t>Primordial stellar population (</a:t>
            </a:r>
            <a:r>
              <a:rPr lang="en-GB" sz="1400" dirty="0" err="1"/>
              <a:t>PopII</a:t>
            </a:r>
            <a:r>
              <a:rPr lang="en-GB" sz="1400" dirty="0"/>
              <a:t> vs. </a:t>
            </a:r>
            <a:r>
              <a:rPr lang="en-GB" sz="1400" dirty="0" err="1"/>
              <a:t>PopIII</a:t>
            </a:r>
            <a:r>
              <a:rPr lang="en-GB" sz="1400" dirty="0"/>
              <a:t>)</a:t>
            </a:r>
          </a:p>
          <a:p>
            <a:pPr marL="285750" indent="-285750">
              <a:buFont typeface="Arial" panose="020B0604020202020204" pitchFamily="34" charset="0"/>
              <a:buChar char="•"/>
            </a:pPr>
            <a:endParaRPr lang="en-GB" sz="1400" dirty="0"/>
          </a:p>
          <a:p>
            <a:pPr marL="285750" indent="-285750">
              <a:buFont typeface="Arial" panose="020B0604020202020204" pitchFamily="34" charset="0"/>
              <a:buChar char="•"/>
            </a:pPr>
            <a:r>
              <a:rPr lang="en-GB" sz="1400" i="1" dirty="0"/>
              <a:t>Emission</a:t>
            </a:r>
            <a:r>
              <a:rPr lang="en-GB" sz="1400" dirty="0"/>
              <a:t> line spectroscopy of the GRB environment (jet/ ejecta illumination, QPOs in accreting matter)</a:t>
            </a:r>
          </a:p>
          <a:p>
            <a:pPr marL="285750" indent="-285750">
              <a:buFont typeface="Arial" panose="020B0604020202020204" pitchFamily="34" charset="0"/>
              <a:buChar char="•"/>
            </a:pPr>
            <a:endParaRPr lang="en-GB" sz="1400" dirty="0"/>
          </a:p>
          <a:p>
            <a:pPr marL="285750" indent="-285750">
              <a:buFont typeface="Arial" panose="020B0604020202020204" pitchFamily="34" charset="0"/>
              <a:buChar char="•"/>
            </a:pPr>
            <a:r>
              <a:rPr lang="en-GB" sz="1400" dirty="0"/>
              <a:t>Another case involving GRB: WHIM </a:t>
            </a:r>
          </a:p>
        </p:txBody>
      </p:sp>
      <p:sp>
        <p:nvSpPr>
          <p:cNvPr id="10" name="TextBox 9">
            <a:extLst>
              <a:ext uri="{FF2B5EF4-FFF2-40B4-BE49-F238E27FC236}">
                <a16:creationId xmlns:a16="http://schemas.microsoft.com/office/drawing/2014/main" id="{C8AD6C6A-E837-FC46-95A1-1CC326F2A113}"/>
              </a:ext>
            </a:extLst>
          </p:cNvPr>
          <p:cNvSpPr txBox="1"/>
          <p:nvPr/>
        </p:nvSpPr>
        <p:spPr>
          <a:xfrm>
            <a:off x="-25400" y="4566937"/>
            <a:ext cx="2146742" cy="215444"/>
          </a:xfrm>
          <a:prstGeom prst="rect">
            <a:avLst/>
          </a:prstGeom>
          <a:noFill/>
        </p:spPr>
        <p:txBody>
          <a:bodyPr wrap="none" rtlCol="0">
            <a:spAutoFit/>
          </a:bodyPr>
          <a:lstStyle/>
          <a:p>
            <a:r>
              <a:rPr lang="en-US" sz="800" dirty="0">
                <a:solidFill>
                  <a:schemeClr val="bg1">
                    <a:lumMod val="50000"/>
                  </a:schemeClr>
                </a:solidFill>
              </a:rPr>
              <a:t>Jonker et al., 2013, </a:t>
            </a:r>
            <a:r>
              <a:rPr lang="en-US" sz="800" dirty="0" err="1">
                <a:solidFill>
                  <a:schemeClr val="bg1">
                    <a:lumMod val="50000"/>
                  </a:schemeClr>
                </a:solidFill>
              </a:rPr>
              <a:t>arXiv</a:t>
            </a:r>
            <a:r>
              <a:rPr lang="en-US" sz="800" dirty="0">
                <a:solidFill>
                  <a:schemeClr val="bg1">
                    <a:lumMod val="50000"/>
                  </a:schemeClr>
                </a:solidFill>
              </a:rPr>
              <a:t>: 1306.2336</a:t>
            </a:r>
          </a:p>
        </p:txBody>
      </p:sp>
    </p:spTree>
    <p:extLst>
      <p:ext uri="{BB962C8B-B14F-4D97-AF65-F5344CB8AC3E}">
        <p14:creationId xmlns:p14="http://schemas.microsoft.com/office/powerpoint/2010/main" val="37430107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E6FCB-2715-9E4F-A777-59A90DC9AA60}"/>
              </a:ext>
            </a:extLst>
          </p:cNvPr>
          <p:cNvSpPr>
            <a:spLocks noGrp="1"/>
          </p:cNvSpPr>
          <p:nvPr>
            <p:ph type="title"/>
          </p:nvPr>
        </p:nvSpPr>
        <p:spPr>
          <a:xfrm>
            <a:off x="143086" y="149150"/>
            <a:ext cx="7174846" cy="430887"/>
          </a:xfrm>
        </p:spPr>
        <p:txBody>
          <a:bodyPr/>
          <a:lstStyle/>
          <a:p>
            <a:r>
              <a:rPr lang="en-GB" dirty="0"/>
              <a:t>SgrA</a:t>
            </a:r>
            <a:r>
              <a:rPr lang="en-GB" baseline="30000" dirty="0"/>
              <a:t>* </a:t>
            </a:r>
            <a:r>
              <a:rPr lang="en-GB" dirty="0"/>
              <a:t>(supermassive Milky Way Black Hole)</a:t>
            </a:r>
            <a:endParaRPr lang="en-GB" baseline="30000" dirty="0"/>
          </a:p>
        </p:txBody>
      </p:sp>
      <p:pic>
        <p:nvPicPr>
          <p:cNvPr id="5" name="Picture 4">
            <a:extLst>
              <a:ext uri="{FF2B5EF4-FFF2-40B4-BE49-F238E27FC236}">
                <a16:creationId xmlns:a16="http://schemas.microsoft.com/office/drawing/2014/main" id="{574AD64C-D518-1F46-90BA-264F49C109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85113"/>
            <a:ext cx="6647936" cy="3954603"/>
          </a:xfrm>
          <a:prstGeom prst="rect">
            <a:avLst/>
          </a:prstGeom>
        </p:spPr>
      </p:pic>
      <p:sp>
        <p:nvSpPr>
          <p:cNvPr id="6" name="TextBox 5">
            <a:extLst>
              <a:ext uri="{FF2B5EF4-FFF2-40B4-BE49-F238E27FC236}">
                <a16:creationId xmlns:a16="http://schemas.microsoft.com/office/drawing/2014/main" id="{CF5AC2B0-30E8-0746-9EE0-28BB4F5B9486}"/>
              </a:ext>
            </a:extLst>
          </p:cNvPr>
          <p:cNvSpPr txBox="1"/>
          <p:nvPr/>
        </p:nvSpPr>
        <p:spPr>
          <a:xfrm>
            <a:off x="6549081" y="685113"/>
            <a:ext cx="2594919" cy="3970318"/>
          </a:xfrm>
          <a:prstGeom prst="rect">
            <a:avLst/>
          </a:prstGeom>
          <a:noFill/>
        </p:spPr>
        <p:txBody>
          <a:bodyPr wrap="square" rtlCol="0">
            <a:spAutoFit/>
          </a:bodyPr>
          <a:lstStyle/>
          <a:p>
            <a:pPr marL="285750" indent="-285750">
              <a:buFont typeface="Arial" panose="020B0604020202020204" pitchFamily="34" charset="0"/>
              <a:buChar char="•"/>
            </a:pPr>
            <a:r>
              <a:rPr lang="en-GB" sz="1400" dirty="0"/>
              <a:t>Mass ~4x10</a:t>
            </a:r>
            <a:r>
              <a:rPr lang="en-GB" sz="1400" baseline="30000" dirty="0"/>
              <a:t>6</a:t>
            </a:r>
            <a:r>
              <a:rPr lang="en-GB" sz="1400" dirty="0"/>
              <a:t> M</a:t>
            </a:r>
            <a:r>
              <a:rPr lang="en-GB" sz="1400" baseline="-25000" dirty="0">
                <a:latin typeface="Arial Unicode MS" panose="020B0604020202020204" pitchFamily="34" charset="-128"/>
                <a:ea typeface="Arial Unicode MS" panose="020B0604020202020204" pitchFamily="34" charset="-128"/>
              </a:rPr>
              <a:t>⊙</a:t>
            </a:r>
            <a:endParaRPr lang="en-GB" sz="1400" dirty="0">
              <a:latin typeface="+mj-lt"/>
              <a:ea typeface="Arial Unicode MS" panose="020B0604020202020204" pitchFamily="34" charset="-128"/>
            </a:endParaRPr>
          </a:p>
          <a:p>
            <a:pPr marL="285750" indent="-285750">
              <a:buFont typeface="Arial" panose="020B0604020202020204" pitchFamily="34" charset="0"/>
              <a:buChar char="•"/>
            </a:pPr>
            <a:endParaRPr lang="en-GB" sz="1400" dirty="0">
              <a:latin typeface="+mj-lt"/>
              <a:ea typeface="Arial Unicode MS" panose="020B0604020202020204" pitchFamily="34" charset="-128"/>
            </a:endParaRPr>
          </a:p>
          <a:p>
            <a:pPr marL="285750" indent="-285750">
              <a:buFont typeface="Arial" panose="020B0604020202020204" pitchFamily="34" charset="0"/>
              <a:buChar char="•"/>
            </a:pPr>
            <a:r>
              <a:rPr lang="en-GB" sz="1400" dirty="0">
                <a:latin typeface="+mj-lt"/>
                <a:ea typeface="Arial Unicode MS" panose="020B0604020202020204" pitchFamily="34" charset="-128"/>
              </a:rPr>
              <a:t>Accrete ~10</a:t>
            </a:r>
            <a:r>
              <a:rPr lang="en-GB" sz="1400" baseline="30000" dirty="0">
                <a:latin typeface="+mj-lt"/>
                <a:ea typeface="Arial Unicode MS" panose="020B0604020202020204" pitchFamily="34" charset="-128"/>
              </a:rPr>
              <a:t>-6 </a:t>
            </a:r>
            <a:r>
              <a:rPr lang="en-GB" sz="1400" dirty="0">
                <a:latin typeface="+mj-lt"/>
                <a:ea typeface="Arial Unicode MS" panose="020B0604020202020204" pitchFamily="34" charset="-128"/>
              </a:rPr>
              <a:t>Eddington</a:t>
            </a:r>
          </a:p>
          <a:p>
            <a:pPr marL="285750" indent="-285750">
              <a:buFont typeface="Arial" panose="020B0604020202020204" pitchFamily="34" charset="0"/>
              <a:buChar char="•"/>
            </a:pPr>
            <a:endParaRPr lang="en-GB" sz="1400" dirty="0">
              <a:latin typeface="+mj-lt"/>
              <a:ea typeface="Arial Unicode MS" panose="020B0604020202020204" pitchFamily="34" charset="-128"/>
            </a:endParaRPr>
          </a:p>
          <a:p>
            <a:pPr marL="285750" indent="-285750">
              <a:buFont typeface="Arial" panose="020B0604020202020204" pitchFamily="34" charset="0"/>
              <a:buChar char="•"/>
            </a:pPr>
            <a:r>
              <a:rPr lang="en-GB" sz="1400" dirty="0">
                <a:latin typeface="+mj-lt"/>
                <a:ea typeface="Arial Unicode MS" panose="020B0604020202020204" pitchFamily="34" charset="-128"/>
              </a:rPr>
              <a:t>Daily flares (L</a:t>
            </a:r>
            <a:r>
              <a:rPr lang="en-GB" sz="1400" baseline="-25000" dirty="0">
                <a:latin typeface="+mj-lt"/>
                <a:ea typeface="Arial Unicode MS" panose="020B0604020202020204" pitchFamily="34" charset="-128"/>
              </a:rPr>
              <a:t>X</a:t>
            </a:r>
            <a:r>
              <a:rPr lang="en-GB" sz="1400" dirty="0">
                <a:latin typeface="+mj-lt"/>
                <a:ea typeface="Arial Unicode MS" panose="020B0604020202020204" pitchFamily="34" charset="-128"/>
              </a:rPr>
              <a:t>~100-1000x)</a:t>
            </a:r>
          </a:p>
          <a:p>
            <a:pPr marL="285750" indent="-285750">
              <a:buFont typeface="Arial" panose="020B0604020202020204" pitchFamily="34" charset="0"/>
              <a:buChar char="•"/>
            </a:pPr>
            <a:endParaRPr lang="en-GB" sz="1400" dirty="0">
              <a:latin typeface="+mj-lt"/>
              <a:ea typeface="Arial Unicode MS" panose="020B0604020202020204" pitchFamily="34" charset="-128"/>
            </a:endParaRPr>
          </a:p>
          <a:p>
            <a:pPr marL="285750" indent="-285750">
              <a:buFont typeface="Arial" panose="020B0604020202020204" pitchFamily="34" charset="0"/>
              <a:buChar char="•"/>
            </a:pPr>
            <a:r>
              <a:rPr lang="en-GB" sz="1400" i="1" dirty="0">
                <a:latin typeface="+mj-lt"/>
                <a:ea typeface="Arial Unicode MS" panose="020B0604020202020204" pitchFamily="34" charset="-128"/>
              </a:rPr>
              <a:t>Athena</a:t>
            </a:r>
            <a:r>
              <a:rPr lang="en-GB" sz="1400" dirty="0">
                <a:latin typeface="+mj-lt"/>
                <a:ea typeface="Arial Unicode MS" panose="020B0604020202020204" pitchFamily="34" charset="-128"/>
              </a:rPr>
              <a:t> science: nature of quiescent emission (thermal) and flare production and emission</a:t>
            </a:r>
          </a:p>
          <a:p>
            <a:pPr marL="285750" indent="-285750">
              <a:buFont typeface="Arial" panose="020B0604020202020204" pitchFamily="34" charset="0"/>
              <a:buChar char="•"/>
            </a:pPr>
            <a:endParaRPr lang="en-GB" sz="1400" dirty="0">
              <a:latin typeface="+mj-lt"/>
              <a:ea typeface="Arial Unicode MS" panose="020B0604020202020204" pitchFamily="34" charset="-128"/>
            </a:endParaRPr>
          </a:p>
          <a:p>
            <a:pPr marL="285750" indent="-285750">
              <a:buFont typeface="Arial" panose="020B0604020202020204" pitchFamily="34" charset="0"/>
              <a:buChar char="•"/>
            </a:pPr>
            <a:r>
              <a:rPr lang="en-GB" sz="1400" dirty="0">
                <a:latin typeface="+mj-lt"/>
                <a:ea typeface="Arial Unicode MS" panose="020B0604020202020204" pitchFamily="34" charset="-128"/>
              </a:rPr>
              <a:t>Bonus: BH activity history via Fe K</a:t>
            </a:r>
            <a:r>
              <a:rPr lang="en-GB" sz="1400" baseline="-25000" dirty="0">
                <a:latin typeface="+mj-lt"/>
                <a:ea typeface="Arial Unicode MS" panose="020B0604020202020204" pitchFamily="34" charset="-128"/>
              </a:rPr>
              <a:t>α</a:t>
            </a:r>
            <a:r>
              <a:rPr lang="en-GB" sz="1400" dirty="0">
                <a:latin typeface="+mj-lt"/>
                <a:ea typeface="Arial Unicode MS" panose="020B0604020202020204" pitchFamily="34" charset="-128"/>
              </a:rPr>
              <a:t> reflection nebulae spectroscopy</a:t>
            </a:r>
          </a:p>
        </p:txBody>
      </p:sp>
      <p:sp>
        <p:nvSpPr>
          <p:cNvPr id="7" name="TextBox 6">
            <a:extLst>
              <a:ext uri="{FF2B5EF4-FFF2-40B4-BE49-F238E27FC236}">
                <a16:creationId xmlns:a16="http://schemas.microsoft.com/office/drawing/2014/main" id="{1FD15EB4-22DE-D74A-B40D-87B9981B7198}"/>
              </a:ext>
            </a:extLst>
          </p:cNvPr>
          <p:cNvSpPr txBox="1"/>
          <p:nvPr/>
        </p:nvSpPr>
        <p:spPr>
          <a:xfrm>
            <a:off x="-25400" y="4484477"/>
            <a:ext cx="2060179" cy="215444"/>
          </a:xfrm>
          <a:prstGeom prst="rect">
            <a:avLst/>
          </a:prstGeom>
          <a:noFill/>
        </p:spPr>
        <p:txBody>
          <a:bodyPr wrap="none" rtlCol="0">
            <a:spAutoFit/>
          </a:bodyPr>
          <a:lstStyle/>
          <a:p>
            <a:r>
              <a:rPr lang="en-US" sz="800" dirty="0">
                <a:solidFill>
                  <a:schemeClr val="bg1">
                    <a:lumMod val="50000"/>
                  </a:schemeClr>
                </a:solidFill>
              </a:rPr>
              <a:t>Cappi et al., 2013, arXiv:1306.2330</a:t>
            </a:r>
          </a:p>
        </p:txBody>
      </p:sp>
    </p:spTree>
    <p:extLst>
      <p:ext uri="{BB962C8B-B14F-4D97-AF65-F5344CB8AC3E}">
        <p14:creationId xmlns:p14="http://schemas.microsoft.com/office/powerpoint/2010/main" val="3068626766"/>
      </p:ext>
    </p:extLst>
  </p:cSld>
  <p:clrMapOvr>
    <a:masterClrMapping/>
  </p:clrMapOvr>
</p:sld>
</file>

<file path=ppt/theme/theme1.xml><?xml version="1.0" encoding="utf-8"?>
<a:theme xmlns:a="http://schemas.openxmlformats.org/drawingml/2006/main" name="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NEW ESA Presentation 16-9_Slovenia.potx" id="{B4B7490A-53FE-4E20-AAB8-88372E67B561}" vid="{BCEB71B1-FD63-4BD6-B008-F7DFC94BF6F7}"/>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995F947CC68284A92DD76895F95485E" ma:contentTypeVersion="" ma:contentTypeDescription="Create a new document." ma:contentTypeScope="" ma:versionID="d2f7bac1cc6cefe942785cfbb8bae163">
  <xsd:schema xmlns:xsd="http://www.w3.org/2001/XMLSchema" xmlns:xs="http://www.w3.org/2001/XMLSchema" xmlns:p="http://schemas.microsoft.com/office/2006/metadata/properties" xmlns:ns2="f2760952-b3bb-408f-ace6-eb1e07642b86" targetNamespace="http://schemas.microsoft.com/office/2006/metadata/properties" ma:root="true" ma:fieldsID="70e6d848e258403642b2016fccd44a87" ns2:_="">
    <xsd:import namespace="f2760952-b3bb-408f-ace6-eb1e07642b86"/>
    <xsd:element name="properties">
      <xsd:complexType>
        <xsd:sequence>
          <xsd:element name="documentManagement">
            <xsd:complexType>
              <xsd:all>
                <xsd:element ref="ns2:SharedWithUsers" minOccurs="0"/>
                <xsd:element ref="ns2: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2760952-b3bb-408f-ace6-eb1e07642b8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description=""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E22279E-2C4C-4C93-8498-455A58D1433E}">
  <ds:schemaRefs>
    <ds:schemaRef ds:uri="http://schemas.microsoft.com/office/infopath/2007/PartnerControls"/>
    <ds:schemaRef ds:uri="http://www.w3.org/XML/1998/namespace"/>
    <ds:schemaRef ds:uri="http://schemas.openxmlformats.org/package/2006/metadata/core-properties"/>
    <ds:schemaRef ds:uri="http://purl.org/dc/terms/"/>
    <ds:schemaRef ds:uri="http://schemas.microsoft.com/office/2006/metadata/properties"/>
    <ds:schemaRef ds:uri="http://schemas.microsoft.com/office/2006/documentManagement/types"/>
    <ds:schemaRef ds:uri="http://purl.org/dc/dcmitype/"/>
    <ds:schemaRef ds:uri="f2760952-b3bb-408f-ace6-eb1e07642b86"/>
    <ds:schemaRef ds:uri="http://purl.org/dc/elements/1.1/"/>
  </ds:schemaRefs>
</ds:datastoreItem>
</file>

<file path=customXml/itemProps2.xml><?xml version="1.0" encoding="utf-8"?>
<ds:datastoreItem xmlns:ds="http://schemas.openxmlformats.org/officeDocument/2006/customXml" ds:itemID="{548D79E0-F545-4A75-B39D-7B8AF1D9BA85}">
  <ds:schemaRefs>
    <ds:schemaRef ds:uri="http://schemas.microsoft.com/sharepoint/v3/contenttype/forms"/>
  </ds:schemaRefs>
</ds:datastoreItem>
</file>

<file path=customXml/itemProps3.xml><?xml version="1.0" encoding="utf-8"?>
<ds:datastoreItem xmlns:ds="http://schemas.openxmlformats.org/officeDocument/2006/customXml" ds:itemID="{2D587E21-31CA-408E-A5B1-4B7F0D8D9CE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2760952-b3bb-408f-ace6-eb1e07642b8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ESA Presentation 16-9</Template>
  <TotalTime>1691</TotalTime>
  <Words>1610</Words>
  <Application>Microsoft Macintosh PowerPoint</Application>
  <PresentationFormat>On-screen Show (16:9)</PresentationFormat>
  <Paragraphs>173</Paragraphs>
  <Slides>18</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 Unicode MS</vt:lpstr>
      <vt:lpstr>Arial</vt:lpstr>
      <vt:lpstr>Calibri</vt:lpstr>
      <vt:lpstr>Verdana</vt:lpstr>
      <vt:lpstr>ESA Presentation 16-9</vt:lpstr>
      <vt:lpstr>Multi-Messenger Astrophysics with Athena</vt:lpstr>
      <vt:lpstr>Outline</vt:lpstr>
      <vt:lpstr>Scientific goals of Athena</vt:lpstr>
      <vt:lpstr>The “Hot Universe” with Athena</vt:lpstr>
      <vt:lpstr>The “Energetic Universe” with Athena</vt:lpstr>
      <vt:lpstr>Mission profile</vt:lpstr>
      <vt:lpstr>Athena and the transient Universe</vt:lpstr>
      <vt:lpstr>Athena probing the early Universe with GRBs</vt:lpstr>
      <vt:lpstr>SgrA* (supermassive Milky Way Black Hole)</vt:lpstr>
      <vt:lpstr>GW170717</vt:lpstr>
      <vt:lpstr>X-ray counterpart of the NS-NS merger</vt:lpstr>
      <vt:lpstr>Merger Remnant: Breaking the NS-BH degeneracy</vt:lpstr>
      <vt:lpstr>Athena will see them all …</vt:lpstr>
      <vt:lpstr>Breaking the NS-BH degeneracy</vt:lpstr>
      <vt:lpstr>Why observe SMBH merging with Athena &amp; LISA?</vt:lpstr>
      <vt:lpstr>X-ray emission from an in-spiraling SMBH merger</vt:lpstr>
      <vt:lpstr>Possible Athena-LISA synergetic strategy</vt:lpstr>
      <vt:lpstr>Conclusions</vt:lpstr>
    </vt:vector>
  </TitlesOfParts>
  <Company>European Space Agency</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TITLE OF PRESENTATION</dc:subject>
  <dc:creator>Ehle, Matthias</dc:creator>
  <cp:lastModifiedBy>Matthias Ehle</cp:lastModifiedBy>
  <cp:revision>273</cp:revision>
  <cp:lastPrinted>2019-11-06T11:19:21Z</cp:lastPrinted>
  <dcterms:created xsi:type="dcterms:W3CDTF">2017-05-04T16:16:15Z</dcterms:created>
  <dcterms:modified xsi:type="dcterms:W3CDTF">2019-11-20T12:26:38Z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Title">
    <vt:lpwstr>TITLE OF PRESENTATION</vt:lpwstr>
  </property>
  <property fmtid="{D5CDD505-2E9C-101B-9397-08002B2CF9AE}" pid="3" name="PSubtitle">
    <vt:lpwstr>TITLE OF PRESENTATION</vt:lpwstr>
  </property>
  <property fmtid="{D5CDD505-2E9C-101B-9397-08002B2CF9AE}" pid="4" name="PAuthor">
    <vt:lpwstr> </vt:lpwstr>
  </property>
  <property fmtid="{D5CDD505-2E9C-101B-9397-08002B2CF9AE}" pid="5" name="PPlace">
    <vt:lpwstr/>
  </property>
  <property fmtid="{D5CDD505-2E9C-101B-9397-08002B2CF9AE}" pid="6" name="PDate">
    <vt:lpwstr>DD/MM/YYYY</vt:lpwstr>
  </property>
  <property fmtid="{D5CDD505-2E9C-101B-9397-08002B2CF9AE}" pid="7" name="PProgramme">
    <vt:lpwstr/>
  </property>
  <property fmtid="{D5CDD505-2E9C-101B-9397-08002B2CF9AE}" pid="8" name="PEmail">
    <vt:lpwstr/>
  </property>
  <property fmtid="{D5CDD505-2E9C-101B-9397-08002B2CF9AE}" pid="9" name="PClassification">
    <vt:lpwstr>ESA UNCLASSIFIED – For Official Use</vt:lpwstr>
  </property>
  <property fmtid="{D5CDD505-2E9C-101B-9397-08002B2CF9AE}" pid="10" name="POptionButton1">
    <vt:bool>true</vt:bool>
  </property>
  <property fmtid="{D5CDD505-2E9C-101B-9397-08002B2CF9AE}" pid="11" name="POptionButton2">
    <vt:bool>false</vt:bool>
  </property>
  <property fmtid="{D5CDD505-2E9C-101B-9397-08002B2CF9AE}" pid="12" name="ESAVersion">
    <vt:lpwstr>4GV1.0</vt:lpwstr>
  </property>
  <property fmtid="{D5CDD505-2E9C-101B-9397-08002B2CF9AE}" pid="13" name="ShowESADialog1">
    <vt:bool>true</vt:bool>
  </property>
  <property fmtid="{D5CDD505-2E9C-101B-9397-08002B2CF9AE}" pid="14" name="ContentTypeId">
    <vt:lpwstr>0x0101008995F947CC68284A92DD76895F95485E</vt:lpwstr>
  </property>
  <property fmtid="{D5CDD505-2E9C-101B-9397-08002B2CF9AE}" pid="15" name="Document Type">
    <vt:lpwstr>HO - Handout / Presentation</vt:lpwstr>
  </property>
  <property fmtid="{D5CDD505-2E9C-101B-9397-08002B2CF9AE}" pid="16" name="Reference">
    <vt:lpwstr/>
  </property>
  <property fmtid="{D5CDD505-2E9C-101B-9397-08002B2CF9AE}" pid="17" name="Classification">
    <vt:lpwstr>ESA UNCLASSIFIED - For Official Use</vt:lpwstr>
  </property>
  <property fmtid="{D5CDD505-2E9C-101B-9397-08002B2CF9AE}" pid="18" name="Classification Caveat">
    <vt:lpwstr/>
  </property>
  <property fmtid="{D5CDD505-2E9C-101B-9397-08002B2CF9AE}" pid="19" name="Status">
    <vt:lpwstr/>
  </property>
  <property fmtid="{D5CDD505-2E9C-101B-9397-08002B2CF9AE}" pid="20" name="bmsSiteName">
    <vt:lpwstr/>
  </property>
  <property fmtid="{D5CDD505-2E9C-101B-9397-08002B2CF9AE}" pid="21" name="Originating Organisation">
    <vt:lpwstr/>
  </property>
  <property fmtid="{D5CDD505-2E9C-101B-9397-08002B2CF9AE}" pid="22" name="Distribution">
    <vt:lpwstr/>
  </property>
  <property fmtid="{D5CDD505-2E9C-101B-9397-08002B2CF9AE}" pid="23" name="bmsSitename2">
    <vt:lpwstr/>
  </property>
  <property fmtid="{D5CDD505-2E9C-101B-9397-08002B2CF9AE}" pid="24" name="bmsAddress">
    <vt:lpwstr/>
  </property>
  <property fmtid="{D5CDD505-2E9C-101B-9397-08002B2CF9AE}" pid="25" name="bmsPlace">
    <vt:lpwstr/>
  </property>
  <property fmtid="{D5CDD505-2E9C-101B-9397-08002B2CF9AE}" pid="26" name="bmsPhoneFax">
    <vt:lpwstr/>
  </property>
  <property fmtid="{D5CDD505-2E9C-101B-9397-08002B2CF9AE}" pid="27" name="Issue">
    <vt:i4>0</vt:i4>
  </property>
  <property fmtid="{D5CDD505-2E9C-101B-9397-08002B2CF9AE}" pid="28" name="Revision">
    <vt:i4>0</vt:i4>
  </property>
</Properties>
</file>