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3"/>
  </p:sldMasterIdLst>
  <p:notesMasterIdLst>
    <p:notesMasterId r:id="rId55"/>
  </p:notesMasterIdLst>
  <p:handoutMasterIdLst>
    <p:handoutMasterId r:id="rId56"/>
  </p:handoutMasterIdLst>
  <p:sldIdLst>
    <p:sldId id="260" r:id="rId4"/>
    <p:sldId id="307" r:id="rId5"/>
    <p:sldId id="434" r:id="rId6"/>
    <p:sldId id="433" r:id="rId7"/>
    <p:sldId id="327" r:id="rId8"/>
    <p:sldId id="432" r:id="rId9"/>
    <p:sldId id="328" r:id="rId10"/>
    <p:sldId id="329" r:id="rId11"/>
    <p:sldId id="463" r:id="rId12"/>
    <p:sldId id="351" r:id="rId13"/>
    <p:sldId id="458" r:id="rId14"/>
    <p:sldId id="430" r:id="rId15"/>
    <p:sldId id="277" r:id="rId16"/>
    <p:sldId id="286" r:id="rId17"/>
    <p:sldId id="373" r:id="rId18"/>
    <p:sldId id="379" r:id="rId19"/>
    <p:sldId id="444" r:id="rId20"/>
    <p:sldId id="445" r:id="rId21"/>
    <p:sldId id="459" r:id="rId22"/>
    <p:sldId id="447" r:id="rId23"/>
    <p:sldId id="448" r:id="rId24"/>
    <p:sldId id="449" r:id="rId25"/>
    <p:sldId id="298" r:id="rId26"/>
    <p:sldId id="394" r:id="rId27"/>
    <p:sldId id="460" r:id="rId28"/>
    <p:sldId id="451" r:id="rId29"/>
    <p:sldId id="461" r:id="rId30"/>
    <p:sldId id="457" r:id="rId31"/>
    <p:sldId id="455" r:id="rId32"/>
    <p:sldId id="462" r:id="rId33"/>
    <p:sldId id="456" r:id="rId34"/>
    <p:sldId id="452" r:id="rId35"/>
    <p:sldId id="453" r:id="rId36"/>
    <p:sldId id="450" r:id="rId37"/>
    <p:sldId id="454" r:id="rId38"/>
    <p:sldId id="412" r:id="rId39"/>
    <p:sldId id="413" r:id="rId40"/>
    <p:sldId id="398" r:id="rId41"/>
    <p:sldId id="400" r:id="rId42"/>
    <p:sldId id="402" r:id="rId43"/>
    <p:sldId id="408" r:id="rId44"/>
    <p:sldId id="409" r:id="rId45"/>
    <p:sldId id="410" r:id="rId46"/>
    <p:sldId id="464" r:id="rId47"/>
    <p:sldId id="465" r:id="rId48"/>
    <p:sldId id="469" r:id="rId49"/>
    <p:sldId id="470" r:id="rId50"/>
    <p:sldId id="466" r:id="rId51"/>
    <p:sldId id="467" r:id="rId52"/>
    <p:sldId id="471" r:id="rId53"/>
    <p:sldId id="468" r:id="rId5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82F"/>
    <a:srgbClr val="0098DB"/>
    <a:srgbClr val="00549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21404" autoAdjust="0"/>
    <p:restoredTop sz="96875" autoAdjust="0"/>
  </p:normalViewPr>
  <p:slideViewPr>
    <p:cSldViewPr snapToGrid="0">
      <p:cViewPr>
        <p:scale>
          <a:sx n="108" d="100"/>
          <a:sy n="108" d="100"/>
        </p:scale>
        <p:origin x="48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20/11/19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13/10/2016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13/10/2016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2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0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88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8768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45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64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5580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5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53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37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XMM-Newton|</a:t>
            </a:r>
            <a:r>
              <a:rPr lang="en-GB" sz="800" baseline="0" noProof="1" smtClean="0">
                <a:solidFill>
                  <a:schemeClr val="bg2"/>
                </a:solidFill>
              </a:rPr>
              <a:t> N. Schartel</a:t>
            </a:r>
            <a:r>
              <a:rPr lang="en-GB" sz="800" noProof="1" smtClean="0">
                <a:solidFill>
                  <a:schemeClr val="bg2"/>
                </a:solidFill>
              </a:rPr>
              <a:t> 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50" r:id="rId2"/>
    <p:sldLayoutId id="2147483941" r:id="rId3"/>
    <p:sldLayoutId id="2147483930" r:id="rId4"/>
    <p:sldLayoutId id="2147483943" r:id="rId5"/>
    <p:sldLayoutId id="2147483944" r:id="rId6"/>
    <p:sldLayoutId id="2147483945" r:id="rId7"/>
    <p:sldLayoutId id="2147483947" r:id="rId8"/>
    <p:sldLayoutId id="2147483948" r:id="rId9"/>
    <p:sldLayoutId id="214748394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Relationship Id="rId3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microsoft.com/office/2007/relationships/media" Target="file://localhost/Users/nscharte/Desktop/20190912_Bologna/SpinningPulsar_07_400p.wmv" TargetMode="External"/><Relationship Id="rId2" Type="http://schemas.openxmlformats.org/officeDocument/2006/relationships/video" Target="file://localhost/Users/nscharte/Desktop/20190912_Bologna/SpinningPulsar_07_400p.wm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26531" y="2912895"/>
            <a:ext cx="7948800" cy="696986"/>
          </a:xfrm>
        </p:spPr>
        <p:txBody>
          <a:bodyPr/>
          <a:lstStyle/>
          <a:p>
            <a:r>
              <a:rPr lang="en-US" sz="1600" dirty="0" smtClean="0"/>
              <a:t>ESA/ESO SCIOPS Workshop 2019  </a:t>
            </a:r>
          </a:p>
          <a:p>
            <a:r>
              <a:rPr lang="en-US" sz="1600" dirty="0" smtClean="0"/>
              <a:t>ESAC, ESA, Villanueva de la </a:t>
            </a:r>
            <a:r>
              <a:rPr lang="en-US" sz="1600" dirty="0" err="1" smtClean="0"/>
              <a:t>Cañada</a:t>
            </a:r>
            <a:r>
              <a:rPr lang="en-US" sz="1600" dirty="0" smtClean="0"/>
              <a:t>, Madrid, Spain, 19-22 November 2019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7375" y="1015915"/>
            <a:ext cx="6717315" cy="1569660"/>
          </a:xfrm>
        </p:spPr>
        <p:txBody>
          <a:bodyPr/>
          <a:lstStyle/>
          <a:p>
            <a:r>
              <a:rPr lang="en-GB" dirty="0" smtClean="0"/>
              <a:t>Joint </a:t>
            </a:r>
            <a:r>
              <a:rPr lang="en-GB" dirty="0"/>
              <a:t>Programs in the Context of Cross Facilities Collaboration in the Multi-Messenger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531" y="3764490"/>
            <a:ext cx="479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Norbert Schartel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XMM-Newton Project Scientist, ESA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4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0"/>
            <a:ext cx="9144000" cy="48347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5" y="21800"/>
            <a:ext cx="8558969" cy="4812959"/>
          </a:xfrm>
          <a:prstGeom prst="rect">
            <a:avLst/>
          </a:prstGeom>
        </p:spPr>
      </p:pic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723697" y="4617573"/>
            <a:ext cx="5444358" cy="21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25" tIns="38963" rIns="77925" bIns="38963" anchor="ctr">
            <a:spAutoFit/>
          </a:bodyPr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900" b="1" dirty="0" smtClean="0">
                <a:solidFill>
                  <a:schemeClr val="bg1"/>
                </a:solidFill>
                <a:latin typeface="Arial" charset="0"/>
              </a:rPr>
              <a:t>Messier 82 /    Image </a:t>
            </a:r>
            <a:r>
              <a:rPr lang="en-US" altLang="es-ES" sz="900" b="1" dirty="0">
                <a:solidFill>
                  <a:schemeClr val="bg1"/>
                </a:solidFill>
                <a:latin typeface="Arial" charset="0"/>
              </a:rPr>
              <a:t>courtesy of Pedro Rodriguez and ESA</a:t>
            </a:r>
            <a:r>
              <a:rPr lang="en-US" altLang="es-ES" sz="9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476118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 smtClean="0">
                <a:solidFill>
                  <a:schemeClr val="bg1"/>
                </a:solidFill>
              </a:rPr>
              <a:t>Some Scientific Highlights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0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97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Exospheric Neutral Hydrogen Density </a:t>
            </a:r>
            <a:r>
              <a:rPr lang="en-GB" dirty="0" smtClean="0">
                <a:solidFill>
                  <a:schemeClr val="bg1"/>
                </a:solidFill>
              </a:rPr>
              <a:t>10 </a:t>
            </a:r>
            <a:r>
              <a:rPr lang="en-GB" dirty="0">
                <a:solidFill>
                  <a:schemeClr val="bg1"/>
                </a:solidFill>
              </a:rPr>
              <a:t>RE </a:t>
            </a:r>
            <a:r>
              <a:rPr lang="en-GB" dirty="0" smtClean="0">
                <a:solidFill>
                  <a:schemeClr val="bg1"/>
                </a:solidFill>
              </a:rPr>
              <a:t> from </a:t>
            </a:r>
            <a:r>
              <a:rPr lang="en-GB" dirty="0">
                <a:solidFill>
                  <a:schemeClr val="bg1"/>
                </a:solidFill>
              </a:rPr>
              <a:t>XMM-Newton X-Ray Observations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90" y="3308629"/>
            <a:ext cx="3058509" cy="1487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05021"/>
            <a:ext cx="608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XMM-Newton </a:t>
            </a:r>
            <a:r>
              <a:rPr lang="en-GB" sz="1200" b="1" dirty="0">
                <a:solidFill>
                  <a:schemeClr val="bg1"/>
                </a:solidFill>
              </a:rPr>
              <a:t>line of sight traversed the dayside of the Earth's </a:t>
            </a:r>
            <a:r>
              <a:rPr lang="en-GB" sz="1200" b="1" dirty="0" err="1">
                <a:solidFill>
                  <a:schemeClr val="bg1"/>
                </a:solidFill>
              </a:rPr>
              <a:t>magnetosheath</a:t>
            </a:r>
            <a:r>
              <a:rPr lang="en-GB" sz="1200" b="1" dirty="0">
                <a:solidFill>
                  <a:schemeClr val="bg1"/>
                </a:solidFill>
              </a:rPr>
              <a:t> and observed strong near-Earth soft X-ray </a:t>
            </a:r>
            <a:r>
              <a:rPr lang="en-GB" sz="1200" b="1" dirty="0" smtClean="0">
                <a:solidFill>
                  <a:schemeClr val="bg1"/>
                </a:solidFill>
              </a:rPr>
              <a:t>emission</a:t>
            </a:r>
          </a:p>
          <a:p>
            <a:r>
              <a:rPr lang="en-GB" sz="1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200" b="1" dirty="0">
                <a:solidFill>
                  <a:schemeClr val="bg1"/>
                </a:solidFill>
              </a:rPr>
              <a:t>neutral </a:t>
            </a:r>
            <a:r>
              <a:rPr lang="en-GB" sz="1200" b="1" dirty="0" smtClean="0">
                <a:solidFill>
                  <a:schemeClr val="bg1"/>
                </a:solidFill>
              </a:rPr>
              <a:t>densities</a:t>
            </a:r>
          </a:p>
          <a:p>
            <a:r>
              <a:rPr lang="en-GB" sz="1200" b="1" dirty="0">
                <a:solidFill>
                  <a:schemeClr val="bg1"/>
                </a:solidFill>
                <a:sym typeface="Wingdings" panose="05000000000000000000" pitchFamily="2" charset="2"/>
              </a:rPr>
              <a:t> m</a:t>
            </a:r>
            <a:r>
              <a:rPr lang="en-GB" sz="1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odelled </a:t>
            </a:r>
            <a:r>
              <a:rPr lang="en-GB" sz="1200" b="1" dirty="0" smtClean="0">
                <a:solidFill>
                  <a:schemeClr val="bg1"/>
                </a:solidFill>
              </a:rPr>
              <a:t>plasma fluxes match well </a:t>
            </a:r>
            <a:r>
              <a:rPr lang="en-GB" sz="1200" b="1" dirty="0">
                <a:solidFill>
                  <a:schemeClr val="bg1"/>
                </a:solidFill>
              </a:rPr>
              <a:t>in situ observations of </a:t>
            </a:r>
            <a:r>
              <a:rPr lang="en-GB" sz="1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1200" b="1" u="sng" dirty="0" smtClean="0">
                <a:solidFill>
                  <a:schemeClr val="bg1"/>
                </a:solidFill>
              </a:rPr>
              <a:t>Cluster </a:t>
            </a:r>
            <a:r>
              <a:rPr lang="en-GB" sz="1200" b="1" u="sng" dirty="0">
                <a:solidFill>
                  <a:schemeClr val="bg1"/>
                </a:solidFill>
              </a:rPr>
              <a:t>and </a:t>
            </a:r>
            <a:r>
              <a:rPr lang="en-GB" sz="1200" b="1" u="sng" dirty="0" err="1" smtClean="0">
                <a:solidFill>
                  <a:schemeClr val="bg1"/>
                </a:solidFill>
              </a:rPr>
              <a:t>Geotail</a:t>
            </a:r>
            <a:endParaRPr lang="en-GB" sz="1200" b="1" u="sng" dirty="0" smtClean="0">
              <a:solidFill>
                <a:schemeClr val="bg1"/>
              </a:solidFill>
            </a:endParaRPr>
          </a:p>
          <a:p>
            <a:r>
              <a:rPr lang="en-GB" sz="1200" b="1" dirty="0">
                <a:solidFill>
                  <a:schemeClr val="bg1"/>
                </a:solidFill>
                <a:sym typeface="Wingdings" panose="05000000000000000000" pitchFamily="2" charset="2"/>
              </a:rPr>
              <a:t> Solar wind-Magnetosphere-Ionosphere Link Explorer 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0649" y="956440"/>
            <a:ext cx="199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H.K.  Connor &amp; J. Carter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chemeClr val="bg1"/>
                </a:solidFill>
              </a:rPr>
              <a:t>   2019 JGRA 124, 1612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71617"/>
            <a:ext cx="8630292" cy="392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5" y="-20127"/>
            <a:ext cx="8647231" cy="76944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independent pulsations of Jupiter's northern and southern X-ray auroras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095554"/>
            <a:ext cx="5969208" cy="3700733"/>
          </a:xfrm>
        </p:spPr>
        <p:txBody>
          <a:bodyPr/>
          <a:lstStyle/>
          <a:p>
            <a:pPr indent="0"/>
            <a:r>
              <a:rPr lang="en-GB" sz="1200" dirty="0" smtClean="0">
                <a:solidFill>
                  <a:schemeClr val="bg1"/>
                </a:solidFill>
              </a:rPr>
              <a:t>Jupiter's </a:t>
            </a:r>
            <a:r>
              <a:rPr lang="en-GB" sz="1200" dirty="0">
                <a:solidFill>
                  <a:schemeClr val="bg1"/>
                </a:solidFill>
              </a:rPr>
              <a:t>northern X-ray aurora is </a:t>
            </a:r>
            <a:endParaRPr lang="en-GB" sz="1200" dirty="0" smtClean="0">
              <a:solidFill>
                <a:schemeClr val="bg1"/>
              </a:solidFill>
            </a:endParaRPr>
          </a:p>
          <a:p>
            <a:pPr indent="0"/>
            <a:r>
              <a:rPr lang="en-GB" sz="1200" dirty="0" smtClean="0">
                <a:solidFill>
                  <a:schemeClr val="bg1"/>
                </a:solidFill>
              </a:rPr>
              <a:t>concentrated into </a:t>
            </a:r>
            <a:r>
              <a:rPr lang="en-GB" sz="1200" dirty="0">
                <a:solidFill>
                  <a:schemeClr val="bg1"/>
                </a:solidFill>
              </a:rPr>
              <a:t>a hot </a:t>
            </a:r>
            <a:r>
              <a:rPr lang="en-GB" sz="1200" dirty="0" smtClean="0">
                <a:solidFill>
                  <a:schemeClr val="bg1"/>
                </a:solidFill>
              </a:rPr>
              <a:t>spot.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The X-ray emission demonstrates 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that the </a:t>
            </a:r>
            <a:r>
              <a:rPr lang="en-GB" sz="1200" dirty="0">
                <a:solidFill>
                  <a:schemeClr val="bg1"/>
                </a:solidFill>
              </a:rPr>
              <a:t>hot spot is produced </a:t>
            </a:r>
            <a:r>
              <a:rPr lang="en-GB" sz="1200" dirty="0" smtClean="0">
                <a:solidFill>
                  <a:schemeClr val="bg1"/>
                </a:solidFill>
              </a:rPr>
              <a:t>by 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oxygen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chemeClr val="bg1"/>
                </a:solidFill>
              </a:rPr>
              <a:t>sulphur </a:t>
            </a:r>
            <a:r>
              <a:rPr lang="en-GB" sz="1200" dirty="0">
                <a:solidFill>
                  <a:schemeClr val="bg1"/>
                </a:solidFill>
              </a:rPr>
              <a:t>and/or carbon </a:t>
            </a:r>
            <a:r>
              <a:rPr lang="en-GB" sz="1200" dirty="0" smtClean="0">
                <a:solidFill>
                  <a:schemeClr val="bg1"/>
                </a:solidFill>
              </a:rPr>
              <a:t>ions 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that </a:t>
            </a:r>
            <a:r>
              <a:rPr lang="en-GB" sz="1200" dirty="0">
                <a:solidFill>
                  <a:schemeClr val="bg1"/>
                </a:solidFill>
              </a:rPr>
              <a:t>are undergoing </a:t>
            </a:r>
            <a:r>
              <a:rPr lang="en-GB" sz="1200" dirty="0" smtClean="0">
                <a:solidFill>
                  <a:schemeClr val="bg1"/>
                </a:solidFill>
              </a:rPr>
              <a:t>charge </a:t>
            </a:r>
            <a:r>
              <a:rPr lang="en-GB" sz="1200" dirty="0">
                <a:solidFill>
                  <a:schemeClr val="bg1"/>
                </a:solidFill>
              </a:rPr>
              <a:t>exchange. </a:t>
            </a:r>
            <a:endParaRPr lang="en-GB" sz="1200" dirty="0" smtClean="0">
              <a:solidFill>
                <a:schemeClr val="bg1"/>
              </a:solidFill>
            </a:endParaRPr>
          </a:p>
          <a:p>
            <a:pPr indent="0"/>
            <a:r>
              <a:rPr lang="en-GB" sz="1200" dirty="0" smtClean="0">
                <a:solidFill>
                  <a:schemeClr val="bg1"/>
                </a:solidFill>
              </a:rPr>
              <a:t>-Observations failed </a:t>
            </a:r>
            <a:r>
              <a:rPr lang="en-GB" sz="1200" dirty="0">
                <a:solidFill>
                  <a:schemeClr val="bg1"/>
                </a:solidFill>
              </a:rPr>
              <a:t>to reveal a similar feature in the </a:t>
            </a:r>
            <a:r>
              <a:rPr lang="en-GB" sz="1200" dirty="0" smtClean="0">
                <a:solidFill>
                  <a:schemeClr val="bg1"/>
                </a:solidFill>
              </a:rPr>
              <a:t>south</a:t>
            </a:r>
          </a:p>
          <a:p>
            <a:pPr indent="0"/>
            <a:r>
              <a:rPr lang="en-GB" sz="1200" b="1" u="sng" dirty="0" smtClean="0">
                <a:solidFill>
                  <a:srgbClr val="FF0000"/>
                </a:solidFill>
              </a:rPr>
              <a:t>XMM-Newton, Chandra and JUNO </a:t>
            </a:r>
            <a:r>
              <a:rPr lang="en-GB" sz="1200" dirty="0" smtClean="0">
                <a:solidFill>
                  <a:srgbClr val="FF0000"/>
                </a:solidFill>
              </a:rPr>
              <a:t>campaigns show </a:t>
            </a:r>
            <a:r>
              <a:rPr lang="en-GB" sz="1200" dirty="0">
                <a:solidFill>
                  <a:srgbClr val="FF0000"/>
                </a:solidFill>
              </a:rPr>
              <a:t>that </a:t>
            </a:r>
            <a:r>
              <a:rPr lang="en-GB" sz="1200" dirty="0" smtClean="0">
                <a:solidFill>
                  <a:srgbClr val="FF0000"/>
                </a:solidFill>
              </a:rPr>
              <a:t>Jupiter's </a:t>
            </a:r>
          </a:p>
          <a:p>
            <a:pPr indent="0"/>
            <a:r>
              <a:rPr lang="en-GB" sz="1200" dirty="0" smtClean="0">
                <a:solidFill>
                  <a:srgbClr val="FF0000"/>
                </a:solidFill>
              </a:rPr>
              <a:t>northern and </a:t>
            </a:r>
            <a:r>
              <a:rPr lang="en-GB" sz="1200" dirty="0">
                <a:solidFill>
                  <a:srgbClr val="FF0000"/>
                </a:solidFill>
              </a:rPr>
              <a:t>southern spots each exhibit </a:t>
            </a:r>
            <a:r>
              <a:rPr lang="en-GB" sz="1200" dirty="0" smtClean="0">
                <a:solidFill>
                  <a:srgbClr val="FF0000"/>
                </a:solidFill>
              </a:rPr>
              <a:t>different </a:t>
            </a:r>
          </a:p>
          <a:p>
            <a:pPr indent="0"/>
            <a:r>
              <a:rPr lang="en-GB" sz="1200" dirty="0" smtClean="0">
                <a:solidFill>
                  <a:srgbClr val="FF0000"/>
                </a:solidFill>
              </a:rPr>
              <a:t>periodic </a:t>
            </a:r>
            <a:r>
              <a:rPr lang="en-GB" sz="1200" dirty="0">
                <a:solidFill>
                  <a:srgbClr val="FF0000"/>
                </a:solidFill>
              </a:rPr>
              <a:t>pulsations and </a:t>
            </a:r>
            <a:r>
              <a:rPr lang="en-GB" sz="1200" dirty="0" smtClean="0">
                <a:solidFill>
                  <a:srgbClr val="FF0000"/>
                </a:solidFill>
              </a:rPr>
              <a:t>uncorrelated </a:t>
            </a:r>
            <a:r>
              <a:rPr lang="en-GB" sz="1200" dirty="0">
                <a:solidFill>
                  <a:srgbClr val="FF0000"/>
                </a:solidFill>
              </a:rPr>
              <a:t>changes in </a:t>
            </a:r>
            <a:r>
              <a:rPr lang="en-GB" sz="1200" dirty="0" smtClean="0">
                <a:solidFill>
                  <a:srgbClr val="FF0000"/>
                </a:solidFill>
              </a:rPr>
              <a:t>brightness</a:t>
            </a:r>
          </a:p>
          <a:p>
            <a:pPr indent="0"/>
            <a:r>
              <a:rPr lang="en-GB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h</a:t>
            </a:r>
            <a:r>
              <a:rPr lang="en-GB" sz="1200" dirty="0" smtClean="0">
                <a:solidFill>
                  <a:srgbClr val="FF0000"/>
                </a:solidFill>
              </a:rPr>
              <a:t>ighly </a:t>
            </a:r>
            <a:r>
              <a:rPr lang="en-GB" sz="1200" dirty="0">
                <a:solidFill>
                  <a:srgbClr val="FF0000"/>
                </a:solidFill>
              </a:rPr>
              <a:t>energetic, non-conjugate </a:t>
            </a:r>
            <a:r>
              <a:rPr lang="en-GB" sz="1200" dirty="0" smtClean="0">
                <a:solidFill>
                  <a:srgbClr val="FF0000"/>
                </a:solidFill>
              </a:rPr>
              <a:t>magnetospheric </a:t>
            </a:r>
            <a:r>
              <a:rPr lang="en-GB" sz="1200" dirty="0">
                <a:solidFill>
                  <a:srgbClr val="FF0000"/>
                </a:solidFill>
              </a:rPr>
              <a:t>processes </a:t>
            </a:r>
            <a:endParaRPr lang="en-GB" sz="1200" dirty="0" smtClean="0">
              <a:solidFill>
                <a:srgbClr val="FF0000"/>
              </a:solidFill>
            </a:endParaRPr>
          </a:p>
          <a:p>
            <a:pPr indent="0"/>
            <a:r>
              <a:rPr lang="en-GB" sz="1200" dirty="0" smtClean="0">
                <a:solidFill>
                  <a:srgbClr val="FF0000"/>
                </a:solidFill>
              </a:rPr>
              <a:t>sometimes </a:t>
            </a:r>
            <a:r>
              <a:rPr lang="en-GB" sz="1200" dirty="0">
                <a:solidFill>
                  <a:srgbClr val="FF0000"/>
                </a:solidFill>
              </a:rPr>
              <a:t>drive the polar regions of  </a:t>
            </a:r>
            <a:r>
              <a:rPr lang="en-GB" sz="1200" dirty="0" smtClean="0">
                <a:solidFill>
                  <a:srgbClr val="FF0000"/>
                </a:solidFill>
              </a:rPr>
              <a:t>Jupiter's </a:t>
            </a:r>
            <a:r>
              <a:rPr lang="en-GB" sz="1200" dirty="0">
                <a:solidFill>
                  <a:srgbClr val="FF0000"/>
                </a:solidFill>
              </a:rPr>
              <a:t>dayside magnetosphere. </a:t>
            </a:r>
            <a:endParaRPr lang="en-GB" sz="1200" dirty="0" smtClean="0">
              <a:solidFill>
                <a:srgbClr val="FF0000"/>
              </a:solidFill>
            </a:endParaRPr>
          </a:p>
          <a:p>
            <a:pPr indent="0"/>
            <a:r>
              <a:rPr lang="en-GB" sz="1200" dirty="0" smtClean="0">
                <a:solidFill>
                  <a:srgbClr val="FF0000"/>
                </a:solidFill>
              </a:rPr>
              <a:t>in </a:t>
            </a:r>
            <a:r>
              <a:rPr lang="en-GB" sz="1200" dirty="0">
                <a:solidFill>
                  <a:srgbClr val="FF0000"/>
                </a:solidFill>
              </a:rPr>
              <a:t>contrast to current models of X-ray generation for </a:t>
            </a:r>
            <a:r>
              <a:rPr lang="en-GB" sz="1200" dirty="0" smtClean="0">
                <a:solidFill>
                  <a:srgbClr val="FF0000"/>
                </a:solidFill>
              </a:rPr>
              <a:t>Jupiter  </a:t>
            </a:r>
          </a:p>
          <a:p>
            <a:pPr indent="0"/>
            <a:r>
              <a:rPr lang="da-DK" sz="1200" dirty="0" smtClean="0">
                <a:solidFill>
                  <a:schemeClr val="bg1"/>
                </a:solidFill>
              </a:rPr>
              <a:t>Dunn </a:t>
            </a:r>
            <a:r>
              <a:rPr lang="da-DK" sz="1200" dirty="0">
                <a:solidFill>
                  <a:schemeClr val="bg1"/>
                </a:solidFill>
              </a:rPr>
              <a:t>et al., 2017, </a:t>
            </a:r>
            <a:r>
              <a:rPr lang="da-DK" sz="1200" dirty="0" smtClean="0">
                <a:solidFill>
                  <a:schemeClr val="bg1"/>
                </a:solidFill>
              </a:rPr>
              <a:t>Nature Astronomy </a:t>
            </a:r>
            <a:r>
              <a:rPr lang="da-DK" sz="1200" dirty="0">
                <a:solidFill>
                  <a:schemeClr val="bg1"/>
                </a:solidFill>
              </a:rPr>
              <a:t>1, 758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1979" y="483406"/>
            <a:ext cx="2751827" cy="186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7979" y="2536945"/>
            <a:ext cx="1839755" cy="215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56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62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Evidence for a decreasing X-ray afterglow emission of GW170817A and GRB 170817A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5667" y="262467"/>
            <a:ext cx="21928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- XMM-Newton observation on </a:t>
            </a:r>
            <a:r>
              <a:rPr lang="en-GB" sz="1200" dirty="0">
                <a:solidFill>
                  <a:schemeClr val="bg1"/>
                </a:solidFill>
              </a:rPr>
              <a:t>the 29th December </a:t>
            </a:r>
            <a:r>
              <a:rPr lang="en-GB" sz="1200" dirty="0" smtClean="0">
                <a:solidFill>
                  <a:schemeClr val="bg1"/>
                </a:solidFill>
              </a:rPr>
              <a:t>2017: 135 day after the event</a:t>
            </a:r>
          </a:p>
          <a:p>
            <a:pPr marL="171450" indent="-171450">
              <a:buFont typeface="Wingdings"/>
              <a:buChar char="è"/>
            </a:pPr>
            <a:r>
              <a:rPr lang="en-GB" sz="1200" dirty="0" smtClean="0">
                <a:solidFill>
                  <a:schemeClr val="bg1"/>
                </a:solidFill>
              </a:rPr>
              <a:t>X-ray light curve </a:t>
            </a:r>
            <a:r>
              <a:rPr lang="en-GB" sz="1200" dirty="0">
                <a:solidFill>
                  <a:schemeClr val="bg1"/>
                </a:solidFill>
              </a:rPr>
              <a:t>started to </a:t>
            </a:r>
            <a:r>
              <a:rPr lang="en-GB" sz="1200" dirty="0" smtClean="0">
                <a:solidFill>
                  <a:schemeClr val="bg1"/>
                </a:solidFill>
              </a:rPr>
              <a:t>decrease</a:t>
            </a:r>
          </a:p>
          <a:p>
            <a:pPr marL="171450" indent="-171450">
              <a:buFont typeface="Wingdings"/>
              <a:buChar char="è"/>
            </a:pP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i</a:t>
            </a:r>
            <a:r>
              <a:rPr lang="en-GB" sz="1200" dirty="0">
                <a:solidFill>
                  <a:schemeClr val="bg1"/>
                </a:solidFill>
              </a:rPr>
              <a:t>) a structured jet </a:t>
            </a:r>
          </a:p>
          <a:p>
            <a:pPr marL="171450" indent="-171450">
              <a:buFont typeface="Wingdings"/>
              <a:buChar char="è"/>
            </a:pPr>
            <a:r>
              <a:rPr lang="en-GB" sz="1200" dirty="0" smtClean="0">
                <a:solidFill>
                  <a:schemeClr val="bg1"/>
                </a:solidFill>
              </a:rPr>
              <a:t>ii</a:t>
            </a:r>
            <a:r>
              <a:rPr lang="en-GB" sz="1200" dirty="0">
                <a:solidFill>
                  <a:schemeClr val="bg1"/>
                </a:solidFill>
              </a:rPr>
              <a:t>) a </a:t>
            </a:r>
            <a:r>
              <a:rPr lang="en-GB" sz="1200" dirty="0" err="1" smtClean="0">
                <a:solidFill>
                  <a:schemeClr val="bg1"/>
                </a:solidFill>
              </a:rPr>
              <a:t>sotropic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fireball </a:t>
            </a: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P. D'</a:t>
            </a:r>
            <a:r>
              <a:rPr lang="fr-FR" sz="1200" dirty="0" err="1">
                <a:solidFill>
                  <a:schemeClr val="bg1"/>
                </a:solidFill>
              </a:rPr>
              <a:t>Avanzo</a:t>
            </a:r>
            <a:r>
              <a:rPr lang="fr-FR" sz="1200" dirty="0">
                <a:solidFill>
                  <a:schemeClr val="bg1"/>
                </a:solidFill>
              </a:rPr>
              <a:t> et al., 2018,  </a:t>
            </a:r>
            <a:r>
              <a:rPr lang="fr-FR" sz="1200" dirty="0" smtClean="0">
                <a:solidFill>
                  <a:schemeClr val="bg1"/>
                </a:solidFill>
              </a:rPr>
              <a:t>A&amp;A 613, L1 </a:t>
            </a:r>
            <a:endParaRPr lang="en-GB" sz="1200" dirty="0">
              <a:solidFill>
                <a:schemeClr val="bg1"/>
              </a:solidFill>
            </a:endParaRPr>
          </a:p>
          <a:p>
            <a:pPr marL="171450" indent="-171450">
              <a:buFont typeface="Wingdings"/>
              <a:buChar char="è"/>
            </a:pPr>
            <a:endParaRPr lang="en-GB" sz="1200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104"/>
            <a:ext cx="3525255" cy="2350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6373" y="3881197"/>
            <a:ext cx="104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FFFF"/>
                </a:solidFill>
              </a:rPr>
              <a:t>XMM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77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0"/>
            <a:ext cx="9144000" cy="47610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pic>
        <p:nvPicPr>
          <p:cNvPr id="2" name="SpinningPulsar_07_400p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2" y="367580"/>
            <a:ext cx="6788821" cy="38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US" altLang="es-ES" dirty="0" smtClean="0">
                <a:solidFill>
                  <a:schemeClr val="bg1"/>
                </a:solidFill>
              </a:rPr>
              <a:t>Swings between rotation and accretion power in a binary millisecond pulsar</a:t>
            </a:r>
            <a:endParaRPr lang="en-GB" altLang="es-ES" dirty="0" smtClean="0">
              <a:solidFill>
                <a:schemeClr val="bg1"/>
              </a:solidFill>
            </a:endParaRPr>
          </a:p>
        </p:txBody>
      </p:sp>
      <p:sp>
        <p:nvSpPr>
          <p:cNvPr id="74756" name="Content Placeholder 2"/>
          <p:cNvSpPr>
            <a:spLocks noGrp="1"/>
          </p:cNvSpPr>
          <p:nvPr>
            <p:ph sz="half" idx="1"/>
          </p:nvPr>
        </p:nvSpPr>
        <p:spPr>
          <a:xfrm>
            <a:off x="119097" y="1004888"/>
            <a:ext cx="3830515" cy="3476625"/>
          </a:xfrm>
        </p:spPr>
        <p:txBody>
          <a:bodyPr/>
          <a:lstStyle/>
          <a:p>
            <a:pPr indent="0"/>
            <a:r>
              <a:rPr lang="en-US" altLang="es-ES" sz="1400" b="1" dirty="0" smtClean="0">
                <a:solidFill>
                  <a:schemeClr val="bg1"/>
                </a:solidFill>
              </a:rPr>
              <a:t>-  first </a:t>
            </a:r>
            <a:r>
              <a:rPr lang="en-US" altLang="es-ES" sz="1400" b="1" dirty="0">
                <a:solidFill>
                  <a:schemeClr val="bg1"/>
                </a:solidFill>
              </a:rPr>
              <a:t>observations of accretion-powered, millisecond X-ray pulsations from a neutron star previously seen as a rotation-powered radio pulsar. </a:t>
            </a:r>
          </a:p>
          <a:p>
            <a:pPr indent="0"/>
            <a:r>
              <a:rPr lang="en-US" altLang="es-ES" sz="1400" b="1" dirty="0">
                <a:solidFill>
                  <a:schemeClr val="bg1"/>
                </a:solidFill>
              </a:rPr>
              <a:t>- </a:t>
            </a:r>
            <a:r>
              <a:rPr lang="en-US" altLang="es-ES" sz="1400" b="1" dirty="0" smtClean="0">
                <a:solidFill>
                  <a:schemeClr val="bg1"/>
                </a:solidFill>
              </a:rPr>
              <a:t>within </a:t>
            </a:r>
            <a:r>
              <a:rPr lang="en-US" altLang="es-ES" sz="1400" b="1" dirty="0">
                <a:solidFill>
                  <a:schemeClr val="bg1"/>
                </a:solidFill>
              </a:rPr>
              <a:t>a few days after a month-long X-ray outburst, </a:t>
            </a:r>
            <a:r>
              <a:rPr lang="en-US" altLang="es-ES" sz="1400" b="1" u="sng" dirty="0">
                <a:solidFill>
                  <a:schemeClr val="bg1"/>
                </a:solidFill>
              </a:rPr>
              <a:t>radio</a:t>
            </a:r>
            <a:r>
              <a:rPr lang="en-US" altLang="es-ES" sz="1400" b="1" dirty="0">
                <a:solidFill>
                  <a:schemeClr val="bg1"/>
                </a:solidFill>
              </a:rPr>
              <a:t> </a:t>
            </a:r>
            <a:r>
              <a:rPr lang="en-US" altLang="es-ES" sz="1400" b="1" dirty="0" smtClean="0">
                <a:solidFill>
                  <a:schemeClr val="bg1"/>
                </a:solidFill>
              </a:rPr>
              <a:t>pulses were </a:t>
            </a:r>
            <a:r>
              <a:rPr lang="en-US" altLang="es-ES" sz="1400" b="1" dirty="0">
                <a:solidFill>
                  <a:schemeClr val="bg1"/>
                </a:solidFill>
              </a:rPr>
              <a:t>again detected. </a:t>
            </a:r>
          </a:p>
          <a:p>
            <a:pPr indent="0"/>
            <a:r>
              <a:rPr lang="en-US" altLang="es-ES" sz="1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altLang="es-ES" sz="1400" b="1" dirty="0">
                <a:solidFill>
                  <a:srgbClr val="FF0000"/>
                </a:solidFill>
              </a:rPr>
              <a:t>evolutionary link between accretion and rotation-powered millisecond </a:t>
            </a:r>
            <a:r>
              <a:rPr lang="en-US" altLang="es-ES" sz="1400" b="1" dirty="0" smtClean="0">
                <a:solidFill>
                  <a:srgbClr val="FF0000"/>
                </a:solidFill>
              </a:rPr>
              <a:t>pulsar</a:t>
            </a:r>
            <a:endParaRPr lang="en-US" altLang="es-ES" sz="1400" b="1" dirty="0">
              <a:solidFill>
                <a:srgbClr val="FF0000"/>
              </a:solidFill>
            </a:endParaRPr>
          </a:p>
          <a:p>
            <a:pPr indent="0"/>
            <a:r>
              <a:rPr lang="en-US" altLang="es-ES" sz="1400" b="1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altLang="es-ES" sz="1400" b="1" dirty="0">
                <a:solidFill>
                  <a:srgbClr val="FF0000"/>
                </a:solidFill>
              </a:rPr>
              <a:t> some systems can swing between the two states on very short timescales </a:t>
            </a:r>
            <a:endParaRPr lang="en-GB" altLang="es-ES" sz="1400" b="1" dirty="0">
              <a:solidFill>
                <a:srgbClr val="FF0000"/>
              </a:solidFill>
            </a:endParaRPr>
          </a:p>
        </p:txBody>
      </p:sp>
      <p:pic>
        <p:nvPicPr>
          <p:cNvPr id="7475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200" y="3389239"/>
            <a:ext cx="1957754" cy="1318022"/>
          </a:xfrm>
        </p:spPr>
      </p:pic>
      <p:sp>
        <p:nvSpPr>
          <p:cNvPr id="74760" name="TextBox 7"/>
          <p:cNvSpPr txBox="1">
            <a:spLocks noChangeArrowheads="1"/>
          </p:cNvSpPr>
          <p:nvPr/>
        </p:nvSpPr>
        <p:spPr bwMode="auto">
          <a:xfrm>
            <a:off x="3282462" y="4443908"/>
            <a:ext cx="3395429" cy="2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1200" dirty="0" err="1">
                <a:solidFill>
                  <a:schemeClr val="bg1"/>
                </a:solidFill>
              </a:rPr>
              <a:t>Papitto</a:t>
            </a:r>
            <a:r>
              <a:rPr lang="en-US" altLang="es-ES" sz="1200" dirty="0">
                <a:solidFill>
                  <a:schemeClr val="bg1"/>
                </a:solidFill>
              </a:rPr>
              <a:t> et al., 2013, Nature 501, 517</a:t>
            </a:r>
            <a:endParaRPr lang="en-GB" altLang="es-E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ChangeArrowheads="1"/>
          </p:cNvSpPr>
          <p:nvPr/>
        </p:nvSpPr>
        <p:spPr bwMode="auto">
          <a:xfrm>
            <a:off x="0" y="0"/>
            <a:ext cx="9144000" cy="478220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782207"/>
          </a:xfrm>
          <a:prstGeom prst="rect">
            <a:avLst/>
          </a:prstGeom>
        </p:spPr>
      </p:pic>
      <p:sp>
        <p:nvSpPr>
          <p:cNvPr id="113667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US" altLang="es-ES" dirty="0" smtClean="0">
                <a:solidFill>
                  <a:schemeClr val="bg1"/>
                </a:solidFill>
              </a:rPr>
              <a:t>A rapidly spinning supermassive black hole at the center of NGC1365</a:t>
            </a:r>
            <a:endParaRPr lang="en-GB" altLang="es-ES" dirty="0" smtClean="0">
              <a:solidFill>
                <a:schemeClr val="bg1"/>
              </a:solidFill>
            </a:endParaRPr>
          </a:p>
        </p:txBody>
      </p:sp>
      <p:sp>
        <p:nvSpPr>
          <p:cNvPr id="113668" name="Content Placeholder 2"/>
          <p:cNvSpPr>
            <a:spLocks noGrp="1"/>
          </p:cNvSpPr>
          <p:nvPr>
            <p:ph sz="half" idx="1"/>
          </p:nvPr>
        </p:nvSpPr>
        <p:spPr>
          <a:xfrm>
            <a:off x="283678" y="952500"/>
            <a:ext cx="4042138" cy="3782788"/>
          </a:xfrm>
        </p:spPr>
        <p:txBody>
          <a:bodyPr/>
          <a:lstStyle/>
          <a:p>
            <a:pPr indent="0"/>
            <a:r>
              <a:rPr lang="en-US" altLang="es-ES" b="1" dirty="0">
                <a:solidFill>
                  <a:schemeClr val="bg1"/>
                </a:solidFill>
              </a:rPr>
              <a:t>Simultaneous observation of  NGC 1365 by </a:t>
            </a:r>
            <a:r>
              <a:rPr lang="en-US" altLang="es-ES" b="1" u="sng" dirty="0">
                <a:solidFill>
                  <a:schemeClr val="bg1"/>
                </a:solidFill>
              </a:rPr>
              <a:t>XMM-Newton and NuSTAR</a:t>
            </a:r>
            <a:r>
              <a:rPr lang="en-US" altLang="es-ES" b="1" dirty="0">
                <a:solidFill>
                  <a:schemeClr val="bg1"/>
                </a:solidFill>
              </a:rPr>
              <a:t>:</a:t>
            </a:r>
          </a:p>
          <a:p>
            <a:pPr indent="0"/>
            <a:r>
              <a:rPr lang="en-US" altLang="es-ES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altLang="es-ES" b="1" dirty="0">
                <a:solidFill>
                  <a:srgbClr val="FF0000"/>
                </a:solidFill>
              </a:rPr>
              <a:t>relativistic disk features through broadened Fe-line emission and an associated Compton scattering excess of 10-30 keV  </a:t>
            </a:r>
          </a:p>
          <a:p>
            <a:pPr indent="0"/>
            <a:r>
              <a:rPr lang="en-US" altLang="es-ES" b="1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altLang="es-ES" b="1" dirty="0">
                <a:solidFill>
                  <a:srgbClr val="FF0000"/>
                </a:solidFill>
              </a:rPr>
              <a:t> temporal and spectral analyses allows to disentangle continuum changes due to time-variable absorption from reflection, which arises from a region within 2.5 gravitational radii of the rapidly spinning black hole. </a:t>
            </a:r>
          </a:p>
          <a:p>
            <a:pPr indent="0"/>
            <a:r>
              <a:rPr lang="en-US" altLang="es-ES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altLang="es-ES" b="1" dirty="0">
                <a:solidFill>
                  <a:srgbClr val="FF0000"/>
                </a:solidFill>
              </a:rPr>
              <a:t>Absorption-dominated models that do not include relativistic disk reflection can be ruled out both statistically and on physical grounds</a:t>
            </a:r>
            <a:r>
              <a:rPr lang="en-US" altLang="es-ES" sz="1000" dirty="0"/>
              <a:t>. </a:t>
            </a:r>
            <a:endParaRPr lang="en-GB" altLang="es-ES" sz="1000" dirty="0"/>
          </a:p>
        </p:txBody>
      </p:sp>
      <p:pic>
        <p:nvPicPr>
          <p:cNvPr id="11366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5283" y="663835"/>
            <a:ext cx="3111062" cy="2855119"/>
          </a:xfrm>
        </p:spPr>
      </p:pic>
      <p:sp>
        <p:nvSpPr>
          <p:cNvPr id="113671" name="TextBox 7"/>
          <p:cNvSpPr txBox="1">
            <a:spLocks noChangeArrowheads="1"/>
          </p:cNvSpPr>
          <p:nvPr/>
        </p:nvSpPr>
        <p:spPr bwMode="auto">
          <a:xfrm>
            <a:off x="2097521" y="4251074"/>
            <a:ext cx="1740877" cy="4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1200" dirty="0">
                <a:solidFill>
                  <a:schemeClr val="bg1"/>
                </a:solidFill>
              </a:rPr>
              <a:t>Risaliti G., et al., 2013, Nature 494</a:t>
            </a:r>
            <a:endParaRPr lang="en-GB" altLang="es-ES" sz="1200" dirty="0">
              <a:solidFill>
                <a:schemeClr val="bg1"/>
              </a:solidFill>
            </a:endParaRPr>
          </a:p>
        </p:txBody>
      </p:sp>
      <p:sp>
        <p:nvSpPr>
          <p:cNvPr id="113672" name="TextBox 8"/>
          <p:cNvSpPr txBox="1">
            <a:spLocks noChangeArrowheads="1"/>
          </p:cNvSpPr>
          <p:nvPr/>
        </p:nvSpPr>
        <p:spPr bwMode="auto">
          <a:xfrm>
            <a:off x="4572000" y="3659079"/>
            <a:ext cx="4492869" cy="104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900" b="1" dirty="0">
                <a:solidFill>
                  <a:schemeClr val="bg1"/>
                </a:solidFill>
              </a:rPr>
              <a:t>a: XMM-Newton and NuSTAR spectral data and models. The two models contain a relativistic reflection component plus variable partial covering (red), and a double partial covering (blue). Both models have been fitted to the data below 10 </a:t>
            </a:r>
            <a:r>
              <a:rPr lang="en-US" altLang="es-ES" sz="900" b="1" dirty="0" smtClean="0">
                <a:solidFill>
                  <a:schemeClr val="bg1"/>
                </a:solidFill>
              </a:rPr>
              <a:t>keV. The </a:t>
            </a:r>
            <a:r>
              <a:rPr lang="en-US" altLang="es-ES" sz="900" b="1" dirty="0">
                <a:solidFill>
                  <a:schemeClr val="bg1"/>
                </a:solidFill>
              </a:rPr>
              <a:t>models strongly deviate at higher energies. b, Data-to-model ratio for the double partial covering (blue) and relativistic reflection plus variable absorber (red) models. </a:t>
            </a:r>
            <a:endParaRPr lang="en-GB" altLang="es-E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9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39725"/>
            <a:ext cx="5114714" cy="1015663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</a:rPr>
              <a:t>An X-ray chimney extending hundreds </a:t>
            </a:r>
            <a:r>
              <a:rPr lang="en-GB" sz="2000" dirty="0" smtClean="0">
                <a:solidFill>
                  <a:schemeClr val="bg1"/>
                </a:solidFill>
              </a:rPr>
              <a:t>of parsecs above </a:t>
            </a:r>
            <a:r>
              <a:rPr lang="en-GB" sz="2000" dirty="0">
                <a:solidFill>
                  <a:schemeClr val="bg1"/>
                </a:solidFill>
              </a:rPr>
              <a:t>and below the Galactic Centre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138" y="4385742"/>
            <a:ext cx="4478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G. </a:t>
            </a:r>
            <a:r>
              <a:rPr lang="en-GB" sz="1400" dirty="0" err="1" smtClean="0">
                <a:solidFill>
                  <a:schemeClr val="bg1"/>
                </a:solidFill>
              </a:rPr>
              <a:t>Ponti</a:t>
            </a:r>
            <a:r>
              <a:rPr lang="en-GB" sz="1400" dirty="0" smtClean="0">
                <a:solidFill>
                  <a:schemeClr val="bg1"/>
                </a:solidFill>
              </a:rPr>
              <a:t> et al., 2019 Nature567, 347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138" y="1109133"/>
            <a:ext cx="48937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- γ-ray </a:t>
            </a:r>
            <a:r>
              <a:rPr lang="en-GB" sz="1600" dirty="0">
                <a:solidFill>
                  <a:schemeClr val="bg1"/>
                </a:solidFill>
              </a:rPr>
              <a:t>observations </a:t>
            </a:r>
            <a:r>
              <a:rPr lang="en-GB" sz="1600" dirty="0" smtClean="0">
                <a:solidFill>
                  <a:schemeClr val="bg1"/>
                </a:solidFill>
              </a:rPr>
              <a:t>revealed </a:t>
            </a:r>
            <a:r>
              <a:rPr lang="en-GB" sz="1600" dirty="0">
                <a:solidFill>
                  <a:schemeClr val="bg1"/>
                </a:solidFill>
              </a:rPr>
              <a:t>the `</a:t>
            </a:r>
            <a:r>
              <a:rPr lang="en-GB" sz="1600" dirty="0" smtClean="0">
                <a:solidFill>
                  <a:schemeClr val="bg1"/>
                </a:solidFill>
              </a:rPr>
              <a:t>Fermi bubble' </a:t>
            </a:r>
            <a:r>
              <a:rPr lang="en-GB" sz="1600" dirty="0">
                <a:solidFill>
                  <a:schemeClr val="bg1"/>
                </a:solidFill>
              </a:rPr>
              <a:t>implying relativistic </a:t>
            </a:r>
            <a:r>
              <a:rPr lang="en-GB" sz="1600" dirty="0" smtClean="0">
                <a:solidFill>
                  <a:schemeClr val="bg1"/>
                </a:solidFill>
              </a:rPr>
              <a:t>particles populating </a:t>
            </a:r>
            <a:r>
              <a:rPr lang="en-GB" sz="1600" dirty="0">
                <a:solidFill>
                  <a:schemeClr val="bg1"/>
                </a:solidFill>
              </a:rPr>
              <a:t>huge cavities on both sides </a:t>
            </a:r>
            <a:r>
              <a:rPr lang="en-GB" sz="1600" dirty="0" smtClean="0">
                <a:solidFill>
                  <a:schemeClr val="bg1"/>
                </a:solidFill>
              </a:rPr>
              <a:t>of   </a:t>
            </a:r>
            <a:r>
              <a:rPr lang="en-GB" sz="1600" dirty="0">
                <a:solidFill>
                  <a:schemeClr val="bg1"/>
                </a:solidFill>
              </a:rPr>
              <a:t>the Galactic </a:t>
            </a:r>
            <a:r>
              <a:rPr lang="en-GB" sz="1600" dirty="0" smtClean="0">
                <a:solidFill>
                  <a:schemeClr val="bg1"/>
                </a:solidFill>
              </a:rPr>
              <a:t>plane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- ROSAT X-ray maps show </a:t>
            </a:r>
            <a:r>
              <a:rPr lang="en-GB" sz="1600" dirty="0">
                <a:solidFill>
                  <a:schemeClr val="bg1"/>
                </a:solidFill>
              </a:rPr>
              <a:t>that the </a:t>
            </a:r>
            <a:r>
              <a:rPr lang="en-GB" sz="1600" dirty="0" smtClean="0">
                <a:solidFill>
                  <a:schemeClr val="bg1"/>
                </a:solidFill>
              </a:rPr>
              <a:t>edges     </a:t>
            </a:r>
            <a:r>
              <a:rPr lang="en-GB" sz="1600" dirty="0">
                <a:solidFill>
                  <a:schemeClr val="bg1"/>
                </a:solidFill>
              </a:rPr>
              <a:t>of these cavities are bright in </a:t>
            </a:r>
            <a:r>
              <a:rPr lang="en-GB" sz="1600" dirty="0" smtClean="0">
                <a:solidFill>
                  <a:schemeClr val="bg1"/>
                </a:solidFill>
              </a:rPr>
              <a:t>X-rays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XMM-Newton finds </a:t>
            </a:r>
            <a:r>
              <a:rPr lang="en-GB" sz="1600" dirty="0">
                <a:solidFill>
                  <a:srgbClr val="FF0000"/>
                </a:solidFill>
              </a:rPr>
              <a:t>prominent X-ray </a:t>
            </a:r>
            <a:r>
              <a:rPr lang="en-GB" sz="1600" dirty="0" smtClean="0">
                <a:solidFill>
                  <a:srgbClr val="FF0000"/>
                </a:solidFill>
              </a:rPr>
              <a:t>structures connecting </a:t>
            </a:r>
            <a:r>
              <a:rPr lang="en-GB" sz="1600" dirty="0">
                <a:solidFill>
                  <a:srgbClr val="FF0000"/>
                </a:solidFill>
              </a:rPr>
              <a:t>the Galactic </a:t>
            </a:r>
            <a:r>
              <a:rPr lang="en-GB" sz="1600" dirty="0" smtClean="0">
                <a:solidFill>
                  <a:srgbClr val="FF0000"/>
                </a:solidFill>
              </a:rPr>
              <a:t>Centre    to </a:t>
            </a:r>
            <a:r>
              <a:rPr lang="en-GB" sz="1600" dirty="0">
                <a:solidFill>
                  <a:srgbClr val="FF0000"/>
                </a:solidFill>
              </a:rPr>
              <a:t>the </a:t>
            </a:r>
            <a:r>
              <a:rPr lang="en-GB" sz="1600" b="1" u="sng" dirty="0">
                <a:solidFill>
                  <a:srgbClr val="FF0000"/>
                </a:solidFill>
              </a:rPr>
              <a:t>Fermi bubbles</a:t>
            </a:r>
            <a:r>
              <a:rPr lang="en-GB" sz="1600" dirty="0">
                <a:solidFill>
                  <a:srgbClr val="FF0000"/>
                </a:solidFill>
              </a:rPr>
              <a:t>. </a:t>
            </a:r>
          </a:p>
          <a:p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channels through which energy and mass, injected by episodic events </a:t>
            </a:r>
            <a:r>
              <a:rPr lang="en-GB" sz="1600" dirty="0" smtClean="0">
                <a:solidFill>
                  <a:srgbClr val="FF0000"/>
                </a:solidFill>
              </a:rPr>
              <a:t>at </a:t>
            </a:r>
            <a:r>
              <a:rPr lang="en-GB" sz="1600" dirty="0">
                <a:solidFill>
                  <a:srgbClr val="FF0000"/>
                </a:solidFill>
              </a:rPr>
              <a:t>the Galactic Centre, are transported from the central few parsecs to the Fermi bubbles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67" y="-1"/>
            <a:ext cx="4284133" cy="4789452"/>
          </a:xfrm>
        </p:spPr>
      </p:pic>
    </p:spTree>
    <p:extLst>
      <p:ext uri="{BB962C8B-B14F-4D97-AF65-F5344CB8AC3E}">
        <p14:creationId xmlns:p14="http://schemas.microsoft.com/office/powerpoint/2010/main" val="132139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3" y="102068"/>
            <a:ext cx="4382814" cy="4671304"/>
          </a:xfrm>
        </p:spPr>
      </p:pic>
      <p:sp>
        <p:nvSpPr>
          <p:cNvPr id="8" name="Rectangle 7"/>
          <p:cNvSpPr/>
          <p:nvPr/>
        </p:nvSpPr>
        <p:spPr>
          <a:xfrm>
            <a:off x="5097517" y="0"/>
            <a:ext cx="1912883" cy="10195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8254680" cy="43088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Pre-Merger Shock </a:t>
            </a:r>
            <a:r>
              <a:rPr lang="en-GB" dirty="0">
                <a:solidFill>
                  <a:schemeClr val="bg1"/>
                </a:solidFill>
              </a:rPr>
              <a:t>in </a:t>
            </a:r>
            <a:r>
              <a:rPr lang="en-GB" dirty="0" smtClean="0">
                <a:solidFill>
                  <a:schemeClr val="bg1"/>
                </a:solidFill>
              </a:rPr>
              <a:t>Colliding Clusters </a:t>
            </a:r>
            <a:r>
              <a:rPr lang="en-GB" dirty="0">
                <a:solidFill>
                  <a:schemeClr val="bg1"/>
                </a:solidFill>
              </a:rPr>
              <a:t>of </a:t>
            </a:r>
            <a:r>
              <a:rPr lang="en-GB" dirty="0" smtClean="0">
                <a:solidFill>
                  <a:schemeClr val="bg1"/>
                </a:solidFill>
              </a:rPr>
              <a:t>Galaxies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501545" y="3754180"/>
            <a:ext cx="3558372" cy="8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200" kern="0" dirty="0" smtClean="0">
                <a:solidFill>
                  <a:schemeClr val="bg1"/>
                </a:solidFill>
              </a:rPr>
              <a:t>XMM-Newton temperature map overlapped with contours from the X-ray (green) and </a:t>
            </a:r>
            <a:r>
              <a:rPr lang="en-GB" sz="1200" b="1" u="sng" kern="0" dirty="0" smtClean="0">
                <a:solidFill>
                  <a:schemeClr val="bg1"/>
                </a:solidFill>
              </a:rPr>
              <a:t>radio 325 MHz </a:t>
            </a:r>
            <a:r>
              <a:rPr lang="en-GB" sz="1200" kern="0" dirty="0" smtClean="0">
                <a:solidFill>
                  <a:schemeClr val="bg1"/>
                </a:solidFill>
              </a:rPr>
              <a:t>(white) images.</a:t>
            </a:r>
            <a:endParaRPr lang="en-GB" sz="1200" kern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74" y="920814"/>
            <a:ext cx="2154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1E 2216.0-0401 and 1E </a:t>
            </a:r>
            <a:r>
              <a:rPr lang="en-GB" sz="1400" dirty="0" smtClean="0">
                <a:solidFill>
                  <a:schemeClr val="bg1"/>
                </a:solidFill>
              </a:rPr>
              <a:t>2215.7-0404 are </a:t>
            </a:r>
            <a:r>
              <a:rPr lang="en-GB" sz="1400" dirty="0">
                <a:solidFill>
                  <a:schemeClr val="bg1"/>
                </a:solidFill>
              </a:rPr>
              <a:t>observed at an early phase of major merger. </a:t>
            </a:r>
            <a:endParaRPr lang="en-GB" sz="1400" dirty="0" smtClean="0">
              <a:solidFill>
                <a:schemeClr val="bg1"/>
              </a:solidFill>
            </a:endParaRP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 smtClean="0">
                <a:solidFill>
                  <a:srgbClr val="FF0000"/>
                </a:solidFill>
              </a:rPr>
              <a:t>Contrary </a:t>
            </a:r>
            <a:r>
              <a:rPr lang="en-GB" sz="1400" dirty="0">
                <a:solidFill>
                  <a:srgbClr val="FF0000"/>
                </a:solidFill>
              </a:rPr>
              <a:t>to all the known merger </a:t>
            </a:r>
            <a:r>
              <a:rPr lang="en-GB" sz="1400" dirty="0" smtClean="0">
                <a:solidFill>
                  <a:srgbClr val="FF0000"/>
                </a:solidFill>
              </a:rPr>
              <a:t>shocks, </a:t>
            </a:r>
            <a:r>
              <a:rPr lang="en-GB" sz="1400" dirty="0">
                <a:solidFill>
                  <a:srgbClr val="FF0000"/>
                </a:solidFill>
              </a:rPr>
              <a:t>the new shock propagates outward along the equatorial plane of the merger.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957589"/>
            <a:ext cx="195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  <a:r>
              <a:rPr lang="en-GB" sz="1400" dirty="0" err="1">
                <a:solidFill>
                  <a:schemeClr val="bg1"/>
                </a:solidFill>
              </a:rPr>
              <a:t>Gu</a:t>
            </a:r>
            <a:r>
              <a:rPr lang="en-GB" sz="1400" dirty="0">
                <a:solidFill>
                  <a:schemeClr val="bg1"/>
                </a:solidFill>
              </a:rPr>
              <a:t> et al., 2019, </a:t>
            </a:r>
            <a:r>
              <a:rPr lang="en-GB" sz="1400" dirty="0" smtClean="0">
                <a:solidFill>
                  <a:schemeClr val="bg1"/>
                </a:solidFill>
              </a:rPr>
              <a:t>                     Nature Astronomy 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3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History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74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1026942" y="1125415"/>
            <a:ext cx="647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XMM-Newton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8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</a:t>
            </a:r>
            <a:r>
              <a:rPr lang="en-GB" dirty="0" smtClean="0"/>
              <a:t>Roots </a:t>
            </a:r>
            <a:r>
              <a:rPr lang="en-GB" dirty="0"/>
              <a:t>in </a:t>
            </a:r>
            <a:r>
              <a:rPr lang="en-GB" dirty="0" err="1" smtClean="0"/>
              <a:t>Multiwavelength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823" y="1254919"/>
            <a:ext cx="4536831" cy="3238500"/>
          </a:xfrm>
        </p:spPr>
        <p:txBody>
          <a:bodyPr/>
          <a:lstStyle/>
          <a:p>
            <a:pPr indent="0"/>
            <a:r>
              <a:rPr lang="en-GB" dirty="0" smtClean="0"/>
              <a:t>Mid-1980s proposal for a space-based platform to extend AXAF (Chandra) to optical wavelength </a:t>
            </a:r>
          </a:p>
          <a:p>
            <a:pPr indent="0"/>
            <a:r>
              <a:rPr lang="en-GB" dirty="0" smtClean="0"/>
              <a:t>1983 proposal to XMM-Newton for OM </a:t>
            </a:r>
          </a:p>
          <a:p>
            <a:pPr indent="0"/>
            <a:r>
              <a:rPr lang="en-GB" dirty="0" smtClean="0"/>
              <a:t>1987 First Workshop on </a:t>
            </a:r>
            <a:r>
              <a:rPr lang="en-GB" dirty="0" err="1" smtClean="0"/>
              <a:t>Multiwavelength</a:t>
            </a:r>
            <a:r>
              <a:rPr lang="en-GB" dirty="0" smtClean="0"/>
              <a:t> Astrophysics </a:t>
            </a: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13" y="0"/>
            <a:ext cx="3395096" cy="4765369"/>
          </a:xfrm>
        </p:spPr>
      </p:pic>
      <p:pic>
        <p:nvPicPr>
          <p:cNvPr id="6" name="Picture 7" descr="OMfilters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5" y="2435468"/>
            <a:ext cx="2953960" cy="1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8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64123" y="4914900"/>
            <a:ext cx="5301762" cy="1702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Verdana" pitchFamily="34" charset="0"/>
              </a:defRPr>
            </a:lvl1pPr>
            <a:lvl2pPr marL="633142" indent="-243516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400">
                <a:solidFill>
                  <a:schemeClr val="bg2"/>
                </a:solidFill>
                <a:latin typeface="Verdana" pitchFamily="34" charset="0"/>
              </a:defRPr>
            </a:lvl2pPr>
            <a:lvl3pPr marL="974065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3pPr>
            <a:lvl4pPr marL="1363690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4pPr>
            <a:lvl5pPr marL="1753316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5pPr>
            <a:lvl6pPr marL="2142942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6pPr>
            <a:lvl7pPr marL="2532568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7pPr>
            <a:lvl8pPr marL="2922194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8pPr>
            <a:lvl9pPr marL="3311820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es-ES" sz="700"/>
              <a:t>Draft | N. Schartel | XMM-NEWTON | Page </a:t>
            </a:r>
            <a:fld id="{4A096617-C326-4CD6-9670-B3E36E855E2F}" type="slidenum">
              <a:rPr lang="it-IT" altLang="es-ES" sz="700"/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it-IT" altLang="es-ES" sz="700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0"/>
            <a:ext cx="9144000" cy="477422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altLang="es-ES" dirty="0" smtClean="0">
                <a:solidFill>
                  <a:schemeClr val="bg1"/>
                </a:solidFill>
              </a:rPr>
              <a:t>Flare density variations and continual </a:t>
            </a:r>
            <a:r>
              <a:rPr lang="en-GB" altLang="es-ES" dirty="0" err="1" smtClean="0">
                <a:solidFill>
                  <a:schemeClr val="bg1"/>
                </a:solidFill>
              </a:rPr>
              <a:t>chromospheric</a:t>
            </a:r>
            <a:r>
              <a:rPr lang="en-GB" altLang="es-ES" dirty="0" smtClean="0">
                <a:solidFill>
                  <a:schemeClr val="bg1"/>
                </a:solidFill>
              </a:rPr>
              <a:t> evaporation in </a:t>
            </a:r>
            <a:r>
              <a:rPr lang="en-GB" altLang="es-ES" dirty="0" err="1" smtClean="0">
                <a:solidFill>
                  <a:schemeClr val="bg1"/>
                </a:solidFill>
              </a:rPr>
              <a:t>Proxima</a:t>
            </a:r>
            <a:r>
              <a:rPr lang="en-GB" altLang="es-ES" dirty="0" smtClean="0">
                <a:solidFill>
                  <a:schemeClr val="bg1"/>
                </a:solidFill>
              </a:rPr>
              <a:t> Centauri</a:t>
            </a:r>
          </a:p>
        </p:txBody>
      </p:sp>
      <p:sp>
        <p:nvSpPr>
          <p:cNvPr id="3277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64123" y="1056085"/>
            <a:ext cx="4350727" cy="3704034"/>
          </a:xfrm>
        </p:spPr>
        <p:txBody>
          <a:bodyPr/>
          <a:lstStyle/>
          <a:p>
            <a:pPr>
              <a:lnSpc>
                <a:spcPct val="109000"/>
              </a:lnSpc>
            </a:pPr>
            <a:endParaRPr lang="en-GB" altLang="es-ES"/>
          </a:p>
        </p:txBody>
      </p:sp>
      <p:sp>
        <p:nvSpPr>
          <p:cNvPr id="3277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68766" y="946088"/>
            <a:ext cx="3820257" cy="3704035"/>
          </a:xfrm>
        </p:spPr>
        <p:txBody>
          <a:bodyPr/>
          <a:lstStyle/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chemeClr val="bg1"/>
                </a:solidFill>
              </a:rPr>
              <a:t>-   </a:t>
            </a:r>
            <a:r>
              <a:rPr lang="en-GB" altLang="es-ES" dirty="0" err="1">
                <a:solidFill>
                  <a:schemeClr val="bg1"/>
                </a:solidFill>
              </a:rPr>
              <a:t>Proxima</a:t>
            </a:r>
            <a:r>
              <a:rPr lang="en-GB" altLang="es-ES" dirty="0">
                <a:solidFill>
                  <a:schemeClr val="bg1"/>
                </a:solidFill>
              </a:rPr>
              <a:t> Centauri (</a:t>
            </a:r>
            <a:r>
              <a:rPr lang="en-GB" altLang="es-ES" dirty="0" err="1">
                <a:solidFill>
                  <a:schemeClr val="bg1"/>
                </a:solidFill>
              </a:rPr>
              <a:t>dM</a:t>
            </a:r>
            <a:r>
              <a:rPr lang="en-GB" altLang="es-ES" dirty="0">
                <a:solidFill>
                  <a:schemeClr val="bg1"/>
                </a:solidFill>
              </a:rPr>
              <a:t> 5.5e dwarf) is nearest star to the Sun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chemeClr val="bg1"/>
                </a:solidFill>
              </a:rPr>
              <a:t>-   XMM-Newton observed the weakest X-ray flares on a magnetically active star ever.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chemeClr val="bg1"/>
                </a:solidFill>
              </a:rPr>
              <a:t>-   Correlated X-ray and optical variability strongly supports coronal energy and mass supply by a continuous sequence of rapid explosive energy releases.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chemeClr val="bg1"/>
                </a:solidFill>
              </a:rPr>
              <a:t>-   Variable emission-line fluxes in the He-like triplets of O VII and Ne IX allow to determine density variations, implying densities between 2×10</a:t>
            </a:r>
            <a:r>
              <a:rPr lang="en-GB" altLang="es-ES" baseline="30000" dirty="0">
                <a:solidFill>
                  <a:schemeClr val="bg1"/>
                </a:solidFill>
              </a:rPr>
              <a:t>10</a:t>
            </a:r>
            <a:r>
              <a:rPr lang="en-GB" altLang="es-ES" dirty="0">
                <a:solidFill>
                  <a:schemeClr val="bg1"/>
                </a:solidFill>
              </a:rPr>
              <a:t> and 4×10</a:t>
            </a:r>
            <a:r>
              <a:rPr lang="en-GB" altLang="es-ES" baseline="30000" dirty="0">
                <a:solidFill>
                  <a:schemeClr val="bg1"/>
                </a:solidFill>
              </a:rPr>
              <a:t>11</a:t>
            </a:r>
            <a:r>
              <a:rPr lang="en-GB" altLang="es-ES" dirty="0">
                <a:solidFill>
                  <a:schemeClr val="bg1"/>
                </a:solidFill>
              </a:rPr>
              <a:t> cm</a:t>
            </a:r>
            <a:r>
              <a:rPr lang="en-GB" altLang="es-ES" baseline="30000" dirty="0">
                <a:solidFill>
                  <a:schemeClr val="bg1"/>
                </a:solidFill>
              </a:rPr>
              <a:t>-3</a:t>
            </a:r>
            <a:r>
              <a:rPr lang="en-GB" altLang="es-ES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GB" altLang="es-ES" dirty="0">
                <a:solidFill>
                  <a:srgbClr val="FF0000"/>
                </a:solidFill>
              </a:rPr>
              <a:t>Estimates of the mass and the volume of the line-emitting plasma.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rgbClr val="FF0000"/>
                </a:solidFill>
                <a:sym typeface="Wingdings" pitchFamily="2" charset="2"/>
              </a:rPr>
              <a:t>  </a:t>
            </a:r>
            <a:r>
              <a:rPr lang="en-GB" altLang="es-ES" dirty="0">
                <a:solidFill>
                  <a:srgbClr val="FF0000"/>
                </a:solidFill>
              </a:rPr>
              <a:t>Importance of </a:t>
            </a:r>
            <a:r>
              <a:rPr lang="en-GB" altLang="es-ES" dirty="0" err="1">
                <a:solidFill>
                  <a:srgbClr val="FF0000"/>
                </a:solidFill>
              </a:rPr>
              <a:t>chromospheric</a:t>
            </a:r>
            <a:r>
              <a:rPr lang="en-GB" altLang="es-ES" dirty="0">
                <a:solidFill>
                  <a:srgbClr val="FF0000"/>
                </a:solidFill>
              </a:rPr>
              <a:t> evaporation in active stellar coronae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US" altLang="es-ES" dirty="0">
                <a:solidFill>
                  <a:schemeClr val="bg1"/>
                </a:solidFill>
              </a:rPr>
              <a:t>M. </a:t>
            </a:r>
            <a:r>
              <a:rPr lang="en-US" altLang="es-ES" dirty="0" err="1">
                <a:solidFill>
                  <a:schemeClr val="bg1"/>
                </a:solidFill>
              </a:rPr>
              <a:t>Güdel</a:t>
            </a:r>
            <a:r>
              <a:rPr lang="en-US" altLang="es-ES" dirty="0">
                <a:solidFill>
                  <a:schemeClr val="bg1"/>
                </a:solidFill>
              </a:rPr>
              <a:t>, et al., </a:t>
            </a:r>
            <a:r>
              <a:rPr lang="en-GB" altLang="es-ES" dirty="0">
                <a:solidFill>
                  <a:schemeClr val="bg1"/>
                </a:solidFill>
              </a:rPr>
              <a:t>2002, ApJ 580, L73</a:t>
            </a:r>
          </a:p>
        </p:txBody>
      </p:sp>
      <p:pic>
        <p:nvPicPr>
          <p:cNvPr id="32775" name="Picture 6" descr="f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1" y="835360"/>
            <a:ext cx="4520711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8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64123" y="4914900"/>
            <a:ext cx="5301762" cy="1702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400">
                <a:solidFill>
                  <a:schemeClr val="bg2"/>
                </a:solidFill>
                <a:latin typeface="Verdana" pitchFamily="34" charset="0"/>
              </a:defRPr>
            </a:lvl1pPr>
            <a:lvl2pPr marL="633142" indent="-243516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400">
                <a:solidFill>
                  <a:schemeClr val="bg2"/>
                </a:solidFill>
                <a:latin typeface="Verdana" pitchFamily="34" charset="0"/>
              </a:defRPr>
            </a:lvl2pPr>
            <a:lvl3pPr marL="974065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3pPr>
            <a:lvl4pPr marL="1363690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4pPr>
            <a:lvl5pPr marL="1753316" indent="-194813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5pPr>
            <a:lvl6pPr marL="2142942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6pPr>
            <a:lvl7pPr marL="2532568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7pPr>
            <a:lvl8pPr marL="2922194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8pPr>
            <a:lvl9pPr marL="3311820" indent="-194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0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es-ES" sz="700"/>
              <a:t>Draft | N. Schartel | XMM-NEWTON | Page </a:t>
            </a:r>
            <a:fld id="{A6DF793C-8BA6-4BDD-ACB9-20D73C838F44}" type="slidenum">
              <a:rPr lang="it-IT" altLang="es-ES" sz="700"/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it-IT" altLang="es-ES" sz="700"/>
          </a:p>
        </p:txBody>
      </p:sp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0" y="0"/>
            <a:ext cx="9144000" cy="480774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altLang="es-ES" dirty="0" smtClean="0">
                <a:solidFill>
                  <a:schemeClr val="bg1"/>
                </a:solidFill>
              </a:rPr>
              <a:t>Simultaneous X-ray/optical/UV spectral energy distributions of AGNs</a:t>
            </a:r>
          </a:p>
        </p:txBody>
      </p:sp>
      <p:sp>
        <p:nvSpPr>
          <p:cNvPr id="10650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53254" y="1035845"/>
            <a:ext cx="2546838" cy="3704035"/>
          </a:xfrm>
        </p:spPr>
        <p:txBody>
          <a:bodyPr/>
          <a:lstStyle/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/>
              <a:t>    </a:t>
            </a:r>
            <a:r>
              <a:rPr lang="en-GB" altLang="es-ES" dirty="0">
                <a:solidFill>
                  <a:schemeClr val="bg1"/>
                </a:solidFill>
              </a:rPr>
              <a:t>R. V. </a:t>
            </a:r>
            <a:r>
              <a:rPr lang="en-GB" altLang="es-ES" dirty="0" err="1">
                <a:solidFill>
                  <a:schemeClr val="bg1"/>
                </a:solidFill>
              </a:rPr>
              <a:t>Vasudevan</a:t>
            </a:r>
            <a:r>
              <a:rPr lang="en-GB" altLang="es-ES" dirty="0">
                <a:solidFill>
                  <a:schemeClr val="bg1"/>
                </a:solidFill>
              </a:rPr>
              <a:t> &amp; A.C. Fabian, 2009, MNRAS 392, 1124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chemeClr val="bg1"/>
                </a:solidFill>
              </a:rPr>
              <a:t>-   Contemporaneous optical, ultraviolet (UV) and X-ray observations from the XMM-Newton European Photon Imaging Camera (EPIC-pn) and Optical Monitor (OM) </a:t>
            </a:r>
          </a:p>
          <a:p>
            <a:pPr>
              <a:lnSpc>
                <a:spcPct val="109000"/>
              </a:lnSpc>
              <a:buFont typeface="Wingdings" pitchFamily="2" charset="2"/>
              <a:buNone/>
            </a:pPr>
            <a:r>
              <a:rPr lang="en-GB" altLang="es-ES" dirty="0">
                <a:solidFill>
                  <a:srgbClr val="FF0000"/>
                </a:solidFill>
                <a:sym typeface="Wingdings" pitchFamily="2" charset="2"/>
              </a:rPr>
              <a:t> F</a:t>
            </a:r>
            <a:r>
              <a:rPr lang="en-GB" altLang="es-ES" dirty="0">
                <a:solidFill>
                  <a:srgbClr val="FF0000"/>
                </a:solidFill>
              </a:rPr>
              <a:t>or the first time, simultaneous spectral energy distributions (SEDs) for the majority of the Peterson et al. reverberation mapped sample of active galactic nuclei (AGN).</a:t>
            </a:r>
          </a:p>
        </p:txBody>
      </p:sp>
      <p:pic>
        <p:nvPicPr>
          <p:cNvPr id="106502" name="Picture 5" descr="MNR_14108_f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1" y="1039416"/>
            <a:ext cx="2878015" cy="316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MNR_14108_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92" y="1025129"/>
            <a:ext cx="217609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7" descr="MNR_14108_f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8" y="3018235"/>
            <a:ext cx="214825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8" descr="MNR_14108_f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47775"/>
            <a:ext cx="2872154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9" descr="MNR_14108_f2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2" y="1638300"/>
            <a:ext cx="2879481" cy="316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7962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1"/>
            <a:ext cx="9144000" cy="47555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3" y="13741"/>
            <a:ext cx="7174846" cy="76944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Cosmological Constraints from the Hubble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Diagram of Quasars at High Redshifts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92" y="3344356"/>
            <a:ext cx="7433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- distances </a:t>
            </a:r>
            <a:r>
              <a:rPr lang="en-GB" sz="1400" dirty="0" smtClean="0">
                <a:solidFill>
                  <a:schemeClr val="bg1"/>
                </a:solidFill>
              </a:rPr>
              <a:t>based </a:t>
            </a:r>
            <a:r>
              <a:rPr lang="en-GB" sz="1400" dirty="0">
                <a:solidFill>
                  <a:schemeClr val="bg1"/>
                </a:solidFill>
              </a:rPr>
              <a:t>on the X-ray and ultraviolet emission of the quasars</a:t>
            </a:r>
          </a:p>
          <a:p>
            <a:r>
              <a:rPr lang="en-GB" sz="1400" dirty="0">
                <a:solidFill>
                  <a:schemeClr val="bg1"/>
                </a:solidFill>
              </a:rPr>
              <a:t>- z &lt; 1.4  agreement with supernovae and concordance </a:t>
            </a:r>
            <a:r>
              <a:rPr lang="el-GR" sz="1400" dirty="0">
                <a:solidFill>
                  <a:schemeClr val="bg1"/>
                </a:solidFill>
              </a:rPr>
              <a:t>Λ</a:t>
            </a:r>
            <a:r>
              <a:rPr lang="en-GB" sz="1400" dirty="0">
                <a:solidFill>
                  <a:schemeClr val="bg1"/>
                </a:solidFill>
              </a:rPr>
              <a:t>CDM model</a:t>
            </a:r>
          </a:p>
          <a:p>
            <a:r>
              <a:rPr lang="en-GB" sz="1400" b="1" dirty="0" smtClean="0">
                <a:sym typeface="Wingdings" panose="05000000000000000000" pitchFamily="2" charset="2"/>
              </a:rPr>
              <a:t> </a:t>
            </a:r>
            <a:r>
              <a:rPr lang="en-GB" sz="1400" b="1" dirty="0" smtClean="0"/>
              <a:t>z </a:t>
            </a:r>
            <a:r>
              <a:rPr lang="en-GB" sz="1400" b="1" dirty="0"/>
              <a:t>&gt; 1.4 derivations of  ~4</a:t>
            </a:r>
            <a:r>
              <a:rPr lang="el-GR" sz="1400" b="1" dirty="0"/>
              <a:t>σ</a:t>
            </a:r>
          </a:p>
          <a:p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r>
              <a:rPr lang="el-GR" sz="1400" b="1" dirty="0" smtClean="0"/>
              <a:t> </a:t>
            </a:r>
            <a:r>
              <a:rPr lang="en-GB" sz="1400" b="1" dirty="0"/>
              <a:t>does dark energy density increasing with time?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G. Risaliti &amp; E. Lusso, 2019, Nature Astronomy 3, 272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98" y="3020343"/>
            <a:ext cx="2459000" cy="1775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5" y="0"/>
            <a:ext cx="2989385" cy="2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Highest </a:t>
            </a:r>
            <a:r>
              <a:rPr lang="en-US" dirty="0"/>
              <a:t>Profile </a:t>
            </a:r>
            <a:r>
              <a:rPr lang="en-US" dirty="0" smtClean="0"/>
              <a:t>Journals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67" y="554409"/>
            <a:ext cx="5650523" cy="40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Multiwavelenght</a:t>
            </a:r>
            <a:r>
              <a:rPr lang="en-GB" dirty="0"/>
              <a:t> Science: SZ / Planck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3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1469" y="1"/>
            <a:ext cx="2548245" cy="23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dirty="0" err="1" smtClean="0"/>
              <a:t>Multiwavelenght</a:t>
            </a:r>
            <a:r>
              <a:rPr lang="en-GB" dirty="0" smtClean="0"/>
              <a:t> Science: </a:t>
            </a:r>
            <a:br>
              <a:rPr lang="en-GB" dirty="0" smtClean="0"/>
            </a:br>
            <a:r>
              <a:rPr lang="en-GB" dirty="0" smtClean="0"/>
              <a:t>SZ / Planck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093" y="1254919"/>
            <a:ext cx="4009292" cy="3238500"/>
          </a:xfrm>
        </p:spPr>
        <p:txBody>
          <a:bodyPr/>
          <a:lstStyle/>
          <a:p>
            <a:pPr indent="0"/>
            <a:r>
              <a:rPr lang="en-GB" b="1" dirty="0" smtClean="0"/>
              <a:t>SZ-X-ray for clusters of galaxies </a:t>
            </a:r>
          </a:p>
          <a:p>
            <a:pPr indent="0"/>
            <a:endParaRPr lang="en-GB" b="1" dirty="0" smtClean="0"/>
          </a:p>
          <a:p>
            <a:pPr indent="0"/>
            <a:r>
              <a:rPr lang="en-GB" b="1" dirty="0" smtClean="0"/>
              <a:t>Most of the XMM-Newton observed clusters of galaxies were compared with the Planck observations</a:t>
            </a:r>
          </a:p>
          <a:p>
            <a:pPr indent="0"/>
            <a:endParaRPr lang="en-GB" b="1" dirty="0" smtClean="0"/>
          </a:p>
          <a:p>
            <a:pPr indent="0"/>
            <a:r>
              <a:rPr lang="en-GB" b="1" dirty="0" smtClean="0"/>
              <a:t>130 observations of Planck detected clusters </a:t>
            </a:r>
          </a:p>
          <a:p>
            <a:pPr indent="0"/>
            <a:endParaRPr lang="en-GB" b="1" dirty="0"/>
          </a:p>
          <a:p>
            <a:pPr indent="0"/>
            <a:r>
              <a:rPr lang="en-GB" b="1" dirty="0" smtClean="0"/>
              <a:t> Physics: hot gas</a:t>
            </a:r>
          </a:p>
          <a:p>
            <a:pPr indent="0"/>
            <a:r>
              <a:rPr lang="en-GB" b="1" dirty="0"/>
              <a:t> </a:t>
            </a:r>
            <a:r>
              <a:rPr lang="en-GB" b="1" dirty="0" smtClean="0"/>
              <a:t>        X-ray emission ~ (electron density)</a:t>
            </a:r>
            <a:r>
              <a:rPr lang="en-GB" b="1" baseline="30000" dirty="0" smtClean="0"/>
              <a:t>2 </a:t>
            </a:r>
            <a:r>
              <a:rPr lang="en-GB" b="1" baseline="30000" dirty="0"/>
              <a:t> </a:t>
            </a:r>
            <a:r>
              <a:rPr lang="en-GB" b="1" dirty="0"/>
              <a:t> </a:t>
            </a:r>
            <a:endParaRPr lang="en-GB" b="1" dirty="0" smtClean="0"/>
          </a:p>
          <a:p>
            <a:pPr indent="0"/>
            <a:r>
              <a:rPr lang="en-GB" b="1" dirty="0" smtClean="0"/>
              <a:t>         SZ                     ~ electron density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7215" y="2162909"/>
            <a:ext cx="4703485" cy="1952440"/>
          </a:xfrm>
        </p:spPr>
        <p:txBody>
          <a:bodyPr/>
          <a:lstStyle/>
          <a:p>
            <a:r>
              <a:rPr lang="en-GB" b="1" dirty="0" smtClean="0"/>
              <a:t>Most used so far for studying cluster selection for cosmological studies</a:t>
            </a:r>
          </a:p>
          <a:p>
            <a:endParaRPr lang="en-GB" b="1" dirty="0"/>
          </a:p>
          <a:p>
            <a:r>
              <a:rPr lang="en-GB" b="1" dirty="0" smtClean="0"/>
              <a:t>Cluster physics based on X-ray and SZ starts to build up.</a:t>
            </a:r>
          </a:p>
          <a:p>
            <a:r>
              <a:rPr lang="en-GB" b="1" dirty="0" smtClean="0"/>
              <a:t>Supported by higher spatial resolution of next generation SZ-telescopes</a:t>
            </a:r>
          </a:p>
          <a:p>
            <a:endParaRPr lang="en-GB" b="1" dirty="0" smtClean="0"/>
          </a:p>
          <a:p>
            <a:r>
              <a:rPr lang="en-GB" b="1" dirty="0" smtClean="0"/>
              <a:t>Clusters are stable and therefore almost no requests for joint programs </a:t>
            </a:r>
          </a:p>
          <a:p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96554" y="870440"/>
            <a:ext cx="1230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/>
              <a:t>Mantz</a:t>
            </a:r>
            <a:r>
              <a:rPr lang="en-GB" sz="1200" b="1" dirty="0"/>
              <a:t> et al., 2015, MNRAS 446, 2005  </a:t>
            </a:r>
            <a:endParaRPr lang="en-GB" sz="1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31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Programs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2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1407795"/>
            <a:ext cx="2448560" cy="212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242060"/>
            <a:ext cx="174365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0" y="588645"/>
            <a:ext cx="1943100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20" y="655320"/>
            <a:ext cx="1333500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60" y="348615"/>
            <a:ext cx="1663700" cy="1276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0" y="2247900"/>
            <a:ext cx="1219200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920" y="3225165"/>
            <a:ext cx="2160000" cy="810000"/>
          </a:xfrm>
          <a:prstGeom prst="rect">
            <a:avLst/>
          </a:prstGeom>
        </p:spPr>
      </p:pic>
      <p:pic>
        <p:nvPicPr>
          <p:cNvPr id="11" name="Picture 10" descr="HESS_II_Stefan_Klepser_DESY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5" y="4017146"/>
            <a:ext cx="2086856" cy="812455"/>
          </a:xfrm>
          <a:prstGeom prst="rect">
            <a:avLst/>
          </a:prstGeom>
        </p:spPr>
      </p:pic>
      <p:pic>
        <p:nvPicPr>
          <p:cNvPr id="12" name="Picture 11" descr="1200px-MAGIC_Telescope_-_La_Palm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101340"/>
            <a:ext cx="1440000" cy="810000"/>
          </a:xfrm>
          <a:prstGeom prst="rect">
            <a:avLst/>
          </a:prstGeom>
        </p:spPr>
      </p:pic>
      <p:pic>
        <p:nvPicPr>
          <p:cNvPr id="13" name="Picture 12" descr="nrao-wallpaper-copy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1"/>
          <a:stretch/>
        </p:blipFill>
        <p:spPr>
          <a:xfrm>
            <a:off x="6400800" y="4103370"/>
            <a:ext cx="1843200" cy="7429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937760" y="2430780"/>
            <a:ext cx="1991360" cy="11430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73200" y="2087880"/>
            <a:ext cx="1635760" cy="15240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00960" y="1310640"/>
            <a:ext cx="670560" cy="80010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09440" y="1463040"/>
            <a:ext cx="0" cy="37338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039360" y="1493520"/>
            <a:ext cx="1798320" cy="70866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727200" y="2529840"/>
            <a:ext cx="1666240" cy="79248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367280" y="3215640"/>
            <a:ext cx="721360" cy="76200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734560" y="2674620"/>
            <a:ext cx="1615440" cy="138684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836160" y="2567940"/>
            <a:ext cx="1910080" cy="769620"/>
          </a:xfrm>
          <a:prstGeom prst="straightConnector1">
            <a:avLst/>
          </a:prstGeom>
          <a:ln>
            <a:solidFill>
              <a:srgbClr val="00549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88639" y="4290179"/>
            <a:ext cx="3030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Courtesy P. </a:t>
            </a:r>
            <a:r>
              <a:rPr lang="en-GB" dirty="0" err="1" smtClean="0"/>
              <a:t>Kretschmar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Programs of Large Observatories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smtClean="0"/>
              <a:t>NASA connects all (its) Large Observatories over joint programs</a:t>
            </a:r>
          </a:p>
          <a:p>
            <a:pPr indent="0"/>
            <a:endParaRPr lang="en-GB" b="1" dirty="0"/>
          </a:p>
          <a:p>
            <a:pPr indent="0"/>
            <a:r>
              <a:rPr lang="en-GB" b="1" dirty="0" smtClean="0"/>
              <a:t>           Large Observatories         </a:t>
            </a:r>
          </a:p>
          <a:p>
            <a:pPr indent="0"/>
            <a:r>
              <a:rPr lang="en-GB" b="1" dirty="0" smtClean="0"/>
              <a:t>                                                                                                                        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Chandra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smtClean="0">
                <a:solidFill>
                  <a:srgbClr val="00B050"/>
                </a:solidFill>
              </a:rPr>
              <a:t>                 XMM-Newton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HST / </a:t>
            </a:r>
            <a:r>
              <a:rPr lang="en-GB" b="1" dirty="0" smtClean="0">
                <a:solidFill>
                  <a:srgbClr val="92D050"/>
                </a:solidFill>
              </a:rPr>
              <a:t>JWST</a:t>
            </a:r>
            <a:r>
              <a:rPr lang="en-GB" b="1" dirty="0" smtClean="0">
                <a:solidFill>
                  <a:srgbClr val="00B050"/>
                </a:solidFill>
              </a:rPr>
              <a:t>                  </a:t>
            </a:r>
          </a:p>
          <a:p>
            <a:pPr lvl="1">
              <a:buFontTx/>
              <a:buChar char="-"/>
            </a:pPr>
            <a:r>
              <a:rPr lang="en-GB" b="1" dirty="0" smtClean="0"/>
              <a:t> Spitzer                                                       </a:t>
            </a:r>
            <a:endParaRPr lang="en-GB" i="1" dirty="0" smtClean="0">
              <a:solidFill>
                <a:srgbClr val="FFC000"/>
              </a:solidFill>
            </a:endParaRPr>
          </a:p>
          <a:p>
            <a:pPr lvl="1"/>
            <a:r>
              <a:rPr lang="en-GB" b="1" dirty="0" smtClean="0"/>
              <a:t>                                                                     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NRAO  </a:t>
            </a:r>
            <a:r>
              <a:rPr lang="en-GB" b="1" dirty="0" smtClean="0"/>
              <a:t>                                     </a:t>
            </a:r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84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0"/>
            <a:ext cx="9144000" cy="47506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 dirty="0">
              <a:solidFill>
                <a:schemeClr val="tx1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131" cy="47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Programs of Large Observatories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GB" b="1" dirty="0" smtClean="0"/>
              <a:t>Connecting all </a:t>
            </a:r>
            <a:r>
              <a:rPr lang="en-GB" b="1" dirty="0"/>
              <a:t>Large Observatories over joint </a:t>
            </a:r>
            <a:r>
              <a:rPr lang="en-GB" b="1" dirty="0" smtClean="0"/>
              <a:t>programs:</a:t>
            </a:r>
          </a:p>
          <a:p>
            <a:pPr indent="0"/>
            <a:r>
              <a:rPr lang="en-GB" b="1" dirty="0" smtClean="0"/>
              <a:t>                       NASA + European + International </a:t>
            </a:r>
            <a:endParaRPr lang="en-GB" b="1" dirty="0"/>
          </a:p>
          <a:p>
            <a:pPr indent="0"/>
            <a:r>
              <a:rPr lang="en-GB" b="1" dirty="0" smtClean="0"/>
              <a:t>     </a:t>
            </a:r>
          </a:p>
          <a:p>
            <a:pPr indent="0"/>
            <a:r>
              <a:rPr lang="en-GB" b="1" dirty="0" smtClean="0"/>
              <a:t>      Large Observatories        European              International   </a:t>
            </a:r>
          </a:p>
          <a:p>
            <a:pPr>
              <a:buFontTx/>
              <a:buChar char="-"/>
            </a:pPr>
            <a:r>
              <a:rPr lang="en-GB" b="1" dirty="0" smtClean="0"/>
              <a:t>                                                                             </a:t>
            </a:r>
            <a:r>
              <a:rPr lang="en-GB" b="1" dirty="0" smtClean="0">
                <a:solidFill>
                  <a:srgbClr val="00B0F0"/>
                </a:solidFill>
              </a:rPr>
              <a:t>CTA  </a:t>
            </a:r>
            <a:r>
              <a:rPr lang="en-GB" b="1" dirty="0" smtClean="0"/>
              <a:t>                                            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Chandra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smtClean="0">
                <a:solidFill>
                  <a:srgbClr val="00B050"/>
                </a:solidFill>
              </a:rPr>
              <a:t>                     XMM-Newton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HST / </a:t>
            </a:r>
            <a:r>
              <a:rPr lang="en-GB" b="1" dirty="0" smtClean="0">
                <a:solidFill>
                  <a:srgbClr val="92D050"/>
                </a:solidFill>
              </a:rPr>
              <a:t>JWST</a:t>
            </a:r>
            <a:r>
              <a:rPr lang="en-GB" b="1" dirty="0" smtClean="0">
                <a:solidFill>
                  <a:srgbClr val="00B050"/>
                </a:solidFill>
              </a:rPr>
              <a:t>                   ESO VLT(I)</a:t>
            </a:r>
          </a:p>
          <a:p>
            <a:pPr lvl="1">
              <a:buFontTx/>
              <a:buChar char="-"/>
            </a:pPr>
            <a:r>
              <a:rPr lang="en-GB" b="1" dirty="0"/>
              <a:t> </a:t>
            </a:r>
            <a:r>
              <a:rPr lang="en-GB" b="1" dirty="0" smtClean="0"/>
              <a:t>Spitzer                           </a:t>
            </a:r>
            <a:r>
              <a:rPr lang="en-GB" dirty="0" smtClean="0">
                <a:solidFill>
                  <a:srgbClr val="FDC82F"/>
                </a:solidFill>
              </a:rPr>
              <a:t>(</a:t>
            </a:r>
            <a:r>
              <a:rPr lang="en-GB" i="1" dirty="0" smtClean="0">
                <a:solidFill>
                  <a:srgbClr val="FDC82F"/>
                </a:solidFill>
              </a:rPr>
              <a:t>Herschel)</a:t>
            </a:r>
          </a:p>
          <a:p>
            <a:pPr lvl="1"/>
            <a:r>
              <a:rPr lang="en-GB" b="1" dirty="0"/>
              <a:t> </a:t>
            </a:r>
            <a:r>
              <a:rPr lang="en-GB" b="1" dirty="0" smtClean="0"/>
              <a:t>                                                                     </a:t>
            </a:r>
            <a:r>
              <a:rPr lang="en-GB" b="1" dirty="0" smtClean="0">
                <a:solidFill>
                  <a:srgbClr val="FF0000"/>
                </a:solidFill>
              </a:rPr>
              <a:t>ALMA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NRAO  </a:t>
            </a:r>
            <a:r>
              <a:rPr lang="en-GB" b="1" dirty="0" smtClean="0"/>
              <a:t>                           </a:t>
            </a:r>
            <a:r>
              <a:rPr lang="en-GB" b="1" dirty="0" smtClean="0">
                <a:solidFill>
                  <a:srgbClr val="FF0000"/>
                </a:solidFill>
              </a:rPr>
              <a:t>Euro Radio</a:t>
            </a:r>
            <a:r>
              <a:rPr lang="en-GB" b="1" dirty="0" smtClean="0"/>
              <a:t>            </a:t>
            </a:r>
            <a:r>
              <a:rPr lang="en-GB" b="1" dirty="0" smtClean="0">
                <a:solidFill>
                  <a:srgbClr val="0098DB"/>
                </a:solidFill>
              </a:rPr>
              <a:t>SKA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68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/>
            <a:r>
              <a:rPr lang="en-GB" b="1" dirty="0" smtClean="0"/>
              <a:t>Connecting </a:t>
            </a:r>
            <a:r>
              <a:rPr lang="en-GB" b="1" dirty="0"/>
              <a:t>all Large Observatories </a:t>
            </a:r>
            <a:r>
              <a:rPr lang="en-GB" b="1" dirty="0" smtClean="0"/>
              <a:t>+ (some) medium size missions</a:t>
            </a:r>
          </a:p>
          <a:p>
            <a:pPr indent="0"/>
            <a:endParaRPr lang="en-GB" b="1" dirty="0" smtClean="0"/>
          </a:p>
          <a:p>
            <a:pPr indent="0"/>
            <a:r>
              <a:rPr lang="en-GB" b="1" dirty="0"/>
              <a:t> </a:t>
            </a:r>
            <a:r>
              <a:rPr lang="en-GB" b="1" dirty="0" smtClean="0"/>
              <a:t>           Large Observatories        European              International   </a:t>
            </a:r>
          </a:p>
          <a:p>
            <a:pPr>
              <a:buFontTx/>
              <a:buChar char="-"/>
            </a:pPr>
            <a:r>
              <a:rPr lang="en-GB" b="1" dirty="0" smtClean="0"/>
              <a:t>                                                                             </a:t>
            </a:r>
            <a:r>
              <a:rPr lang="en-GB" dirty="0" smtClean="0"/>
              <a:t>CTA 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92D050"/>
                </a:solidFill>
              </a:rPr>
              <a:t>HESS &amp; MAGIC </a:t>
            </a:r>
          </a:p>
          <a:p>
            <a:pPr>
              <a:buFontTx/>
              <a:buChar char="-"/>
            </a:pPr>
            <a:r>
              <a:rPr lang="en-GB" b="1" dirty="0"/>
              <a:t> </a:t>
            </a:r>
            <a:r>
              <a:rPr lang="en-GB" b="1" dirty="0" smtClean="0"/>
              <a:t>                                               </a:t>
            </a:r>
            <a:r>
              <a:rPr lang="en-GB" b="1" dirty="0" smtClean="0">
                <a:solidFill>
                  <a:srgbClr val="92D050"/>
                </a:solidFill>
              </a:rPr>
              <a:t>Integral</a:t>
            </a:r>
            <a:r>
              <a:rPr lang="en-GB" b="1" dirty="0" smtClean="0">
                <a:solidFill>
                  <a:srgbClr val="00B050"/>
                </a:solidFill>
              </a:rPr>
              <a:t>        </a:t>
            </a:r>
            <a:r>
              <a:rPr lang="en-GB" b="1" dirty="0" smtClean="0"/>
              <a:t>                     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Chandra                         </a:t>
            </a:r>
            <a:r>
              <a:rPr lang="en-GB" b="1" dirty="0" smtClean="0">
                <a:solidFill>
                  <a:srgbClr val="92D050"/>
                </a:solidFill>
              </a:rPr>
              <a:t>Swift (no exchange) 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                       XMM-Newton</a:t>
            </a:r>
          </a:p>
          <a:p>
            <a:pPr lvl="1">
              <a:buFontTx/>
              <a:buChar char="-"/>
            </a:pPr>
            <a:r>
              <a:rPr lang="en-GB" b="1" dirty="0" smtClean="0">
                <a:solidFill>
                  <a:srgbClr val="00B050"/>
                </a:solidFill>
              </a:rPr>
              <a:t> HST / </a:t>
            </a:r>
            <a:r>
              <a:rPr lang="en-GB" b="1" dirty="0" smtClean="0">
                <a:solidFill>
                  <a:srgbClr val="92D050"/>
                </a:solidFill>
              </a:rPr>
              <a:t>JWST</a:t>
            </a:r>
            <a:r>
              <a:rPr lang="en-GB" b="1" dirty="0" smtClean="0">
                <a:solidFill>
                  <a:srgbClr val="00B050"/>
                </a:solidFill>
              </a:rPr>
              <a:t>                   ESO VLT(I)</a:t>
            </a:r>
          </a:p>
          <a:p>
            <a:pPr lvl="1">
              <a:buFontTx/>
              <a:buChar char="-"/>
            </a:pPr>
            <a:r>
              <a:rPr lang="en-GB" b="1" dirty="0"/>
              <a:t> </a:t>
            </a:r>
            <a:r>
              <a:rPr lang="en-GB" b="1" dirty="0" smtClean="0"/>
              <a:t>Spitzer                           </a:t>
            </a:r>
            <a:r>
              <a:rPr lang="en-GB" i="1" dirty="0" smtClean="0">
                <a:solidFill>
                  <a:srgbClr val="FFC000"/>
                </a:solidFill>
              </a:rPr>
              <a:t>(Herschel)</a:t>
            </a:r>
          </a:p>
          <a:p>
            <a:pPr lvl="1"/>
            <a:r>
              <a:rPr lang="en-GB" b="1" dirty="0"/>
              <a:t> </a:t>
            </a:r>
            <a:r>
              <a:rPr lang="en-GB" b="1" dirty="0" smtClean="0"/>
              <a:t>                                                                     </a:t>
            </a:r>
            <a:r>
              <a:rPr lang="en-GB" b="1" dirty="0" smtClean="0">
                <a:solidFill>
                  <a:srgbClr val="FF0000"/>
                </a:solidFill>
              </a:rPr>
              <a:t>ALMA </a:t>
            </a:r>
          </a:p>
          <a:p>
            <a:pPr lvl="1">
              <a:buFontTx/>
              <a:buChar char="-"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B050"/>
                </a:solidFill>
              </a:rPr>
              <a:t>NRAO  </a:t>
            </a:r>
            <a:r>
              <a:rPr lang="en-GB" b="1" dirty="0" smtClean="0"/>
              <a:t>                           </a:t>
            </a:r>
            <a:r>
              <a:rPr lang="en-GB" b="1" dirty="0" smtClean="0">
                <a:solidFill>
                  <a:srgbClr val="FF0000"/>
                </a:solidFill>
              </a:rPr>
              <a:t>Euro Radio</a:t>
            </a:r>
            <a:r>
              <a:rPr lang="en-GB" b="1" dirty="0" smtClean="0"/>
              <a:t>            </a:t>
            </a:r>
            <a:r>
              <a:rPr lang="en-GB" dirty="0" smtClean="0"/>
              <a:t>SKA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60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AO 18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57" y="136525"/>
            <a:ext cx="6841890" cy="4273550"/>
          </a:xfrm>
        </p:spPr>
      </p:pic>
      <p:sp>
        <p:nvSpPr>
          <p:cNvPr id="6" name="TextBox 5"/>
          <p:cNvSpPr txBox="1"/>
          <p:nvPr/>
        </p:nvSpPr>
        <p:spPr>
          <a:xfrm>
            <a:off x="4275757" y="2510294"/>
            <a:ext cx="81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(69)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373588" y="3601812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6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293082" y="3215103"/>
            <a:ext cx="81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(13)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216817" y="2879626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  (9</a:t>
            </a:r>
            <a:r>
              <a:rPr lang="en-GB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293229" y="105861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(11)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333206" y="1432538"/>
            <a:ext cx="81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(13)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392746" y="3971144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0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9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91" y="166029"/>
            <a:ext cx="6941336" cy="41334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AO 19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82991" y="3165137"/>
            <a:ext cx="81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(12)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93684" y="3871452"/>
            <a:ext cx="81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(</a:t>
            </a:r>
            <a:r>
              <a:rPr lang="en-GB" dirty="0"/>
              <a:t>3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91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Observations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" y="729761"/>
            <a:ext cx="2891156" cy="33778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55" y="999391"/>
            <a:ext cx="2727556" cy="3238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5" y="1046285"/>
            <a:ext cx="2901462" cy="3508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3154" y="4220306"/>
            <a:ext cx="2664069" cy="202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6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Observations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" y="729761"/>
            <a:ext cx="2891156" cy="33778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55" y="999391"/>
            <a:ext cx="2727556" cy="3238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5" y="1046285"/>
            <a:ext cx="2901462" cy="3508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3154" y="4220306"/>
            <a:ext cx="2664069" cy="202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50631" y="1907931"/>
            <a:ext cx="2180492" cy="14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30823" y="2350478"/>
            <a:ext cx="2400300" cy="14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253154" y="1166445"/>
            <a:ext cx="2532184" cy="14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9953" y="2779836"/>
            <a:ext cx="2321169" cy="14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61546" y="1044320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152398" y="2229320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140676" y="2502877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140676" y="3048966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3156436" y="1306126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3156437" y="1458526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3156438" y="1584550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>
            <a:off x="61546" y="1366705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140675" y="2060330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58613" y="1199650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>
            <a:off x="58611" y="1640234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58612" y="1487862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Arrow 25"/>
          <p:cNvSpPr/>
          <p:nvPr/>
        </p:nvSpPr>
        <p:spPr>
          <a:xfrm>
            <a:off x="2787159" y="2420816"/>
            <a:ext cx="369277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53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52521" cy="4813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b="1" dirty="0" smtClean="0"/>
              <a:t>“XMM-Newton the next Decade” Workshop</a:t>
            </a:r>
            <a:endParaRPr lang="es-E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44"/>
            <a:ext cx="1397479" cy="196830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9237" y="612486"/>
            <a:ext cx="6133381" cy="3665283"/>
          </a:xfrm>
        </p:spPr>
        <p:txBody>
          <a:bodyPr/>
          <a:lstStyle/>
          <a:p>
            <a:pPr indent="0"/>
            <a:r>
              <a:rPr lang="en-US" b="1" dirty="0" smtClean="0">
                <a:solidFill>
                  <a:srgbClr val="FF0000"/>
                </a:solidFill>
              </a:rPr>
              <a:t>- May 2016, ESAC  with 148 Participants  </a:t>
            </a:r>
          </a:p>
          <a:p>
            <a:pPr indent="0"/>
            <a:r>
              <a:rPr lang="en-US" b="1" dirty="0" smtClean="0">
                <a:solidFill>
                  <a:srgbClr val="FF0000"/>
                </a:solidFill>
              </a:rPr>
              <a:t>- Presentations: </a:t>
            </a:r>
          </a:p>
          <a:p>
            <a:pPr indent="0"/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sz="1000" b="1" dirty="0" smtClean="0">
                <a:solidFill>
                  <a:srgbClr val="FF0000"/>
                </a:solidFill>
              </a:rPr>
              <a:t>http</a:t>
            </a:r>
            <a:r>
              <a:rPr lang="en-US" sz="1000" b="1" dirty="0">
                <a:solidFill>
                  <a:srgbClr val="FF0000"/>
                </a:solidFill>
              </a:rPr>
              <a:t>://</a:t>
            </a:r>
            <a:r>
              <a:rPr lang="en-US" sz="1000" b="1" dirty="0" smtClean="0">
                <a:solidFill>
                  <a:srgbClr val="FF0000"/>
                </a:solidFill>
              </a:rPr>
              <a:t>www.cosmos.esa.int/web/xmm-newton/2016-workshop</a:t>
            </a:r>
            <a:endParaRPr lang="es-ES" sz="1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38" y="1"/>
            <a:ext cx="2055962" cy="26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“XMM-Newton the next Decade” Workshop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GB" dirty="0"/>
              <a:t>Many scientific opportunities will be opened up by joint (</a:t>
            </a:r>
            <a:r>
              <a:rPr lang="en-GB" dirty="0" smtClean="0"/>
              <a:t>and follow-up) observations </a:t>
            </a:r>
            <a:r>
              <a:rPr lang="en-GB" dirty="0"/>
              <a:t>associated with </a:t>
            </a:r>
            <a:r>
              <a:rPr lang="en-GB" b="1" dirty="0"/>
              <a:t>new space missions and ground facilities</a:t>
            </a:r>
            <a:r>
              <a:rPr lang="en-GB" dirty="0"/>
              <a:t>, e.g</a:t>
            </a:r>
            <a:r>
              <a:rPr lang="en-GB" dirty="0" smtClean="0"/>
              <a:t>., Transiting </a:t>
            </a:r>
            <a:r>
              <a:rPr lang="en-GB" dirty="0"/>
              <a:t>Exoplanet Survey Satellite (TESS), eROSITA, JWST, Euclid </a:t>
            </a:r>
            <a:r>
              <a:rPr lang="en-GB" dirty="0" smtClean="0"/>
              <a:t>and the  Cherenkov Telescope </a:t>
            </a:r>
            <a:r>
              <a:rPr lang="en-GB" dirty="0"/>
              <a:t>Array (CTA). 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Target </a:t>
            </a:r>
            <a:r>
              <a:rPr lang="en-GB" dirty="0"/>
              <a:t>of Opportunity (TOO) observations are expected to play </a:t>
            </a:r>
            <a:r>
              <a:rPr lang="en-GB" dirty="0" smtClean="0"/>
              <a:t>an increasingly  </a:t>
            </a:r>
            <a:r>
              <a:rPr lang="en-GB" dirty="0"/>
              <a:t>important future role. 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MYHP </a:t>
            </a:r>
            <a:r>
              <a:rPr lang="en-GB" dirty="0"/>
              <a:t>were introduced </a:t>
            </a:r>
            <a:r>
              <a:rPr lang="en-GB" dirty="0" smtClean="0"/>
              <a:t>in AO-17 allowing the </a:t>
            </a:r>
            <a:r>
              <a:rPr lang="en-GB" dirty="0"/>
              <a:t>allocation </a:t>
            </a:r>
            <a:r>
              <a:rPr lang="en-GB" dirty="0" smtClean="0"/>
              <a:t>for </a:t>
            </a:r>
            <a:r>
              <a:rPr lang="en-GB" dirty="0"/>
              <a:t>up to 6 Ms observing time.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47" y="3044391"/>
            <a:ext cx="6014095" cy="1424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2547" y="3044391"/>
            <a:ext cx="6082162" cy="1424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12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707886"/>
          </a:xfrm>
        </p:spPr>
        <p:txBody>
          <a:bodyPr/>
          <a:lstStyle/>
          <a:p>
            <a:r>
              <a:rPr lang="en-US" dirty="0"/>
              <a:t>Scientific </a:t>
            </a:r>
            <a:r>
              <a:rPr lang="en-US" dirty="0" smtClean="0"/>
              <a:t>Potential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12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29101" y="2262942"/>
            <a:ext cx="2493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JWST</a:t>
            </a:r>
            <a:r>
              <a:rPr lang="en-US" sz="1200" dirty="0" smtClean="0"/>
              <a:t> will perform </a:t>
            </a:r>
            <a:r>
              <a:rPr lang="en-US" sz="1200" dirty="0"/>
              <a:t>detailed spectroscopic follow-up of transiting exoplanets to examine </a:t>
            </a:r>
            <a:r>
              <a:rPr lang="en-US" sz="1200" dirty="0" smtClean="0"/>
              <a:t>their atmospheres</a:t>
            </a:r>
            <a:r>
              <a:rPr lang="en-US" sz="1200" dirty="0"/>
              <a:t>. </a:t>
            </a:r>
            <a:r>
              <a:rPr lang="en-US" sz="1200" dirty="0" smtClean="0">
                <a:solidFill>
                  <a:srgbClr val="FF0000"/>
                </a:solidFill>
              </a:rPr>
              <a:t>To really </a:t>
            </a:r>
            <a:r>
              <a:rPr lang="en-US" sz="1200" dirty="0">
                <a:solidFill>
                  <a:srgbClr val="FF0000"/>
                </a:solidFill>
              </a:rPr>
              <a:t>understand the </a:t>
            </a:r>
            <a:r>
              <a:rPr lang="en-US" sz="1200" dirty="0" smtClean="0">
                <a:solidFill>
                  <a:srgbClr val="FF0000"/>
                </a:solidFill>
              </a:rPr>
              <a:t>chemistry,                                          we will                                            </a:t>
            </a:r>
            <a:r>
              <a:rPr lang="en-US" sz="1200" dirty="0">
                <a:solidFill>
                  <a:srgbClr val="FF0000"/>
                </a:solidFill>
              </a:rPr>
              <a:t>need </a:t>
            </a:r>
            <a:r>
              <a:rPr lang="en-US" sz="1200" dirty="0" smtClean="0">
                <a:solidFill>
                  <a:srgbClr val="FF0000"/>
                </a:solidFill>
              </a:rPr>
              <a:t>to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monitor </a:t>
            </a:r>
            <a:r>
              <a:rPr lang="en-US" sz="1200" dirty="0" smtClean="0">
                <a:solidFill>
                  <a:srgbClr val="FF0000"/>
                </a:solidFill>
              </a:rPr>
              <a:t>                            the                                     host star                            X-ray flares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2" y="767013"/>
            <a:ext cx="1625223" cy="1001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GB" dirty="0"/>
              <a:t>Understanding planetary </a:t>
            </a:r>
            <a:r>
              <a:rPr lang="en-GB" dirty="0" smtClean="0"/>
              <a:t>systems: their </a:t>
            </a:r>
            <a:r>
              <a:rPr lang="en-GB" dirty="0"/>
              <a:t>formation, and </a:t>
            </a:r>
            <a:r>
              <a:rPr lang="en-GB" dirty="0" smtClean="0"/>
              <a:t>their host stars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530" y="1598010"/>
            <a:ext cx="3510949" cy="3011763"/>
          </a:xfrm>
        </p:spPr>
        <p:txBody>
          <a:bodyPr/>
          <a:lstStyle/>
          <a:p>
            <a:pPr indent="0"/>
            <a:r>
              <a:rPr lang="en-US" altLang="es-ES" dirty="0" smtClean="0"/>
              <a:t>- Our </a:t>
            </a:r>
            <a:r>
              <a:rPr lang="en-US" altLang="es-ES" dirty="0">
                <a:solidFill>
                  <a:srgbClr val="FF0000"/>
                </a:solidFill>
              </a:rPr>
              <a:t>understanding of the star-planet interaction will progress </a:t>
            </a:r>
            <a:r>
              <a:rPr lang="en-US" altLang="es-ES" dirty="0">
                <a:solidFill>
                  <a:schemeClr val="tx1"/>
                </a:solidFill>
              </a:rPr>
              <a:t>through monitoring </a:t>
            </a:r>
            <a:r>
              <a:rPr lang="en-US" altLang="es-ES" dirty="0" err="1" smtClean="0">
                <a:solidFill>
                  <a:schemeClr val="tx1"/>
                </a:solidFill>
              </a:rPr>
              <a:t>programmes</a:t>
            </a:r>
            <a:r>
              <a:rPr lang="en-US" altLang="es-ES" dirty="0" smtClean="0">
                <a:solidFill>
                  <a:schemeClr val="tx1"/>
                </a:solidFill>
              </a:rPr>
              <a:t> </a:t>
            </a:r>
            <a:r>
              <a:rPr lang="en-US" altLang="es-ES" dirty="0">
                <a:solidFill>
                  <a:schemeClr val="tx1"/>
                </a:solidFill>
              </a:rPr>
              <a:t>of selected systems through planetary </a:t>
            </a:r>
            <a:r>
              <a:rPr lang="en-US" altLang="es-ES" dirty="0" smtClean="0">
                <a:solidFill>
                  <a:schemeClr val="tx1"/>
                </a:solidFill>
              </a:rPr>
              <a:t>orbital phases</a:t>
            </a:r>
            <a:r>
              <a:rPr lang="en-US" altLang="es-ES" dirty="0"/>
              <a:t>. </a:t>
            </a:r>
            <a:endParaRPr lang="en-US" altLang="es-ES" dirty="0" smtClean="0"/>
          </a:p>
          <a:p>
            <a:pPr indent="0"/>
            <a:r>
              <a:rPr lang="en-US" altLang="es-ES" dirty="0" smtClean="0">
                <a:solidFill>
                  <a:srgbClr val="FF0000"/>
                </a:solidFill>
              </a:rPr>
              <a:t>- New </a:t>
            </a:r>
            <a:r>
              <a:rPr lang="en-US" altLang="es-ES" dirty="0">
                <a:solidFill>
                  <a:srgbClr val="FF0000"/>
                </a:solidFill>
              </a:rPr>
              <a:t>hot-</a:t>
            </a:r>
            <a:r>
              <a:rPr lang="en-US" altLang="es-ES" dirty="0" err="1">
                <a:solidFill>
                  <a:srgbClr val="FF0000"/>
                </a:solidFill>
              </a:rPr>
              <a:t>Jupiters</a:t>
            </a:r>
            <a:r>
              <a:rPr lang="en-US" altLang="es-ES" dirty="0">
                <a:solidFill>
                  <a:srgbClr val="FF0000"/>
                </a:solidFill>
              </a:rPr>
              <a:t> with </a:t>
            </a:r>
            <a:r>
              <a:rPr lang="en-US" altLang="es-ES" dirty="0" smtClean="0">
                <a:solidFill>
                  <a:srgbClr val="FF0000"/>
                </a:solidFill>
              </a:rPr>
              <a:t>evaporating atmospheres </a:t>
            </a:r>
            <a:r>
              <a:rPr lang="en-US" altLang="es-ES" dirty="0"/>
              <a:t>(e.g. </a:t>
            </a:r>
            <a:r>
              <a:rPr lang="en-US" altLang="es-ES" dirty="0" err="1"/>
              <a:t>Salz</a:t>
            </a:r>
            <a:r>
              <a:rPr lang="en-US" altLang="es-ES" dirty="0"/>
              <a:t> et al., 2015, A&amp;A, 576, 42) </a:t>
            </a:r>
            <a:r>
              <a:rPr lang="en-US" altLang="es-ES" dirty="0" smtClean="0">
                <a:solidFill>
                  <a:schemeClr val="tx1"/>
                </a:solidFill>
              </a:rPr>
              <a:t>will certainly </a:t>
            </a:r>
            <a:r>
              <a:rPr lang="en-US" altLang="es-ES" dirty="0">
                <a:solidFill>
                  <a:schemeClr val="tx1"/>
                </a:solidFill>
              </a:rPr>
              <a:t>be key targets for studies </a:t>
            </a:r>
            <a:r>
              <a:rPr lang="en-US" altLang="es-ES" dirty="0" smtClean="0">
                <a:solidFill>
                  <a:schemeClr val="tx1"/>
                </a:solidFill>
              </a:rPr>
              <a:t>of exoplanetary </a:t>
            </a:r>
            <a:r>
              <a:rPr lang="en-US" altLang="es-ES" dirty="0">
                <a:solidFill>
                  <a:schemeClr val="tx1"/>
                </a:solidFill>
              </a:rPr>
              <a:t>mass loss </a:t>
            </a:r>
            <a:r>
              <a:rPr lang="en-US" altLang="es-ES" dirty="0"/>
              <a:t>in the next years</a:t>
            </a:r>
            <a:r>
              <a:rPr lang="en-US" altLang="es-ES" dirty="0" smtClean="0"/>
              <a:t>.</a:t>
            </a:r>
            <a:endParaRPr lang="en-US" altLang="es-ES" dirty="0"/>
          </a:p>
          <a:p>
            <a:r>
              <a:rPr lang="en-US" altLang="es-ES" u="sng" dirty="0">
                <a:solidFill>
                  <a:schemeClr val="accent1"/>
                </a:solidFill>
              </a:rPr>
              <a:t>XMM-Newton is uniquely suited to </a:t>
            </a:r>
            <a:r>
              <a:rPr lang="en-US" altLang="es-ES" u="sng" dirty="0" smtClean="0">
                <a:solidFill>
                  <a:schemeClr val="accent1"/>
                </a:solidFill>
              </a:rPr>
              <a:t>such studies </a:t>
            </a:r>
            <a:r>
              <a:rPr lang="en-US" altLang="es-ES" u="sng" dirty="0">
                <a:solidFill>
                  <a:schemeClr val="accent1"/>
                </a:solidFill>
              </a:rPr>
              <a:t>as it provides </a:t>
            </a:r>
            <a:r>
              <a:rPr lang="en-US" altLang="es-ES" u="sng" dirty="0" smtClean="0">
                <a:solidFill>
                  <a:schemeClr val="accent1"/>
                </a:solidFill>
              </a:rPr>
              <a:t>simultaneous measurements </a:t>
            </a:r>
            <a:r>
              <a:rPr lang="en-US" altLang="es-ES" u="sng" dirty="0">
                <a:solidFill>
                  <a:schemeClr val="accent1"/>
                </a:solidFill>
              </a:rPr>
              <a:t>in the X-ray </a:t>
            </a:r>
            <a:r>
              <a:rPr lang="en-US" altLang="es-ES" u="sng" dirty="0" smtClean="0">
                <a:solidFill>
                  <a:schemeClr val="accent1"/>
                </a:solidFill>
              </a:rPr>
              <a:t>and optical/UV regimes and has highest effective area.</a:t>
            </a:r>
            <a:endParaRPr lang="es-E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36" y="3344221"/>
            <a:ext cx="1578634" cy="12270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12943" y="2751826"/>
            <a:ext cx="249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1354348" y="767013"/>
            <a:ext cx="303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NASA’s Transiting Exoplanet Survey Satellite </a:t>
            </a:r>
            <a:r>
              <a:rPr lang="en-US" sz="1200" dirty="0"/>
              <a:t>(</a:t>
            </a:r>
            <a:r>
              <a:rPr lang="en-US" sz="1200" dirty="0">
                <a:solidFill>
                  <a:srgbClr val="FF0000"/>
                </a:solidFill>
              </a:rPr>
              <a:t>TESS</a:t>
            </a:r>
            <a:r>
              <a:rPr lang="en-US" sz="1200" dirty="0"/>
              <a:t>) mission </a:t>
            </a:r>
            <a:r>
              <a:rPr lang="en-US" sz="1200" dirty="0" smtClean="0"/>
              <a:t>has started to monitor 200,000 nearby </a:t>
            </a:r>
            <a:r>
              <a:rPr lang="en-US" sz="1200" dirty="0"/>
              <a:t>stars </a:t>
            </a:r>
            <a:r>
              <a:rPr lang="en-US" sz="1200" dirty="0" smtClean="0"/>
              <a:t>to discover new transiting exoplanets</a:t>
            </a:r>
            <a:r>
              <a:rPr lang="en-US" sz="1200" dirty="0"/>
              <a:t>.</a:t>
            </a:r>
            <a:endParaRPr lang="es-E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70" y="669594"/>
            <a:ext cx="3208129" cy="2082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35869" y="2751826"/>
            <a:ext cx="3208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T</a:t>
            </a:r>
            <a:r>
              <a:rPr lang="de-DE" sz="1200" b="1" dirty="0" smtClean="0">
                <a:solidFill>
                  <a:srgbClr val="FF0000"/>
                </a:solidFill>
              </a:rPr>
              <a:t>he X-ray luminosity of the host star is of fundamental importanct to understand planets habitability </a:t>
            </a:r>
            <a:endParaRPr lang="de-DE" sz="1200" b="1" dirty="0">
              <a:solidFill>
                <a:schemeClr val="bg1"/>
              </a:solidFill>
            </a:endParaRPr>
          </a:p>
          <a:p>
            <a:r>
              <a:rPr lang="es-ES" sz="1200" b="1" dirty="0"/>
              <a:t>TRAPPIST-1 (</a:t>
            </a:r>
            <a:r>
              <a:rPr lang="es-ES" sz="1200" b="1" dirty="0" err="1"/>
              <a:t>Wheatley</a:t>
            </a:r>
            <a:r>
              <a:rPr lang="es-ES" sz="1200" b="1" dirty="0"/>
              <a:t> et al., 2017, MNRAS 465, L74</a:t>
            </a:r>
            <a:r>
              <a:rPr lang="es-ES" sz="1200" b="1" dirty="0" smtClean="0"/>
              <a:t>) &amp;</a:t>
            </a:r>
            <a:endParaRPr lang="es-ES" sz="1200" b="1" dirty="0"/>
          </a:p>
          <a:p>
            <a:r>
              <a:rPr lang="es-ES" sz="1200" b="1" dirty="0" err="1"/>
              <a:t>Proxima</a:t>
            </a:r>
            <a:r>
              <a:rPr lang="es-ES" sz="1200" b="1" dirty="0"/>
              <a:t> Centrauri b (Ribas et al., 2016, A&amp;A 596, 111)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3770" y="752445"/>
            <a:ext cx="147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comprehensive </a:t>
            </a:r>
            <a:r>
              <a:rPr lang="en-GB" sz="1200" dirty="0"/>
              <a:t>study of magnetic activity in late-type </a:t>
            </a:r>
            <a:r>
              <a:rPr lang="en-GB" sz="1200" dirty="0" smtClean="0"/>
              <a:t>stars</a:t>
            </a:r>
            <a:endParaRPr lang="en-GB" sz="1200" dirty="0"/>
          </a:p>
        </p:txBody>
      </p:sp>
      <p:sp>
        <p:nvSpPr>
          <p:cNvPr id="8" name="Right Arrow 7"/>
          <p:cNvSpPr/>
          <p:nvPr/>
        </p:nvSpPr>
        <p:spPr>
          <a:xfrm>
            <a:off x="4261448" y="1069675"/>
            <a:ext cx="276045" cy="1982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7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0"/>
            <a:ext cx="9144000" cy="47506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 dirty="0">
              <a:solidFill>
                <a:schemeClr val="tx1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pic>
        <p:nvPicPr>
          <p:cNvPr id="11270" name="Picture 5" descr="xmm_preparation_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43" y="0"/>
            <a:ext cx="3865113" cy="472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3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5" y="149150"/>
            <a:ext cx="7612061" cy="430887"/>
          </a:xfrm>
        </p:spPr>
        <p:txBody>
          <a:bodyPr/>
          <a:lstStyle/>
          <a:p>
            <a:r>
              <a:rPr lang="en-US" dirty="0" smtClean="0"/>
              <a:t>Iron Line Studies: </a:t>
            </a:r>
            <a:r>
              <a:rPr lang="en-US" dirty="0"/>
              <a:t>A</a:t>
            </a:r>
            <a:r>
              <a:rPr lang="en-US" dirty="0" smtClean="0"/>
              <a:t> Continuing </a:t>
            </a:r>
            <a:r>
              <a:rPr lang="en-US" dirty="0"/>
              <a:t>S</a:t>
            </a:r>
            <a:r>
              <a:rPr lang="en-US" dirty="0" smtClean="0"/>
              <a:t>uccess      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4570" y="1198715"/>
            <a:ext cx="3283290" cy="348713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s-ES" b="1" u="sng" dirty="0" smtClean="0">
                <a:solidFill>
                  <a:schemeClr val="accent1"/>
                </a:solidFill>
              </a:rPr>
              <a:t>XMM</a:t>
            </a:r>
            <a:r>
              <a:rPr lang="en-US" altLang="es-ES" b="1" u="sng" dirty="0">
                <a:solidFill>
                  <a:schemeClr val="accent1"/>
                </a:solidFill>
              </a:rPr>
              <a:t>-Newton has the required high effective area in combination with the ability to make long uninterrupted observations. </a:t>
            </a:r>
            <a:endParaRPr lang="en-US" altLang="es-ES" b="1" dirty="0"/>
          </a:p>
          <a:p>
            <a:pPr>
              <a:buFont typeface="Wingdings" pitchFamily="2" charset="2"/>
              <a:buChar char="q"/>
            </a:pPr>
            <a:r>
              <a:rPr lang="en-US" altLang="es-ES" b="1" dirty="0" smtClean="0">
                <a:solidFill>
                  <a:schemeClr val="tx1"/>
                </a:solidFill>
              </a:rPr>
              <a:t>In addition, </a:t>
            </a:r>
            <a:r>
              <a:rPr lang="en-US" altLang="es-ES" b="1" dirty="0">
                <a:solidFill>
                  <a:srgbClr val="FF0000"/>
                </a:solidFill>
              </a:rPr>
              <a:t>simultaneous observations with </a:t>
            </a:r>
            <a:r>
              <a:rPr lang="en-US" altLang="es-ES" b="1" dirty="0" smtClean="0">
                <a:solidFill>
                  <a:srgbClr val="FF0000"/>
                </a:solidFill>
              </a:rPr>
              <a:t>NuSTAR </a:t>
            </a:r>
            <a:r>
              <a:rPr lang="en-US" altLang="es-ES" b="1" dirty="0">
                <a:solidFill>
                  <a:srgbClr val="FF0000"/>
                </a:solidFill>
              </a:rPr>
              <a:t>enable an accurate determination of the underlying continuum</a:t>
            </a:r>
            <a:r>
              <a:rPr lang="en-US" altLang="es-ES" b="1" dirty="0"/>
              <a:t>,- </a:t>
            </a:r>
            <a:r>
              <a:rPr lang="en-US" altLang="es-ES" b="1" dirty="0" smtClean="0"/>
              <a:t>something </a:t>
            </a:r>
            <a:r>
              <a:rPr lang="en-US" altLang="es-ES" b="1" dirty="0"/>
              <a:t>that cannot be easily achieved by any other </a:t>
            </a:r>
            <a:r>
              <a:rPr lang="en-US" altLang="es-ES" b="1" dirty="0" smtClean="0"/>
              <a:t>combination </a:t>
            </a:r>
            <a:r>
              <a:rPr lang="en-US" altLang="es-ES" b="1" dirty="0"/>
              <a:t>of satellites, especially for </a:t>
            </a:r>
            <a:r>
              <a:rPr lang="en-US" altLang="es-ES" b="1" dirty="0" smtClean="0"/>
              <a:t>weak sources.</a:t>
            </a:r>
            <a:endParaRPr lang="es-ES" altLang="es-ES" b="1" dirty="0"/>
          </a:p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25% of XMM-Newton high priority time </a:t>
            </a:r>
            <a:r>
              <a:rPr lang="en-US" b="1" dirty="0" smtClean="0"/>
              <a:t>(priority A and B) in AO-17 is being observed </a:t>
            </a:r>
            <a:r>
              <a:rPr lang="en-US" b="1" dirty="0" smtClean="0">
                <a:solidFill>
                  <a:srgbClr val="FF0000"/>
                </a:solidFill>
              </a:rPr>
              <a:t>simultaneously with NuSTAR 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0648"/>
            <a:ext cx="3252786" cy="1834228"/>
          </a:xfr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0423"/>
            <a:ext cx="2242038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6" y="2819401"/>
            <a:ext cx="2256692" cy="12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0162" y="1610707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l-GR" altLang="es-ES" dirty="0"/>
              <a:t>ξ</a:t>
            </a:r>
            <a:r>
              <a:rPr lang="en-US" altLang="es-ES" dirty="0"/>
              <a:t>=10</a:t>
            </a:r>
            <a:endParaRPr lang="en-GB" altLang="es-ES" dirty="0"/>
          </a:p>
        </p:txBody>
      </p:sp>
      <p:sp>
        <p:nvSpPr>
          <p:cNvPr id="10" name="Rectangle 9"/>
          <p:cNvSpPr/>
          <p:nvPr/>
        </p:nvSpPr>
        <p:spPr>
          <a:xfrm>
            <a:off x="-1" y="849986"/>
            <a:ext cx="27259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en-US" altLang="es-ES" sz="1200" b="1" dirty="0"/>
              <a:t>Why is iron so interesting</a:t>
            </a:r>
            <a:r>
              <a:rPr lang="en-US" altLang="es-ES" sz="1200" b="1" dirty="0" smtClean="0"/>
              <a:t>?</a:t>
            </a:r>
          </a:p>
          <a:p>
            <a:pPr indent="0"/>
            <a:r>
              <a:rPr lang="en-US" altLang="es-ES" sz="1200" b="1" dirty="0" smtClean="0"/>
              <a:t>- isolated emission line</a:t>
            </a:r>
          </a:p>
          <a:p>
            <a:pPr marL="384214" lvl="1"/>
            <a:r>
              <a:rPr lang="en-US" altLang="es-ES" sz="1000" dirty="0"/>
              <a:t>e</a:t>
            </a:r>
            <a:r>
              <a:rPr lang="en-US" altLang="es-ES" sz="1000" dirty="0" smtClean="0"/>
              <a:t>.g</a:t>
            </a:r>
            <a:r>
              <a:rPr lang="en-US" altLang="es-ES" sz="1000" dirty="0"/>
              <a:t>. reflection spectrum</a:t>
            </a:r>
            <a:endParaRPr lang="en-GB" altLang="es-ES" sz="1000" dirty="0"/>
          </a:p>
        </p:txBody>
      </p:sp>
      <p:sp>
        <p:nvSpPr>
          <p:cNvPr id="11" name="Rectangle 10"/>
          <p:cNvSpPr/>
          <p:nvPr/>
        </p:nvSpPr>
        <p:spPr>
          <a:xfrm>
            <a:off x="410162" y="2836602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l-GR" altLang="es-ES" dirty="0"/>
              <a:t>ξ</a:t>
            </a:r>
            <a:r>
              <a:rPr lang="en-US" altLang="es-ES" dirty="0"/>
              <a:t>=100</a:t>
            </a:r>
            <a:endParaRPr lang="en-GB" altLang="es-E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41827" y="1470422"/>
            <a:ext cx="555984" cy="2376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41827" y="2902464"/>
            <a:ext cx="555984" cy="2376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486" y="4118373"/>
            <a:ext cx="3056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en-US" altLang="es-ES" sz="1200" b="1" dirty="0" smtClean="0"/>
              <a:t>+ high ionization parameter </a:t>
            </a:r>
          </a:p>
          <a:p>
            <a:pPr indent="0"/>
            <a:r>
              <a:rPr lang="en-US" altLang="es-ES" sz="1200" b="1" dirty="0" smtClean="0"/>
              <a:t>+ high abundance </a:t>
            </a:r>
            <a:endParaRPr lang="en-US" altLang="es-ES" sz="1200" b="1" dirty="0"/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03" y="2207595"/>
            <a:ext cx="2476942" cy="235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3200" y="1254708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NuSTAR</a:t>
            </a:r>
            <a:r>
              <a:rPr lang="en-US" sz="1200" dirty="0" smtClean="0"/>
              <a:t> (Nuclear Spectroscopic Telescope Array, NASA</a:t>
            </a:r>
            <a:endParaRPr lang="es-E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8543924" y="2600325"/>
            <a:ext cx="409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34487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 smtClean="0"/>
              <a:t>                    Exciting </a:t>
            </a:r>
            <a:r>
              <a:rPr lang="en-US" altLang="es-ES" dirty="0"/>
              <a:t>New Possibilities: eROSITA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371" y="3148641"/>
            <a:ext cx="4640805" cy="134477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The main scientific goals are: </a:t>
            </a:r>
          </a:p>
          <a:p>
            <a:pPr marL="340923" indent="-340923">
              <a:buFont typeface="+mj-lt"/>
              <a:buAutoNum type="romanLcPeriod"/>
              <a:defRPr/>
            </a:pPr>
            <a:r>
              <a:rPr lang="en-US" b="1" dirty="0">
                <a:solidFill>
                  <a:srgbClr val="FF0000"/>
                </a:solidFill>
              </a:rPr>
              <a:t>50-100 thousand galaxy clusters and groups </a:t>
            </a:r>
          </a:p>
          <a:p>
            <a:pPr marL="340923" indent="-340923">
              <a:buFont typeface="+mj-lt"/>
              <a:buAutoNum type="romanLcPeriod"/>
              <a:defRPr/>
            </a:pPr>
            <a:r>
              <a:rPr lang="en-US" b="1" dirty="0">
                <a:solidFill>
                  <a:srgbClr val="FF0000"/>
                </a:solidFill>
              </a:rPr>
              <a:t>All obscured accreting Black Holes in nearby galaxies and up to 3 </a:t>
            </a:r>
            <a:r>
              <a:rPr lang="en-US" b="1" dirty="0" smtClean="0">
                <a:solidFill>
                  <a:srgbClr val="FF0000"/>
                </a:solidFill>
              </a:rPr>
              <a:t>million </a:t>
            </a:r>
            <a:r>
              <a:rPr lang="en-US" b="1" dirty="0">
                <a:solidFill>
                  <a:srgbClr val="FF0000"/>
                </a:solidFill>
              </a:rPr>
              <a:t>new, distant AGN</a:t>
            </a:r>
          </a:p>
          <a:p>
            <a:pPr marL="340923" indent="-340923">
              <a:buFont typeface="+mj-lt"/>
              <a:buAutoNum type="romanLcPeriod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Extending Galactic </a:t>
            </a:r>
            <a:r>
              <a:rPr lang="en-US" b="1" dirty="0">
                <a:solidFill>
                  <a:srgbClr val="FF0000"/>
                </a:solidFill>
              </a:rPr>
              <a:t>X-ray source populations</a:t>
            </a:r>
          </a:p>
          <a:p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971" y="940593"/>
            <a:ext cx="4340679" cy="37402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There is a huge potential for XMM-Newton follow-up of </a:t>
            </a:r>
            <a:r>
              <a:rPr lang="en-US" sz="1400" b="1" u="sng" dirty="0" smtClean="0">
                <a:solidFill>
                  <a:srgbClr val="0098DB"/>
                </a:solidFill>
                <a:sym typeface="Wingdings" pitchFamily="2" charset="2"/>
              </a:rPr>
              <a:t>new </a:t>
            </a:r>
            <a:r>
              <a:rPr lang="en-US" sz="1400" b="1" u="sng" dirty="0">
                <a:solidFill>
                  <a:srgbClr val="0098DB"/>
                </a:solidFill>
                <a:sym typeface="Wingdings" pitchFamily="2" charset="2"/>
              </a:rPr>
              <a:t>and transient sources 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while eROSITA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continues scanning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Observations with XMM-Newton will be </a:t>
            </a:r>
            <a:r>
              <a:rPr lang="en-US" sz="1400" b="1" dirty="0" err="1" smtClean="0">
                <a:solidFill>
                  <a:srgbClr val="0098DB"/>
                </a:solidFill>
                <a:sym typeface="Wingdings" pitchFamily="2" charset="2"/>
              </a:rPr>
              <a:t>importantl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 in </a:t>
            </a:r>
            <a:r>
              <a:rPr lang="en-US" sz="1400" b="1" u="sng" dirty="0" smtClean="0">
                <a:solidFill>
                  <a:srgbClr val="0098DB"/>
                </a:solidFill>
                <a:sym typeface="Wingdings" pitchFamily="2" charset="2"/>
              </a:rPr>
              <a:t>providing </a:t>
            </a:r>
            <a:r>
              <a:rPr lang="en-US" sz="1400" b="1" u="sng" dirty="0">
                <a:solidFill>
                  <a:srgbClr val="0098DB"/>
                </a:solidFill>
                <a:sym typeface="Wingdings" pitchFamily="2" charset="2"/>
              </a:rPr>
              <a:t>a </a:t>
            </a:r>
            <a:r>
              <a:rPr lang="en-US" sz="1400" b="1" u="sng" dirty="0" smtClean="0">
                <a:solidFill>
                  <a:srgbClr val="0098DB"/>
                </a:solidFill>
                <a:sym typeface="Wingdings" pitchFamily="2" charset="2"/>
              </a:rPr>
              <a:t>physical interpretation </a:t>
            </a:r>
            <a:r>
              <a:rPr lang="en-US" sz="1400" b="1" u="sng" dirty="0">
                <a:solidFill>
                  <a:srgbClr val="0098DB"/>
                </a:solidFill>
                <a:sym typeface="Wingdings" pitchFamily="2" charset="2"/>
              </a:rPr>
              <a:t>and </a:t>
            </a:r>
            <a:r>
              <a:rPr lang="en-US" sz="1400" b="1" u="sng" dirty="0" smtClean="0">
                <a:solidFill>
                  <a:srgbClr val="0098DB"/>
                </a:solidFill>
                <a:sym typeface="Wingdings" pitchFamily="2" charset="2"/>
              </a:rPr>
              <a:t>understanding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of these 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detections  e.g. temperature of hot clusters of galaxies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XMM-Newton’s high effective area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,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 high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spatial 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resolution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and its ability to make long </a:t>
            </a:r>
            <a:r>
              <a:rPr lang="en-US" sz="1400" b="1" dirty="0" smtClean="0">
                <a:solidFill>
                  <a:srgbClr val="0098DB"/>
                </a:solidFill>
                <a:sym typeface="Wingdings" pitchFamily="2" charset="2"/>
              </a:rPr>
              <a:t>uninterrupted observations,  make it </a:t>
            </a:r>
            <a:r>
              <a:rPr lang="en-US" sz="1400" b="1" dirty="0">
                <a:solidFill>
                  <a:srgbClr val="0098DB"/>
                </a:solidFill>
                <a:sym typeface="Wingdings" pitchFamily="2" charset="2"/>
              </a:rPr>
              <a:t>ideal for follow-up observations.</a:t>
            </a:r>
            <a:endParaRPr lang="en-GB" sz="1400" b="1" dirty="0">
              <a:solidFill>
                <a:srgbClr val="0098DB"/>
              </a:solidFill>
            </a:endParaRPr>
          </a:p>
          <a:p>
            <a:endParaRPr lang="es-E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5" y="141078"/>
            <a:ext cx="2147977" cy="26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6053" y="982336"/>
            <a:ext cx="3045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s-ES" sz="1400" b="1" dirty="0" smtClean="0"/>
              <a:t>eROSITA is </a:t>
            </a:r>
            <a:r>
              <a:rPr lang="en-US" altLang="es-ES" sz="1400" b="1" dirty="0"/>
              <a:t>the primary instrument on-board the </a:t>
            </a:r>
            <a:r>
              <a:rPr lang="en-US" altLang="es-ES" sz="1400" b="1" dirty="0" smtClean="0"/>
              <a:t>Russian led </a:t>
            </a:r>
            <a:r>
              <a:rPr lang="en-US" altLang="es-ES" sz="1400" b="1" dirty="0"/>
              <a:t>"</a:t>
            </a:r>
            <a:r>
              <a:rPr lang="en-US" altLang="es-ES" sz="1400" b="1" dirty="0" smtClean="0"/>
              <a:t>Spectrum-Roentgen-Gamma</a:t>
            </a:r>
            <a:r>
              <a:rPr lang="en-US" altLang="es-ES" sz="1400" b="1" dirty="0"/>
              <a:t>“ satellite </a:t>
            </a:r>
            <a:endParaRPr lang="en-US" altLang="es-ES" sz="1400" b="1" dirty="0" smtClean="0"/>
          </a:p>
          <a:p>
            <a:r>
              <a:rPr lang="en-US" altLang="es-ES" sz="1400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s-ES" sz="1400" b="1" dirty="0" smtClean="0">
                <a:solidFill>
                  <a:srgbClr val="FF0000"/>
                </a:solidFill>
              </a:rPr>
              <a:t>Four </a:t>
            </a:r>
            <a:r>
              <a:rPr lang="en-US" altLang="es-ES" sz="1400" b="1" dirty="0">
                <a:solidFill>
                  <a:srgbClr val="FF0000"/>
                </a:solidFill>
              </a:rPr>
              <a:t>years (8 scans) all-sky survey in the 0.5 to 10 keV energy range</a:t>
            </a:r>
            <a:endParaRPr lang="en-GB" altLang="es-ES" sz="1400" b="1" dirty="0">
              <a:solidFill>
                <a:srgbClr val="FF0000"/>
              </a:solidFill>
            </a:endParaRP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4081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US" dirty="0" smtClean="0"/>
              <a:t>The Search for Electromagnetic Counterparts of Gravitational Wave Events 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828" y="837004"/>
            <a:ext cx="5355772" cy="3369469"/>
          </a:xfrm>
        </p:spPr>
        <p:txBody>
          <a:bodyPr/>
          <a:lstStyle/>
          <a:p>
            <a:pPr indent="0"/>
            <a:r>
              <a:rPr lang="en-GB" b="1" dirty="0"/>
              <a:t>The GW interferometers </a:t>
            </a:r>
            <a:r>
              <a:rPr lang="en-GB" b="1" dirty="0" smtClean="0"/>
              <a:t>Virgo and </a:t>
            </a:r>
            <a:r>
              <a:rPr lang="en-GB" b="1" dirty="0"/>
              <a:t>LIGO will restart observation in 2019, with 2020 reserved for a major upgrade, followed by operations from 2021 onwards.</a:t>
            </a:r>
            <a:endParaRPr lang="en-US" b="1" dirty="0"/>
          </a:p>
          <a:p>
            <a:pPr marL="171450" indent="-171450">
              <a:buFont typeface="Wingdings"/>
              <a:buChar char="è"/>
            </a:pPr>
            <a:r>
              <a:rPr lang="en-US" b="1" dirty="0" smtClean="0"/>
              <a:t> increasing sensitivity</a:t>
            </a:r>
            <a:endParaRPr lang="en-US" b="1" dirty="0"/>
          </a:p>
          <a:p>
            <a:pPr marL="171450" indent="-171450">
              <a:buFont typeface="Wingdings"/>
              <a:buChar char="è"/>
            </a:pPr>
            <a:r>
              <a:rPr lang="en-US" b="1" dirty="0">
                <a:sym typeface="Wingdings" panose="05000000000000000000" pitchFamily="2" charset="2"/>
              </a:rPr>
              <a:t> decreasing positional error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0373" y="2082948"/>
            <a:ext cx="5098997" cy="2413009"/>
          </a:xfrm>
        </p:spPr>
        <p:txBody>
          <a:bodyPr/>
          <a:lstStyle/>
          <a:p>
            <a:r>
              <a:rPr lang="en-GB" b="1" dirty="0"/>
              <a:t>GW </a:t>
            </a:r>
            <a:r>
              <a:rPr lang="en-GB" b="1" dirty="0" smtClean="0"/>
              <a:t>170817 impressively </a:t>
            </a:r>
          </a:p>
          <a:p>
            <a:r>
              <a:rPr lang="en-GB" b="1" dirty="0" smtClean="0"/>
              <a:t>demonstrated </a:t>
            </a:r>
            <a:r>
              <a:rPr lang="en-GB" b="1" dirty="0"/>
              <a:t>the  </a:t>
            </a:r>
            <a:r>
              <a:rPr lang="en-GB" b="1" dirty="0" smtClean="0"/>
              <a:t>importance </a:t>
            </a:r>
          </a:p>
          <a:p>
            <a:r>
              <a:rPr lang="en-GB" b="1" dirty="0" smtClean="0"/>
              <a:t>of </a:t>
            </a:r>
            <a:r>
              <a:rPr lang="en-GB" b="1" dirty="0"/>
              <a:t>X-ray observations in </a:t>
            </a:r>
            <a:r>
              <a:rPr lang="en-GB" b="1" dirty="0" smtClean="0"/>
              <a:t>order</a:t>
            </a:r>
          </a:p>
          <a:p>
            <a:r>
              <a:rPr lang="en-GB" b="1" dirty="0" smtClean="0"/>
              <a:t> </a:t>
            </a:r>
            <a:r>
              <a:rPr lang="en-GB" b="1" dirty="0"/>
              <a:t>to </a:t>
            </a:r>
            <a:r>
              <a:rPr lang="en-GB" b="1" dirty="0">
                <a:solidFill>
                  <a:srgbClr val="FF0000"/>
                </a:solidFill>
              </a:rPr>
              <a:t>understand </a:t>
            </a:r>
            <a:r>
              <a:rPr lang="en-GB" b="1" dirty="0" smtClean="0">
                <a:solidFill>
                  <a:srgbClr val="FF0000"/>
                </a:solidFill>
              </a:rPr>
              <a:t>the burst/jet-emission</a:t>
            </a:r>
            <a:r>
              <a:rPr lang="en-GB" b="1" dirty="0" smtClean="0"/>
              <a:t>:</a:t>
            </a:r>
          </a:p>
          <a:p>
            <a:pPr indent="0"/>
            <a:r>
              <a:rPr lang="en-GB" b="1" dirty="0" smtClean="0">
                <a:sym typeface="Wingdings" panose="05000000000000000000" pitchFamily="2" charset="2"/>
              </a:rPr>
              <a:t> </a:t>
            </a:r>
            <a:r>
              <a:rPr lang="en-GB" b="1" dirty="0" smtClean="0"/>
              <a:t>only </a:t>
            </a:r>
            <a:r>
              <a:rPr lang="en-GB" b="1" dirty="0"/>
              <a:t>XMM-Newton and Chandra can attain the </a:t>
            </a:r>
            <a:r>
              <a:rPr lang="en-GB" b="1" dirty="0" smtClean="0"/>
              <a:t>required sensitivity</a:t>
            </a:r>
          </a:p>
          <a:p>
            <a:pPr indent="0"/>
            <a:r>
              <a:rPr lang="en-GB" b="1" dirty="0" smtClean="0">
                <a:sym typeface="Wingdings" panose="05000000000000000000" pitchFamily="2" charset="2"/>
              </a:rPr>
              <a:t> </a:t>
            </a:r>
            <a:r>
              <a:rPr lang="en-GB" b="1" dirty="0" smtClean="0"/>
              <a:t>increasing </a:t>
            </a:r>
            <a:r>
              <a:rPr lang="en-GB" b="1" dirty="0"/>
              <a:t>sensitivity of the GW </a:t>
            </a:r>
            <a:r>
              <a:rPr lang="en-GB" b="1" dirty="0" smtClean="0"/>
              <a:t>observatories implies </a:t>
            </a:r>
            <a:r>
              <a:rPr lang="en-GB" b="1" dirty="0"/>
              <a:t>that (most) future </a:t>
            </a:r>
            <a:r>
              <a:rPr lang="en-GB" b="1" dirty="0" smtClean="0"/>
              <a:t>GW events </a:t>
            </a:r>
            <a:r>
              <a:rPr lang="en-GB" b="1" dirty="0"/>
              <a:t>will be even </a:t>
            </a:r>
            <a:r>
              <a:rPr lang="en-GB" b="1" dirty="0" smtClean="0"/>
              <a:t>fainter</a:t>
            </a:r>
          </a:p>
          <a:p>
            <a:pPr indent="0"/>
            <a:r>
              <a:rPr lang="en-GB" b="1" dirty="0" smtClean="0">
                <a:sym typeface="Wingdings" panose="05000000000000000000" pitchFamily="2" charset="2"/>
              </a:rPr>
              <a:t> </a:t>
            </a:r>
            <a:r>
              <a:rPr lang="en-GB" b="1" dirty="0" smtClean="0"/>
              <a:t>Rapid </a:t>
            </a:r>
            <a:r>
              <a:rPr lang="en-GB" b="1" dirty="0"/>
              <a:t>XMM-Newton follow-up observations could </a:t>
            </a:r>
            <a:r>
              <a:rPr lang="en-GB" b="1" dirty="0" smtClean="0"/>
              <a:t>permit searches </a:t>
            </a:r>
            <a:r>
              <a:rPr lang="en-GB" b="1" dirty="0"/>
              <a:t>for</a:t>
            </a:r>
            <a:r>
              <a:rPr lang="en-GB" b="1" dirty="0">
                <a:solidFill>
                  <a:srgbClr val="FF0000"/>
                </a:solidFill>
              </a:rPr>
              <a:t> hyper-massive NS shortly after merger</a:t>
            </a:r>
            <a:r>
              <a:rPr lang="en-GB" b="1" dirty="0"/>
              <a:t>.</a:t>
            </a:r>
            <a:endParaRPr lang="es-ES" b="1" dirty="0"/>
          </a:p>
          <a:p>
            <a:endParaRPr lang="es-ES" dirty="0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44" y="567942"/>
            <a:ext cx="2039356" cy="11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83" y="1491947"/>
            <a:ext cx="2221645" cy="135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1941" y="642945"/>
            <a:ext cx="2294839" cy="12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70036"/>
            <a:ext cx="3940629" cy="2627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7171" y="1563263"/>
            <a:ext cx="88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XMM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3978" y="3733794"/>
            <a:ext cx="104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FFFF"/>
                </a:solidFill>
              </a:rPr>
              <a:t>XMM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34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42" y="1668674"/>
            <a:ext cx="2097043" cy="1179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95" y="787151"/>
            <a:ext cx="2147926" cy="1610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-20127"/>
            <a:ext cx="7174846" cy="769441"/>
          </a:xfrm>
        </p:spPr>
        <p:txBody>
          <a:bodyPr/>
          <a:lstStyle/>
          <a:p>
            <a:r>
              <a:rPr lang="en-US" dirty="0" smtClean="0"/>
              <a:t>New Sources Emitting at the Highest Energies and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F</a:t>
            </a:r>
            <a:r>
              <a:rPr lang="en-US" dirty="0" smtClean="0"/>
              <a:t>acilities for finding Transients  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3352203"/>
            <a:ext cx="4201886" cy="1310032"/>
          </a:xfrm>
        </p:spPr>
        <p:txBody>
          <a:bodyPr/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As BL-Lacs </a:t>
            </a:r>
            <a:r>
              <a:rPr lang="en-GB" sz="1400" b="1" dirty="0">
                <a:solidFill>
                  <a:schemeClr val="accent1"/>
                </a:solidFill>
              </a:rPr>
              <a:t>are rare but strong X-ray emitters, XMM-Newton is clearly the facility of choice for future searches, </a:t>
            </a:r>
            <a:r>
              <a:rPr lang="en-GB" sz="1400" b="1" dirty="0" smtClean="0">
                <a:solidFill>
                  <a:schemeClr val="accent1"/>
                </a:solidFill>
              </a:rPr>
              <a:t>due to </a:t>
            </a:r>
            <a:r>
              <a:rPr lang="en-GB" sz="1400" b="1" dirty="0">
                <a:solidFill>
                  <a:schemeClr val="accent1"/>
                </a:solidFill>
              </a:rPr>
              <a:t>its high sensitivity in combination with a large field of view.</a:t>
            </a:r>
            <a:endParaRPr lang="es-ES" sz="14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39" y="3223902"/>
            <a:ext cx="1518559" cy="1438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05" y="1667355"/>
            <a:ext cx="1770494" cy="1180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853960"/>
            <a:ext cx="1457865" cy="1093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9405" y="853960"/>
            <a:ext cx="4396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</a:rPr>
              <a:t>ew Gamma-ray sources from H.E.S.S., MAGIC, VERITAS and later CTA </a:t>
            </a:r>
            <a:r>
              <a:rPr lang="en-US" sz="1400" b="1" dirty="0" smtClean="0"/>
              <a:t>(from 2022) in the GeV to TeV energy range</a:t>
            </a:r>
            <a:endParaRPr lang="es-E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4452" y="2884711"/>
            <a:ext cx="2828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XMM-Newton is of </a:t>
            </a:r>
            <a:r>
              <a:rPr lang="en-US" sz="1400" b="1" dirty="0" smtClean="0">
                <a:solidFill>
                  <a:schemeClr val="accent1"/>
                </a:solidFill>
              </a:rPr>
              <a:t>central  </a:t>
            </a:r>
            <a:r>
              <a:rPr lang="en-US" sz="1400" b="1" dirty="0">
                <a:solidFill>
                  <a:schemeClr val="accent1"/>
                </a:solidFill>
              </a:rPr>
              <a:t>importance in the identification and interpretation of </a:t>
            </a:r>
            <a:r>
              <a:rPr lang="en-US" sz="1400" b="1" dirty="0" smtClean="0">
                <a:solidFill>
                  <a:schemeClr val="accent1"/>
                </a:solidFill>
              </a:rPr>
              <a:t>new sources </a:t>
            </a:r>
            <a:r>
              <a:rPr lang="en-US" sz="1400" b="1" dirty="0">
                <a:solidFill>
                  <a:schemeClr val="accent1"/>
                </a:solidFill>
              </a:rPr>
              <a:t>detected at γ-ray </a:t>
            </a:r>
            <a:r>
              <a:rPr lang="en-US" sz="1400" b="1" dirty="0" smtClean="0">
                <a:solidFill>
                  <a:schemeClr val="accent1"/>
                </a:solidFill>
              </a:rPr>
              <a:t>energies. </a:t>
            </a:r>
            <a:endParaRPr lang="es-ES" sz="14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739" y="3218466"/>
            <a:ext cx="1518559" cy="1438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5856515" y="2398096"/>
            <a:ext cx="321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 BL-Lac-type AGN was recently discovered as source of </a:t>
            </a:r>
            <a:r>
              <a:rPr lang="en-GB" sz="1400" b="1" dirty="0">
                <a:solidFill>
                  <a:srgbClr val="FF0000"/>
                </a:solidFill>
              </a:rPr>
              <a:t>high energy cosmic neutrinos</a:t>
            </a:r>
            <a:r>
              <a:rPr lang="en-GB" sz="1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402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 for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4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Neil </a:t>
            </a:r>
            <a:r>
              <a:rPr lang="en-US" dirty="0" err="1" smtClean="0"/>
              <a:t>Gehrels</a:t>
            </a:r>
            <a:r>
              <a:rPr lang="en-US" dirty="0" smtClean="0"/>
              <a:t>, PI of Swift, (passed away)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Swift was renamed to Neil </a:t>
            </a:r>
            <a:r>
              <a:rPr lang="en-US" dirty="0" err="1" smtClean="0"/>
              <a:t>Gehrels</a:t>
            </a:r>
            <a:r>
              <a:rPr lang="en-US" dirty="0" smtClean="0"/>
              <a:t> Swift Observatory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“95% of the knowledge we have about GRB is based on the observation of the three brightest GRBs”</a:t>
            </a:r>
          </a:p>
          <a:p>
            <a:pPr lvl="1">
              <a:buFont typeface="Wingdings" charset="2"/>
              <a:buChar char="u"/>
            </a:pPr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5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Neil </a:t>
            </a:r>
            <a:r>
              <a:rPr lang="en-US" dirty="0" err="1" smtClean="0"/>
              <a:t>Gehrels</a:t>
            </a:r>
            <a:r>
              <a:rPr lang="en-US" dirty="0" smtClean="0"/>
              <a:t>, PI of Swift (passed away)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Swift was renamed to Neil </a:t>
            </a:r>
            <a:r>
              <a:rPr lang="en-US" dirty="0" err="1" smtClean="0"/>
              <a:t>Gehrels</a:t>
            </a:r>
            <a:r>
              <a:rPr lang="en-US" dirty="0" smtClean="0"/>
              <a:t> Swift Observatory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“95% of the knowledge we have about GRB is based on the observation of the three brightest GRBs.</a:t>
            </a:r>
          </a:p>
          <a:p>
            <a:pPr lvl="1">
              <a:buFont typeface="Wingdings" charset="2"/>
              <a:buChar char="u"/>
            </a:pPr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u"/>
            </a:pPr>
            <a:r>
              <a:rPr lang="en-US" dirty="0">
                <a:sym typeface="Wingdings"/>
              </a:rPr>
              <a:t>Very generally astrophysics </a:t>
            </a:r>
            <a:r>
              <a:rPr lang="en-US" dirty="0" smtClean="0">
                <a:sym typeface="Wingdings"/>
              </a:rPr>
              <a:t>sources:</a:t>
            </a:r>
            <a:endParaRPr lang="en-US" dirty="0">
              <a:sym typeface="Wingdings"/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 Physics from very very few brightest sources</a:t>
            </a:r>
            <a:endParaRPr lang="en-US" dirty="0">
              <a:sym typeface="Wingdings"/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 Huge </a:t>
            </a:r>
            <a:r>
              <a:rPr lang="en-US" dirty="0">
                <a:sym typeface="Wingdings"/>
              </a:rPr>
              <a:t>amount of weak contributes basically nothing to the physics </a:t>
            </a:r>
            <a:r>
              <a:rPr lang="en-US" dirty="0" smtClean="0">
                <a:sym typeface="Wingdings"/>
              </a:rPr>
              <a:t>understanding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however, </a:t>
            </a:r>
          </a:p>
          <a:p>
            <a:pPr lvl="1"/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evolution, universe, H0, m of light</a:t>
            </a:r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indent="0"/>
            <a:r>
              <a:rPr lang="en-US" dirty="0" smtClean="0">
                <a:sym typeface="Wingdings"/>
              </a:rPr>
              <a:t>How much of our knowledge about stars comes from the Sun?</a:t>
            </a:r>
          </a:p>
          <a:p>
            <a:pPr indent="0"/>
            <a:r>
              <a:rPr lang="en-US" dirty="0" smtClean="0">
                <a:sym typeface="Wingdings"/>
              </a:rPr>
              <a:t>Compton Gamma Ray Observatory with BATSE versus </a:t>
            </a:r>
            <a:r>
              <a:rPr lang="en-US" dirty="0" err="1" smtClean="0">
                <a:sym typeface="Wingdings"/>
              </a:rPr>
              <a:t>BeppoSAX</a:t>
            </a:r>
            <a:r>
              <a:rPr lang="en-US" smtClean="0">
                <a:sym typeface="Wingdings"/>
              </a:rPr>
              <a:t>?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3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What do we know about physics of GWE: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</a:t>
            </a:r>
            <a:r>
              <a:rPr lang="en-US" dirty="0" err="1" smtClean="0"/>
              <a:t>Kilonova</a:t>
            </a:r>
            <a:r>
              <a:rPr lang="en-US" dirty="0" smtClean="0"/>
              <a:t> / short GRB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extremely well knowing from theory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well constraint by short GRB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however, weak sources</a:t>
            </a:r>
          </a:p>
          <a:p>
            <a:pPr lvl="1"/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8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What do we know about physics of GWE: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</a:t>
            </a:r>
            <a:r>
              <a:rPr lang="en-US" dirty="0" err="1" smtClean="0"/>
              <a:t>Kilonova</a:t>
            </a:r>
            <a:r>
              <a:rPr lang="en-US" dirty="0" smtClean="0"/>
              <a:t> / short GRB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extremely well knowing from theory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well constraint by short GRB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however, weak sources</a:t>
            </a:r>
          </a:p>
          <a:p>
            <a:pPr lvl="1"/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/>
              <a:t>What do we know about physics of GWE:</a:t>
            </a:r>
          </a:p>
          <a:p>
            <a:pPr lvl="1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BH </a:t>
            </a:r>
            <a:r>
              <a:rPr lang="en-US" dirty="0"/>
              <a:t>– NS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theory: yes </a:t>
            </a:r>
            <a:endParaRPr lang="en-US" dirty="0"/>
          </a:p>
          <a:p>
            <a:pPr lvl="2">
              <a:buFont typeface="Wingdings" charset="2"/>
              <a:buChar char="u"/>
            </a:pPr>
            <a:r>
              <a:rPr lang="en-US" dirty="0"/>
              <a:t> observations from SMBH, but also one intermediary </a:t>
            </a:r>
            <a:r>
              <a:rPr lang="en-US" dirty="0" smtClean="0"/>
              <a:t>BH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no observation form stellar mass BH</a:t>
            </a:r>
            <a:endParaRPr lang="en-US" dirty="0"/>
          </a:p>
          <a:p>
            <a:pPr lvl="2">
              <a:buFont typeface="Wingdings" charset="2"/>
              <a:buChar char="u"/>
            </a:pPr>
            <a:r>
              <a:rPr lang="en-US" dirty="0"/>
              <a:t> very likely much weaker than </a:t>
            </a:r>
            <a:r>
              <a:rPr lang="en-US" dirty="0" err="1"/>
              <a:t>Kilonova</a:t>
            </a:r>
            <a:r>
              <a:rPr lang="en-US" dirty="0"/>
              <a:t> / short GRB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3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What do we know about physics of GWE: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BH - BH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theory (of EM emission)?</a:t>
            </a:r>
          </a:p>
          <a:p>
            <a:pPr lvl="2">
              <a:buFont typeface="Wingdings" charset="2"/>
              <a:buChar char="u"/>
            </a:pPr>
            <a:r>
              <a:rPr lang="en-US" dirty="0" smtClean="0"/>
              <a:t> however, first paper are coming ..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ignored by observers?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much, much weaker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and very short 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New Physics </a:t>
            </a:r>
          </a:p>
          <a:p>
            <a:pPr lvl="2">
              <a:buFont typeface="Wingdings" charset="2"/>
              <a:buChar char="u"/>
            </a:pPr>
            <a:r>
              <a:rPr lang="en-US" dirty="0" smtClean="0"/>
              <a:t> Holy grail 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s-ES" dirty="0" smtClean="0"/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0" y="0"/>
            <a:ext cx="9144000" cy="479271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 dirty="0">
              <a:solidFill>
                <a:schemeClr val="tx1"/>
              </a:solidFill>
            </a:endParaRPr>
          </a:p>
        </p:txBody>
      </p:sp>
      <p:pic>
        <p:nvPicPr>
          <p:cNvPr id="15366" name="Picture 5" descr="Mirr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90" y="32628"/>
            <a:ext cx="417792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20920" y="504825"/>
            <a:ext cx="3302977" cy="26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25" tIns="38963" rIns="77925" bIns="38963">
            <a:spAutoFit/>
          </a:bodyPr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1500" dirty="0">
                <a:solidFill>
                  <a:srgbClr val="FFFFFF"/>
                </a:solidFill>
              </a:rPr>
              <a:t>Mirror Module: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s-ES" sz="15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altLang="es-ES" sz="1500" dirty="0">
                <a:solidFill>
                  <a:srgbClr val="FFFFFF"/>
                </a:solidFill>
              </a:rPr>
              <a:t> grazing-incidence                                                                                  </a:t>
            </a:r>
            <a:r>
              <a:rPr lang="en-US" altLang="es-ES" sz="1500" dirty="0">
                <a:solidFill>
                  <a:schemeClr val="tx1"/>
                </a:solidFill>
              </a:rPr>
              <a:t>.</a:t>
            </a:r>
            <a:r>
              <a:rPr lang="en-US" altLang="es-ES" sz="1500" dirty="0">
                <a:solidFill>
                  <a:srgbClr val="FFFFFF"/>
                </a:solidFill>
              </a:rPr>
              <a:t> </a:t>
            </a:r>
            <a:r>
              <a:rPr lang="en-US" altLang="es-ES" sz="1500" dirty="0" err="1">
                <a:solidFill>
                  <a:srgbClr val="FFFFFF"/>
                </a:solidFill>
              </a:rPr>
              <a:t>Wolter</a:t>
            </a:r>
            <a:r>
              <a:rPr lang="en-US" altLang="es-ES" sz="1500" dirty="0">
                <a:solidFill>
                  <a:srgbClr val="FFFFFF"/>
                </a:solidFill>
              </a:rPr>
              <a:t> 1 telescopes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endParaRPr lang="en-US" altLang="es-ES" sz="15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altLang="es-ES" sz="1500" dirty="0">
                <a:solidFill>
                  <a:srgbClr val="FFFFFF"/>
                </a:solidFill>
              </a:rPr>
              <a:t> each mirror shell consists    </a:t>
            </a:r>
            <a:r>
              <a:rPr lang="en-US" altLang="es-ES" sz="1500" dirty="0">
                <a:solidFill>
                  <a:schemeClr val="tx1"/>
                </a:solidFill>
              </a:rPr>
              <a:t>.</a:t>
            </a:r>
            <a:r>
              <a:rPr lang="en-US" altLang="es-ES" sz="1500" dirty="0">
                <a:solidFill>
                  <a:srgbClr val="FFFFFF"/>
                </a:solidFill>
              </a:rPr>
              <a:t> of a paraboloid and an        </a:t>
            </a:r>
            <a:r>
              <a:rPr lang="en-US" altLang="es-ES" sz="1500" dirty="0">
                <a:solidFill>
                  <a:schemeClr val="tx1"/>
                </a:solidFill>
              </a:rPr>
              <a:t>.</a:t>
            </a:r>
            <a:r>
              <a:rPr lang="en-US" altLang="es-ES" sz="1500" dirty="0">
                <a:solidFill>
                  <a:srgbClr val="FFFFFF"/>
                </a:solidFill>
              </a:rPr>
              <a:t> associated hyperboloid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endParaRPr lang="en-US" altLang="es-ES" sz="15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sz="1500" dirty="0">
                <a:solidFill>
                  <a:srgbClr val="FFFFFF"/>
                </a:solidFill>
              </a:rPr>
              <a:t>- 58 gold-coated nested        </a:t>
            </a:r>
            <a:r>
              <a:rPr lang="en-US" altLang="es-ES" sz="1500" dirty="0">
                <a:solidFill>
                  <a:schemeClr val="tx1"/>
                </a:solidFill>
              </a:rPr>
              <a:t>.</a:t>
            </a:r>
            <a:r>
              <a:rPr lang="en-US" altLang="es-ES" sz="1500" dirty="0">
                <a:solidFill>
                  <a:srgbClr val="FFFFFF"/>
                </a:solidFill>
              </a:rPr>
              <a:t> mirrors</a:t>
            </a:r>
            <a:endParaRPr lang="en-GB" altLang="es-E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What do we know about physics of GWE: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BH - BH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theory (of EM emission)?</a:t>
            </a:r>
          </a:p>
          <a:p>
            <a:pPr lvl="2">
              <a:buFont typeface="Wingdings" charset="2"/>
              <a:buChar char="u"/>
            </a:pPr>
            <a:r>
              <a:rPr lang="en-US" dirty="0" smtClean="0"/>
              <a:t> however, first paper are coming ..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ignored by observers?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much, much weaker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and very short 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New Physics </a:t>
            </a:r>
          </a:p>
          <a:p>
            <a:pPr lvl="2">
              <a:buFont typeface="Wingdings" charset="2"/>
              <a:buChar char="u"/>
            </a:pPr>
            <a:r>
              <a:rPr lang="en-US" dirty="0" smtClean="0"/>
              <a:t> Holy grail 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indent="0"/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/>
              <a:t>What do </a:t>
            </a:r>
            <a:r>
              <a:rPr lang="en-US" dirty="0" smtClean="0"/>
              <a:t>want to see for BH - BH</a:t>
            </a:r>
            <a:endParaRPr lang="en-US" dirty="0"/>
          </a:p>
          <a:p>
            <a:pPr lvl="1">
              <a:buFont typeface="Wingdings" charset="2"/>
              <a:buChar char="u"/>
            </a:pPr>
            <a:r>
              <a:rPr lang="en-US" dirty="0"/>
              <a:t> s</a:t>
            </a:r>
            <a:r>
              <a:rPr lang="en-US" dirty="0" smtClean="0"/>
              <a:t>pectrum, with as much large observatories as possible</a:t>
            </a:r>
          </a:p>
          <a:p>
            <a:pPr lvl="1">
              <a:buFont typeface="Wingdings" charset="2"/>
              <a:buChar char="u"/>
            </a:pPr>
            <a:r>
              <a:rPr lang="en-US" dirty="0" smtClean="0"/>
              <a:t> we have to be very quick</a:t>
            </a:r>
          </a:p>
          <a:p>
            <a:pPr lvl="1"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We need instantaneously extremely good positions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15 </a:t>
            </a:r>
            <a:r>
              <a:rPr lang="en-US" dirty="0" err="1" smtClean="0"/>
              <a:t>arcmin</a:t>
            </a:r>
            <a:r>
              <a:rPr lang="en-US" dirty="0" smtClean="0"/>
              <a:t>: XMM-Newton goes immediately </a:t>
            </a:r>
          </a:p>
          <a:p>
            <a:pPr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 7 </a:t>
            </a:r>
            <a:r>
              <a:rPr lang="en-US" dirty="0" err="1" smtClean="0"/>
              <a:t>arcmin</a:t>
            </a:r>
            <a:r>
              <a:rPr lang="en-US" dirty="0" smtClean="0"/>
              <a:t>: Chandra goes</a:t>
            </a:r>
          </a:p>
          <a:p>
            <a:pPr>
              <a:buFont typeface="Wingdings" charset="2"/>
              <a:buChar char="u"/>
            </a:pPr>
            <a:r>
              <a:rPr lang="is-IS" dirty="0" smtClean="0"/>
              <a:t>…. </a:t>
            </a:r>
            <a:r>
              <a:rPr lang="en-US" dirty="0" smtClean="0"/>
              <a:t>if possible  </a:t>
            </a:r>
            <a:r>
              <a:rPr lang="is-IS" dirty="0" smtClean="0"/>
              <a:t>… arcsec </a:t>
            </a:r>
            <a:endParaRPr lang="en-US" dirty="0" smtClean="0"/>
          </a:p>
          <a:p>
            <a:pPr lvl="1">
              <a:buFont typeface="Wingdings" charset="2"/>
              <a:buChar char="u"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theory: yes </a:t>
            </a:r>
            <a:endParaRPr lang="en-US" dirty="0"/>
          </a:p>
          <a:p>
            <a:pPr lvl="2">
              <a:buFont typeface="Wingdings" charset="2"/>
              <a:buChar char="u"/>
            </a:pPr>
            <a:r>
              <a:rPr lang="en-US" dirty="0"/>
              <a:t> observations from SMBH, but also one intermediary </a:t>
            </a:r>
            <a:r>
              <a:rPr lang="en-US" dirty="0" smtClean="0"/>
              <a:t>BH</a:t>
            </a:r>
          </a:p>
          <a:p>
            <a:pPr lvl="2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no observation form stellar mass BH</a:t>
            </a:r>
            <a:endParaRPr lang="en-US" dirty="0"/>
          </a:p>
          <a:p>
            <a:pPr lvl="2">
              <a:buFont typeface="Wingdings" charset="2"/>
              <a:buChar char="u"/>
            </a:pPr>
            <a:r>
              <a:rPr lang="en-US" dirty="0"/>
              <a:t> very likely much weaker than </a:t>
            </a:r>
            <a:r>
              <a:rPr lang="en-US" dirty="0" err="1"/>
              <a:t>Kilonova</a:t>
            </a:r>
            <a:r>
              <a:rPr lang="en-US" dirty="0"/>
              <a:t> / short GRB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Three nearby bright GW with a </a:t>
            </a:r>
            <a:r>
              <a:rPr lang="en-US" dirty="0" err="1" smtClean="0"/>
              <a:t>arcsec</a:t>
            </a:r>
            <a:r>
              <a:rPr lang="en-US" dirty="0" smtClean="0"/>
              <a:t>-position-error per year have the potential to bring much more physics that 1000 weaker GWs per year with a degree-error size position</a:t>
            </a:r>
            <a:endParaRPr lang="en-US" dirty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Improving the position is much more important than going to more sensitivity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 </a:t>
            </a:r>
            <a:r>
              <a:rPr lang="en-US" dirty="0" smtClean="0"/>
              <a:t>If necessary add GW-observatories in Australia, Argentina, Russia, South-Africa  .. </a:t>
            </a:r>
            <a:r>
              <a:rPr lang="en-US" smtClean="0"/>
              <a:t>Chile / ESO 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8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64123" y="4914900"/>
            <a:ext cx="5301762" cy="1702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>
            <a:lvl1pPr>
              <a:defRPr sz="14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1pPr>
            <a:lvl2pPr marL="633142" indent="-243516">
              <a:defRPr sz="14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2pPr>
            <a:lvl3pPr marL="974065" indent="-194813"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3pPr>
            <a:lvl4pPr marL="1363690" indent="-194813"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4pPr>
            <a:lvl5pPr marL="1753316" indent="-194813"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5pPr>
            <a:lvl6pPr marL="2142942" indent="-194813" eaLnBrk="0" hangingPunct="0">
              <a:buClr>
                <a:schemeClr val="accent1"/>
              </a:buClr>
              <a:buFont typeface="Verdana" charset="0"/>
              <a:buChar char="–"/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6pPr>
            <a:lvl7pPr marL="2532568" indent="-194813" eaLnBrk="0" hangingPunct="0">
              <a:buClr>
                <a:schemeClr val="accent1"/>
              </a:buClr>
              <a:buFont typeface="Verdana" charset="0"/>
              <a:buChar char="–"/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7pPr>
            <a:lvl8pPr marL="2922194" indent="-194813" eaLnBrk="0" hangingPunct="0">
              <a:buClr>
                <a:schemeClr val="accent1"/>
              </a:buClr>
              <a:buFont typeface="Verdana" charset="0"/>
              <a:buChar char="–"/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8pPr>
            <a:lvl9pPr marL="3311820" indent="-194813" eaLnBrk="0" hangingPunct="0">
              <a:buClr>
                <a:schemeClr val="accent1"/>
              </a:buClr>
              <a:buFont typeface="Verdana" charset="0"/>
              <a:buChar char="–"/>
              <a:defRPr sz="10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it-IT" sz="700"/>
              <a:t>Draft | N. Schartel | XMM-NEWTON | Page </a:t>
            </a:r>
            <a:fld id="{14F7F3DB-A5BC-DA4D-86F5-5A500FA4AAE6}" type="slidenum">
              <a:rPr lang="it-IT" sz="700"/>
              <a:pPr/>
              <a:t>6</a:t>
            </a:fld>
            <a:endParaRPr lang="it-IT" sz="7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Verdana" charset="0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latin typeface="Verdana" charset="0"/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0" y="0"/>
            <a:ext cx="9144000" cy="482157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en-GB"/>
          </a:p>
        </p:txBody>
      </p:sp>
      <p:pic>
        <p:nvPicPr>
          <p:cNvPr id="12294" name="Picture 5" descr="xmm_mi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70" y="217261"/>
            <a:ext cx="4066063" cy="422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12933-hires-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4" y="2731888"/>
            <a:ext cx="35814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347297" y="342900"/>
            <a:ext cx="3525715" cy="54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7925" tIns="38963" rIns="77925" bIns="38963">
            <a:spAutoFit/>
          </a:bodyPr>
          <a:lstStyle>
            <a:lvl1pPr>
              <a:defRPr sz="16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hangingPunct="0">
              <a:buClr>
                <a:schemeClr val="accent1"/>
              </a:buClr>
              <a:buFont typeface="Verdana" charset="0"/>
              <a:buChar char="–"/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hangingPunct="0">
              <a:buClr>
                <a:schemeClr val="accent1"/>
              </a:buClr>
              <a:buFont typeface="Verdana" charset="0"/>
              <a:buChar char="–"/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hangingPunct="0">
              <a:buClr>
                <a:schemeClr val="accent1"/>
              </a:buClr>
              <a:buFont typeface="Verdana" charset="0"/>
              <a:buChar char="–"/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hangingPunct="0">
              <a:buClr>
                <a:schemeClr val="accent1"/>
              </a:buClr>
              <a:buFont typeface="Verdana" charset="0"/>
              <a:buChar char="–"/>
              <a:defRPr sz="1200">
                <a:solidFill>
                  <a:schemeClr val="bg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00">
                <a:solidFill>
                  <a:schemeClr val="bg1"/>
                </a:solidFill>
              </a:rPr>
              <a:t>XMM-Newton has three            mirror modules</a:t>
            </a:r>
            <a:endParaRPr lang="en-GB" sz="15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0"/>
            <a:ext cx="9144000" cy="480322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pic>
        <p:nvPicPr>
          <p:cNvPr id="19460" name="Picture 2" descr="xmm-schematic_b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38" y="1122760"/>
            <a:ext cx="37820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 smtClean="0">
                <a:solidFill>
                  <a:schemeClr val="bg1"/>
                </a:solidFill>
              </a:rPr>
              <a:t>Instruments</a:t>
            </a:r>
          </a:p>
        </p:txBody>
      </p:sp>
      <p:pic>
        <p:nvPicPr>
          <p:cNvPr id="19462" name="Picture 4" descr="RGAcu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681" y="1135487"/>
            <a:ext cx="2357116" cy="16621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5" descr="mosarray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1021556"/>
            <a:ext cx="1713286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6" descr="pnarray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15" y="3247490"/>
            <a:ext cx="196594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7" descr="OMfilters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0" y="3147478"/>
            <a:ext cx="2112579" cy="14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476118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 smtClean="0">
                <a:solidFill>
                  <a:schemeClr val="bg1"/>
                </a:solidFill>
              </a:rPr>
              <a:t>XMM-Newton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331" y="1210866"/>
            <a:ext cx="8842131" cy="370403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s-ES" sz="2000" dirty="0">
                <a:solidFill>
                  <a:schemeClr val="bg1"/>
                </a:solidFill>
              </a:rPr>
              <a:t>- </a:t>
            </a:r>
            <a:r>
              <a:rPr lang="en-US" altLang="es-ES" sz="1700" dirty="0">
                <a:solidFill>
                  <a:schemeClr val="bg1"/>
                </a:solidFill>
              </a:rPr>
              <a:t>3 Mirror Modules / highest effective collecting </a:t>
            </a:r>
            <a:r>
              <a:rPr lang="en-US" altLang="es-ES" sz="1700" dirty="0" smtClean="0">
                <a:solidFill>
                  <a:schemeClr val="bg1"/>
                </a:solidFill>
              </a:rPr>
              <a:t>area </a:t>
            </a:r>
            <a:r>
              <a:rPr lang="en-US" altLang="es-ES" sz="1700" dirty="0">
                <a:solidFill>
                  <a:schemeClr val="bg1"/>
                </a:solidFill>
              </a:rPr>
              <a:t>ever</a:t>
            </a:r>
          </a:p>
          <a:p>
            <a:pPr>
              <a:buFont typeface="Wingdings" pitchFamily="2" charset="2"/>
              <a:buNone/>
            </a:pPr>
            <a:r>
              <a:rPr lang="en-US" altLang="es-ES" sz="1700" dirty="0">
                <a:solidFill>
                  <a:schemeClr val="bg1"/>
                </a:solidFill>
              </a:rPr>
              <a:t>- Six simultaneously observing instruments:</a:t>
            </a:r>
          </a:p>
          <a:p>
            <a:pPr lvl="1">
              <a:buFontTx/>
              <a:buNone/>
            </a:pPr>
            <a:r>
              <a:rPr lang="en-US" altLang="es-ES" sz="1700" dirty="0">
                <a:solidFill>
                  <a:schemeClr val="bg1"/>
                </a:solidFill>
              </a:rPr>
              <a:t>- 3 CCD cameras (one </a:t>
            </a:r>
            <a:r>
              <a:rPr lang="en-US" altLang="es-ES" sz="1700" dirty="0">
                <a:solidFill>
                  <a:srgbClr val="FF0000"/>
                </a:solidFill>
              </a:rPr>
              <a:t>pn</a:t>
            </a:r>
            <a:r>
              <a:rPr lang="en-US" altLang="es-ES" sz="1700" dirty="0">
                <a:solidFill>
                  <a:schemeClr val="bg1"/>
                </a:solidFill>
              </a:rPr>
              <a:t> and two </a:t>
            </a:r>
            <a:r>
              <a:rPr lang="en-US" altLang="es-ES" sz="1700" dirty="0">
                <a:solidFill>
                  <a:srgbClr val="FF0000"/>
                </a:solidFill>
              </a:rPr>
              <a:t>MOSs</a:t>
            </a:r>
            <a:r>
              <a:rPr lang="en-US" altLang="es-ES" sz="1700" dirty="0">
                <a:solidFill>
                  <a:schemeClr val="bg1"/>
                </a:solidFill>
              </a:rPr>
              <a:t>)</a:t>
            </a:r>
          </a:p>
          <a:p>
            <a:pPr lvl="1">
              <a:buFontTx/>
              <a:buNone/>
            </a:pPr>
            <a:r>
              <a:rPr lang="en-US" altLang="es-ES" sz="1700" dirty="0">
                <a:solidFill>
                  <a:schemeClr val="bg1"/>
                </a:solidFill>
              </a:rPr>
              <a:t>- 2 spectrometers (</a:t>
            </a:r>
            <a:r>
              <a:rPr lang="en-US" altLang="es-ES" sz="1700" dirty="0">
                <a:solidFill>
                  <a:srgbClr val="FF0000"/>
                </a:solidFill>
              </a:rPr>
              <a:t>RGS</a:t>
            </a:r>
            <a:r>
              <a:rPr lang="en-US" altLang="es-ES" sz="1700" dirty="0">
                <a:solidFill>
                  <a:schemeClr val="bg1"/>
                </a:solidFill>
              </a:rPr>
              <a:t>)</a:t>
            </a:r>
          </a:p>
          <a:p>
            <a:pPr lvl="1">
              <a:buFontTx/>
              <a:buNone/>
            </a:pPr>
            <a:r>
              <a:rPr lang="en-US" altLang="es-ES" sz="1700" dirty="0">
                <a:solidFill>
                  <a:schemeClr val="bg1"/>
                </a:solidFill>
              </a:rPr>
              <a:t>- 1 </a:t>
            </a:r>
            <a:r>
              <a:rPr lang="en-US" altLang="es-ES" sz="1700" dirty="0" smtClean="0">
                <a:solidFill>
                  <a:schemeClr val="bg1"/>
                </a:solidFill>
              </a:rPr>
              <a:t>Optical </a:t>
            </a:r>
            <a:r>
              <a:rPr lang="en-US" altLang="es-ES" sz="1700" dirty="0">
                <a:solidFill>
                  <a:schemeClr val="bg1"/>
                </a:solidFill>
              </a:rPr>
              <a:t>Monitor (</a:t>
            </a:r>
            <a:r>
              <a:rPr lang="en-US" altLang="es-ES" sz="1700" dirty="0">
                <a:solidFill>
                  <a:srgbClr val="FF0000"/>
                </a:solidFill>
              </a:rPr>
              <a:t>OM</a:t>
            </a:r>
            <a:r>
              <a:rPr lang="en-US" altLang="es-ES" sz="170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0" y="10510"/>
            <a:ext cx="9144000" cy="474016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Char char="•"/>
              <a:defRPr sz="16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s-ES" sz="1500">
              <a:solidFill>
                <a:schemeClr val="tx1"/>
              </a:solidFill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797920" y="844154"/>
            <a:ext cx="2133600" cy="3429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s-ES">
                <a:solidFill>
                  <a:schemeClr val="bg1"/>
                </a:solidFill>
              </a:rPr>
              <a:t>S. Vaughan et al., 2004, ApJ 603, L5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s-E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s-ES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altLang="es-ES">
                <a:solidFill>
                  <a:srgbClr val="FF0000"/>
                </a:solidFill>
              </a:rPr>
              <a:t>Discovery of an evolving dust-scattered X-ray halo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s-ES">
                <a:solidFill>
                  <a:srgbClr val="FF0000"/>
                </a:solidFill>
                <a:sym typeface="Wingdings" pitchFamily="2" charset="2"/>
              </a:rPr>
              <a:t> Will allow highly accurate distance determina-tions to the dust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34" y="-23434"/>
            <a:ext cx="4787791" cy="476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NEW ESA Presentation 16-9_Slovenia.potx" id="{B4B7490A-53FE-4E20-AAB8-88372E67B561}" vid="{BCEB71B1-FD63-4BD6-B008-F7DFC94BF6F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 16-9</Template>
  <TotalTime>2204</TotalTime>
  <Words>2964</Words>
  <Application>Microsoft Macintosh PowerPoint</Application>
  <PresentationFormat>On-screen Show (16:9)</PresentationFormat>
  <Paragraphs>350</Paragraphs>
  <Slides>51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ESA Presentation 16-9</vt:lpstr>
      <vt:lpstr>Joint Programs in the Context of Cross Facilities Collaboration in the Multi-Messenger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Instruments</vt:lpstr>
      <vt:lpstr>XMM-Newton</vt:lpstr>
      <vt:lpstr>PowerPoint Presentation</vt:lpstr>
      <vt:lpstr>PowerPoint Presentation</vt:lpstr>
      <vt:lpstr>Some Scientific Highlights </vt:lpstr>
      <vt:lpstr>Exospheric Neutral Hydrogen Density 10 RE  from XMM-Newton X-Ray Observations </vt:lpstr>
      <vt:lpstr>The independent pulsations of Jupiter's northern and southern X-ray auroras</vt:lpstr>
      <vt:lpstr>Evidence for a decreasing X-ray afterglow emission of GW170817A and GRB 170817A </vt:lpstr>
      <vt:lpstr>Swings between rotation and accretion power in a binary millisecond pulsar</vt:lpstr>
      <vt:lpstr>A rapidly spinning supermassive black hole at the center of NGC1365</vt:lpstr>
      <vt:lpstr>An X-ray chimney extending hundreds of parsecs above and below the Galactic Centre</vt:lpstr>
      <vt:lpstr>Pre-Merger Shock in Colliding Clusters of Galaxies</vt:lpstr>
      <vt:lpstr>Some History </vt:lpstr>
      <vt:lpstr>Deep Roots in Multiwavelength </vt:lpstr>
      <vt:lpstr>Flare density variations and continual chromospheric evaporation in Proxima Centauri</vt:lpstr>
      <vt:lpstr>Simultaneous X-ray/optical/UV spectral energy distributions of AGNs</vt:lpstr>
      <vt:lpstr>Cosmological Constraints from the Hubble  Diagram of Quasars at High Redshifts</vt:lpstr>
      <vt:lpstr>Highest Profile Journals</vt:lpstr>
      <vt:lpstr>Multiwavelenght Science: SZ / Planck  </vt:lpstr>
      <vt:lpstr>Multiwavelenght Science:  SZ / Planck </vt:lpstr>
      <vt:lpstr>Joint Programs   </vt:lpstr>
      <vt:lpstr>PowerPoint Presentation</vt:lpstr>
      <vt:lpstr>Joint Programs of Large Observatories</vt:lpstr>
      <vt:lpstr>Joint Programs of Large Observatories</vt:lpstr>
      <vt:lpstr>Joint Programs</vt:lpstr>
      <vt:lpstr>AO 18 </vt:lpstr>
      <vt:lpstr>AO 19 </vt:lpstr>
      <vt:lpstr>Joint Observations </vt:lpstr>
      <vt:lpstr>Joint Observations </vt:lpstr>
      <vt:lpstr>“XMM-Newton the next Decade” Workshop</vt:lpstr>
      <vt:lpstr>“XMM-Newton the next Decade” Workshop</vt:lpstr>
      <vt:lpstr>Scientific Potential</vt:lpstr>
      <vt:lpstr>Understanding planetary systems: their formation, and their host stars</vt:lpstr>
      <vt:lpstr>Iron Line Studies: A Continuing Success      </vt:lpstr>
      <vt:lpstr>                    Exciting New Possibilities: eROSITA</vt:lpstr>
      <vt:lpstr>The Search for Electromagnetic Counterparts of Gravitational Wave Events </vt:lpstr>
      <vt:lpstr>New Sources Emitting at the Highest Energies and New Facilities for finding Transients  </vt:lpstr>
      <vt:lpstr>Some Thoughts for Discussion</vt:lpstr>
      <vt:lpstr>Quo vadis?</vt:lpstr>
      <vt:lpstr>Quo vadis?</vt:lpstr>
      <vt:lpstr>Quo vadis?</vt:lpstr>
      <vt:lpstr>Quo vadis?</vt:lpstr>
      <vt:lpstr>Quo vadis?</vt:lpstr>
      <vt:lpstr>Quo vadis?</vt:lpstr>
      <vt:lpstr>Quo vadis?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TITLE OF PRESENTATION</dc:subject>
  <dc:creator>nscharte</dc:creator>
  <cp:lastModifiedBy>Norbert Schartel</cp:lastModifiedBy>
  <cp:revision>159</cp:revision>
  <cp:lastPrinted>2008-08-26T16:26:23Z</cp:lastPrinted>
  <dcterms:created xsi:type="dcterms:W3CDTF">2016-12-21T13:50:17Z</dcterms:created>
  <dcterms:modified xsi:type="dcterms:W3CDTF">2019-11-20T07:20:26Z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