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303" r:id="rId2"/>
    <p:sldId id="306" r:id="rId3"/>
    <p:sldId id="313" r:id="rId4"/>
    <p:sldId id="292" r:id="rId5"/>
    <p:sldId id="305" r:id="rId6"/>
    <p:sldId id="312" r:id="rId7"/>
    <p:sldId id="304" r:id="rId8"/>
    <p:sldId id="307" r:id="rId9"/>
    <p:sldId id="316" r:id="rId10"/>
    <p:sldId id="315" r:id="rId11"/>
    <p:sldId id="297" r:id="rId12"/>
    <p:sldId id="295" r:id="rId13"/>
    <p:sldId id="317" r:id="rId14"/>
    <p:sldId id="311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 autoAdjust="0"/>
    <p:restoredTop sz="75374" autoAdjust="0"/>
  </p:normalViewPr>
  <p:slideViewPr>
    <p:cSldViewPr snapToGrid="0" snapToObjects="1">
      <p:cViewPr varScale="1">
        <p:scale>
          <a:sx n="99" d="100"/>
          <a:sy n="99" d="100"/>
        </p:scale>
        <p:origin x="-160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5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12150-1F1D-394A-B3B4-F47BD1245040}" type="datetime1">
              <a:rPr lang="en-US" smtClean="0"/>
              <a:t>11/19/19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8A273-44A3-F742-8364-1DBF8ADA4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055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4A312-3390-3044-982F-2A0D318970D6}" type="datetime1">
              <a:rPr lang="en-US" smtClean="0"/>
              <a:t>11/19/19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39331-6BA6-1A49-9DCF-2309E1F982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781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Challenges for KOA</a:t>
            </a:r>
          </a:p>
          <a:p>
            <a:r>
              <a:rPr lang="en-US" dirty="0"/>
              <a:t>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39331-6BA6-1A49-9DCF-2309E1F982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54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Lightweight Python implementation (install via pip).</a:t>
            </a:r>
          </a:p>
          <a:p>
            <a:r>
              <a:rPr lang="en-US" sz="1200" dirty="0" smtClean="0"/>
              <a:t>DBMS agnostic (we use Oracle and SQLite).</a:t>
            </a:r>
          </a:p>
          <a:p>
            <a:r>
              <a:rPr lang="en-US" sz="1200" dirty="0" smtClean="0"/>
              <a:t>Require no DBMS extensions.</a:t>
            </a:r>
          </a:p>
          <a:p>
            <a:endParaRPr lang="en-US" sz="1200" dirty="0" smtClean="0"/>
          </a:p>
          <a:p>
            <a:r>
              <a:rPr lang="en-US" sz="1200" dirty="0" smtClean="0"/>
              <a:t>The hard work in making the service simple is not TAP itself, but in supporting ADQL.</a:t>
            </a:r>
          </a:p>
          <a:p>
            <a:r>
              <a:rPr lang="en-US" sz="1200" dirty="0" smtClean="0"/>
              <a:t>Keep the complexity away from the DBMS.</a:t>
            </a:r>
          </a:p>
          <a:p>
            <a:r>
              <a:rPr lang="en-US" sz="1200" dirty="0" smtClean="0"/>
              <a:t>Instead translate the ADQL into SQL in a way an DBMS can handle</a:t>
            </a:r>
          </a:p>
          <a:p>
            <a:endParaRPr lang="en-US" sz="1200" dirty="0" smtClean="0"/>
          </a:p>
          <a:p>
            <a:r>
              <a:rPr lang="en-US" dirty="0" smtClean="0"/>
              <a:t>Only supports HTM and HPX indexing (any others would have to be added).</a:t>
            </a:r>
          </a:p>
          <a:p>
            <a:r>
              <a:rPr lang="en-US" dirty="0" smtClean="0"/>
              <a:t>We don't have any databases that contain geometric objects  so haven't implemented INTERSECTS().  </a:t>
            </a:r>
          </a:p>
          <a:p>
            <a:pPr lvl="1"/>
            <a:r>
              <a:rPr lang="en-US" dirty="0" smtClean="0"/>
              <a:t>We do have an R-Tree implementation external to the DBMSs that could be folded </a:t>
            </a:r>
            <a:r>
              <a:rPr lang="pl-PL" dirty="0" smtClean="0"/>
              <a:t>in.</a:t>
            </a:r>
          </a:p>
          <a:p>
            <a:r>
              <a:rPr lang="en-US" dirty="0" smtClean="0"/>
              <a:t>Since we place no constraints on the DBMS, we could support uploads and joins but do not have plans to do so.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39331-6BA6-1A49-9DCF-2309E1F982D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40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39331-6BA6-1A49-9DCF-2309E1F982D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35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9766" y="24971"/>
            <a:ext cx="7543800" cy="1143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057" y="1953657"/>
            <a:ext cx="6858000" cy="74295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C081-023E-7644-B74D-D57C5F5598CA}" type="datetime1">
              <a:rPr lang="en-US" smtClean="0"/>
              <a:t>11/19/19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14350"/>
            <a:ext cx="7239000" cy="291465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DA19D-068C-2840-A0B5-55CE342BBEE9}" type="datetime1">
              <a:rPr lang="en-US" smtClean="0"/>
              <a:t>11/19/19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514351"/>
            <a:ext cx="1828800" cy="405764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514351"/>
            <a:ext cx="5715000" cy="36576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1C0CA-053D-A54F-87BF-5EF5F0BFE140}" type="datetime1">
              <a:rPr lang="en-US" smtClean="0"/>
              <a:t>11/19/19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20A70-307B-4A42-A6D0-8C73B7A039EA}" type="datetime1">
              <a:rPr lang="en-US" smtClean="0"/>
              <a:t>11/19/19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250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51" y="115416"/>
            <a:ext cx="6781800" cy="12001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7045"/>
            <a:ext cx="7543800" cy="29146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F1347-EDCB-2948-9019-8CA1D1082A54}" type="datetime1">
              <a:rPr lang="en-US" smtClean="0"/>
              <a:t>11/19/19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74469"/>
            <a:ext cx="7543800" cy="12573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714750"/>
            <a:ext cx="6858000" cy="6858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95376-B2BA-5142-A735-7093E8BB0D0D}" type="datetime1">
              <a:rPr lang="en-US" smtClean="0"/>
              <a:t>11/19/19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99058" y="1742236"/>
            <a:ext cx="4873869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1285417"/>
            <a:ext cx="7589520" cy="754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457201"/>
            <a:ext cx="3657600" cy="2825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57201"/>
            <a:ext cx="3657600" cy="2825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9D1CC-F2DC-5243-BAC7-D4DD112CB589}" type="datetime1">
              <a:rPr lang="en-US" smtClean="0"/>
              <a:t>11/19/19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457200"/>
            <a:ext cx="3657600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996948"/>
            <a:ext cx="3657600" cy="2286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457200"/>
            <a:ext cx="3657600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996948"/>
            <a:ext cx="3657600" cy="2286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8CC41-A370-ED44-B247-7F8A6F1F8EEA}" type="datetime1">
              <a:rPr lang="en-US" smtClean="0"/>
              <a:t>11/19/19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937022"/>
            <a:ext cx="36576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937022"/>
            <a:ext cx="36576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231B-9373-D846-8138-026F093DFC4D}" type="datetime1">
              <a:rPr lang="en-US" smtClean="0"/>
              <a:t>11/19/19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37BF-3550-B24C-B9D3-56B4D8AD821F}" type="datetime1">
              <a:rPr lang="en-US" smtClean="0"/>
              <a:t>11/19/19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429000"/>
            <a:ext cx="6784848" cy="120015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342900"/>
            <a:ext cx="4594934" cy="30860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342900"/>
            <a:ext cx="2673657" cy="30861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C31AD-8A86-214D-9763-9BBB81E2F4FF}" type="datetime1">
              <a:rPr lang="en-US" smtClean="0"/>
              <a:t>11/19/19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153444" y="1885752"/>
            <a:ext cx="28575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3429000"/>
            <a:ext cx="6784848" cy="120015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342900"/>
            <a:ext cx="7543800" cy="21717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2628900"/>
            <a:ext cx="7391400" cy="60364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CBAE-CDE1-4D4F-A992-38CCA01B9AEB}" type="datetime1">
              <a:rPr lang="en-US" smtClean="0"/>
              <a:t>11/19/19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8866" y="285750"/>
            <a:ext cx="6781800" cy="12001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830220"/>
            <a:ext cx="7543800" cy="29146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465658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698CF799-2369-D446-90BE-C36647933796}" type="datetime1">
              <a:rPr lang="en-US" smtClean="0"/>
              <a:t>11/19/19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4656582"/>
            <a:ext cx="48738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7794" y="4656582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9676" y="1248367"/>
            <a:ext cx="7744965" cy="483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koa.ipac.caltech.edu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eckpairdawn.jpg"/>
          <p:cNvPicPr>
            <a:picLocks noChangeAspect="1"/>
          </p:cNvPicPr>
          <p:nvPr/>
        </p:nvPicPr>
        <p:blipFill>
          <a:blip r:embed="rId3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050"/>
            <a:ext cx="9163199" cy="6108799"/>
          </a:xfrm>
          <a:prstGeom prst="rect">
            <a:avLst/>
          </a:prstGeom>
        </p:spPr>
      </p:pic>
      <p:cxnSp>
        <p:nvCxnSpPr>
          <p:cNvPr id="8" name="Straight Connector 7"/>
          <p:cNvCxnSpPr>
            <a:cxnSpLocks/>
          </p:cNvCxnSpPr>
          <p:nvPr/>
        </p:nvCxnSpPr>
        <p:spPr>
          <a:xfrm>
            <a:off x="505516" y="4155278"/>
            <a:ext cx="82095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6457" y="2383329"/>
            <a:ext cx="8635775" cy="1552089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en-US" sz="4800" b="1" dirty="0">
                <a:latin typeface="Cambria"/>
                <a:cs typeface="Cambria"/>
              </a:rPr>
              <a:t>G. B. Berriman, C. R. Gelino, </a:t>
            </a:r>
            <a:r>
              <a:rPr lang="en-US" sz="4800" b="1" dirty="0" smtClean="0">
                <a:latin typeface="Cambria"/>
                <a:cs typeface="Cambria"/>
              </a:rPr>
              <a:t>J. Good, M</a:t>
            </a:r>
            <a:r>
              <a:rPr lang="en-US" sz="4800" b="1" dirty="0">
                <a:latin typeface="Cambria"/>
                <a:cs typeface="Cambria"/>
              </a:rPr>
              <a:t>. Kong, A</a:t>
            </a:r>
            <a:r>
              <a:rPr lang="en-US" sz="4800" b="1" dirty="0" smtClean="0">
                <a:latin typeface="Cambria"/>
                <a:cs typeface="Cambria"/>
              </a:rPr>
              <a:t>. C. </a:t>
            </a:r>
            <a:r>
              <a:rPr lang="en-US" sz="4800" b="1" dirty="0">
                <a:latin typeface="Cambria"/>
                <a:cs typeface="Cambria"/>
              </a:rPr>
              <a:t>Laity, M. </a:t>
            </a:r>
            <a:r>
              <a:rPr lang="en-US" sz="4800" b="1" dirty="0" smtClean="0">
                <a:latin typeface="Cambria"/>
                <a:cs typeface="Cambria"/>
              </a:rPr>
              <a:t>A. Swain</a:t>
            </a:r>
            <a:r>
              <a:rPr lang="en-US" sz="4800" b="1" dirty="0">
                <a:latin typeface="Cambria"/>
                <a:cs typeface="Cambria"/>
              </a:rPr>
              <a:t>. </a:t>
            </a:r>
          </a:p>
          <a:p>
            <a:pPr algn="ctr"/>
            <a:r>
              <a:rPr lang="en-US" sz="4800" b="1" i="1" dirty="0">
                <a:latin typeface="Cambria"/>
                <a:cs typeface="Cambria"/>
              </a:rPr>
              <a:t>(Caltech/IPAC-NExScI)</a:t>
            </a:r>
          </a:p>
          <a:p>
            <a:pPr algn="ctr"/>
            <a:r>
              <a:rPr lang="en-US" sz="4800" b="1" dirty="0">
                <a:latin typeface="Cambria"/>
                <a:cs typeface="Cambria"/>
              </a:rPr>
              <a:t> M. Brown, </a:t>
            </a:r>
            <a:r>
              <a:rPr lang="en-US" sz="4800" b="1" dirty="0" smtClean="0">
                <a:latin typeface="Cambria"/>
                <a:cs typeface="Cambria"/>
              </a:rPr>
              <a:t>E. Lucas, J</a:t>
            </a:r>
            <a:r>
              <a:rPr lang="en-US" sz="4800" b="1" dirty="0">
                <a:latin typeface="Cambria"/>
                <a:cs typeface="Cambria"/>
              </a:rPr>
              <a:t>. </a:t>
            </a:r>
            <a:r>
              <a:rPr lang="en-US" sz="4800" b="1" dirty="0" err="1">
                <a:latin typeface="Cambria"/>
                <a:cs typeface="Cambria"/>
              </a:rPr>
              <a:t>Mader</a:t>
            </a:r>
            <a:r>
              <a:rPr lang="en-US" sz="4800" b="1" dirty="0">
                <a:latin typeface="Cambria"/>
                <a:cs typeface="Cambria"/>
              </a:rPr>
              <a:t>, </a:t>
            </a:r>
            <a:r>
              <a:rPr lang="en-US" sz="4800" b="1" dirty="0" smtClean="0">
                <a:latin typeface="Cambria"/>
                <a:cs typeface="Cambria"/>
              </a:rPr>
              <a:t> J</a:t>
            </a:r>
            <a:r>
              <a:rPr lang="en-US" sz="4800" b="1" dirty="0">
                <a:latin typeface="Cambria"/>
                <a:cs typeface="Cambria"/>
              </a:rPr>
              <a:t>. </a:t>
            </a:r>
            <a:r>
              <a:rPr lang="en-US" sz="4800" b="1" dirty="0" smtClean="0">
                <a:latin typeface="Cambria"/>
                <a:cs typeface="Cambria"/>
              </a:rPr>
              <a:t>O’Meara, J</a:t>
            </a:r>
            <a:r>
              <a:rPr lang="en-US" sz="4800" b="1" dirty="0">
                <a:latin typeface="Cambria"/>
                <a:cs typeface="Cambria"/>
              </a:rPr>
              <a:t>. Riley, L. </a:t>
            </a:r>
            <a:r>
              <a:rPr lang="en-US" sz="4800" b="1" dirty="0" err="1" smtClean="0">
                <a:latin typeface="Cambria"/>
                <a:cs typeface="Cambria"/>
              </a:rPr>
              <a:t>Rizzi</a:t>
            </a:r>
            <a:r>
              <a:rPr lang="en-US" sz="4800" b="1" dirty="0" smtClean="0">
                <a:latin typeface="Cambria"/>
                <a:cs typeface="Cambria"/>
              </a:rPr>
              <a:t>.</a:t>
            </a:r>
            <a:endParaRPr lang="en-US" sz="4800" b="1" dirty="0">
              <a:latin typeface="Cambria"/>
              <a:cs typeface="Cambria"/>
            </a:endParaRPr>
          </a:p>
          <a:p>
            <a:pPr algn="ctr"/>
            <a:r>
              <a:rPr lang="en-US" sz="4800" b="1" dirty="0">
                <a:latin typeface="Cambria"/>
                <a:cs typeface="Cambria"/>
              </a:rPr>
              <a:t> </a:t>
            </a:r>
            <a:r>
              <a:rPr lang="en-US" sz="4800" b="1" i="1" dirty="0">
                <a:latin typeface="Cambria"/>
                <a:cs typeface="Cambria"/>
              </a:rPr>
              <a:t>(W. M. Keck Observatory)</a:t>
            </a:r>
          </a:p>
          <a:p>
            <a:pPr algn="ctr"/>
            <a:endParaRPr lang="en-US" sz="4800" b="1" dirty="0">
              <a:latin typeface="Cambria"/>
              <a:cs typeface="Cambria"/>
            </a:endParaRPr>
          </a:p>
          <a:p>
            <a:endParaRPr lang="en-US" sz="4800" b="1" dirty="0">
              <a:latin typeface="Cambria"/>
              <a:cs typeface="Cambria"/>
            </a:endParaRPr>
          </a:p>
          <a:p>
            <a:endParaRPr lang="en-US" sz="4800" b="1" dirty="0">
              <a:latin typeface="Cambria"/>
              <a:cs typeface="Cambr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0728" y="1884286"/>
            <a:ext cx="8278091" cy="1143000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sz="4000" dirty="0" smtClean="0">
                <a:latin typeface="+mj-lt"/>
              </a:rPr>
              <a:t>New </a:t>
            </a:r>
            <a:r>
              <a:rPr lang="en-US" sz="4000" dirty="0">
                <a:latin typeface="+mj-lt"/>
              </a:rPr>
              <a:t>Infrastructure to Support TDA and MMA at the Keck Observatory and the </a:t>
            </a:r>
            <a:r>
              <a:rPr lang="en-US" sz="4000" dirty="0" smtClean="0">
                <a:latin typeface="+mj-lt"/>
              </a:rPr>
              <a:t>Keck Observatory Archive</a:t>
            </a:r>
            <a:r>
              <a:rPr lang="en-US" sz="5400" dirty="0"/>
              <a:t>	</a:t>
            </a:r>
            <a:r>
              <a:rPr lang="en-US" sz="5400" cap="small" dirty="0"/>
              <a:t/>
            </a:r>
            <a:br>
              <a:rPr lang="en-US" sz="5400" cap="small" dirty="0"/>
            </a:br>
            <a:r>
              <a:rPr lang="en-US" sz="2400" i="1" dirty="0" smtClean="0"/>
              <a:t>.</a:t>
            </a:r>
            <a:r>
              <a:rPr lang="en-US" sz="2400" i="1" dirty="0"/>
              <a:t/>
            </a:r>
            <a:br>
              <a:rPr lang="en-US" sz="2400" i="1" dirty="0"/>
            </a:br>
            <a:r>
              <a:rPr lang="en-US" sz="2400" i="1" dirty="0" smtClean="0"/>
              <a:t> </a:t>
            </a:r>
            <a:endParaRPr lang="en-US" sz="2400" i="1" cap="small" dirty="0"/>
          </a:p>
        </p:txBody>
      </p:sp>
      <p:pic>
        <p:nvPicPr>
          <p:cNvPr id="4" name="Picture 3" descr="JPL_Sma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375595"/>
            <a:ext cx="987847" cy="3358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 flipH="1" flipV="1">
            <a:off x="5278020" y="4347136"/>
            <a:ext cx="878239" cy="4547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1131" y="4296111"/>
            <a:ext cx="616791" cy="616791"/>
          </a:xfrm>
          <a:prstGeom prst="rect">
            <a:avLst/>
          </a:prstGeom>
        </p:spPr>
      </p:pic>
      <p:pic>
        <p:nvPicPr>
          <p:cNvPr id="12" name="Picture 11" descr="Caltech_LOGO-Orange_RGB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79" y="4271714"/>
            <a:ext cx="1391759" cy="597568"/>
          </a:xfrm>
          <a:prstGeom prst="rect">
            <a:avLst/>
          </a:prstGeom>
        </p:spPr>
      </p:pic>
      <p:pic>
        <p:nvPicPr>
          <p:cNvPr id="13" name="Picture 12" descr="TinyNExScI_FullColorLogo.bmp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611" y="4296111"/>
            <a:ext cx="1085366" cy="573171"/>
          </a:xfrm>
          <a:prstGeom prst="rect">
            <a:avLst/>
          </a:prstGeom>
        </p:spPr>
      </p:pic>
      <p:pic>
        <p:nvPicPr>
          <p:cNvPr id="14" name="Picture 13" descr="KOA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110" y="4375595"/>
            <a:ext cx="1134332" cy="42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177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2019-11-13_14-33-2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747" r="-46747"/>
          <a:stretch>
            <a:fillRect/>
          </a:stretch>
        </p:blipFill>
        <p:spPr>
          <a:xfrm>
            <a:off x="-3212355" y="-17691"/>
            <a:ext cx="13358376" cy="516119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52799" y="236185"/>
            <a:ext cx="12490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Impact"/>
                <a:cs typeface="Impact"/>
              </a:rPr>
              <a:t>New</a:t>
            </a:r>
            <a:endParaRPr lang="en-US" sz="4800" dirty="0">
              <a:latin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989062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51" y="115416"/>
            <a:ext cx="7566678" cy="12001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Current NExScI </a:t>
            </a:r>
            <a:r>
              <a:rPr lang="en-US" dirty="0"/>
              <a:t>User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Web-based search engines </a:t>
            </a:r>
            <a:r>
              <a:rPr lang="en-US" sz="2800" dirty="0" smtClean="0"/>
              <a:t>and </a:t>
            </a:r>
            <a:r>
              <a:rPr lang="en-US" sz="2800" dirty="0"/>
              <a:t>Solar System Search </a:t>
            </a:r>
            <a:r>
              <a:rPr lang="en-US" sz="2800" dirty="0" smtClean="0"/>
              <a:t>Service.</a:t>
            </a:r>
            <a:endParaRPr lang="en-US" sz="2800" dirty="0"/>
          </a:p>
          <a:p>
            <a:r>
              <a:rPr lang="en-US" sz="2800" dirty="0"/>
              <a:t>Table of released </a:t>
            </a:r>
            <a:r>
              <a:rPr lang="en-US" sz="2800" dirty="0" smtClean="0"/>
              <a:t>observations(</a:t>
            </a:r>
            <a:r>
              <a:rPr lang="en-US" sz="2800" dirty="0"/>
              <a:t>web, CSV, IPAC format</a:t>
            </a:r>
            <a:r>
              <a:rPr lang="en-US" sz="2800" dirty="0" smtClean="0"/>
              <a:t>).</a:t>
            </a:r>
            <a:endParaRPr lang="en-US" sz="2800" dirty="0"/>
          </a:p>
          <a:p>
            <a:r>
              <a:rPr lang="en-US" sz="2800" dirty="0" smtClean="0"/>
              <a:t>VO Simple Image Access Protocol (SIAP) </a:t>
            </a:r>
            <a:r>
              <a:rPr lang="en-US" sz="2800" dirty="0"/>
              <a:t>v2 Program </a:t>
            </a:r>
            <a:r>
              <a:rPr lang="en-US" sz="2800" dirty="0" smtClean="0"/>
              <a:t>Interface.</a:t>
            </a:r>
          </a:p>
          <a:p>
            <a:r>
              <a:rPr lang="en-US" sz="2800" b="1" dirty="0" smtClean="0"/>
              <a:t>All built atop the Science </a:t>
            </a:r>
            <a:r>
              <a:rPr lang="en-US" sz="2800" b="1" dirty="0"/>
              <a:t>Information System developed for </a:t>
            </a:r>
            <a:r>
              <a:rPr lang="en-US" sz="2800" b="1" dirty="0" smtClean="0"/>
              <a:t>IRSA – C, Java, Javascript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59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36905" y="-414967"/>
            <a:ext cx="10138665" cy="1651153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Future KOA End User Services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9" y="1390476"/>
            <a:ext cx="7807811" cy="1764888"/>
          </a:xfrm>
        </p:spPr>
        <p:txBody>
          <a:bodyPr>
            <a:noAutofit/>
          </a:bodyPr>
          <a:lstStyle/>
          <a:p>
            <a:r>
              <a:rPr lang="en-US" sz="2400" dirty="0"/>
              <a:t>New architecture </a:t>
            </a:r>
            <a:r>
              <a:rPr lang="en-US" sz="2400" dirty="0" smtClean="0"/>
              <a:t>API </a:t>
            </a:r>
            <a:r>
              <a:rPr lang="en-US" sz="2400" dirty="0" smtClean="0"/>
              <a:t>based - VO </a:t>
            </a:r>
            <a:r>
              <a:rPr lang="en-US" sz="2400" dirty="0" smtClean="0"/>
              <a:t>Table Access Protocol</a:t>
            </a:r>
            <a:endParaRPr lang="en-US" sz="2400" dirty="0"/>
          </a:p>
          <a:p>
            <a:pPr lvl="1"/>
            <a:r>
              <a:rPr lang="en-US" sz="2000" dirty="0" smtClean="0"/>
              <a:t>Flexibility for </a:t>
            </a:r>
            <a:r>
              <a:rPr lang="en-US" sz="2000" dirty="0" smtClean="0"/>
              <a:t>archive.</a:t>
            </a:r>
            <a:endParaRPr lang="en-US" sz="2000" dirty="0" smtClean="0"/>
          </a:p>
          <a:p>
            <a:pPr lvl="1"/>
            <a:r>
              <a:rPr lang="en-US" sz="2000" dirty="0"/>
              <a:t>D</a:t>
            </a:r>
            <a:r>
              <a:rPr lang="en-US" sz="2000" dirty="0" smtClean="0"/>
              <a:t>ata discovery through VO.</a:t>
            </a:r>
          </a:p>
          <a:p>
            <a:pPr marL="640080" lvl="2" indent="0">
              <a:buNone/>
            </a:pPr>
            <a:endParaRPr lang="en-US" sz="1800" dirty="0"/>
          </a:p>
          <a:p>
            <a:pPr lvl="2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90818" y="4229100"/>
            <a:ext cx="5632011" cy="914400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83000"/>
                  <a:shade val="100000"/>
                  <a:hueMod val="100000"/>
                  <a:satMod val="220000"/>
                  <a:lumMod val="90000"/>
                </a:schemeClr>
              </a:gs>
              <a:gs pos="76000">
                <a:schemeClr val="dk1">
                  <a:shade val="100000"/>
                </a:schemeClr>
              </a:gs>
              <a:gs pos="100000">
                <a:schemeClr val="dk1">
                  <a:shade val="93000"/>
                  <a:satMod val="100000"/>
                  <a:lumMod val="93000"/>
                </a:schemeClr>
              </a:gs>
            </a:gsLst>
            <a:path path="circle">
              <a:fillToRect l="15000" t="15000" r="100000" b="100000"/>
            </a:path>
            <a:tileRect/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TAP Server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223737" y="3142536"/>
            <a:ext cx="2444734" cy="64454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Web form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6031663" y="3142537"/>
            <a:ext cx="2398131" cy="64454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Custom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3207329" y="3142536"/>
            <a:ext cx="2155269" cy="65737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Python</a:t>
            </a:r>
            <a:endParaRPr lang="en-US" sz="36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045512" y="3799910"/>
            <a:ext cx="0" cy="4291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224922" y="3799910"/>
            <a:ext cx="0" cy="4291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802038" y="3799910"/>
            <a:ext cx="0" cy="4291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>
          <a:xfrm>
            <a:off x="4326834" y="1849584"/>
            <a:ext cx="7807811" cy="151211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 smtClean="0"/>
              <a:t>Synchronous and asynchronous </a:t>
            </a:r>
            <a:r>
              <a:rPr lang="en-US" sz="2000" dirty="0" smtClean="0"/>
              <a:t>queries.</a:t>
            </a:r>
            <a:endParaRPr lang="en-US" sz="2000" dirty="0" smtClean="0"/>
          </a:p>
          <a:p>
            <a:pPr lvl="1"/>
            <a:r>
              <a:rPr lang="en-US" sz="2000" dirty="0" smtClean="0"/>
              <a:t>Proprietary </a:t>
            </a:r>
            <a:r>
              <a:rPr lang="en-US" sz="2000" dirty="0" smtClean="0"/>
              <a:t>authentication.</a:t>
            </a:r>
            <a:endParaRPr lang="en-US" sz="2000" dirty="0" smtClean="0"/>
          </a:p>
          <a:p>
            <a:pPr lvl="1"/>
            <a:r>
              <a:rPr lang="en-US" sz="2000" dirty="0" err="1" smtClean="0"/>
              <a:t>VOTable</a:t>
            </a:r>
            <a:r>
              <a:rPr lang="en-US" sz="2000" dirty="0" smtClean="0"/>
              <a:t>, CSV, column delimited data.</a:t>
            </a:r>
          </a:p>
          <a:p>
            <a:pPr marL="640080" lvl="2" indent="0">
              <a:buFont typeface="Arial" pitchFamily="34" charset="0"/>
              <a:buNone/>
            </a:pPr>
            <a:endParaRPr lang="en-US" sz="1800" dirty="0" smtClean="0"/>
          </a:p>
          <a:p>
            <a:pPr lvl="2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54426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8041" y="28264"/>
            <a:ext cx="6781800" cy="12001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Python-based TAP Server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94000" y="1932643"/>
            <a:ext cx="2824480" cy="43499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TAP SERVER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3040" y="2986767"/>
            <a:ext cx="1493520" cy="8425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Convert ADQL to SQL</a:t>
            </a:r>
            <a:endParaRPr lang="en-US" b="1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7183120" y="3034072"/>
            <a:ext cx="1797302" cy="84251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/>
              <a:t>Format output</a:t>
            </a:r>
            <a:endParaRPr lang="en-US" b="1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1851930" y="2999939"/>
            <a:ext cx="1680940" cy="86530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/>
              <a:t>Retrieve data dictionary</a:t>
            </a:r>
            <a:endParaRPr lang="en-US" b="1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5240970" y="3034072"/>
            <a:ext cx="1823040" cy="83601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/>
              <a:t>Optional Filtering</a:t>
            </a:r>
            <a:endParaRPr lang="en-US" b="1" dirty="0"/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3680114" y="3011279"/>
            <a:ext cx="1471006" cy="85880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 smtClean="0"/>
              <a:t>Query DBMS</a:t>
            </a:r>
            <a:endParaRPr lang="en-US" b="1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1107440" y="2367634"/>
            <a:ext cx="2092960" cy="6191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169120" y="1320184"/>
            <a:ext cx="1982000" cy="4025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mbria"/>
                <a:cs typeface="Cambria"/>
              </a:rPr>
              <a:t>Client</a:t>
            </a:r>
            <a:endParaRPr lang="en-US" b="1" dirty="0">
              <a:latin typeface="Cambria"/>
              <a:cs typeface="Cambria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-40640" y="3675392"/>
            <a:ext cx="1392385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/>
              <a:t>DBMS specific</a:t>
            </a:r>
            <a:endParaRPr lang="en-US" sz="1400" b="1" dirty="0"/>
          </a:p>
        </p:txBody>
      </p:sp>
      <p:sp>
        <p:nvSpPr>
          <p:cNvPr id="14" name="Rectangle 13"/>
          <p:cNvSpPr/>
          <p:nvPr/>
        </p:nvSpPr>
        <p:spPr>
          <a:xfrm>
            <a:off x="1686560" y="4149156"/>
            <a:ext cx="5252720" cy="92333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Open source (BSD 3-clause license).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Ready to deploy for NEID archive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In KOA test bed =&gt; Deploy early 2020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998720" y="2380806"/>
            <a:ext cx="883920" cy="6532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318000" y="2418161"/>
            <a:ext cx="0" cy="6191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8" idx="0"/>
          </p:cNvCxnSpPr>
          <p:nvPr/>
        </p:nvCxnSpPr>
        <p:spPr>
          <a:xfrm flipH="1">
            <a:off x="2692400" y="2402387"/>
            <a:ext cx="1252490" cy="5975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7" idx="0"/>
          </p:cNvCxnSpPr>
          <p:nvPr/>
        </p:nvCxnSpPr>
        <p:spPr>
          <a:xfrm>
            <a:off x="5455920" y="2418161"/>
            <a:ext cx="2625851" cy="6159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193074" y="1648082"/>
            <a:ext cx="0" cy="28456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249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36905" y="-414967"/>
            <a:ext cx="10138665" cy="1651153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Summary Points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68153"/>
            <a:ext cx="3932903" cy="3473438"/>
          </a:xfrm>
        </p:spPr>
        <p:txBody>
          <a:bodyPr>
            <a:noAutofit/>
          </a:bodyPr>
          <a:lstStyle/>
          <a:p>
            <a:r>
              <a:rPr lang="en-US" sz="2000" dirty="0" smtClean="0"/>
              <a:t>WMKO and KOA are developing a </a:t>
            </a:r>
            <a:r>
              <a:rPr lang="en-US" sz="2000" dirty="0" smtClean="0"/>
              <a:t>new</a:t>
            </a:r>
            <a:r>
              <a:rPr lang="en-US" sz="2000" dirty="0" smtClean="0"/>
              <a:t> </a:t>
            </a:r>
            <a:r>
              <a:rPr lang="en-US" sz="2000" dirty="0" smtClean="0"/>
              <a:t>data services model</a:t>
            </a:r>
            <a:r>
              <a:rPr lang="en-US" sz="2000" dirty="0"/>
              <a:t> </a:t>
            </a:r>
            <a:r>
              <a:rPr lang="en-US" sz="2000" dirty="0" smtClean="0"/>
              <a:t>to </a:t>
            </a:r>
            <a:r>
              <a:rPr lang="en-US" sz="2000" dirty="0" smtClean="0"/>
              <a:t>benefit</a:t>
            </a:r>
            <a:r>
              <a:rPr lang="en-US" sz="2000" dirty="0" smtClean="0"/>
              <a:t> </a:t>
            </a:r>
            <a:r>
              <a:rPr lang="en-US" sz="2000" dirty="0" smtClean="0"/>
              <a:t>MMA/TDA</a:t>
            </a:r>
            <a:r>
              <a:rPr lang="en-US" sz="2000" dirty="0"/>
              <a:t> </a:t>
            </a:r>
            <a:r>
              <a:rPr lang="en-US" sz="2000" dirty="0" smtClean="0"/>
              <a:t>and PIs</a:t>
            </a:r>
          </a:p>
          <a:p>
            <a:pPr lvl="1"/>
            <a:r>
              <a:rPr lang="en-US" sz="2000" dirty="0" smtClean="0"/>
              <a:t>Uniformly acquired and calibrated data.</a:t>
            </a:r>
          </a:p>
          <a:p>
            <a:pPr lvl="1"/>
            <a:r>
              <a:rPr lang="en-US" sz="2000" dirty="0" smtClean="0"/>
              <a:t>Facility data reduction  pipelines.</a:t>
            </a:r>
          </a:p>
          <a:p>
            <a:pPr lvl="1"/>
            <a:r>
              <a:rPr lang="en-US" sz="2000" dirty="0" smtClean="0"/>
              <a:t>Fast ingestion into archive.</a:t>
            </a:r>
          </a:p>
          <a:p>
            <a:pPr lvl="1"/>
            <a:r>
              <a:rPr lang="en-US" sz="2000" dirty="0" smtClean="0"/>
              <a:t>Modern interfaces.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 descr="33R0061-180-2246417083-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039" y="1704641"/>
            <a:ext cx="4248961" cy="283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37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198" y="27386"/>
            <a:ext cx="8788802" cy="120015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/>
              <a:t>The </a:t>
            </a:r>
            <a:r>
              <a:rPr lang="en-US" sz="4400" b="1" dirty="0"/>
              <a:t>Observer Owns The Night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429" y="1257863"/>
            <a:ext cx="6141024" cy="358645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“Keck Advantage” has produced wonderful science but has its consequences:</a:t>
            </a:r>
          </a:p>
          <a:p>
            <a:pPr lvl="1"/>
            <a:r>
              <a:rPr lang="en-US" sz="2800" dirty="0"/>
              <a:t>D</a:t>
            </a:r>
            <a:r>
              <a:rPr lang="en-US" sz="2800" dirty="0" smtClean="0"/>
              <a:t>ifficult for others to analyze and reduce data.</a:t>
            </a:r>
          </a:p>
          <a:p>
            <a:pPr lvl="1"/>
            <a:r>
              <a:rPr lang="en-US" sz="2800" dirty="0" smtClean="0"/>
              <a:t>Inefficiencies in observing.</a:t>
            </a:r>
            <a:endParaRPr lang="en-US" sz="2800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" name="Picture 3" descr="4_17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439" y="3615281"/>
            <a:ext cx="2261156" cy="1460378"/>
          </a:xfrm>
          <a:prstGeom prst="rect">
            <a:avLst/>
          </a:prstGeom>
        </p:spPr>
      </p:pic>
      <p:pic>
        <p:nvPicPr>
          <p:cNvPr id="5" name="Picture 4" descr="brown-dwarf-duo_50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439" y="2268893"/>
            <a:ext cx="1371232" cy="1346388"/>
          </a:xfrm>
          <a:prstGeom prst="rect">
            <a:avLst/>
          </a:prstGeom>
        </p:spPr>
      </p:pic>
      <p:pic>
        <p:nvPicPr>
          <p:cNvPr id="7" name="Picture 6" descr="7_18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676" y="1257863"/>
            <a:ext cx="1337324" cy="134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069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13" y="115416"/>
            <a:ext cx="8208567" cy="12001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Data Not Intended for Archiving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320" y="1661947"/>
            <a:ext cx="4373879" cy="2994635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Keck began operations in 1994, just before the age of modern archives.</a:t>
            </a:r>
          </a:p>
          <a:p>
            <a:r>
              <a:rPr lang="en-US" sz="3200" dirty="0" smtClean="0"/>
              <a:t>Instruments built independently by different teams.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 descr="DEIMOSondeck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227" y="1315566"/>
            <a:ext cx="2040194" cy="1530146"/>
          </a:xfrm>
          <a:prstGeom prst="rect">
            <a:avLst/>
          </a:prstGeom>
        </p:spPr>
      </p:pic>
      <p:pic>
        <p:nvPicPr>
          <p:cNvPr id="6" name="Picture 5" descr="mosfire_rt1_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421" y="2362043"/>
            <a:ext cx="2007419" cy="1593003"/>
          </a:xfrm>
          <a:prstGeom prst="rect">
            <a:avLst/>
          </a:prstGeom>
        </p:spPr>
      </p:pic>
      <p:pic>
        <p:nvPicPr>
          <p:cNvPr id="7" name="Picture 6" descr="OSIRIS_onDec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872" y="3301180"/>
            <a:ext cx="2097550" cy="168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183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10" y="27386"/>
            <a:ext cx="9436092" cy="1200150"/>
          </a:xfrm>
        </p:spPr>
        <p:txBody>
          <a:bodyPr>
            <a:noAutofit/>
          </a:bodyPr>
          <a:lstStyle/>
          <a:p>
            <a:r>
              <a:rPr lang="en-US" sz="3300" dirty="0" smtClean="0"/>
              <a:t>KOA: Community  </a:t>
            </a:r>
            <a:r>
              <a:rPr lang="en-US" sz="3300" dirty="0"/>
              <a:t>Access to a World Class  Telescope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371" y="1378365"/>
            <a:ext cx="7913915" cy="3586455"/>
          </a:xfrm>
        </p:spPr>
        <p:txBody>
          <a:bodyPr>
            <a:normAutofit/>
          </a:bodyPr>
          <a:lstStyle/>
          <a:p>
            <a:r>
              <a:rPr lang="en-US" sz="2000" dirty="0"/>
              <a:t>KOA marries WMKO’s expertise with </a:t>
            </a:r>
            <a:r>
              <a:rPr lang="en-US" sz="2000" b="1" dirty="0"/>
              <a:t>instrumentation and observatory operations</a:t>
            </a:r>
            <a:r>
              <a:rPr lang="en-US" sz="2000" dirty="0"/>
              <a:t> with IPAC’s expertise with </a:t>
            </a:r>
            <a:r>
              <a:rPr lang="en-US" sz="2000" b="1" dirty="0"/>
              <a:t>data management and archiving</a:t>
            </a:r>
            <a:r>
              <a:rPr lang="en-US" sz="2000" b="1" dirty="0" smtClean="0"/>
              <a:t>.</a:t>
            </a:r>
            <a:endParaRPr lang="en-US" sz="2200" dirty="0" smtClean="0"/>
          </a:p>
          <a:p>
            <a:r>
              <a:rPr lang="en-US" sz="2200" dirty="0" smtClean="0"/>
              <a:t>KOA </a:t>
            </a:r>
            <a:r>
              <a:rPr lang="en-US" sz="2200" dirty="0"/>
              <a:t>o</a:t>
            </a:r>
            <a:r>
              <a:rPr lang="en-US" sz="2200" dirty="0" smtClean="0"/>
              <a:t>pened </a:t>
            </a:r>
            <a:r>
              <a:rPr lang="en-US" sz="2200" dirty="0"/>
              <a:t>for business in 2004</a:t>
            </a:r>
            <a:r>
              <a:rPr lang="en-US" sz="2200" dirty="0" smtClean="0"/>
              <a:t>.</a:t>
            </a:r>
          </a:p>
          <a:p>
            <a:pPr lvl="1"/>
            <a:r>
              <a:rPr lang="en-US" sz="2000" b="1" dirty="0"/>
              <a:t>F</a:t>
            </a:r>
            <a:r>
              <a:rPr lang="en-US" sz="2000" b="1" dirty="0" smtClean="0"/>
              <a:t>ocus </a:t>
            </a:r>
            <a:r>
              <a:rPr lang="en-US" sz="2000" b="1" dirty="0"/>
              <a:t>on creating coherent, consistent data sets for each </a:t>
            </a:r>
            <a:r>
              <a:rPr lang="en-US" sz="2000" b="1" dirty="0" smtClean="0"/>
              <a:t>instrument.</a:t>
            </a:r>
            <a:endParaRPr lang="en-US" sz="2000" dirty="0"/>
          </a:p>
          <a:p>
            <a:pPr lvl="1"/>
            <a:r>
              <a:rPr lang="en-US" sz="2000" dirty="0" smtClean="0"/>
              <a:t>Archives raw </a:t>
            </a:r>
            <a:r>
              <a:rPr lang="en-US" sz="2000" dirty="0"/>
              <a:t>data for all </a:t>
            </a:r>
            <a:r>
              <a:rPr lang="en-US" sz="2000" dirty="0" smtClean="0"/>
              <a:t>12 WMKO </a:t>
            </a:r>
            <a:r>
              <a:rPr lang="en-US" sz="2000" dirty="0"/>
              <a:t>instruments since </a:t>
            </a:r>
            <a:r>
              <a:rPr lang="en-US" sz="2000" dirty="0" smtClean="0"/>
              <a:t>1994 (50 TB).</a:t>
            </a:r>
          </a:p>
          <a:p>
            <a:pPr lvl="1"/>
            <a:r>
              <a:rPr lang="en-US" sz="2000" dirty="0" smtClean="0"/>
              <a:t>Returns, where possible, optimum set of calibration files and browse quality reduced products.</a:t>
            </a:r>
            <a:endParaRPr lang="en-US" sz="2000" dirty="0"/>
          </a:p>
          <a:p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65056" y="4530316"/>
            <a:ext cx="45094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2"/>
              </a:rPr>
              <a:t>https://koa.ipac.caltech.edu</a:t>
            </a:r>
            <a:endParaRPr lang="en-US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566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452" y="17651"/>
            <a:ext cx="8715983" cy="1200150"/>
          </a:xfrm>
        </p:spPr>
        <p:txBody>
          <a:bodyPr>
            <a:normAutofit fontScale="90000"/>
          </a:bodyPr>
          <a:lstStyle/>
          <a:p>
            <a:r>
              <a:rPr lang="en-US" sz="3800" dirty="0" smtClean="0"/>
              <a:t>New Infrastructure </a:t>
            </a:r>
            <a:r>
              <a:rPr lang="en-US" sz="3800" dirty="0" smtClean="0"/>
              <a:t>for  Science Ready Products</a:t>
            </a:r>
            <a:endParaRPr lang="en-US" sz="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8233" y="1483822"/>
            <a:ext cx="7543800" cy="3373438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37000"/>
                  <a:hueMod val="100000"/>
                  <a:satMod val="200000"/>
                  <a:lumMod val="88000"/>
                  <a:alpha val="22000"/>
                </a:schemeClr>
              </a:gs>
              <a:gs pos="100000">
                <a:schemeClr val="dk1">
                  <a:tint val="53000"/>
                  <a:shade val="100000"/>
                  <a:hueMod val="100000"/>
                  <a:satMod val="350000"/>
                  <a:lumMod val="79000"/>
                  <a:alpha val="22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 lnSpcReduction="10000"/>
          </a:bodyPr>
          <a:lstStyle/>
          <a:p>
            <a:r>
              <a:rPr lang="en-US" sz="2800" dirty="0"/>
              <a:t>“</a:t>
            </a:r>
            <a:r>
              <a:rPr lang="en-US" sz="2800" b="1" dirty="0"/>
              <a:t>New Infrastructure to Support TDA and MMA at the Keck Observatory and  the Keck </a:t>
            </a:r>
            <a:r>
              <a:rPr lang="en-US" sz="2800" b="1" dirty="0" smtClean="0"/>
              <a:t>Observatory.</a:t>
            </a:r>
            <a:r>
              <a:rPr lang="en-US" sz="2800" dirty="0" smtClean="0"/>
              <a:t>” O’Meara </a:t>
            </a:r>
            <a:r>
              <a:rPr lang="en-US" sz="2800" dirty="0"/>
              <a:t>et al. </a:t>
            </a:r>
            <a:r>
              <a:rPr lang="en-US" sz="2800" dirty="0" smtClean="0"/>
              <a:t>(2019) Activity</a:t>
            </a:r>
            <a:r>
              <a:rPr lang="en-US" sz="2800" dirty="0"/>
              <a:t>, Project and State of Profession White Paper, submitted to Decadal Survey.  </a:t>
            </a:r>
          </a:p>
          <a:p>
            <a:r>
              <a:rPr lang="en-US" sz="2800" dirty="0"/>
              <a:t>See also “ Infrastructure and Strategies for Time Domain and MMA and Follow-</a:t>
            </a:r>
            <a:r>
              <a:rPr lang="en-US" sz="2800" dirty="0" smtClean="0"/>
              <a:t>Up.” (2019) Miller </a:t>
            </a:r>
            <a:r>
              <a:rPr lang="en-US" sz="2800" dirty="0"/>
              <a:t>et al. </a:t>
            </a:r>
          </a:p>
        </p:txBody>
      </p:sp>
    </p:spTree>
    <p:extLst>
      <p:ext uri="{BB962C8B-B14F-4D97-AF65-F5344CB8AC3E}">
        <p14:creationId xmlns:p14="http://schemas.microsoft.com/office/powerpoint/2010/main" val="1795907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017" y="99587"/>
            <a:ext cx="8715983" cy="120015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Requirements for Support of MMA and TDA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818" y="1006147"/>
            <a:ext cx="8592182" cy="4377187"/>
          </a:xfrm>
        </p:spPr>
        <p:txBody>
          <a:bodyPr>
            <a:noAutofit/>
          </a:bodyPr>
          <a:lstStyle/>
          <a:p>
            <a:r>
              <a:rPr lang="en-US" sz="2900" dirty="0" smtClean="0"/>
              <a:t>Consistent acquisition of calibrated data at the telescope.</a:t>
            </a:r>
          </a:p>
          <a:p>
            <a:r>
              <a:rPr lang="en-US" sz="2900" dirty="0" smtClean="0"/>
              <a:t>Complete metadata in raw and reduced data.  </a:t>
            </a:r>
          </a:p>
          <a:p>
            <a:r>
              <a:rPr lang="en-US" sz="2900" dirty="0"/>
              <a:t>D</a:t>
            </a:r>
            <a:r>
              <a:rPr lang="en-US" sz="2900" dirty="0" smtClean="0"/>
              <a:t>ata reduction pipelines (preferably facility managed).</a:t>
            </a:r>
          </a:p>
          <a:p>
            <a:r>
              <a:rPr lang="en-US" sz="2900" dirty="0" smtClean="0"/>
              <a:t>Fast archiving </a:t>
            </a:r>
            <a:r>
              <a:rPr lang="en-US" sz="2900" dirty="0" smtClean="0"/>
              <a:t>of raw and reduced ingestion and availability.</a:t>
            </a:r>
          </a:p>
          <a:p>
            <a:r>
              <a:rPr lang="en-US" sz="2900" dirty="0" smtClean="0"/>
              <a:t>Discoverable and accessible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804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020" y="47522"/>
            <a:ext cx="6781800" cy="120015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Preliminary Design of WMKO Data Services Initiative</a:t>
            </a:r>
            <a:endParaRPr lang="en-US" sz="4000" dirty="0"/>
          </a:p>
        </p:txBody>
      </p:sp>
      <p:pic>
        <p:nvPicPr>
          <p:cNvPr id="5" name="Content Placeholder 4" descr="DDOI-002_ Design diagra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67" r="-5867"/>
          <a:stretch>
            <a:fillRect/>
          </a:stretch>
        </p:blipFill>
        <p:spPr>
          <a:xfrm>
            <a:off x="-7138" y="1427061"/>
            <a:ext cx="9067533" cy="3503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632850" y="3386721"/>
            <a:ext cx="2925097" cy="1557986"/>
          </a:xfrm>
          <a:prstGeom prst="rect">
            <a:avLst/>
          </a:prstGeom>
          <a:solidFill>
            <a:schemeClr val="accent1">
              <a:lumMod val="60000"/>
              <a:lumOff val="40000"/>
              <a:alpha val="14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389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50" y="115416"/>
            <a:ext cx="7987673" cy="1200150"/>
          </a:xfrm>
        </p:spPr>
        <p:txBody>
          <a:bodyPr>
            <a:normAutofit/>
          </a:bodyPr>
          <a:lstStyle/>
          <a:p>
            <a:r>
              <a:rPr lang="en-US" sz="4600" dirty="0" smtClean="0"/>
              <a:t>Status of Data Services Initiative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 smtClean="0"/>
              <a:t>Exposure Time Calculators: </a:t>
            </a:r>
            <a:r>
              <a:rPr lang="en-US" sz="2200" dirty="0"/>
              <a:t>available for about half of the </a:t>
            </a:r>
            <a:r>
              <a:rPr lang="en-US" sz="2200" dirty="0" smtClean="0"/>
              <a:t>instruments</a:t>
            </a:r>
            <a:endParaRPr lang="en-US" sz="2200" dirty="0"/>
          </a:p>
          <a:p>
            <a:r>
              <a:rPr lang="en-US" sz="2200" dirty="0" smtClean="0"/>
              <a:t>API </a:t>
            </a:r>
            <a:r>
              <a:rPr lang="en-US" sz="2200" dirty="0"/>
              <a:t>and Database: design </a:t>
            </a:r>
            <a:r>
              <a:rPr lang="en-US" sz="2200" dirty="0" smtClean="0"/>
              <a:t>phase.</a:t>
            </a:r>
            <a:endParaRPr lang="en-US" sz="2200" dirty="0"/>
          </a:p>
          <a:p>
            <a:r>
              <a:rPr lang="en-US" sz="2200" dirty="0"/>
              <a:t>Planning tool and observing control system: design </a:t>
            </a:r>
            <a:r>
              <a:rPr lang="en-US" sz="2200" dirty="0" smtClean="0"/>
              <a:t>phase</a:t>
            </a:r>
            <a:endParaRPr lang="en-US" sz="2200" dirty="0"/>
          </a:p>
          <a:p>
            <a:r>
              <a:rPr lang="en-US" sz="2200" dirty="0"/>
              <a:t>DRP framework: passed PDR, prototype being </a:t>
            </a:r>
            <a:r>
              <a:rPr lang="en-US" sz="2200" dirty="0" smtClean="0"/>
              <a:t>tested</a:t>
            </a:r>
            <a:endParaRPr lang="en-US" sz="2200" dirty="0"/>
          </a:p>
          <a:p>
            <a:r>
              <a:rPr lang="en-US" sz="2200" dirty="0"/>
              <a:t>Real time ingestion: design </a:t>
            </a:r>
            <a:r>
              <a:rPr lang="en-US" sz="2200" dirty="0" smtClean="0"/>
              <a:t>phase</a:t>
            </a:r>
            <a:endParaRPr lang="en-US" sz="2200" dirty="0"/>
          </a:p>
          <a:p>
            <a:r>
              <a:rPr lang="en-US" sz="2200" dirty="0"/>
              <a:t>Archive: API and Python query tools in development and testing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41150" y="3400323"/>
            <a:ext cx="7788644" cy="145636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83000"/>
                  <a:shade val="100000"/>
                  <a:hueMod val="100000"/>
                  <a:satMod val="220000"/>
                  <a:lumMod val="90000"/>
                  <a:alpha val="6000"/>
                </a:schemeClr>
              </a:gs>
              <a:gs pos="76000">
                <a:schemeClr val="accent1">
                  <a:shade val="100000"/>
                  <a:alpha val="6000"/>
                </a:schemeClr>
              </a:gs>
              <a:gs pos="100000">
                <a:schemeClr val="accent1">
                  <a:shade val="93000"/>
                  <a:satMod val="100000"/>
                  <a:lumMod val="93000"/>
                  <a:alpha val="6000"/>
                </a:schemeClr>
              </a:gs>
            </a:gsLst>
            <a:path path="circle">
              <a:fillToRect l="15000" t="15000" r="100000" b="10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778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2019-11-13_14-33-0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499" r="-47499"/>
          <a:stretch>
            <a:fillRect/>
          </a:stretch>
        </p:blipFill>
        <p:spPr>
          <a:xfrm>
            <a:off x="-3226413" y="0"/>
            <a:ext cx="13312589" cy="51435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52799" y="236185"/>
            <a:ext cx="10094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Impact"/>
                <a:cs typeface="Impact"/>
              </a:rPr>
              <a:t>Old</a:t>
            </a:r>
            <a:endParaRPr lang="en-US" sz="4800" dirty="0">
              <a:latin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3884498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16962</TotalTime>
  <Words>717</Words>
  <Application>Microsoft Macintosh PowerPoint</Application>
  <PresentationFormat>On-screen Show (16:9)</PresentationFormat>
  <Paragraphs>105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Newsprint</vt:lpstr>
      <vt:lpstr>New Infrastructure to Support TDA and MMA at the Keck Observatory and the Keck Observatory Archive  .  </vt:lpstr>
      <vt:lpstr>The Observer Owns The Night</vt:lpstr>
      <vt:lpstr>Data Not Intended for Archiving</vt:lpstr>
      <vt:lpstr>KOA: Community  Access to a World Class  Telescope</vt:lpstr>
      <vt:lpstr>New Infrastructure for  Science Ready Products</vt:lpstr>
      <vt:lpstr>Requirements for Support of MMA and TDA</vt:lpstr>
      <vt:lpstr>Preliminary Design of WMKO Data Services Initiative</vt:lpstr>
      <vt:lpstr>Status of Data Services Initiative</vt:lpstr>
      <vt:lpstr>PowerPoint Presentation</vt:lpstr>
      <vt:lpstr>PowerPoint Presentation</vt:lpstr>
      <vt:lpstr>Current NExScI User Services</vt:lpstr>
      <vt:lpstr>Future KOA End User Services</vt:lpstr>
      <vt:lpstr>Python-based TAP Server</vt:lpstr>
      <vt:lpstr>Summary Points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Keck Observatory Archive</dc:title>
  <dc:creator>Bruce Berriman</dc:creator>
  <cp:lastModifiedBy>Bruce Berriman</cp:lastModifiedBy>
  <cp:revision>260</cp:revision>
  <cp:lastPrinted>2019-11-14T23:07:55Z</cp:lastPrinted>
  <dcterms:created xsi:type="dcterms:W3CDTF">2018-11-10T20:02:04Z</dcterms:created>
  <dcterms:modified xsi:type="dcterms:W3CDTF">2019-11-19T10:25:58Z</dcterms:modified>
</cp:coreProperties>
</file>