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9" r:id="rId4"/>
    <p:sldId id="282" r:id="rId5"/>
    <p:sldId id="260" r:id="rId6"/>
    <p:sldId id="262" r:id="rId7"/>
    <p:sldId id="286" r:id="rId8"/>
    <p:sldId id="258" r:id="rId9"/>
    <p:sldId id="261" r:id="rId10"/>
    <p:sldId id="263" r:id="rId11"/>
    <p:sldId id="290" r:id="rId12"/>
    <p:sldId id="519" r:id="rId13"/>
    <p:sldId id="517" r:id="rId14"/>
    <p:sldId id="522" r:id="rId15"/>
    <p:sldId id="265" r:id="rId16"/>
    <p:sldId id="280" r:id="rId17"/>
    <p:sldId id="267" r:id="rId18"/>
    <p:sldId id="523" r:id="rId19"/>
    <p:sldId id="278" r:id="rId20"/>
    <p:sldId id="287" r:id="rId21"/>
    <p:sldId id="281" r:id="rId22"/>
    <p:sldId id="285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9"/>
    <p:restoredTop sz="94697"/>
  </p:normalViewPr>
  <p:slideViewPr>
    <p:cSldViewPr snapToGrid="0" snapToObjects="1">
      <p:cViewPr varScale="1">
        <p:scale>
          <a:sx n="58" d="100"/>
          <a:sy n="58" d="100"/>
        </p:scale>
        <p:origin x="22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9163-A0AD-2A41-9D88-C6DFF235AF77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C3E1-1FCE-0D47-9326-D23BF0F7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E766C-14FB-124A-93F4-618910779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728-3552-1744-9DA4-ADE8ED8E9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E842D-676B-884E-AA38-5708DDB58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2AB3D-295A-A542-8EAA-3EBDA4A1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F445-93B7-4345-BA53-E9DF4F344EFE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26C35-46B8-5649-9F3C-F1BE4F1B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DE28-5D4F-7B4E-AE30-5F6BCD21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BBABD-3FB4-1F4A-A44D-2AD34F253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D69-58EA-FE44-9148-DC778CB0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BCC10-7CC1-DD4C-A73A-40C2B4BA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3D02-D348-0E48-A16D-1C08BF03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70BE-5845-CA48-AD91-FD796BCAB938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E130-4C6D-4F49-98A2-19FDD564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81ED-ED7B-0445-89B6-9042816F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CA4B9-CDCF-724E-A336-C665C886B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999B1-8B6C-6043-ABFA-DA472E5A5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8803-C928-0640-811F-0E5BC55A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889C-56C9-5347-8600-4DC24A9A2B3A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C44-D871-CB49-A8A5-43202D8C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10D2-23CB-DE4B-802E-0D533D4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BDD1-67A4-D545-95DB-6ADB70D2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8C8C-EF2F-A84B-B9DF-B78A19C1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56D9C-2AB5-D34F-A822-504CBFB4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4232A-9840-3143-84F1-C212D6A0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70C2-B20D-014C-9DD5-2E060D3B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635E-D774-6145-9995-52BEB8A6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5CDD7-F03D-0748-A920-57FBEEA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716C-51D0-B040-B246-2D70194B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FF6C-1802-4148-B040-487D8BF3A556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01BD-902C-BF4A-B3E6-C7DF9AC9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205C8-FF56-E342-B5AB-7CB8808A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318F-90F9-104F-99AC-6E310A99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7A53-A21E-8A41-8A4C-0E9D730AB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D7F37-0F1E-6F49-AFFE-D0CF05221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4D12-2B22-1E48-AA81-795A57BC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5E3B-957C-8B40-91E2-E3416D29D24D}" type="datetime1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766FC-0221-4F43-9F30-6A0E4037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5E374-D545-CE45-9600-8DD73DF1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DF38-D77E-4546-8A5E-8BC58148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3947A-3141-A64E-8B60-07DDFADC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5F515-48E6-8043-8DFD-61B79136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4155-329D-C443-B785-3F96B2378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5E4EA-7F90-D24B-A7F3-B21C5B0B3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F72CD-153A-664E-9C5B-227624D2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5BB9-86BF-7A4D-A5F2-328F8204A880}" type="datetime1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37C5A-1E4F-194C-B422-D51C6868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9FEB3-4960-3B41-ABF4-57377CB4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1F70-9A0E-DA47-8E8C-39FA6B9B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557A4-8F44-9442-B7AB-A91EF3EA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D5FF-9FB5-2C45-96F1-AD217FCC4007}" type="datetime1">
              <a:rPr lang="en-US" smtClean="0"/>
              <a:t>11/16/19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DCD32-3D57-324D-AAEB-75B7B9C0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EFAD-ACA4-9C43-8640-4A636183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A8E8B-3E04-444B-8978-3DB88A7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5566-005A-0B4D-B29E-111800FE9F13}" type="datetime1">
              <a:rPr lang="en-US" smtClean="0"/>
              <a:t>11/16/19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0C9FE-F50A-264D-9C3B-BA58CA57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41AAD-0671-4048-A528-73524DBC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C0BE-CD92-2B49-9CF2-A492C61B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0F3C-1C85-B24D-A1BA-44B64FD1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35DE-3324-864F-9971-5E9C9651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DCA88-F031-3248-A62A-460EB0EE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3AAE-5BC3-644E-8EBE-0F7CF4F62DFC}" type="datetime1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B24E-6377-5644-A74E-5ACA82A7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0B0A1-756B-5847-9DD8-02708B8C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9544-E4D8-3A4F-9B5B-7BBC862B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2E64E-F1A3-AB46-8976-521D3F1CF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92459-E53A-0844-BE64-127492915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4731-83EC-F446-85BA-758630E5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D78-C359-DE4E-9DBD-69AA60E73442}" type="datetime1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7D9BA-E3D7-CB40-A2B5-47633289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EA0C2-3630-D746-899F-9F1D7362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9B9E2-EFA9-2840-9F75-F0F544B7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68842-1CEA-CF49-B0A3-8BAFBDC69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D308-D60F-6547-BAF6-2B0C3D6B8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E1B5-CC16-F44D-B4F3-E95EA063AD4C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25C7-2ED6-C74A-B454-075058033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Fabbiano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EBEDA-25CC-074C-97E8-3F276E981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8A5B-229A-C445-A130-BC432271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lvis@cfa.harvar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science-committee/subcommittees/big-data-task-force" TargetMode="External"/><Relationship Id="rId2" Type="http://schemas.openxmlformats.org/officeDocument/2006/relationships/hyperlink" Target="https://ldm-542.lsst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81FD-F5F5-8342-B3BD-533F6E642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1122363"/>
            <a:ext cx="10218420" cy="2387600"/>
          </a:xfrm>
        </p:spPr>
        <p:txBody>
          <a:bodyPr>
            <a:normAutofit/>
          </a:bodyPr>
          <a:lstStyle/>
          <a:p>
            <a:r>
              <a:rPr lang="en-US" b="1" dirty="0"/>
              <a:t>Discovery in Astrophysics</a:t>
            </a: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BB2E6-976D-0845-8B32-9F8A73213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900" dirty="0">
                <a:solidFill>
                  <a:srgbClr val="0070C0"/>
                </a:solidFill>
              </a:rPr>
              <a:t>G. Fabbiano</a:t>
            </a:r>
          </a:p>
          <a:p>
            <a:r>
              <a:rPr lang="en-US" sz="3900" dirty="0">
                <a:solidFill>
                  <a:srgbClr val="0070C0"/>
                </a:solidFill>
              </a:rPr>
              <a:t>Center for Astrophysics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5473E3-05BE-564D-995B-DE36D626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258A-4337-D04E-9EAD-1FB5FAD22598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584407-8F81-AB4E-BB12-616FB955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8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165019"/>
            <a:ext cx="11447585" cy="9604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Improvements in optical telescopes and spectrographs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61" y="1125457"/>
            <a:ext cx="5421107" cy="523089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Galilean Moons of Jupiter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Galilei 1610</a:t>
            </a:r>
          </a:p>
          <a:p>
            <a:r>
              <a:rPr lang="en-US" dirty="0">
                <a:latin typeface="Avenir Book" panose="02000503020000020003" pitchFamily="2" charset="0"/>
              </a:rPr>
              <a:t>Cepheid period-luminosity (LMC)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Henrietta Leavitt 1908 </a:t>
            </a:r>
          </a:p>
          <a:p>
            <a:r>
              <a:rPr lang="en-US" dirty="0">
                <a:latin typeface="Avenir Book" panose="02000503020000020003" pitchFamily="2" charset="0"/>
              </a:rPr>
              <a:t>H-R diagram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Russel ~1911</a:t>
            </a:r>
          </a:p>
          <a:p>
            <a:r>
              <a:rPr lang="en-US" dirty="0">
                <a:latin typeface="Avenir Book" panose="02000503020000020003" pitchFamily="2" charset="0"/>
              </a:rPr>
              <a:t>Metal composition of the Sun and stars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Cecilia Payne-</a:t>
            </a:r>
            <a:r>
              <a:rPr lang="en-US" dirty="0" err="1">
                <a:latin typeface="Avenir Book" panose="02000503020000020003" pitchFamily="2" charset="0"/>
              </a:rPr>
              <a:t>Gaposchkin</a:t>
            </a:r>
            <a:r>
              <a:rPr lang="en-US" dirty="0">
                <a:latin typeface="Avenir Book" panose="02000503020000020003" pitchFamily="2" charset="0"/>
              </a:rPr>
              <a:t> 1925</a:t>
            </a:r>
          </a:p>
          <a:p>
            <a:r>
              <a:rPr lang="en-US" dirty="0">
                <a:latin typeface="Avenir Book" panose="02000503020000020003" pitchFamily="2" charset="0"/>
              </a:rPr>
              <a:t>Expansion of the Universe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</a:t>
            </a:r>
            <a:r>
              <a:rPr lang="en-US" dirty="0" err="1">
                <a:latin typeface="Avenir Book" panose="02000503020000020003" pitchFamily="2" charset="0"/>
              </a:rPr>
              <a:t>Hubble+Humason</a:t>
            </a:r>
            <a:r>
              <a:rPr lang="en-US" dirty="0">
                <a:latin typeface="Avenir Book" panose="02000503020000020003" pitchFamily="2" charset="0"/>
              </a:rPr>
              <a:t> 1929, Lemaitre 1927</a:t>
            </a:r>
          </a:p>
          <a:p>
            <a:r>
              <a:rPr lang="en-US" dirty="0">
                <a:latin typeface="Avenir Book" panose="02000503020000020003" pitchFamily="2" charset="0"/>
              </a:rPr>
              <a:t>Dark Matter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Vera Rubin + 1970</a:t>
            </a:r>
          </a:p>
          <a:p>
            <a:r>
              <a:rPr lang="en-US" dirty="0">
                <a:latin typeface="Avenir Book" panose="02000503020000020003" pitchFamily="2" charset="0"/>
              </a:rPr>
              <a:t>Large scale structure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e.g., Peebles; </a:t>
            </a:r>
            <a:r>
              <a:rPr lang="en-US" dirty="0" err="1">
                <a:latin typeface="Avenir Book" panose="02000503020000020003" pitchFamily="2" charset="0"/>
              </a:rPr>
              <a:t>Geller+Huchra</a:t>
            </a:r>
            <a:r>
              <a:rPr lang="en-US" dirty="0">
                <a:latin typeface="Avenir Book" panose="02000503020000020003" pitchFamily="2" charset="0"/>
              </a:rPr>
              <a:t> 1989 </a:t>
            </a:r>
          </a:p>
          <a:p>
            <a:r>
              <a:rPr lang="en-US" dirty="0">
                <a:latin typeface="Avenir Book" panose="02000503020000020003" pitchFamily="2" charset="0"/>
              </a:rPr>
              <a:t>Hot </a:t>
            </a:r>
            <a:r>
              <a:rPr lang="en-US" dirty="0" err="1">
                <a:latin typeface="Avenir Book" panose="02000503020000020003" pitchFamily="2" charset="0"/>
              </a:rPr>
              <a:t>Jupiters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– Mayor + </a:t>
            </a:r>
            <a:r>
              <a:rPr lang="en-US" dirty="0" err="1">
                <a:latin typeface="Avenir Book" panose="02000503020000020003" pitchFamily="2" charset="0"/>
              </a:rPr>
              <a:t>Queloz</a:t>
            </a:r>
            <a:r>
              <a:rPr lang="en-US" dirty="0">
                <a:latin typeface="Avenir Book" panose="02000503020000020003" pitchFamily="2" charset="0"/>
              </a:rPr>
              <a:t> 1995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60B6A-D026-814D-B25B-6DD82357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67" y="1133482"/>
            <a:ext cx="2885522" cy="4524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26310-1C27-E84E-94B9-B85DB28B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023" y="1697373"/>
            <a:ext cx="4446507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975AC-7371-2C44-8AF3-E68088796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04" y="1252820"/>
            <a:ext cx="4247542" cy="447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7EA06-6CFA-FA49-BCAE-7CEAC10A0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263" y="1838137"/>
            <a:ext cx="4657882" cy="3658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EA991-46EB-5142-B4CE-D9FF47CDF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69" y="1850165"/>
            <a:ext cx="53594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46F5A-3C18-7E49-9612-ED363F7FD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027" y="2255724"/>
            <a:ext cx="4774557" cy="2891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01C68E-69C4-484B-A3BB-7A28CB5DD9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242" y="2239437"/>
            <a:ext cx="4829087" cy="2855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FADFA3-D42F-DF40-AD8F-F5F3BE5243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369" y="1390779"/>
            <a:ext cx="5207000" cy="426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FC8238-5453-A044-A78F-2CC5F6B05883}"/>
              </a:ext>
            </a:extLst>
          </p:cNvPr>
          <p:cNvSpPr/>
          <p:nvPr/>
        </p:nvSpPr>
        <p:spPr>
          <a:xfrm>
            <a:off x="6092623" y="4705589"/>
            <a:ext cx="4334608" cy="15122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year Nobel prizes</a:t>
            </a:r>
          </a:p>
        </p:txBody>
      </p:sp>
    </p:spTree>
    <p:extLst>
      <p:ext uri="{BB962C8B-B14F-4D97-AF65-F5344CB8AC3E}">
        <p14:creationId xmlns:p14="http://schemas.microsoft.com/office/powerpoint/2010/main" val="33411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39" y="312476"/>
            <a:ext cx="10515600" cy="6028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Invention of radio telescopes, VLBI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05" y="1157707"/>
            <a:ext cx="6494008" cy="533516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Radio galaxies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Cen A: Bolton + 1949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</a:t>
            </a:r>
            <a:r>
              <a:rPr lang="en-US" dirty="0" err="1">
                <a:latin typeface="Avenir Book" panose="02000503020000020003" pitchFamily="2" charset="0"/>
              </a:rPr>
              <a:t>Fanaroff</a:t>
            </a:r>
            <a:r>
              <a:rPr lang="en-US" dirty="0">
                <a:latin typeface="Avenir Book" panose="02000503020000020003" pitchFamily="2" charset="0"/>
              </a:rPr>
              <a:t> &amp; Riley 1974 Cambridge Catalog</a:t>
            </a:r>
          </a:p>
          <a:p>
            <a:r>
              <a:rPr lang="en-US" dirty="0">
                <a:latin typeface="Avenir Book" panose="02000503020000020003" pitchFamily="2" charset="0"/>
              </a:rPr>
              <a:t>Quasars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- 1960’s radio surveys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- 3C 273, Maarten Schmidt 1963</a:t>
            </a:r>
          </a:p>
          <a:p>
            <a:r>
              <a:rPr lang="en-US" dirty="0">
                <a:latin typeface="Avenir Book" panose="02000503020000020003" pitchFamily="2" charset="0"/>
              </a:rPr>
              <a:t>Cosmic microwave background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Penzias + Wilson 1964</a:t>
            </a:r>
          </a:p>
          <a:p>
            <a:r>
              <a:rPr lang="en-US" dirty="0">
                <a:latin typeface="Avenir Book" panose="02000503020000020003" pitchFamily="2" charset="0"/>
              </a:rPr>
              <a:t>Pulsars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Bell-Burnell + Hewish 1967</a:t>
            </a:r>
          </a:p>
          <a:p>
            <a:r>
              <a:rPr lang="en-US" dirty="0">
                <a:latin typeface="Avenir Book" panose="02000503020000020003" pitchFamily="2" charset="0"/>
              </a:rPr>
              <a:t>Superluminal motion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VLBI, </a:t>
            </a:r>
            <a:r>
              <a:rPr lang="en-US" dirty="0" err="1">
                <a:latin typeface="Avenir Book" panose="02000503020000020003" pitchFamily="2" charset="0"/>
              </a:rPr>
              <a:t>Gubbay</a:t>
            </a:r>
            <a:r>
              <a:rPr lang="en-US" dirty="0">
                <a:latin typeface="Avenir Book" panose="02000503020000020003" pitchFamily="2" charset="0"/>
              </a:rPr>
              <a:t> + 1969</a:t>
            </a:r>
          </a:p>
          <a:p>
            <a:r>
              <a:rPr lang="en-US" dirty="0">
                <a:latin typeface="Avenir Book" panose="02000503020000020003" pitchFamily="2" charset="0"/>
              </a:rPr>
              <a:t>Fast (</a:t>
            </a:r>
            <a:r>
              <a:rPr lang="en-US" dirty="0" err="1">
                <a:latin typeface="Avenir Book" panose="02000503020000020003" pitchFamily="2" charset="0"/>
              </a:rPr>
              <a:t>msec</a:t>
            </a:r>
            <a:r>
              <a:rPr lang="en-US" dirty="0">
                <a:latin typeface="Avenir Book" panose="02000503020000020003" pitchFamily="2" charset="0"/>
              </a:rPr>
              <a:t>) radio bursts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-  The first, Lorimer Burst FRB 010724 </a:t>
            </a:r>
            <a:r>
              <a:rPr lang="en-US" b="1" dirty="0">
                <a:latin typeface="Avenir Book" panose="02000503020000020003" pitchFamily="2" charset="0"/>
              </a:rPr>
              <a:t>detected in 2007 in archived data </a:t>
            </a:r>
            <a:br>
              <a:rPr lang="en-US" b="1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recorded by the Parkes Observatory on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24 July 2001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4D6E5-183F-0845-AAD1-6B397F49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13" y="1551780"/>
            <a:ext cx="4212384" cy="3745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8EE46-B67D-FF4F-BB80-061F30B5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98" y="1575593"/>
            <a:ext cx="4172201" cy="3852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64369-E7D7-CE4D-9370-CDD4049FE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314" y="967960"/>
            <a:ext cx="3648768" cy="5159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19445-B6F9-7F4F-9380-48B8EA709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516" y="1238589"/>
            <a:ext cx="3522923" cy="4526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3B45DA-0E29-6849-BA05-4346F3C4E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080" y="1795423"/>
            <a:ext cx="4809236" cy="34229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50CE52-7614-6E4B-B7CA-97A639746689}"/>
              </a:ext>
            </a:extLst>
          </p:cNvPr>
          <p:cNvSpPr/>
          <p:nvPr/>
        </p:nvSpPr>
        <p:spPr>
          <a:xfrm>
            <a:off x="5845303" y="2955890"/>
            <a:ext cx="4334608" cy="15122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Nobel prizes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A061C-B226-DA40-B5A0-3958DA764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055" y="2930446"/>
            <a:ext cx="4864100" cy="57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279D2A-B742-AC42-AFC6-426F893903BC}"/>
              </a:ext>
            </a:extLst>
          </p:cNvPr>
          <p:cNvSpPr txBox="1"/>
          <p:nvPr/>
        </p:nvSpPr>
        <p:spPr>
          <a:xfrm>
            <a:off x="6963508" y="3501946"/>
            <a:ext cx="470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…then ‘question-driven’ WMAP and Plank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CA8B6-A5BE-A54A-B782-3456D89ED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055" y="2130766"/>
            <a:ext cx="5134552" cy="25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4" grpId="1" build="allAtOnce" animBg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365928" y="1026128"/>
            <a:ext cx="9399793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venir Light"/>
                <a:cs typeface="Avenir Light"/>
              </a:rPr>
              <a:t>From rocket science to XMM-Newton and Chandra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venir Book" panose="02000503020000020003" pitchFamily="2" charset="0"/>
              </a:rPr>
              <a:t>X-ray emission is a critical component of our multiwavelength view of the Universe</a:t>
            </a:r>
          </a:p>
          <a:p>
            <a:pPr algn="ctr">
              <a:spcBef>
                <a:spcPct val="50000"/>
              </a:spcBef>
            </a:pPr>
            <a:endParaRPr lang="en-US" sz="1000" b="1" dirty="0">
              <a:latin typeface="Avenir Book" panose="02000503020000020003" pitchFamily="2" charset="0"/>
            </a:endParaRPr>
          </a:p>
          <a:p>
            <a:pPr>
              <a:defRPr sz="5900" b="0" i="1"/>
            </a:pPr>
            <a:r>
              <a:rPr lang="en-US" sz="2800" b="1" dirty="0">
                <a:solidFill>
                  <a:srgbClr val="0070C0"/>
                </a:solidFill>
                <a:latin typeface="Avenir Book" panose="02000503020000020003" pitchFamily="2" charset="0"/>
              </a:rPr>
              <a:t>~</a:t>
            </a:r>
            <a:r>
              <a:rPr lang="en-US" sz="2800" dirty="0">
                <a:solidFill>
                  <a:srgbClr val="0070C0"/>
                </a:solidFill>
                <a:latin typeface="Avenir Book" panose="02000503020000020003" pitchFamily="2" charset="0"/>
              </a:rPr>
              <a:t>10 million degree plasmas</a:t>
            </a:r>
          </a:p>
          <a:p>
            <a:pPr marL="800100" lvl="1" indent="-342900">
              <a:buFont typeface="System Font Regular"/>
              <a:buChar char="-"/>
              <a:defRPr sz="5900" b="0" i="1"/>
            </a:pPr>
            <a:r>
              <a:rPr lang="en-US" sz="2400" dirty="0">
                <a:latin typeface="Avenir Book" panose="02000503020000020003" pitchFamily="2" charset="0"/>
              </a:rPr>
              <a:t>Strong shocks </a:t>
            </a:r>
          </a:p>
          <a:p>
            <a:pPr marL="800100" lvl="1" indent="-342900">
              <a:buFont typeface="System Font Regular"/>
              <a:buChar char="-"/>
              <a:defRPr sz="5900" b="0" i="1"/>
            </a:pPr>
            <a:r>
              <a:rPr lang="en-US" sz="2400" dirty="0">
                <a:latin typeface="Avenir Book" panose="02000503020000020003" pitchFamily="2" charset="0"/>
              </a:rPr>
              <a:t>Accretion </a:t>
            </a:r>
          </a:p>
          <a:p>
            <a:pPr marL="800100" lvl="1" indent="-342900">
              <a:buFont typeface="System Font Regular"/>
              <a:buChar char="-"/>
              <a:defRPr sz="5900" b="0" i="1"/>
            </a:pPr>
            <a:r>
              <a:rPr lang="en-US" sz="2400" dirty="0">
                <a:latin typeface="Avenir Book" panose="02000503020000020003" pitchFamily="2" charset="0"/>
              </a:rPr>
              <a:t>Outflows</a:t>
            </a:r>
          </a:p>
          <a:p>
            <a:pPr marL="800100" lvl="1" indent="-342900">
              <a:buFont typeface="System Font Regular"/>
              <a:buChar char="-"/>
              <a:defRPr sz="5900" b="0" i="1"/>
            </a:pPr>
            <a:r>
              <a:rPr lang="en-US" sz="2400" dirty="0">
                <a:latin typeface="Avenir Book" panose="02000503020000020003" pitchFamily="2" charset="0"/>
              </a:rPr>
              <a:t>Hot halos </a:t>
            </a:r>
          </a:p>
          <a:p>
            <a:pPr marL="800100" lvl="1" indent="-342900">
              <a:buFont typeface="System Font Regular"/>
              <a:buChar char="-"/>
              <a:defRPr sz="5900" b="0" i="1"/>
            </a:pPr>
            <a:r>
              <a:rPr lang="en-US" sz="2400" dirty="0">
                <a:latin typeface="Avenir Book" panose="02000503020000020003" pitchFamily="2" charset="0"/>
              </a:rPr>
              <a:t>Galaxy and cluster interaction and merging</a:t>
            </a:r>
          </a:p>
          <a:p>
            <a:pPr algn="ctr">
              <a:spcBef>
                <a:spcPct val="50000"/>
              </a:spcBef>
            </a:pPr>
            <a:endParaRPr lang="en-US" sz="2800" dirty="0">
              <a:latin typeface="Avenir Light"/>
              <a:cs typeface="Avenir Light"/>
            </a:endParaRPr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8631" y="6356353"/>
            <a:ext cx="3773782" cy="365125"/>
          </a:xfrm>
        </p:spPr>
        <p:txBody>
          <a:bodyPr/>
          <a:lstStyle/>
          <a:p>
            <a:r>
              <a:rPr lang="id-ID" dirty="0" err="1"/>
              <a:t>Modified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Martin Elvis, </a:t>
            </a:r>
            <a:r>
              <a:rPr lang="id-ID" dirty="0">
                <a:hlinkClick r:id="rId3"/>
              </a:rPr>
              <a:t>melvis@cfa.harvard.edu</a:t>
            </a:r>
            <a:endParaRPr lang="id-ID" dirty="0"/>
          </a:p>
          <a:p>
            <a:r>
              <a:rPr lang="id-ID" dirty="0"/>
              <a:t>X-ray Astronomy, Bologna, 13 Sept 2019.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952868" y="122665"/>
            <a:ext cx="9101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venir Light"/>
                <a:cs typeface="Avenir Light"/>
              </a:rPr>
              <a:t>X-ray Astronomy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E3AD68-EAF5-0247-B88A-8E8799567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031" y="567796"/>
            <a:ext cx="1701407" cy="20482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8F7EFFB-CBB7-914B-BB9E-6F0F4EE992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822A041-F2AB-1044-9800-B8A753387587}"/>
              </a:ext>
            </a:extLst>
          </p:cNvPr>
          <p:cNvSpPr/>
          <p:nvPr/>
        </p:nvSpPr>
        <p:spPr>
          <a:xfrm>
            <a:off x="7332784" y="2807229"/>
            <a:ext cx="4334608" cy="15122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Nobel prize</a:t>
            </a:r>
          </a:p>
        </p:txBody>
      </p:sp>
    </p:spTree>
    <p:extLst>
      <p:ext uri="{BB962C8B-B14F-4D97-AF65-F5344CB8AC3E}">
        <p14:creationId xmlns:p14="http://schemas.microsoft.com/office/powerpoint/2010/main" val="38407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51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1747684" y="34715"/>
            <a:ext cx="9068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Avenir Light"/>
                <a:cs typeface="Avenir Light"/>
              </a:rPr>
              <a:t>40 years of X-ray Astronomy image improvement </a:t>
            </a:r>
          </a:p>
        </p:txBody>
      </p:sp>
      <p:grpSp>
        <p:nvGrpSpPr>
          <p:cNvPr id="4" name="Group 44"/>
          <p:cNvGrpSpPr/>
          <p:nvPr/>
        </p:nvGrpSpPr>
        <p:grpSpPr>
          <a:xfrm>
            <a:off x="2826382" y="892813"/>
            <a:ext cx="6344283" cy="5479270"/>
            <a:chOff x="2799717" y="645696"/>
            <a:chExt cx="6344283" cy="5479270"/>
          </a:xfrm>
        </p:grpSpPr>
        <p:pic>
          <p:nvPicPr>
            <p:cNvPr id="41" name="Picture 40" descr="Tycho SNR 1st detection - Friedman Byram Chubb 196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9717" y="645696"/>
              <a:ext cx="6344283" cy="5479270"/>
            </a:xfrm>
            <a:prstGeom prst="rect">
              <a:avLst/>
            </a:prstGeom>
          </p:spPr>
        </p:pic>
        <p:sp>
          <p:nvSpPr>
            <p:cNvPr id="42" name="Right Arrow 41"/>
            <p:cNvSpPr/>
            <p:nvPr/>
          </p:nvSpPr>
          <p:spPr>
            <a:xfrm>
              <a:off x="7423613" y="1300874"/>
              <a:ext cx="978408" cy="484632"/>
            </a:xfrm>
            <a:prstGeom prst="rightArrow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Tycho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97835" y="1104714"/>
              <a:ext cx="2712024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Friedman, </a:t>
              </a:r>
              <a:r>
                <a:rPr lang="en-US" dirty="0" err="1"/>
                <a:t>Byram</a:t>
              </a:r>
              <a:r>
                <a:rPr lang="en-US" dirty="0"/>
                <a:t> &amp; Chubb </a:t>
              </a:r>
            </a:p>
            <a:p>
              <a:r>
                <a:rPr lang="en-US" dirty="0"/>
                <a:t>1967 Science</a:t>
              </a: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2792139" y="722741"/>
            <a:ext cx="6252919" cy="5306755"/>
            <a:chOff x="5755335" y="497181"/>
            <a:chExt cx="6252919" cy="5306755"/>
          </a:xfrm>
        </p:grpSpPr>
        <p:pic>
          <p:nvPicPr>
            <p:cNvPr id="46" name="Picture 45" descr="Tycho HEAO-A3 - Fabbian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5335" y="497181"/>
              <a:ext cx="6252919" cy="5306755"/>
            </a:xfrm>
            <a:prstGeom prst="rect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6212419" y="835816"/>
              <a:ext cx="2139077" cy="646331"/>
            </a:xfrm>
            <a:prstGeom prst="rect">
              <a:avLst/>
            </a:prstGeom>
            <a:solidFill>
              <a:srgbClr val="E7E6E6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Fabbiano et al., 1980</a:t>
              </a:r>
            </a:p>
            <a:p>
              <a:r>
                <a:rPr lang="en-US" dirty="0"/>
                <a:t>HEAO-A3  - SMC</a:t>
              </a: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3778969" y="981856"/>
            <a:ext cx="5106420" cy="4577612"/>
            <a:chOff x="1539221" y="1021445"/>
            <a:chExt cx="6286500" cy="5363105"/>
          </a:xfrm>
        </p:grpSpPr>
        <p:pic>
          <p:nvPicPr>
            <p:cNvPr id="54" name="Picture 53" descr="Tycho SNR Einstein - NAS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39221" y="1021445"/>
              <a:ext cx="6286500" cy="536310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51000" y="1104900"/>
              <a:ext cx="2890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Seward, </a:t>
              </a:r>
              <a:r>
                <a:rPr lang="en-US" dirty="0" err="1">
                  <a:solidFill>
                    <a:schemeClr val="bg1"/>
                  </a:solidFill>
                </a:rPr>
                <a:t>Gorenstein</a:t>
              </a:r>
              <a:r>
                <a:rPr lang="en-US" dirty="0">
                  <a:solidFill>
                    <a:schemeClr val="bg1"/>
                  </a:solidFill>
                </a:rPr>
                <a:t> &amp; Tucker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1983, Einstein HRI</a:t>
              </a: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3617746" y="485917"/>
            <a:ext cx="5655258" cy="5649342"/>
            <a:chOff x="2038755" y="4728258"/>
            <a:chExt cx="5344583" cy="5344583"/>
          </a:xfrm>
        </p:grpSpPr>
        <p:pic>
          <p:nvPicPr>
            <p:cNvPr id="55" name="Picture 54" descr="Tycho SNR ROSAT - NAS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8755" y="4728258"/>
              <a:ext cx="5344583" cy="534458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298700" y="5676900"/>
              <a:ext cx="1545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Times"/>
                  <a:cs typeface="Times"/>
                </a:rPr>
                <a:t>Hughes 2000</a:t>
              </a: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3698357" y="722741"/>
            <a:ext cx="5574647" cy="5153403"/>
            <a:chOff x="2011753" y="1325459"/>
            <a:chExt cx="5385201" cy="5072844"/>
          </a:xfrm>
        </p:grpSpPr>
        <p:pic>
          <p:nvPicPr>
            <p:cNvPr id="56" name="Picture 55" descr="Tycho SNR Chandra - NAS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1753" y="1325459"/>
              <a:ext cx="5385201" cy="507284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127735" y="1416215"/>
              <a:ext cx="9684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9D9D9"/>
                  </a:solidFill>
                </a:rPr>
                <a:t>Lu et al,</a:t>
              </a:r>
            </a:p>
            <a:p>
              <a:r>
                <a:rPr lang="en-US" dirty="0">
                  <a:solidFill>
                    <a:srgbClr val="D9D9D9"/>
                  </a:solidFill>
                </a:rPr>
                <a:t>2011</a:t>
              </a:r>
            </a:p>
            <a:p>
              <a:r>
                <a:rPr lang="en-US" dirty="0">
                  <a:solidFill>
                    <a:srgbClr val="D9D9D9"/>
                  </a:solidFill>
                </a:rPr>
                <a:t>Chandra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9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7D6269-FCF5-2842-AE95-E19595C9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57" y="1359903"/>
            <a:ext cx="8408308" cy="4855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..and now data are driving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873AD-92A7-E54A-99D9-164E79330377}"/>
              </a:ext>
            </a:extLst>
          </p:cNvPr>
          <p:cNvSpPr txBox="1"/>
          <p:nvPr/>
        </p:nvSpPr>
        <p:spPr>
          <a:xfrm>
            <a:off x="2235934" y="5237389"/>
            <a:ext cx="777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Dave Burrows, </a:t>
            </a:r>
            <a:r>
              <a:rPr lang="en-US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CfA</a:t>
            </a:r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 Colloquium, 3D supernova simulations from the Princeton group https://</a:t>
            </a:r>
            <a:r>
              <a:rPr lang="en-US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www.youtube.com</a:t>
            </a:r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/</a:t>
            </a:r>
            <a:r>
              <a:rPr lang="en-US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watch?v</a:t>
            </a:r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=</a:t>
            </a:r>
            <a:r>
              <a:rPr lang="en-US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yRmNfjLgUYI</a:t>
            </a:r>
            <a:endParaRPr lang="en-US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3" y="127553"/>
            <a:ext cx="11658600" cy="130831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Multi-wavelength space observations</a:t>
            </a:r>
            <a:br>
              <a:rPr lang="en-US" b="1" dirty="0">
                <a:latin typeface="Avenir Book" panose="02000503020000020003" pitchFamily="2" charset="0"/>
              </a:rPr>
            </a:br>
            <a:r>
              <a:rPr lang="en-US" sz="3600" i="1" dirty="0">
                <a:latin typeface="Avenir Book" panose="02000503020000020003" pitchFamily="2" charset="0"/>
              </a:rPr>
              <a:t>e.g., </a:t>
            </a:r>
            <a:r>
              <a:rPr lang="en-US" sz="3600" i="1" dirty="0">
                <a:solidFill>
                  <a:srgbClr val="0070C0"/>
                </a:solidFill>
                <a:latin typeface="Avenir Book" panose="02000503020000020003" pitchFamily="2" charset="0"/>
              </a:rPr>
              <a:t>Hubble, Chandra, Spitzer, XMM-Newton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38" y="1629084"/>
            <a:ext cx="6467477" cy="380373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Black holes and their mass range</a:t>
            </a:r>
          </a:p>
          <a:p>
            <a:pPr lvl="1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X-ray accretion sources</a:t>
            </a:r>
          </a:p>
          <a:p>
            <a:pPr lvl="1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End-product of massive star evolution</a:t>
            </a:r>
          </a:p>
          <a:p>
            <a:pPr lvl="1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Ubiquitous in galaxy nuclei</a:t>
            </a:r>
          </a:p>
          <a:p>
            <a:pPr lvl="1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Now imaged with EHT (question-driven)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Dark Energy </a:t>
            </a:r>
          </a:p>
          <a:p>
            <a:pPr lvl="1">
              <a:buFont typeface="System Font Regular"/>
              <a:buChar char="-"/>
            </a:pPr>
            <a:r>
              <a:rPr lang="en-US" sz="2800" dirty="0" err="1">
                <a:latin typeface="Avenir Book" panose="02000503020000020003" pitchFamily="2" charset="0"/>
              </a:rPr>
              <a:t>Riess</a:t>
            </a:r>
            <a:r>
              <a:rPr lang="en-US" sz="2800" dirty="0">
                <a:latin typeface="Avenir Book" panose="02000503020000020003" pitchFamily="2" charset="0"/>
              </a:rPr>
              <a:t> + 1998, Perlmutter+ 1999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Non-baryonic Dark Matter </a:t>
            </a:r>
          </a:p>
          <a:p>
            <a:pPr lvl="1">
              <a:buFont typeface="System Font Regular"/>
              <a:buChar char="-"/>
            </a:pPr>
            <a:r>
              <a:rPr lang="en-US" sz="2800" dirty="0" err="1">
                <a:latin typeface="Avenir Book" panose="02000503020000020003" pitchFamily="2" charset="0"/>
              </a:rPr>
              <a:t>Markevitch</a:t>
            </a:r>
            <a:r>
              <a:rPr lang="en-US" sz="2800" dirty="0">
                <a:latin typeface="Avenir Book" panose="02000503020000020003" pitchFamily="2" charset="0"/>
              </a:rPr>
              <a:t> + 2004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High-z super-starburst galaxies </a:t>
            </a:r>
          </a:p>
          <a:p>
            <a:pPr lvl="1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NASA press release 2008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E48EAB-90BA-774F-B80C-CD2FD90F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36" y="1680328"/>
            <a:ext cx="3762423" cy="3486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F8F17-3E3A-6F4F-BDB5-2C02C212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022" y="1362975"/>
            <a:ext cx="3939252" cy="3834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B85B0-F586-9C4D-BB2B-9921FD869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50" y="1970576"/>
            <a:ext cx="4749019" cy="303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20FFDE-5549-5040-94D0-C05617FB8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345" y="1490581"/>
            <a:ext cx="3627912" cy="38037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E84B5-F3DA-7449-8A73-2018B6312244}"/>
              </a:ext>
            </a:extLst>
          </p:cNvPr>
          <p:cNvSpPr/>
          <p:nvPr/>
        </p:nvSpPr>
        <p:spPr>
          <a:xfrm>
            <a:off x="5845303" y="2955890"/>
            <a:ext cx="4334608" cy="15122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Nobel prizes</a:t>
            </a:r>
          </a:p>
        </p:txBody>
      </p:sp>
    </p:spTree>
    <p:extLst>
      <p:ext uri="{BB962C8B-B14F-4D97-AF65-F5344CB8AC3E}">
        <p14:creationId xmlns:p14="http://schemas.microsoft.com/office/powerpoint/2010/main" val="2139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2" grpId="1" build="allAtOnce" animBg="1"/>
      <p:bldP spid="12" grpId="2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61" y="338748"/>
            <a:ext cx="10754092" cy="29737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These are </a:t>
            </a:r>
            <a:r>
              <a:rPr lang="en-US" sz="4000" b="1" dirty="0">
                <a:latin typeface="Avenir Book" panose="02000503020000020003" pitchFamily="2" charset="0"/>
              </a:rPr>
              <a:t>foundational</a:t>
            </a:r>
            <a:r>
              <a:rPr lang="en-US" sz="4000" dirty="0">
                <a:latin typeface="Avenir Book" panose="02000503020000020003" pitchFamily="2" charset="0"/>
              </a:rPr>
              <a:t> discoveries </a:t>
            </a:r>
            <a:br>
              <a:rPr lang="en-US" sz="4000" dirty="0">
                <a:latin typeface="Avenir Book" panose="02000503020000020003" pitchFamily="2" charset="0"/>
              </a:rPr>
            </a:br>
            <a:r>
              <a:rPr lang="en-US" sz="4000" dirty="0">
                <a:latin typeface="Avenir Book" panose="02000503020000020003" pitchFamily="2" charset="0"/>
              </a:rPr>
              <a:t>for the understanding of the Universe</a:t>
            </a:r>
            <a:br>
              <a:rPr lang="en-US" sz="4000" dirty="0">
                <a:latin typeface="Avenir Book" panose="02000503020000020003" pitchFamily="2" charset="0"/>
              </a:rPr>
            </a:br>
            <a:r>
              <a:rPr lang="en-US" sz="4000" dirty="0">
                <a:latin typeface="Avenir Book" panose="02000503020000020003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AF5B32-E38C-F843-885B-FACF4767A2C3}"/>
              </a:ext>
            </a:extLst>
          </p:cNvPr>
          <p:cNvSpPr txBox="1">
            <a:spLocks/>
          </p:cNvSpPr>
          <p:nvPr/>
        </p:nvSpPr>
        <p:spPr>
          <a:xfrm>
            <a:off x="1573822" y="905648"/>
            <a:ext cx="11427253" cy="448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dirty="0">
                <a:latin typeface="Avenir Book" panose="02000503020000020003" pitchFamily="2" charset="0"/>
              </a:rPr>
            </a:br>
            <a:r>
              <a:rPr lang="en-US" sz="4000" dirty="0">
                <a:latin typeface="Avenir Book" panose="02000503020000020003" pitchFamily="2" charset="0"/>
              </a:rPr>
              <a:t> </a:t>
            </a:r>
            <a:br>
              <a:rPr lang="en-US" sz="4000" dirty="0"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0070C0"/>
                </a:solidFill>
                <a:latin typeface="Avenir Book" panose="02000503020000020003" pitchFamily="2" charset="0"/>
              </a:rPr>
              <a:t>Not in any way anticipated</a:t>
            </a:r>
          </a:p>
          <a:p>
            <a:endParaRPr lang="en-US" sz="4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Avenir Book" panose="02000503020000020003" pitchFamily="2" charset="0"/>
              </a:rPr>
              <a:t>….from </a:t>
            </a:r>
            <a:r>
              <a:rPr lang="en-US" sz="40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Exploration</a:t>
            </a:r>
          </a:p>
          <a:p>
            <a:r>
              <a:rPr lang="en-US" sz="4000" dirty="0">
                <a:solidFill>
                  <a:srgbClr val="0070C0"/>
                </a:solidFill>
                <a:latin typeface="Avenir Book" panose="02000503020000020003" pitchFamily="2" charset="0"/>
              </a:rPr>
              <a:t>i.e. expansion of the Discovery Space</a:t>
            </a:r>
          </a:p>
        </p:txBody>
      </p:sp>
    </p:spTree>
    <p:extLst>
      <p:ext uri="{BB962C8B-B14F-4D97-AF65-F5344CB8AC3E}">
        <p14:creationId xmlns:p14="http://schemas.microsoft.com/office/powerpoint/2010/main" val="8207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1942118"/>
            <a:ext cx="11430000" cy="148688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Book" panose="02000503020000020003" pitchFamily="2" charset="0"/>
              </a:rPr>
              <a:t>Increasing </a:t>
            </a:r>
            <a:br>
              <a:rPr lang="en-US" sz="4800" b="1" dirty="0">
                <a:latin typeface="Avenir Book" panose="02000503020000020003" pitchFamily="2" charset="0"/>
              </a:rPr>
            </a:br>
            <a:r>
              <a:rPr lang="en-US" sz="4800" b="1" dirty="0">
                <a:latin typeface="Avenir Book" panose="02000503020000020003" pitchFamily="2" charset="0"/>
              </a:rPr>
              <a:t>the Discovery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7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57BE-DC87-0941-8FE3-FD14F64E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7D93-F8C7-B24E-979B-5ECD9C70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E363EE9-74BB-F64E-985C-94F3A706BBE7}"/>
              </a:ext>
            </a:extLst>
          </p:cNvPr>
          <p:cNvSpPr/>
          <p:nvPr/>
        </p:nvSpPr>
        <p:spPr>
          <a:xfrm>
            <a:off x="4574930" y="1956044"/>
            <a:ext cx="3042139" cy="2382716"/>
          </a:xfrm>
          <a:prstGeom prst="triangl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5969F-C09B-F74A-A1D0-1D99F1898269}"/>
              </a:ext>
            </a:extLst>
          </p:cNvPr>
          <p:cNvSpPr txBox="1"/>
          <p:nvPr/>
        </p:nvSpPr>
        <p:spPr>
          <a:xfrm>
            <a:off x="4484077" y="896816"/>
            <a:ext cx="349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Observing facilities that expand boundaries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E2BA9-A813-D341-9EDB-9EE989CB303B}"/>
              </a:ext>
            </a:extLst>
          </p:cNvPr>
          <p:cNvSpPr txBox="1"/>
          <p:nvPr/>
        </p:nvSpPr>
        <p:spPr>
          <a:xfrm>
            <a:off x="1441939" y="3341076"/>
            <a:ext cx="304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Multi-wavelength &amp; Multi-messenger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5C1FC-F2F1-B948-8EE6-BD7DCBF4721D}"/>
              </a:ext>
            </a:extLst>
          </p:cNvPr>
          <p:cNvSpPr txBox="1"/>
          <p:nvPr/>
        </p:nvSpPr>
        <p:spPr>
          <a:xfrm>
            <a:off x="7983415" y="3429000"/>
            <a:ext cx="403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Curated Data Archives &amp; Powerful Analysis tools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EB6BEC-6BB6-484B-BC05-4DEE54030741}"/>
              </a:ext>
            </a:extLst>
          </p:cNvPr>
          <p:cNvSpPr txBox="1">
            <a:spLocks/>
          </p:cNvSpPr>
          <p:nvPr/>
        </p:nvSpPr>
        <p:spPr>
          <a:xfrm>
            <a:off x="7685211" y="594899"/>
            <a:ext cx="4333875" cy="198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Energy range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Sensitivity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Exposure time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Angular resolution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Higher dimensional data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Rapid response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513D60-403E-F045-A422-4C0E68C5D415}"/>
              </a:ext>
            </a:extLst>
          </p:cNvPr>
          <p:cNvSpPr txBox="1">
            <a:spLocks/>
          </p:cNvSpPr>
          <p:nvPr/>
        </p:nvSpPr>
        <p:spPr>
          <a:xfrm>
            <a:off x="88746" y="499737"/>
            <a:ext cx="4333875" cy="282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Bullet Cluster – baryonic mass displaced from dark mass</a:t>
            </a:r>
          </a:p>
          <a:p>
            <a:pPr lvl="1" indent="-137160">
              <a:spcBef>
                <a:spcPts val="400"/>
              </a:spcBef>
            </a:pPr>
            <a:r>
              <a:rPr lang="en-US" sz="1400" dirty="0">
                <a:latin typeface="Avenir Book" panose="02000503020000020003" pitchFamily="2" charset="0"/>
              </a:rPr>
              <a:t>Optical image / z (Hubble)</a:t>
            </a:r>
          </a:p>
          <a:p>
            <a:pPr lvl="1" indent="-137160">
              <a:spcBef>
                <a:spcPts val="400"/>
              </a:spcBef>
            </a:pPr>
            <a:r>
              <a:rPr lang="en-US" sz="1400" dirty="0">
                <a:latin typeface="Avenir Book" panose="02000503020000020003" pitchFamily="2" charset="0"/>
              </a:rPr>
              <a:t>Mass distribution from gravitational lensing </a:t>
            </a:r>
          </a:p>
          <a:p>
            <a:pPr lvl="1" indent="-137160">
              <a:spcBef>
                <a:spcPts val="400"/>
              </a:spcBef>
            </a:pPr>
            <a:r>
              <a:rPr lang="en-US" sz="1400" dirty="0">
                <a:latin typeface="Avenir Book" panose="02000503020000020003" pitchFamily="2" charset="0"/>
              </a:rPr>
              <a:t>Baryonic mass (Chandra) 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Radio – X-rays COSMOS survey </a:t>
            </a:r>
          </a:p>
          <a:p>
            <a:pPr lvl="1" indent="-137160">
              <a:spcBef>
                <a:spcPts val="400"/>
              </a:spcBef>
            </a:pPr>
            <a:r>
              <a:rPr lang="en-US" sz="1400" dirty="0">
                <a:latin typeface="Avenir Book" panose="02000503020000020003" pitchFamily="2" charset="0"/>
              </a:rPr>
              <a:t>Galaxy and quasar evolution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Identification of gravitational wave sources </a:t>
            </a:r>
          </a:p>
          <a:p>
            <a:pPr indent="-137160">
              <a:spcBef>
                <a:spcPts val="400"/>
              </a:spcBef>
            </a:pPr>
            <a:r>
              <a:rPr lang="en-US" sz="1800" dirty="0">
                <a:latin typeface="Avenir Book" panose="02000503020000020003" pitchFamily="2" charset="0"/>
              </a:rPr>
              <a:t>Gamma ray bursts, Fast radio bursts?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318FFF-6187-9B4F-8F06-D53F434C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43" y="499737"/>
            <a:ext cx="7583443" cy="484441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10E0D8E-4052-7F43-AA84-0D380DC7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470">
            <a:extLst>
              <a:ext uri="{FF2B5EF4-FFF2-40B4-BE49-F238E27FC236}">
                <a16:creationId xmlns:a16="http://schemas.microsoft.com/office/drawing/2014/main" id="{FCD49739-626C-5C40-81FA-F1012861609F}"/>
              </a:ext>
            </a:extLst>
          </p:cNvPr>
          <p:cNvGrpSpPr/>
          <p:nvPr/>
        </p:nvGrpSpPr>
        <p:grpSpPr>
          <a:xfrm>
            <a:off x="4506790" y="144604"/>
            <a:ext cx="6656341" cy="6005595"/>
            <a:chOff x="0" y="0"/>
            <a:chExt cx="13861757" cy="12735775"/>
          </a:xfrm>
        </p:grpSpPr>
        <p:pic>
          <p:nvPicPr>
            <p:cNvPr id="19" name="imbhs_cosmos.jpg">
              <a:extLst>
                <a:ext uri="{FF2B5EF4-FFF2-40B4-BE49-F238E27FC236}">
                  <a16:creationId xmlns:a16="http://schemas.microsoft.com/office/drawing/2014/main" id="{CDE7D23D-F191-3540-A0F8-A2D57DF36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212774" cy="12735775"/>
            </a:xfrm>
            <a:prstGeom prst="rect">
              <a:avLst/>
            </a:prstGeom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</p:pic>
        <p:sp>
          <p:nvSpPr>
            <p:cNvPr id="20" name="Shape 468">
              <a:extLst>
                <a:ext uri="{FF2B5EF4-FFF2-40B4-BE49-F238E27FC236}">
                  <a16:creationId xmlns:a16="http://schemas.microsoft.com/office/drawing/2014/main" id="{95AD0E5C-FA85-2F44-B125-5561F919C949}"/>
                </a:ext>
              </a:extLst>
            </p:cNvPr>
            <p:cNvSpPr/>
            <p:nvPr/>
          </p:nvSpPr>
          <p:spPr>
            <a:xfrm>
              <a:off x="424355" y="273795"/>
              <a:ext cx="9833977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/>
            <a:p>
              <a:pPr>
                <a:defRPr sz="3600" b="0"/>
              </a:pPr>
              <a:r>
                <a:rPr sz="1350" dirty="0">
                  <a:solidFill>
                    <a:schemeClr val="bg1"/>
                  </a:solidFill>
                </a:rPr>
                <a:t>COSMOS Legacy Survey (2.2 deg</a:t>
              </a:r>
              <a:r>
                <a:rPr sz="1350" baseline="31999" dirty="0">
                  <a:solidFill>
                    <a:schemeClr val="bg1"/>
                  </a:solidFill>
                </a:rPr>
                <a:t>2</a:t>
              </a:r>
              <a:r>
                <a:rPr sz="1350" dirty="0">
                  <a:solidFill>
                    <a:schemeClr val="bg1"/>
                  </a:solidFill>
                </a:rPr>
                <a:t>, 80-160 </a:t>
              </a:r>
              <a:r>
                <a:rPr sz="1350" dirty="0" err="1">
                  <a:solidFill>
                    <a:schemeClr val="bg1"/>
                  </a:solidFill>
                </a:rPr>
                <a:t>ks</a:t>
              </a:r>
              <a:r>
                <a:rPr sz="135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1" name="Shape 469">
              <a:extLst>
                <a:ext uri="{FF2B5EF4-FFF2-40B4-BE49-F238E27FC236}">
                  <a16:creationId xmlns:a16="http://schemas.microsoft.com/office/drawing/2014/main" id="{C3702BA1-8E8E-9641-A33A-B19EF85B0C40}"/>
                </a:ext>
              </a:extLst>
            </p:cNvPr>
            <p:cNvSpPr/>
            <p:nvPr/>
          </p:nvSpPr>
          <p:spPr>
            <a:xfrm>
              <a:off x="6977556" y="12034735"/>
              <a:ext cx="6884201" cy="50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600" b="0"/>
              </a:lvl1pPr>
            </a:lstStyle>
            <a:p>
              <a:r>
                <a:rPr sz="975">
                  <a:solidFill>
                    <a:schemeClr val="bg1"/>
                  </a:solidFill>
                </a:rPr>
                <a:t>Civano et al. (2016)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AE1F430-AB7F-BF41-BB80-A9E9553F9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790" y="337770"/>
            <a:ext cx="6623794" cy="5619262"/>
          </a:xfrm>
          <a:prstGeom prst="rect">
            <a:avLst/>
          </a:prstGeom>
        </p:spPr>
      </p:pic>
      <p:pic>
        <p:nvPicPr>
          <p:cNvPr id="23" name="Picture 22" descr="Macintosh HD:Users:pepi:Downloads:AgingPlot.pdf">
            <a:extLst>
              <a:ext uri="{FF2B5EF4-FFF2-40B4-BE49-F238E27FC236}">
                <a16:creationId xmlns:a16="http://schemas.microsoft.com/office/drawing/2014/main" id="{C396BCA0-CFE8-E443-A350-2A113293D14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7"/>
          <a:stretch/>
        </p:blipFill>
        <p:spPr bwMode="auto">
          <a:xfrm>
            <a:off x="635978" y="399288"/>
            <a:ext cx="7145215" cy="5227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61D515-235F-E743-AC18-594C2B56A8BD}"/>
              </a:ext>
            </a:extLst>
          </p:cNvPr>
          <p:cNvSpPr txBox="1">
            <a:spLocks/>
          </p:cNvSpPr>
          <p:nvPr/>
        </p:nvSpPr>
        <p:spPr>
          <a:xfrm>
            <a:off x="7756356" y="586107"/>
            <a:ext cx="4402017" cy="270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venir Book" panose="02000503020000020003" pitchFamily="2" charset="0"/>
              </a:rPr>
              <a:t>Increasingly </a:t>
            </a:r>
            <a:r>
              <a:rPr lang="en-US" u="sng">
                <a:latin typeface="Avenir Book" panose="02000503020000020003" pitchFamily="2" charset="0"/>
              </a:rPr>
              <a:t>larger and complex</a:t>
            </a:r>
            <a:r>
              <a:rPr lang="en-US">
                <a:latin typeface="Avenir Book" panose="02000503020000020003" pitchFamily="2" charset="0"/>
              </a:rPr>
              <a:t> multi-wavelength and multi-messenger data sets and catalogs</a:t>
            </a:r>
          </a:p>
          <a:p>
            <a:r>
              <a:rPr lang="en-US">
                <a:latin typeface="Avenir Book" panose="02000503020000020003" pitchFamily="2" charset="0"/>
              </a:rPr>
              <a:t>Data will need to be properly reduced and curated to fully enable their discovery potential. </a:t>
            </a:r>
          </a:p>
          <a:p>
            <a:r>
              <a:rPr lang="en-US" b="1" i="1">
                <a:latin typeface="Avenir Book" panose="02000503020000020003" pitchFamily="2" charset="0"/>
              </a:rPr>
              <a:t>Archives must provide both easy access to these data and (with the community) the means to exploit them</a:t>
            </a:r>
            <a:r>
              <a:rPr lang="en-US" b="1">
                <a:latin typeface="Avenir Book" panose="02000503020000020003" pitchFamily="2" charset="0"/>
              </a:rPr>
              <a:t>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5F3C0A-DD58-1841-BBD8-EB5634C80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908" y="570752"/>
            <a:ext cx="6265078" cy="2970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5C6F8-B393-C142-BF83-852D6CC43305}"/>
              </a:ext>
            </a:extLst>
          </p:cNvPr>
          <p:cNvSpPr txBox="1"/>
          <p:nvPr/>
        </p:nvSpPr>
        <p:spPr>
          <a:xfrm>
            <a:off x="5549774" y="292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25551AC-D4A0-7C46-A24E-18E647B6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750" y="2760173"/>
            <a:ext cx="4071476" cy="92753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Foster next-generation tools</a:t>
            </a:r>
          </a:p>
        </p:txBody>
      </p:sp>
    </p:spTree>
    <p:extLst>
      <p:ext uri="{BB962C8B-B14F-4D97-AF65-F5344CB8AC3E}">
        <p14:creationId xmlns:p14="http://schemas.microsoft.com/office/powerpoint/2010/main" val="33221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24" grpId="0" uiExpand="1" build="p"/>
      <p:bldP spid="24" grpId="1" build="p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88696"/>
            <a:ext cx="11430000" cy="1486882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In conclusion….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734811"/>
            <a:ext cx="10448924" cy="429577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Keep multi-wavelength and multi-messenger exploration center stage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in the deliberations of new facilities 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including consideration for</a:t>
            </a:r>
            <a:r>
              <a:rPr lang="en-US" sz="2000" i="1" dirty="0">
                <a:latin typeface="Avenir Book" panose="02000503020000020003" pitchFamily="2" charset="0"/>
              </a:rPr>
              <a:t> </a:t>
            </a:r>
            <a:r>
              <a:rPr lang="en-US" sz="2000" dirty="0">
                <a:latin typeface="Avenir Book" panose="02000503020000020003" pitchFamily="2" charset="0"/>
              </a:rPr>
              <a:t>flexible and well-calibrated modes of operation that could foster adaptation for use with new discovery space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Recognize the importance of data and their stewardship, and computational services</a:t>
            </a:r>
            <a:r>
              <a:rPr lang="en-US" sz="2400" dirty="0">
                <a:latin typeface="Avenir Book" panose="02000503020000020003" pitchFamily="2" charset="0"/>
              </a:rPr>
              <a:t>, as major elements of any new scientific development for the next decade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2400" dirty="0">
                <a:latin typeface="Avenir Book" panose="02000503020000020003" pitchFamily="2" charset="0"/>
              </a:rPr>
              <a:t> </a:t>
            </a:r>
          </a:p>
          <a:p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80" y="1718062"/>
            <a:ext cx="5195888" cy="227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latin typeface="Avenir Book" panose="02000503020000020003" pitchFamily="2" charset="0"/>
              </a:rPr>
              <a:t>Question / Hypothesis  Driven</a:t>
            </a:r>
            <a:br>
              <a:rPr lang="en-US" sz="3600" dirty="0">
                <a:latin typeface="Avenir Book" panose="02000503020000020003" pitchFamily="2" charset="0"/>
              </a:rPr>
            </a:br>
            <a:r>
              <a:rPr lang="en-US" sz="4000" dirty="0">
                <a:latin typeface="Avenir Book" panose="02000503020000020003" pitchFamily="2" charset="0"/>
              </a:rPr>
              <a:t>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901932-10FB-904D-83E6-C0F15A01C9E9}"/>
              </a:ext>
            </a:extLst>
          </p:cNvPr>
          <p:cNvSpPr txBox="1">
            <a:spLocks/>
          </p:cNvSpPr>
          <p:nvPr/>
        </p:nvSpPr>
        <p:spPr>
          <a:xfrm>
            <a:off x="6996112" y="1782762"/>
            <a:ext cx="5195888" cy="329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>
                <a:latin typeface="Avenir Book" panose="02000503020000020003" pitchFamily="2" charset="0"/>
              </a:rPr>
              <a:t>Exploration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363D8-B6F9-914C-8470-C420AE164E21}"/>
              </a:ext>
            </a:extLst>
          </p:cNvPr>
          <p:cNvSpPr/>
          <p:nvPr/>
        </p:nvSpPr>
        <p:spPr>
          <a:xfrm>
            <a:off x="857906" y="2391174"/>
            <a:ext cx="49485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5715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 </a:t>
            </a:r>
            <a:r>
              <a:rPr lang="en-US" sz="5400" b="1" cap="none" spc="0" dirty="0">
                <a:ln w="5715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2DBFB-0658-CB4F-B27C-810884022470}"/>
              </a:ext>
            </a:extLst>
          </p:cNvPr>
          <p:cNvSpPr/>
          <p:nvPr/>
        </p:nvSpPr>
        <p:spPr>
          <a:xfrm>
            <a:off x="6219701" y="2789768"/>
            <a:ext cx="4280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57150">
                  <a:solidFill>
                    <a:srgbClr val="C00000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Instrument </a:t>
            </a:r>
            <a:r>
              <a:rPr lang="en-US" sz="5400" b="1" cap="none" spc="0" dirty="0">
                <a:ln w="57150">
                  <a:solidFill>
                    <a:srgbClr val="C00000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51FF0-189A-154D-96E7-C484099A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688" y="2480415"/>
            <a:ext cx="1659385" cy="1668165"/>
          </a:xfrm>
          <a:prstGeom prst="rect">
            <a:avLst/>
          </a:prstGeom>
        </p:spPr>
      </p:pic>
      <p:pic>
        <p:nvPicPr>
          <p:cNvPr id="13" name="Picture 12" descr="Galileo by Leoni crayon - St.Andrews.png">
            <a:extLst>
              <a:ext uri="{FF2B5EF4-FFF2-40B4-BE49-F238E27FC236}">
                <a16:creationId xmlns:a16="http://schemas.microsoft.com/office/drawing/2014/main" id="{4532E14A-0655-C24E-9577-366E1179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1977" y="4086974"/>
            <a:ext cx="1646357" cy="1698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5B8FB2-6895-6C4F-A76E-C888646726E2}"/>
              </a:ext>
            </a:extLst>
          </p:cNvPr>
          <p:cNvSpPr txBox="1"/>
          <p:nvPr/>
        </p:nvSpPr>
        <p:spPr>
          <a:xfrm>
            <a:off x="908180" y="4086974"/>
            <a:ext cx="4457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NASA WMAP</a:t>
            </a:r>
          </a:p>
          <a:p>
            <a:r>
              <a:rPr lang="en-US" dirty="0">
                <a:latin typeface="Avenir Book" panose="02000503020000020003" pitchFamily="2" charset="0"/>
              </a:rPr>
              <a:t>(Wilkinson Microwave Anisotropy Probe) “…reveal conditions as they existed in the early universe by measuring the properties of the cosmic microwave background radiation over the full sky.”</a:t>
            </a:r>
          </a:p>
        </p:txBody>
      </p:sp>
    </p:spTree>
    <p:extLst>
      <p:ext uri="{BB962C8B-B14F-4D97-AF65-F5344CB8AC3E}">
        <p14:creationId xmlns:p14="http://schemas.microsoft.com/office/powerpoint/2010/main" val="23569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7" grpId="0"/>
      <p:bldP spid="1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5D34-FE3D-C943-97D3-6DEAF3AE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FD66-5BD5-5D48-8C29-EEF735F0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42569-17A4-B24A-B869-7359E71FFCC6}"/>
              </a:ext>
            </a:extLst>
          </p:cNvPr>
          <p:cNvSpPr/>
          <p:nvPr/>
        </p:nvSpPr>
        <p:spPr>
          <a:xfrm>
            <a:off x="2312377" y="1424354"/>
            <a:ext cx="86076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Innovative observing facilities, </a:t>
            </a:r>
            <a:br>
              <a:rPr lang="en-US" sz="3200" b="1" i="1" dirty="0">
                <a:solidFill>
                  <a:srgbClr val="7030A0"/>
                </a:solidFill>
                <a:latin typeface="Avenir Book" panose="02000503020000020003" pitchFamily="2" charset="0"/>
              </a:rPr>
            </a:br>
            <a:r>
              <a:rPr lang="en-US" sz="3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and the state-of-the-art astronomy archives needed to support these facilities, </a:t>
            </a:r>
            <a:br>
              <a:rPr lang="en-US" sz="3200" b="1" i="1" dirty="0">
                <a:solidFill>
                  <a:srgbClr val="7030A0"/>
                </a:solidFill>
                <a:latin typeface="Avenir Book" panose="02000503020000020003" pitchFamily="2" charset="0"/>
              </a:rPr>
            </a:br>
            <a:r>
              <a:rPr lang="en-US" sz="3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will open up the universe to new discovery</a:t>
            </a:r>
            <a:endParaRPr lang="en-US" sz="32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60900"/>
            <a:ext cx="11430000" cy="1486882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If you want to know more….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74"/>
            <a:ext cx="10448924" cy="429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venir Book" panose="02000503020000020003" pitchFamily="2" charset="0"/>
              </a:rPr>
              <a:t>2019arXiv190306634F 2019/03</a:t>
            </a: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Increasing the Discovery Space in Astrophysics - A Collation of Six Submitted White Papers</a:t>
            </a: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Fabbiano, G.; Elvis, M.; </a:t>
            </a:r>
            <a:r>
              <a:rPr lang="en-US" dirty="0" err="1">
                <a:latin typeface="Avenir Book" panose="02000503020000020003" pitchFamily="2" charset="0"/>
              </a:rPr>
              <a:t>Accomazzi</a:t>
            </a:r>
            <a:r>
              <a:rPr lang="en-US" dirty="0">
                <a:latin typeface="Avenir Book" panose="02000503020000020003" pitchFamily="2" charset="0"/>
              </a:rPr>
              <a:t>, A. and 46 more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8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835-C4A1-5442-B79D-9BC233B9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EB05-EDB8-6D48-9BA5-EB763F1D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B062-360F-EC43-92E6-189846C4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FFF2-B0D3-9646-957A-39559716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</p:spTree>
    <p:extLst>
      <p:ext uri="{BB962C8B-B14F-4D97-AF65-F5344CB8AC3E}">
        <p14:creationId xmlns:p14="http://schemas.microsoft.com/office/powerpoint/2010/main" val="15547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60900"/>
            <a:ext cx="11430000" cy="14868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Operational (old and new) facility/missions should explicitly include in their scope the proper processing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3175"/>
            <a:ext cx="10448924" cy="37257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To produce well documented and calibrated data products, 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Have the capability for data recalibration and reprocessing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60900"/>
            <a:ext cx="11430000" cy="14868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Data products in well-maintained archives, following the International Virtual Observatory Alliance (IVOA)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075"/>
            <a:ext cx="10448924" cy="3725781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latin typeface="Avenir Book" panose="02000503020000020003" pitchFamily="2" charset="0"/>
              </a:rPr>
              <a:t>To allow a basic level of access and </a:t>
            </a:r>
            <a:r>
              <a:rPr lang="en-US" i="1" dirty="0">
                <a:latin typeface="Avenir Book" panose="02000503020000020003" pitchFamily="2" charset="0"/>
              </a:rPr>
              <a:t>interoperability</a:t>
            </a:r>
            <a:r>
              <a:rPr lang="en-US" dirty="0">
                <a:latin typeface="Avenir Book" panose="02000503020000020003" pitchFamily="2" charset="0"/>
              </a:rPr>
              <a:t>, as well as </a:t>
            </a:r>
            <a:r>
              <a:rPr lang="en-US" i="1" dirty="0">
                <a:latin typeface="Avenir Book" panose="02000503020000020003" pitchFamily="2" charset="0"/>
              </a:rPr>
              <a:t>repurposing.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lvl="0"/>
            <a:r>
              <a:rPr lang="en-US" dirty="0">
                <a:latin typeface="Avenir Book" panose="02000503020000020003" pitchFamily="2" charset="0"/>
              </a:rPr>
              <a:t>Much of this is already in place in the major data centers world-wide </a:t>
            </a:r>
          </a:p>
          <a:p>
            <a:pPr lvl="0"/>
            <a:r>
              <a:rPr lang="en-US" dirty="0">
                <a:latin typeface="Avenir Book" panose="02000503020000020003" pitchFamily="2" charset="0"/>
              </a:rPr>
              <a:t>Collaborations are in place to extend and evolve these capabilities to meet the demands of new data types and research methods through the 2020s. </a:t>
            </a:r>
          </a:p>
          <a:p>
            <a:pPr lvl="0"/>
            <a:r>
              <a:rPr lang="en-US" dirty="0">
                <a:latin typeface="Avenir Book" panose="02000503020000020003" pitchFamily="2" charset="0"/>
              </a:rPr>
              <a:t>Data products should be replicable and reproducible, ranging from basic observation data to high-level aggregated data and catalogs.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60900"/>
            <a:ext cx="11430000" cy="1486882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Ensure that new facilities are adequately supported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74"/>
            <a:ext cx="10448924" cy="4295776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Avenir Book" panose="02000503020000020003" pitchFamily="2" charset="0"/>
              </a:rPr>
              <a:t>Future facilities will demand a transformation in the way data are analyzed</a:t>
            </a:r>
            <a:r>
              <a:rPr lang="en-US" sz="2400" dirty="0">
                <a:latin typeface="Avenir Book" panose="02000503020000020003" pitchFamily="2" charset="0"/>
              </a:rPr>
              <a:t>. 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The early phases of this transformation are already underway (e.g., the use of </a:t>
            </a:r>
            <a:r>
              <a:rPr lang="en-US" sz="2400" i="1" dirty="0">
                <a:latin typeface="Avenir Book" panose="02000503020000020003" pitchFamily="2" charset="0"/>
              </a:rPr>
              <a:t>Python</a:t>
            </a:r>
            <a:r>
              <a:rPr lang="en-US" sz="2400" dirty="0">
                <a:latin typeface="Avenir Book" panose="02000503020000020003" pitchFamily="2" charset="0"/>
              </a:rPr>
              <a:t> as an environment, cloud computing).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Resources must be made available for full development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 See, e. g. </a:t>
            </a: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LSST Science Platform Design document </a:t>
            </a:r>
            <a:r>
              <a:rPr lang="en-US" sz="1800" u="sng" dirty="0">
                <a:latin typeface="Avenir Book" panose="02000503020000020003" pitchFamily="2" charset="0"/>
                <a:hlinkClick r:id="rId2"/>
              </a:rPr>
              <a:t>https://ldm-542.lsst.io</a:t>
            </a:r>
            <a:endParaRPr lang="en-US" sz="18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NASA Big Data Task Force (</a:t>
            </a:r>
            <a:r>
              <a:rPr lang="en-US" sz="1800" u="sng" dirty="0">
                <a:latin typeface="Avenir Book" panose="02000503020000020003" pitchFamily="2" charset="0"/>
                <a:hlinkClick r:id="rId3"/>
              </a:rPr>
              <a:t>https://science.nasa.gov/science-committee/subcommittees/big-data-task-force</a:t>
            </a:r>
            <a:r>
              <a:rPr lang="en-US" sz="1800" dirty="0">
                <a:latin typeface="Avenir Book" panose="02000503020000020003" pitchFamily="2" charset="0"/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35" y="0"/>
            <a:ext cx="11430000" cy="1486882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Foster next-generation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73" y="1398974"/>
            <a:ext cx="10448924" cy="237798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latin typeface="Avenir Book" panose="02000503020000020003" pitchFamily="2" charset="0"/>
              </a:rPr>
              <a:t>Interoperable, user-friendly advanced visual interfaces </a:t>
            </a:r>
          </a:p>
          <a:p>
            <a:pPr lvl="0"/>
            <a:r>
              <a:rPr lang="en-US" dirty="0">
                <a:latin typeface="Avenir Book" panose="02000503020000020003" pitchFamily="2" charset="0"/>
              </a:rPr>
              <a:t>Data mining tools </a:t>
            </a:r>
          </a:p>
          <a:p>
            <a:pPr lvl="0"/>
            <a:r>
              <a:rPr lang="en-US" dirty="0">
                <a:latin typeface="Avenir Book" panose="02000503020000020003" pitchFamily="2" charset="0"/>
              </a:rPr>
              <a:t>The ability to construct and implement analysis workflows easily, both via visualization and scripting </a:t>
            </a:r>
          </a:p>
          <a:p>
            <a:r>
              <a:rPr lang="en-US" dirty="0">
                <a:latin typeface="Avenir Book" panose="02000503020000020003" pitchFamily="2" charset="0"/>
              </a:rPr>
              <a:t>Remote Science Platforms and Server-side analytics </a:t>
            </a:r>
          </a:p>
          <a:p>
            <a:r>
              <a:rPr lang="en-US" dirty="0">
                <a:latin typeface="Avenir Book" panose="02000503020000020003" pitchFamily="2" charset="0"/>
              </a:rPr>
              <a:t>Implementation of complex fault-tolerant workflows </a:t>
            </a:r>
            <a:br>
              <a:rPr lang="en-US" dirty="0"/>
            </a:br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5A5D8-F425-BF4F-989D-8CF2742CA5E8}"/>
              </a:ext>
            </a:extLst>
          </p:cNvPr>
          <p:cNvSpPr/>
          <p:nvPr/>
        </p:nvSpPr>
        <p:spPr>
          <a:xfrm>
            <a:off x="1151792" y="3613638"/>
            <a:ext cx="9249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Support interdisciplinary research in </a:t>
            </a:r>
            <a:r>
              <a:rPr lang="en-US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astrostatistics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astroinformatics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and the transfer of methods from the statistics, computer science, and machine learning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258984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60899"/>
            <a:ext cx="11430000" cy="2325163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interdisciplinary research in </a:t>
            </a:r>
            <a:r>
              <a:rPr lang="en-US" dirty="0" err="1"/>
              <a:t>astrostatistics</a:t>
            </a:r>
            <a:r>
              <a:rPr lang="en-US" dirty="0"/>
              <a:t> and </a:t>
            </a:r>
            <a:r>
              <a:rPr lang="en-US" dirty="0" err="1"/>
              <a:t>astroinformatics</a:t>
            </a:r>
            <a:r>
              <a:rPr lang="en-US" dirty="0"/>
              <a:t> and the transfer of methods from the statistics, computer science, and machine learning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1888"/>
            <a:ext cx="10448924" cy="2628066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For development and application of innovative data analysis methods and algorithms.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3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89636"/>
            <a:ext cx="11430000" cy="23251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Ensure that facilities and archives participate in curation efforts and initiatives to link together datasets, related ancillary data (e.g., atomic and molecular databases), objects, and the literature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7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The question-driven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434"/>
            <a:ext cx="10811607" cy="304875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Formulates the most important open questions </a:t>
            </a:r>
          </a:p>
          <a:p>
            <a:pPr lvl="1">
              <a:buFont typeface="System Font Regular"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Theoretical/physics hypotheses </a:t>
            </a:r>
          </a:p>
          <a:p>
            <a:r>
              <a:rPr lang="en-US" sz="4000" dirty="0">
                <a:latin typeface="Avenir Book" panose="02000503020000020003" pitchFamily="2" charset="0"/>
              </a:rPr>
              <a:t>Seeks answers to these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849B4-A2B8-F84E-8CF0-FE775E8FB71F}"/>
              </a:ext>
            </a:extLst>
          </p:cNvPr>
          <p:cNvSpPr txBox="1"/>
          <p:nvPr/>
        </p:nvSpPr>
        <p:spPr>
          <a:xfrm>
            <a:off x="3191608" y="4396154"/>
            <a:ext cx="789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venir Book" panose="02000503020000020003" pitchFamily="2" charset="0"/>
              </a:rPr>
              <a:t>Favored by the Funding Agencies and Review Committees</a:t>
            </a:r>
          </a:p>
        </p:txBody>
      </p:sp>
    </p:spTree>
    <p:extLst>
      <p:ext uri="{BB962C8B-B14F-4D97-AF65-F5344CB8AC3E}">
        <p14:creationId xmlns:p14="http://schemas.microsoft.com/office/powerpoint/2010/main" val="29014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The question-driven approach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901932-10FB-904D-83E6-C0F15A01C9E9}"/>
              </a:ext>
            </a:extLst>
          </p:cNvPr>
          <p:cNvSpPr txBox="1">
            <a:spLocks/>
          </p:cNvSpPr>
          <p:nvPr/>
        </p:nvSpPr>
        <p:spPr>
          <a:xfrm>
            <a:off x="838200" y="1679209"/>
            <a:ext cx="10073054" cy="3292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Avenir Book" panose="02000503020000020003" pitchFamily="2" charset="0"/>
              </a:rPr>
              <a:t>Focused</a:t>
            </a:r>
          </a:p>
          <a:p>
            <a:r>
              <a:rPr lang="en-US" sz="4000" dirty="0">
                <a:latin typeface="Avenir Book" panose="02000503020000020003" pitchFamily="2" charset="0"/>
              </a:rPr>
              <a:t>Widely used in our discipline</a:t>
            </a:r>
          </a:p>
          <a:p>
            <a:pPr lvl="1">
              <a:buFont typeface="System Font Regular"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New instruments</a:t>
            </a:r>
          </a:p>
          <a:p>
            <a:pPr lvl="1">
              <a:buFont typeface="System Font Regular"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Telescopes</a:t>
            </a:r>
          </a:p>
          <a:p>
            <a:pPr lvl="1">
              <a:buFont typeface="System Font Regular"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Observing proposals</a:t>
            </a:r>
          </a:p>
          <a:p>
            <a:r>
              <a:rPr lang="en-US" sz="4000" dirty="0">
                <a:latin typeface="Avenir Book" panose="02000503020000020003" pitchFamily="2" charset="0"/>
              </a:rPr>
              <a:t>This is how we teach our students to do research</a:t>
            </a:r>
          </a:p>
        </p:txBody>
      </p:sp>
    </p:spTree>
    <p:extLst>
      <p:ext uri="{BB962C8B-B14F-4D97-AF65-F5344CB8AC3E}">
        <p14:creationId xmlns:p14="http://schemas.microsoft.com/office/powerpoint/2010/main" val="14655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The question-driven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B4C83C-223F-FA49-B68D-A0BA6AFB6A0B}"/>
              </a:ext>
            </a:extLst>
          </p:cNvPr>
          <p:cNvSpPr txBox="1">
            <a:spLocks/>
          </p:cNvSpPr>
          <p:nvPr/>
        </p:nvSpPr>
        <p:spPr>
          <a:xfrm>
            <a:off x="1762125" y="1690688"/>
            <a:ext cx="8110538" cy="1325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Avenir Book" panose="02000503020000020003" pitchFamily="2" charset="0"/>
              </a:rPr>
              <a:t>….. addresses only the </a:t>
            </a:r>
            <a:r>
              <a:rPr lang="en-US" sz="4000" i="1" u="sng" dirty="0">
                <a:latin typeface="Avenir Book" panose="02000503020000020003" pitchFamily="2" charset="0"/>
              </a:rPr>
              <a:t>known unknowns</a:t>
            </a:r>
          </a:p>
          <a:p>
            <a:pPr marL="0" indent="0">
              <a:buNone/>
            </a:pPr>
            <a:r>
              <a:rPr lang="en-US" sz="4000" i="1" dirty="0">
                <a:latin typeface="Avenir Book" panose="02000503020000020003" pitchFamily="2" charset="0"/>
              </a:rPr>
              <a:t>….. c</a:t>
            </a:r>
            <a:r>
              <a:rPr lang="en-US" sz="4000" dirty="0">
                <a:latin typeface="Avenir Book" panose="02000503020000020003" pitchFamily="2" charset="0"/>
              </a:rPr>
              <a:t>an bias our knowledge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E0A46-D2D1-6140-B999-B8527551AC31}"/>
              </a:ext>
            </a:extLst>
          </p:cNvPr>
          <p:cNvSpPr txBox="1"/>
          <p:nvPr/>
        </p:nvSpPr>
        <p:spPr>
          <a:xfrm>
            <a:off x="724403" y="3083762"/>
            <a:ext cx="109765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venir Book" panose="02000503020000020003" pitchFamily="2" charset="0"/>
              </a:rPr>
              <a:t>“the key is to make sure that science policy permits discovery for the sake of discovery and not for finding Earth-like planets, which we have prejudiced to be of greatest interest’’ </a:t>
            </a:r>
            <a:br>
              <a:rPr lang="en-US" sz="2800" i="1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(D. J. Stevenson, </a:t>
            </a:r>
            <a:r>
              <a:rPr lang="en-US" sz="2400" dirty="0" err="1">
                <a:latin typeface="Avenir Book" panose="02000503020000020003" pitchFamily="2" charset="0"/>
              </a:rPr>
              <a:t>CalTech</a:t>
            </a:r>
            <a:r>
              <a:rPr lang="en-US" sz="2400" dirty="0">
                <a:latin typeface="Avenir Book" panose="02000503020000020003" pitchFamily="2" charset="0"/>
              </a:rPr>
              <a:t>, Physics Today, Nov. 2018) 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Avenir Book" panose="02000503020000020003" pitchFamily="2" charset="0"/>
              </a:rPr>
              <a:t>Similar considerations can be applied to other fields of astrophysics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14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The question-driven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B4C83C-223F-FA49-B68D-A0BA6AFB6A0B}"/>
              </a:ext>
            </a:extLst>
          </p:cNvPr>
          <p:cNvSpPr txBox="1">
            <a:spLocks/>
          </p:cNvSpPr>
          <p:nvPr/>
        </p:nvSpPr>
        <p:spPr>
          <a:xfrm>
            <a:off x="1036394" y="1698910"/>
            <a:ext cx="10515600" cy="265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Avenir Book" panose="02000503020000020003" pitchFamily="2" charset="0"/>
              </a:rPr>
              <a:t>….. </a:t>
            </a:r>
            <a:r>
              <a:rPr lang="en-US" sz="3200" dirty="0">
                <a:latin typeface="Avenir Book" panose="02000503020000020003" pitchFamily="2" charset="0"/>
              </a:rPr>
              <a:t>does not address the </a:t>
            </a:r>
            <a:r>
              <a:rPr lang="en-US" sz="3200" i="1" u="sng" dirty="0">
                <a:latin typeface="Avenir Book" panose="02000503020000020003" pitchFamily="2" charset="0"/>
              </a:rPr>
              <a:t>‘unknown unknowns’</a:t>
            </a:r>
            <a:r>
              <a:rPr lang="en-US" sz="3200" dirty="0">
                <a:latin typeface="Avenir Book" panose="02000503020000020003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Avenir Book" panose="02000503020000020003" pitchFamily="2" charset="0"/>
              </a:rPr>
              <a:t>…..</a:t>
            </a:r>
            <a:r>
              <a:rPr lang="en-US" sz="3200" dirty="0">
                <a:latin typeface="Avenir Book" panose="02000503020000020003" pitchFamily="2" charset="0"/>
              </a:rPr>
              <a:t> they </a:t>
            </a:r>
            <a:r>
              <a:rPr lang="en-US" sz="3200" dirty="0">
                <a:solidFill>
                  <a:srgbClr val="0070C0"/>
                </a:solidFill>
                <a:latin typeface="Avenir Book" panose="02000503020000020003" pitchFamily="2" charset="0"/>
              </a:rPr>
              <a:t>cannot be </a:t>
            </a:r>
            <a:r>
              <a:rPr lang="en-US" sz="3200" dirty="0">
                <a:latin typeface="Avenir Book" panose="02000503020000020003" pitchFamily="2" charset="0"/>
              </a:rPr>
              <a:t>well-defined ‘important questions’</a:t>
            </a:r>
            <a:r>
              <a:rPr lang="en-US" sz="4400" dirty="0"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1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…but </a:t>
            </a:r>
            <a:r>
              <a:rPr lang="en-US" b="1" dirty="0">
                <a:solidFill>
                  <a:srgbClr val="0070C0"/>
                </a:solidFill>
                <a:latin typeface="Avenir Book" panose="02000503020000020003" pitchFamily="2" charset="0"/>
              </a:rPr>
              <a:t>unknown unknowns</a:t>
            </a:r>
            <a:r>
              <a:rPr lang="en-US" b="1" dirty="0">
                <a:latin typeface="Avenir Book" panose="02000503020000020003" pitchFamily="2" charset="0"/>
              </a:rPr>
              <a:t> are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13804-6C1E-0E42-BF9B-F660496F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26" y="2116054"/>
            <a:ext cx="9171214" cy="889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venir Book" panose="02000503020000020003" pitchFamily="2" charset="0"/>
              </a:rPr>
              <a:t>‘Discovery Space’ – </a:t>
            </a:r>
            <a:r>
              <a:rPr lang="en-US" sz="3200" dirty="0" err="1">
                <a:latin typeface="Avenir Book" panose="02000503020000020003" pitchFamily="2" charset="0"/>
              </a:rPr>
              <a:t>Harwit</a:t>
            </a:r>
            <a:r>
              <a:rPr lang="en-US" sz="3200" dirty="0">
                <a:latin typeface="Avenir Book" panose="02000503020000020003" pitchFamily="2" charset="0"/>
              </a:rPr>
              <a:t>, 1984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D182C8-4FD2-AD43-936A-717220B2FE21}"/>
              </a:ext>
            </a:extLst>
          </p:cNvPr>
          <p:cNvSpPr txBox="1">
            <a:spLocks/>
          </p:cNvSpPr>
          <p:nvPr/>
        </p:nvSpPr>
        <p:spPr>
          <a:xfrm>
            <a:off x="1071826" y="3195638"/>
            <a:ext cx="1046611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venir Book" panose="02000503020000020003" pitchFamily="2" charset="0"/>
              </a:rPr>
              <a:t>‘Ignorance: How it Drives Science’ - S. Firestein, 2012 </a:t>
            </a:r>
          </a:p>
        </p:txBody>
      </p:sp>
    </p:spTree>
    <p:extLst>
      <p:ext uri="{BB962C8B-B14F-4D97-AF65-F5344CB8AC3E}">
        <p14:creationId xmlns:p14="http://schemas.microsoft.com/office/powerpoint/2010/main" val="39273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325" y="2832812"/>
            <a:ext cx="6043665" cy="1984291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venir Book" panose="02000503020000020003" pitchFamily="2" charset="0"/>
              </a:rPr>
              <a:t>Exploration </a:t>
            </a:r>
            <a:br>
              <a:rPr lang="en-US" sz="8000" dirty="0">
                <a:latin typeface="Avenir Book" panose="02000503020000020003" pitchFamily="2" charset="0"/>
              </a:rPr>
            </a:br>
            <a:endParaRPr lang="en-US" sz="8000" i="1" dirty="0"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4F03DE-9FE7-A043-B578-4C74985B97F5}"/>
              </a:ext>
            </a:extLst>
          </p:cNvPr>
          <p:cNvSpPr txBox="1">
            <a:spLocks/>
          </p:cNvSpPr>
          <p:nvPr/>
        </p:nvSpPr>
        <p:spPr>
          <a:xfrm>
            <a:off x="838199" y="848521"/>
            <a:ext cx="10629397" cy="198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venir Book" panose="02000503020000020003" pitchFamily="2" charset="0"/>
              </a:rPr>
              <a:t>The only way to address the </a:t>
            </a:r>
            <a:r>
              <a:rPr lang="en-US" sz="36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unknown-unknowns</a:t>
            </a:r>
            <a:r>
              <a:rPr lang="en-US" sz="3600" b="1" i="1" dirty="0">
                <a:latin typeface="Avenir Book" panose="02000503020000020003" pitchFamily="2" charset="0"/>
              </a:rPr>
              <a:t> is </a:t>
            </a:r>
            <a:endParaRPr lang="en-US" b="1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1F8E-479B-514E-B1A8-93CF199A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Astronomy is first and foremost exploratory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2A8F-A35B-294E-9A96-14AB124C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60" y="2958283"/>
            <a:ext cx="9672639" cy="1482349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new telescopes and instruments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(both hardware and software)</a:t>
            </a:r>
          </a:p>
          <a:p>
            <a:r>
              <a:rPr lang="en-US" dirty="0">
                <a:latin typeface="Avenir Book" panose="02000503020000020003" pitchFamily="2" charset="0"/>
              </a:rPr>
              <a:t>unanticipated data repurposing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170F-F075-8D47-8708-38B5BAF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DE3-F501-7C46-89B0-2A769ED8E61F}" type="datetime1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9CC-DC98-7044-9722-104FF44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Fabbiano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7FDF4-7E16-8B4D-A86E-83DFE25DC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166603"/>
            <a:ext cx="3314197" cy="5548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ACABB-E5B6-FA44-974F-E6841034FB01}"/>
              </a:ext>
            </a:extLst>
          </p:cNvPr>
          <p:cNvSpPr txBox="1">
            <a:spLocks/>
          </p:cNvSpPr>
          <p:nvPr/>
        </p:nvSpPr>
        <p:spPr>
          <a:xfrm>
            <a:off x="5986462" y="1680328"/>
            <a:ext cx="433387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B4C83C-223F-FA49-B68D-A0BA6AFB6A0B}"/>
              </a:ext>
            </a:extLst>
          </p:cNvPr>
          <p:cNvSpPr txBox="1">
            <a:spLocks/>
          </p:cNvSpPr>
          <p:nvPr/>
        </p:nvSpPr>
        <p:spPr>
          <a:xfrm>
            <a:off x="854868" y="2032291"/>
            <a:ext cx="10263188" cy="1325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latin typeface="Avenir Book" panose="02000503020000020003" pitchFamily="2" charset="0"/>
              </a:rPr>
              <a:t>Unforeseen views of the universe have followed </a:t>
            </a:r>
            <a:br>
              <a:rPr lang="en-US" sz="3200" i="1" dirty="0">
                <a:latin typeface="Avenir Book" panose="02000503020000020003" pitchFamily="2" charset="0"/>
              </a:rPr>
            </a:br>
            <a:r>
              <a:rPr lang="en-US" sz="3200" i="1" dirty="0">
                <a:latin typeface="Avenir Book" panose="02000503020000020003" pitchFamily="2" charset="0"/>
              </a:rPr>
              <a:t>new approaches that </a:t>
            </a:r>
            <a:r>
              <a:rPr lang="en-US" sz="3200" b="1" i="1" dirty="0">
                <a:latin typeface="Avenir Book" panose="02000503020000020003" pitchFamily="2" charset="0"/>
              </a:rPr>
              <a:t>opened up the </a:t>
            </a:r>
            <a:r>
              <a:rPr lang="en-US" sz="3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discovery space</a:t>
            </a:r>
            <a:r>
              <a:rPr lang="en-US" sz="3200" i="1" dirty="0">
                <a:latin typeface="Avenir Book" panose="02000503020000020003" pitchFamily="2" charset="0"/>
              </a:rPr>
              <a:t> </a:t>
            </a:r>
            <a:br>
              <a:rPr lang="en-US" sz="3200" i="1" dirty="0">
                <a:latin typeface="Avenir Book" panose="02000503020000020003" pitchFamily="2" charset="0"/>
              </a:rPr>
            </a:br>
            <a:endParaRPr lang="en-US" sz="32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70608</TotalTime>
  <Words>1151</Words>
  <Application>Microsoft Macintosh PowerPoint</Application>
  <PresentationFormat>Widescreen</PresentationFormat>
  <Paragraphs>219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Avenir Book</vt:lpstr>
      <vt:lpstr>Avenir Light</vt:lpstr>
      <vt:lpstr>Avenir Roman</vt:lpstr>
      <vt:lpstr>Calibri</vt:lpstr>
      <vt:lpstr>Calibri Light</vt:lpstr>
      <vt:lpstr>System Font Regular</vt:lpstr>
      <vt:lpstr>Times</vt:lpstr>
      <vt:lpstr>Office Theme</vt:lpstr>
      <vt:lpstr>Discovery in Astrophysics</vt:lpstr>
      <vt:lpstr>Two approaches</vt:lpstr>
      <vt:lpstr>The question-driven approach </vt:lpstr>
      <vt:lpstr>The question-driven approach </vt:lpstr>
      <vt:lpstr>The question-driven approach</vt:lpstr>
      <vt:lpstr>The question-driven approach</vt:lpstr>
      <vt:lpstr>…but unknown unknowns are important</vt:lpstr>
      <vt:lpstr>Exploration  </vt:lpstr>
      <vt:lpstr>Astronomy is first and foremost exploratory</vt:lpstr>
      <vt:lpstr>Improvements in optical telescopes and spectrographs</vt:lpstr>
      <vt:lpstr>Invention of radio telescopes, VLBI </vt:lpstr>
      <vt:lpstr>PowerPoint Presentation</vt:lpstr>
      <vt:lpstr>PowerPoint Presentation</vt:lpstr>
      <vt:lpstr>..and now data are driving theory</vt:lpstr>
      <vt:lpstr>Multi-wavelength space observations e.g., Hubble, Chandra, Spitzer, XMM-Newton</vt:lpstr>
      <vt:lpstr>These are foundational discoveries  for the understanding of the Universe  </vt:lpstr>
      <vt:lpstr>Increasing  the Discovery Space</vt:lpstr>
      <vt:lpstr>Foster next-generation tools</vt:lpstr>
      <vt:lpstr>In conclusion….</vt:lpstr>
      <vt:lpstr>PowerPoint Presentation</vt:lpstr>
      <vt:lpstr>If you want to know more….</vt:lpstr>
      <vt:lpstr>PowerPoint Presentation</vt:lpstr>
      <vt:lpstr>Operational (old and new) facility/missions should explicitly include in their scope the proper processing software</vt:lpstr>
      <vt:lpstr>Data products in well-maintained archives, following the International Virtual Observatory Alliance (IVOA) standards</vt:lpstr>
      <vt:lpstr>Ensure that new facilities are adequately supported</vt:lpstr>
      <vt:lpstr>Foster next-generation tools</vt:lpstr>
      <vt:lpstr>Support interdisciplinary research in astrostatistics and astroinformatics and the transfer of methods from the statistics, computer science, and machine learning communities</vt:lpstr>
      <vt:lpstr>Ensure that facilities and archives participate in curation efforts and initiatives to link together datasets, related ancillary data (e.g., atomic and molecular databases), objects, and the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Giuseppina Fabbiano</dc:creator>
  <cp:lastModifiedBy>Giuseppina Fabbiano</cp:lastModifiedBy>
  <cp:revision>153</cp:revision>
  <dcterms:created xsi:type="dcterms:W3CDTF">2019-08-22T18:09:17Z</dcterms:created>
  <dcterms:modified xsi:type="dcterms:W3CDTF">2019-11-19T11:28:08Z</dcterms:modified>
</cp:coreProperties>
</file>