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76" r:id="rId4"/>
    <p:sldId id="257" r:id="rId5"/>
    <p:sldId id="258" r:id="rId6"/>
    <p:sldId id="273" r:id="rId7"/>
    <p:sldId id="274" r:id="rId8"/>
    <p:sldId id="275" r:id="rId9"/>
    <p:sldId id="272" r:id="rId10"/>
    <p:sldId id="267" r:id="rId11"/>
    <p:sldId id="268" r:id="rId12"/>
    <p:sldId id="269" r:id="rId13"/>
    <p:sldId id="271" r:id="rId14"/>
    <p:sldId id="278" r:id="rId15"/>
    <p:sldId id="261" r:id="rId16"/>
    <p:sldId id="262" r:id="rId17"/>
    <p:sldId id="280" r:id="rId18"/>
    <p:sldId id="263" r:id="rId19"/>
    <p:sldId id="265" r:id="rId20"/>
    <p:sldId id="264" r:id="rId21"/>
    <p:sldId id="281" r:id="rId22"/>
    <p:sldId id="26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C47E2-2ECA-466A-BCAB-19E3B07049F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14342-4F53-4021-98D8-1086D0D57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66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 on MW/MM. But time domain</a:t>
            </a:r>
            <a:r>
              <a:rPr lang="en-GB" baseline="0" dirty="0" smtClean="0"/>
              <a:t> astronomy, </a:t>
            </a:r>
            <a:r>
              <a:rPr lang="en-GB" dirty="0" smtClean="0"/>
              <a:t>HPC &amp; numeric, VO and archives?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Agreement from</a:t>
            </a:r>
            <a:r>
              <a:rPr lang="en-GB" baseline="0" dirty="0" smtClean="0"/>
              <a:t> CTA – ELT –KM3NeT – SKA to distribute this with this mention!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7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0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 of data-sharing policy: are we ready to open this debate? Is it really a debate? Could we (who is we?) orient things?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it workable,</a:t>
            </a:r>
            <a:r>
              <a:rPr lang="en-GB" baseline="0" dirty="0" smtClean="0"/>
              <a:t> useful, important?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Science</a:t>
            </a:r>
            <a:r>
              <a:rPr lang="en-GB" baseline="0" dirty="0" smtClean="0"/>
              <a:t> Programs versus open time.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9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 to progress on this aspect?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3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Point of view from</a:t>
            </a:r>
            <a:r>
              <a:rPr lang="en-GB" baseline="0" dirty="0" smtClean="0"/>
              <a:t> 4RI?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3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 distribute this? RI &amp; FA mainly?</a:t>
            </a:r>
            <a:r>
              <a:rPr lang="en-GB" baseline="0" dirty="0" smtClean="0"/>
              <a:t> IS there a need for a diffusion to the astronomical community?</a:t>
            </a:r>
          </a:p>
          <a:p>
            <a:r>
              <a:rPr lang="en-GB" baseline="0" dirty="0" smtClean="0"/>
              <a:t>Important to give some guidelines for the future… probably in the final version, after IAU, ASTRONET, Event…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5577-8882-4808-B2DE-26C6DE4E3D9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1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24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7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30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48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2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7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86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43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48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00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5B51-E2D7-4CFA-8EA9-19F59FB4A6E1}" type="datetimeFigureOut">
              <a:rPr lang="nl-NL" smtClean="0"/>
              <a:t>21-11-2019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7F52-B7DD-45A1-9F70-FA2434AB32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8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Asterics</a:t>
            </a:r>
            <a:r>
              <a:rPr lang="nl-NL" dirty="0" smtClean="0"/>
              <a:t> Policy Forum</a:t>
            </a:r>
            <a:r>
              <a:rPr lang="nl-NL" dirty="0"/>
              <a:t/>
            </a:r>
            <a:br>
              <a:rPr lang="nl-NL" dirty="0"/>
            </a:br>
            <a:r>
              <a:rPr lang="nl-NL" sz="4000" dirty="0" err="1" smtClean="0"/>
              <a:t>Policies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</a:t>
            </a:r>
            <a:r>
              <a:rPr lang="nl-NL" sz="4000" dirty="0" err="1" smtClean="0"/>
              <a:t>multi</a:t>
            </a:r>
            <a:r>
              <a:rPr lang="nl-NL" sz="4000" dirty="0" smtClean="0"/>
              <a:t>-wavelength / </a:t>
            </a:r>
            <a:br>
              <a:rPr lang="nl-NL" sz="4000" dirty="0" smtClean="0"/>
            </a:br>
            <a:r>
              <a:rPr lang="nl-NL" sz="4000" dirty="0" err="1" smtClean="0"/>
              <a:t>multi-messenger</a:t>
            </a:r>
            <a:r>
              <a:rPr lang="nl-NL" sz="4000" dirty="0" smtClean="0"/>
              <a:t> </a:t>
            </a:r>
            <a:r>
              <a:rPr lang="nl-NL" sz="4000" dirty="0" err="1" smtClean="0"/>
              <a:t>astrophysics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768436"/>
            <a:ext cx="9144000" cy="2678546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 smtClean="0"/>
              <a:t>Saskia Matheussen, Dutch Research Council</a:t>
            </a:r>
          </a:p>
          <a:p>
            <a:r>
              <a:rPr lang="nl-NL" sz="2800" dirty="0" smtClean="0"/>
              <a:t>Denis </a:t>
            </a:r>
            <a:r>
              <a:rPr lang="nl-NL" sz="2800" dirty="0" err="1" smtClean="0"/>
              <a:t>Mourard</a:t>
            </a:r>
            <a:r>
              <a:rPr lang="nl-NL" sz="2800" dirty="0" smtClean="0"/>
              <a:t>, </a:t>
            </a:r>
            <a:r>
              <a:rPr lang="fr-FR" sz="2800" dirty="0" smtClean="0"/>
              <a:t>Observatoire de la Côte d'Azur</a:t>
            </a:r>
            <a:endParaRPr lang="nl-NL" sz="2800" dirty="0"/>
          </a:p>
          <a:p>
            <a:endParaRPr lang="nl-NL" dirty="0" smtClean="0"/>
          </a:p>
          <a:p>
            <a:r>
              <a:rPr lang="nl-NL" dirty="0" err="1" smtClean="0"/>
              <a:t>Esa</a:t>
            </a:r>
            <a:r>
              <a:rPr lang="nl-NL" dirty="0" smtClean="0"/>
              <a:t>/</a:t>
            </a:r>
            <a:r>
              <a:rPr lang="nl-NL" dirty="0" err="1" smtClean="0"/>
              <a:t>eso</a:t>
            </a:r>
            <a:r>
              <a:rPr lang="nl-NL" dirty="0" smtClean="0"/>
              <a:t> </a:t>
            </a:r>
            <a:r>
              <a:rPr lang="nl-NL" dirty="0" err="1" smtClean="0"/>
              <a:t>sciops</a:t>
            </a:r>
            <a:r>
              <a:rPr lang="nl-NL" dirty="0" smtClean="0"/>
              <a:t> workshop 2019, 22 november 2019, ESAC Madrid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2" y="2531269"/>
            <a:ext cx="2608195" cy="19573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913" y="2358485"/>
            <a:ext cx="2234029" cy="25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6026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A critical review of the </a:t>
            </a:r>
            <a:r>
              <a:rPr lang="en-GB" dirty="0" smtClean="0">
                <a:solidFill>
                  <a:schemeClr val="accent5"/>
                </a:solidFill>
              </a:rPr>
              <a:t>current situation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Lack </a:t>
            </a:r>
            <a:r>
              <a:rPr lang="en-GB" b="1" dirty="0"/>
              <a:t>of coordination across Facilities from the </a:t>
            </a:r>
            <a:r>
              <a:rPr lang="en-GB" b="1" dirty="0" smtClean="0"/>
              <a:t>outset</a:t>
            </a:r>
            <a:endParaRPr lang="en-GB" dirty="0" smtClean="0"/>
          </a:p>
          <a:p>
            <a:endParaRPr lang="en-GB" sz="1000" dirty="0"/>
          </a:p>
          <a:p>
            <a:r>
              <a:rPr lang="en-GB" sz="2600" dirty="0" smtClean="0"/>
              <a:t>C</a:t>
            </a:r>
            <a:r>
              <a:rPr lang="en-GB" sz="2600" dirty="0" smtClean="0"/>
              <a:t>onvincing science case essential: unique </a:t>
            </a:r>
            <a:r>
              <a:rPr lang="en-GB" sz="2600" dirty="0"/>
              <a:t>science and important progress. </a:t>
            </a:r>
            <a:endParaRPr lang="en-GB" sz="2600" dirty="0" smtClean="0"/>
          </a:p>
          <a:p>
            <a:r>
              <a:rPr lang="en-GB" sz="2600" dirty="0"/>
              <a:t>T</a:t>
            </a:r>
            <a:r>
              <a:rPr lang="en-GB" sz="2600" dirty="0" smtClean="0"/>
              <a:t>he </a:t>
            </a:r>
            <a:r>
              <a:rPr lang="en-GB" sz="2600" dirty="0"/>
              <a:t>case for unpredictable </a:t>
            </a:r>
            <a:r>
              <a:rPr lang="en-GB" sz="2600" dirty="0" smtClean="0"/>
              <a:t>discovery is </a:t>
            </a:r>
            <a:r>
              <a:rPr lang="en-GB" sz="2600" dirty="0"/>
              <a:t>not </a:t>
            </a:r>
            <a:r>
              <a:rPr lang="en-GB" sz="2600" dirty="0" smtClean="0"/>
              <a:t>advocated</a:t>
            </a:r>
          </a:p>
          <a:p>
            <a:r>
              <a:rPr lang="en-GB" sz="2600" dirty="0"/>
              <a:t>N</a:t>
            </a:r>
            <a:r>
              <a:rPr lang="en-GB" sz="2600" dirty="0" smtClean="0"/>
              <a:t>eed </a:t>
            </a:r>
            <a:r>
              <a:rPr lang="en-GB" sz="2600" dirty="0"/>
              <a:t>for complementary views brought by other facilities </a:t>
            </a:r>
            <a:r>
              <a:rPr lang="en-GB" sz="2600" dirty="0" smtClean="0"/>
              <a:t>considered</a:t>
            </a:r>
            <a:r>
              <a:rPr lang="en-GB" sz="2600" dirty="0" smtClean="0"/>
              <a:t> a weakness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	Space </a:t>
            </a:r>
            <a:r>
              <a:rPr lang="en-GB" sz="2600" dirty="0"/>
              <a:t>missions </a:t>
            </a:r>
            <a:r>
              <a:rPr lang="en-GB" sz="2600" dirty="0" err="1" smtClean="0"/>
              <a:t>wrt</a:t>
            </a:r>
            <a:r>
              <a:rPr lang="en-GB" sz="2600" dirty="0" smtClean="0"/>
              <a:t> important </a:t>
            </a:r>
            <a:r>
              <a:rPr lang="en-GB" sz="2600" dirty="0"/>
              <a:t>ground </a:t>
            </a:r>
            <a:r>
              <a:rPr lang="en-GB" sz="2600" dirty="0" smtClean="0"/>
              <a:t>follow-up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G</a:t>
            </a:r>
            <a:r>
              <a:rPr lang="en-GB" sz="2600" dirty="0" smtClean="0"/>
              <a:t>round </a:t>
            </a:r>
            <a:r>
              <a:rPr lang="en-GB" sz="2600" dirty="0"/>
              <a:t>facilities </a:t>
            </a:r>
            <a:r>
              <a:rPr lang="en-GB" sz="2600" dirty="0" err="1" smtClean="0"/>
              <a:t>wrt</a:t>
            </a:r>
            <a:r>
              <a:rPr lang="en-GB" sz="2600" dirty="0" smtClean="0"/>
              <a:t> </a:t>
            </a:r>
            <a:r>
              <a:rPr lang="en-GB" sz="2600" dirty="0"/>
              <a:t>the potential opened by MM/MW astrophysics. </a:t>
            </a:r>
            <a:endParaRPr lang="en-GB" sz="2600" dirty="0" smtClean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600" b="1" dirty="0" smtClean="0"/>
              <a:t>I</a:t>
            </a:r>
            <a:r>
              <a:rPr lang="en-GB" sz="2600" b="1" dirty="0" smtClean="0"/>
              <a:t>mportant: </a:t>
            </a:r>
            <a:r>
              <a:rPr lang="en-GB" sz="2600" dirty="0" smtClean="0"/>
              <a:t>scientists</a:t>
            </a:r>
            <a:r>
              <a:rPr lang="en-GB" sz="2600" dirty="0"/>
              <a:t>, managers of </a:t>
            </a:r>
            <a:r>
              <a:rPr lang="en-GB" sz="2600" dirty="0" smtClean="0"/>
              <a:t>infrastructures</a:t>
            </a:r>
            <a:r>
              <a:rPr lang="en-GB" sz="2600" dirty="0"/>
              <a:t>, </a:t>
            </a:r>
            <a:r>
              <a:rPr lang="en-GB" sz="2600" dirty="0" smtClean="0"/>
              <a:t>evaluation </a:t>
            </a:r>
            <a:r>
              <a:rPr lang="en-GB" sz="2600" dirty="0"/>
              <a:t>panels and funding </a:t>
            </a:r>
            <a:r>
              <a:rPr lang="en-GB" sz="2600" dirty="0" smtClean="0"/>
              <a:t>agencies must recognise that it is not a </a:t>
            </a:r>
            <a:r>
              <a:rPr lang="en-GB" sz="2600" dirty="0"/>
              <a:t>weakness to </a:t>
            </a:r>
            <a:r>
              <a:rPr lang="en-GB" sz="2600" dirty="0" smtClean="0"/>
              <a:t>dedicate </a:t>
            </a:r>
            <a:r>
              <a:rPr lang="en-GB" sz="2600" dirty="0"/>
              <a:t>some time to challenging and </a:t>
            </a:r>
            <a:r>
              <a:rPr lang="en-GB" sz="2600" dirty="0" smtClean="0"/>
              <a:t>sizeable </a:t>
            </a:r>
            <a:r>
              <a:rPr lang="en-GB" sz="2600" dirty="0"/>
              <a:t>coordinated programs</a:t>
            </a:r>
            <a:r>
              <a:rPr lang="en-GB" sz="2600" dirty="0" smtClean="0"/>
              <a:t>.</a:t>
            </a:r>
            <a:r>
              <a:rPr lang="en-GB" sz="2600" dirty="0"/>
              <a:t> 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0229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000" y="1130670"/>
            <a:ext cx="10515600" cy="5438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/>
                </a:solidFill>
              </a:rPr>
              <a:t>A </a:t>
            </a:r>
            <a:r>
              <a:rPr lang="en-GB" sz="4900" dirty="0">
                <a:solidFill>
                  <a:schemeClr val="accent5"/>
                </a:solidFill>
              </a:rPr>
              <a:t>critical</a:t>
            </a:r>
            <a:r>
              <a:rPr lang="en-GB" dirty="0">
                <a:solidFill>
                  <a:schemeClr val="accent5"/>
                </a:solidFill>
              </a:rPr>
              <a:t> review of the </a:t>
            </a:r>
            <a:r>
              <a:rPr lang="en-GB" dirty="0" smtClean="0">
                <a:solidFill>
                  <a:schemeClr val="accent5"/>
                </a:solidFill>
              </a:rPr>
              <a:t>current situation</a:t>
            </a: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6000" y="1989000"/>
            <a:ext cx="105156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Perception </a:t>
            </a:r>
            <a:r>
              <a:rPr lang="en-GB" b="1" dirty="0"/>
              <a:t>that </a:t>
            </a:r>
            <a:r>
              <a:rPr lang="en-GB" b="1" dirty="0" smtClean="0"/>
              <a:t>MM/MW is we</a:t>
            </a:r>
            <a:r>
              <a:rPr lang="en-GB" b="1" dirty="0" smtClean="0"/>
              <a:t>ll-organised through KSP’s: </a:t>
            </a:r>
            <a:endParaRPr lang="en-GB" b="1" dirty="0" smtClean="0"/>
          </a:p>
          <a:p>
            <a:pPr marL="0" indent="0">
              <a:buNone/>
            </a:pPr>
            <a:endParaRPr lang="en-GB" sz="900" b="1" dirty="0"/>
          </a:p>
          <a:p>
            <a:r>
              <a:rPr lang="en-GB" sz="2600" dirty="0" smtClean="0"/>
              <a:t>Key </a:t>
            </a:r>
            <a:r>
              <a:rPr lang="en-GB" sz="2600" dirty="0"/>
              <a:t>S</a:t>
            </a:r>
            <a:r>
              <a:rPr lang="en-GB" sz="2600" dirty="0" smtClean="0"/>
              <a:t>cience </a:t>
            </a:r>
            <a:r>
              <a:rPr lang="en-GB" sz="2600" dirty="0"/>
              <a:t>P</a:t>
            </a:r>
            <a:r>
              <a:rPr lang="en-GB" sz="2600" dirty="0" smtClean="0"/>
              <a:t>rograms </a:t>
            </a:r>
            <a:r>
              <a:rPr lang="en-GB" sz="2600" dirty="0"/>
              <a:t>are </a:t>
            </a:r>
            <a:r>
              <a:rPr lang="en-GB" sz="2600" dirty="0" smtClean="0"/>
              <a:t>highly </a:t>
            </a:r>
            <a:r>
              <a:rPr lang="en-GB" sz="2600" dirty="0"/>
              <a:t>publicized. </a:t>
            </a:r>
            <a:endParaRPr lang="en-GB" sz="2600" dirty="0" smtClean="0"/>
          </a:p>
          <a:p>
            <a:r>
              <a:rPr lang="en-GB" sz="2600" dirty="0" smtClean="0"/>
              <a:t>They </a:t>
            </a:r>
            <a:r>
              <a:rPr lang="en-GB" sz="2600" u="sng" dirty="0" smtClean="0"/>
              <a:t>greatly benefit from </a:t>
            </a:r>
            <a:r>
              <a:rPr lang="en-GB" sz="2600" u="sng" dirty="0"/>
              <a:t>coordinated programs among </a:t>
            </a:r>
            <a:r>
              <a:rPr lang="en-GB" sz="2600" u="sng" dirty="0" smtClean="0"/>
              <a:t>infrastructures</a:t>
            </a:r>
            <a:r>
              <a:rPr lang="en-GB" sz="2600" dirty="0"/>
              <a:t>. </a:t>
            </a:r>
            <a:endParaRPr lang="en-GB" sz="2600" dirty="0" smtClean="0"/>
          </a:p>
          <a:p>
            <a:r>
              <a:rPr lang="en-GB" sz="2600" dirty="0" smtClean="0"/>
              <a:t>One m</a:t>
            </a:r>
            <a:r>
              <a:rPr lang="en-GB" sz="2600" dirty="0" smtClean="0"/>
              <a:t>ay </a:t>
            </a:r>
            <a:r>
              <a:rPr lang="en-GB" sz="2600" dirty="0"/>
              <a:t>consider that MM/MW astrophysics is well organized through the coordination of key science programs. </a:t>
            </a:r>
            <a:r>
              <a:rPr lang="en-GB" sz="2600" dirty="0" smtClean="0"/>
              <a:t>While </a:t>
            </a:r>
            <a:r>
              <a:rPr lang="en-GB" sz="2600" u="sng" dirty="0"/>
              <a:t>very </a:t>
            </a:r>
            <a:r>
              <a:rPr lang="en-GB" sz="2600" u="sng" dirty="0" smtClean="0"/>
              <a:t>little</a:t>
            </a:r>
            <a:r>
              <a:rPr lang="en-GB" sz="2600" u="sng" dirty="0"/>
              <a:t>, or no, additional effort is usually made to support coordinated programs within the telescope’s open time</a:t>
            </a:r>
            <a:r>
              <a:rPr lang="en-GB" sz="2600" dirty="0"/>
              <a:t>. </a:t>
            </a:r>
            <a:endParaRPr lang="en-GB" sz="2600" dirty="0" smtClean="0"/>
          </a:p>
          <a:p>
            <a:r>
              <a:rPr lang="en-GB" sz="2600" dirty="0" smtClean="0"/>
              <a:t>This </a:t>
            </a:r>
            <a:r>
              <a:rPr lang="en-GB" sz="2600" dirty="0"/>
              <a:t>may generate a fracture in the community depending on whether or not you (as an individual) are involved in a particular key science program</a:t>
            </a:r>
            <a:r>
              <a:rPr lang="en-GB" sz="2600" dirty="0" smtClean="0"/>
              <a:t>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4095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000" y="985111"/>
            <a:ext cx="10515600" cy="54387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A critical review of the </a:t>
            </a:r>
            <a:r>
              <a:rPr lang="en-GB" dirty="0" smtClean="0">
                <a:solidFill>
                  <a:schemeClr val="accent5"/>
                </a:solidFill>
              </a:rPr>
              <a:t>current situation</a:t>
            </a: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89000"/>
            <a:ext cx="105156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Variable </a:t>
            </a:r>
            <a:r>
              <a:rPr lang="en-GB" b="1" dirty="0"/>
              <a:t>adoption of Targets of Opportunity policies across </a:t>
            </a:r>
            <a:r>
              <a:rPr lang="en-GB" b="1" dirty="0" smtClean="0"/>
              <a:t>facilities</a:t>
            </a:r>
            <a:r>
              <a:rPr lang="en-GB" b="1" dirty="0"/>
              <a:t>: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sz="900" dirty="0"/>
          </a:p>
          <a:p>
            <a:r>
              <a:rPr lang="en-GB" sz="2600" dirty="0" smtClean="0"/>
              <a:t>MW/MM </a:t>
            </a:r>
            <a:r>
              <a:rPr lang="en-GB" sz="2600" dirty="0"/>
              <a:t>astrophysics is strongly supported </a:t>
            </a:r>
            <a:r>
              <a:rPr lang="en-GB" sz="2600" dirty="0" smtClean="0"/>
              <a:t>by the </a:t>
            </a:r>
            <a:r>
              <a:rPr lang="en-GB" sz="2600" dirty="0"/>
              <a:t>Targets of Opportunity (</a:t>
            </a:r>
            <a:r>
              <a:rPr lang="en-GB" sz="2600" dirty="0" err="1"/>
              <a:t>ToO</a:t>
            </a:r>
            <a:r>
              <a:rPr lang="en-GB" sz="2600" dirty="0" smtClean="0"/>
              <a:t>) policies. </a:t>
            </a:r>
          </a:p>
          <a:p>
            <a:r>
              <a:rPr lang="en-GB" sz="2600" dirty="0" smtClean="0"/>
              <a:t>It </a:t>
            </a:r>
            <a:r>
              <a:rPr lang="en-GB" sz="2600" dirty="0"/>
              <a:t>is not clear at all today if each infrastructure has a clear policy of </a:t>
            </a:r>
            <a:r>
              <a:rPr lang="en-GB" sz="2600" dirty="0" err="1"/>
              <a:t>ToO</a:t>
            </a:r>
            <a:r>
              <a:rPr lang="en-GB" sz="2600" dirty="0"/>
              <a:t>, if there exists </a:t>
            </a:r>
            <a:r>
              <a:rPr lang="en-GB" sz="2600" u="sng" dirty="0"/>
              <a:t>a standard model for </a:t>
            </a:r>
            <a:r>
              <a:rPr lang="en-GB" sz="2600" u="sng" dirty="0" err="1" smtClean="0"/>
              <a:t>ToO</a:t>
            </a:r>
            <a:r>
              <a:rPr lang="en-GB" sz="2600" u="sng" dirty="0" smtClean="0"/>
              <a:t>, </a:t>
            </a:r>
            <a:r>
              <a:rPr lang="en-GB" sz="2600" dirty="0"/>
              <a:t>and if these </a:t>
            </a:r>
            <a:r>
              <a:rPr lang="en-GB" sz="2600" dirty="0" err="1"/>
              <a:t>ToO</a:t>
            </a:r>
            <a:r>
              <a:rPr lang="en-GB" sz="2600" dirty="0"/>
              <a:t> observations are finally not organized through a </a:t>
            </a:r>
            <a:r>
              <a:rPr lang="en-GB" sz="2600" u="sng" dirty="0"/>
              <a:t>general agreement between facilities for periods of </a:t>
            </a:r>
            <a:r>
              <a:rPr lang="en-GB" sz="2600" u="sng" dirty="0" smtClean="0"/>
              <a:t>time</a:t>
            </a:r>
            <a:r>
              <a:rPr lang="en-GB" sz="2600" dirty="0" smtClean="0"/>
              <a:t>.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6093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000" y="1121433"/>
            <a:ext cx="10515600" cy="54387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A critical review of the </a:t>
            </a:r>
            <a:r>
              <a:rPr lang="en-GB" dirty="0" smtClean="0">
                <a:solidFill>
                  <a:schemeClr val="accent5"/>
                </a:solidFill>
              </a:rPr>
              <a:t>current situation</a:t>
            </a: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45801"/>
            <a:ext cx="10515600" cy="43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Need </a:t>
            </a:r>
            <a:r>
              <a:rPr lang="en-GB" b="1" dirty="0"/>
              <a:t>for coordination of Regional Centres &amp; expertise</a:t>
            </a:r>
            <a:r>
              <a:rPr lang="en-GB" dirty="0"/>
              <a:t>: </a:t>
            </a:r>
            <a:endParaRPr lang="en-GB" dirty="0" smtClean="0"/>
          </a:p>
          <a:p>
            <a:pPr marL="0" indent="0">
              <a:buNone/>
            </a:pPr>
            <a:endParaRPr lang="en-GB" sz="900" dirty="0"/>
          </a:p>
          <a:p>
            <a:r>
              <a:rPr lang="en-GB" sz="2600" dirty="0" smtClean="0"/>
              <a:t>The extreme complexity of modern instruments, in their operation and/or in their data analysis has demanded the development of </a:t>
            </a:r>
            <a:r>
              <a:rPr lang="en-GB" sz="2600" u="sng" dirty="0" smtClean="0"/>
              <a:t>expert centres which extends the knowledge of the consortium</a:t>
            </a:r>
            <a:r>
              <a:rPr lang="en-GB" sz="2600" dirty="0" smtClean="0"/>
              <a:t>. </a:t>
            </a:r>
          </a:p>
          <a:p>
            <a:r>
              <a:rPr lang="en-GB" sz="2600" dirty="0" smtClean="0"/>
              <a:t>With the increasing data flow, this will become increasingly common in the coming decades. </a:t>
            </a:r>
          </a:p>
          <a:p>
            <a:r>
              <a:rPr lang="en-GB" sz="2600" dirty="0" smtClean="0"/>
              <a:t>The </a:t>
            </a:r>
            <a:r>
              <a:rPr lang="en-GB" sz="2600" u="sng" dirty="0" smtClean="0"/>
              <a:t>coordination/communication among these centres </a:t>
            </a:r>
            <a:r>
              <a:rPr lang="en-GB" sz="2600" dirty="0" smtClean="0"/>
              <a:t>will be vital if one wants to fully exploit MM/MW astrophysics, given it is clearly impossible to have the expertise on all the facilities involved in any one science question.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6358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Formulating the recommendations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/>
              <a:t>The Policy Document does not intend to elaborate solutions. Instead its aim is to </a:t>
            </a:r>
            <a:r>
              <a:rPr lang="en-GB" sz="2600" b="1" dirty="0" smtClean="0"/>
              <a:t>raise awareness of the stakeholders involved</a:t>
            </a:r>
            <a:r>
              <a:rPr lang="en-GB" sz="2600" dirty="0" smtClean="0"/>
              <a:t>, and to embed itself as a </a:t>
            </a:r>
            <a:r>
              <a:rPr lang="en-GB" sz="2600" b="1" dirty="0" smtClean="0"/>
              <a:t>living document </a:t>
            </a:r>
            <a:r>
              <a:rPr lang="en-GB" sz="2600" dirty="0" smtClean="0"/>
              <a:t>in the community to progress on this issue. </a:t>
            </a:r>
          </a:p>
          <a:p>
            <a:pPr marL="0" indent="0">
              <a:buNone/>
            </a:pPr>
            <a:endParaRPr lang="en-GB" sz="900" dirty="0" smtClean="0"/>
          </a:p>
          <a:p>
            <a:r>
              <a:rPr lang="en-GB" sz="2600" dirty="0" smtClean="0"/>
              <a:t>The </a:t>
            </a:r>
            <a:r>
              <a:rPr lang="en-GB" sz="2600" dirty="0"/>
              <a:t>recommendations are directed towards scientists, research infrastructures, and funding agencies. </a:t>
            </a:r>
            <a:endParaRPr lang="en-GB" sz="2600" dirty="0" smtClean="0"/>
          </a:p>
          <a:p>
            <a:r>
              <a:rPr lang="en-GB" sz="2600" dirty="0" smtClean="0"/>
              <a:t>They </a:t>
            </a:r>
            <a:r>
              <a:rPr lang="en-GB" sz="2600" dirty="0"/>
              <a:t>are based on </a:t>
            </a:r>
            <a:r>
              <a:rPr lang="en-GB" sz="2600" dirty="0" smtClean="0"/>
              <a:t>discussion</a:t>
            </a:r>
            <a:r>
              <a:rPr lang="en-GB" sz="2600" dirty="0" smtClean="0"/>
              <a:t> </a:t>
            </a:r>
            <a:r>
              <a:rPr lang="en-GB" sz="2600" dirty="0"/>
              <a:t>of important science cases developed today by </a:t>
            </a:r>
            <a:r>
              <a:rPr lang="en-GB" sz="2600" dirty="0" smtClean="0"/>
              <a:t>CTA</a:t>
            </a:r>
            <a:r>
              <a:rPr lang="en-GB" sz="2600" dirty="0"/>
              <a:t>, ELT, KM3NET, and </a:t>
            </a:r>
            <a:r>
              <a:rPr lang="en-GB" sz="2600" dirty="0" smtClean="0"/>
              <a:t>SKA</a:t>
            </a:r>
            <a:r>
              <a:rPr lang="en-GB" sz="2600" dirty="0" smtClean="0"/>
              <a:t>.</a:t>
            </a:r>
          </a:p>
          <a:p>
            <a:r>
              <a:rPr lang="en-GB" sz="2600" dirty="0" smtClean="0"/>
              <a:t>Contributions: ASTERICS Management: C. Jackson, G. </a:t>
            </a:r>
            <a:r>
              <a:rPr lang="en-GB" sz="2600" dirty="0" err="1" smtClean="0"/>
              <a:t>Cimo</a:t>
            </a:r>
            <a:r>
              <a:rPr lang="en-GB" sz="2600" dirty="0" smtClean="0"/>
              <a:t>, R. van der Meer, and ESFRI Research Infrastructures: J. </a:t>
            </a:r>
            <a:r>
              <a:rPr lang="en-GB" sz="2600" dirty="0" err="1" smtClean="0"/>
              <a:t>Knodlseder</a:t>
            </a:r>
            <a:r>
              <a:rPr lang="en-GB" sz="2600" dirty="0" smtClean="0"/>
              <a:t> (CTA), M. </a:t>
            </a:r>
            <a:r>
              <a:rPr lang="en-GB" sz="2600" dirty="0" err="1" smtClean="0"/>
              <a:t>Cirasuolo</a:t>
            </a:r>
            <a:r>
              <a:rPr lang="en-GB" sz="2600" dirty="0" smtClean="0"/>
              <a:t> &amp; P. </a:t>
            </a:r>
            <a:r>
              <a:rPr lang="en-GB" sz="2600" dirty="0" err="1" smtClean="0"/>
              <a:t>Padovani</a:t>
            </a:r>
            <a:r>
              <a:rPr lang="en-GB" sz="2600" dirty="0" smtClean="0"/>
              <a:t> (ELT), E. de Wolf (KM3NeT), S. Berry (SKA). </a:t>
            </a:r>
            <a:endParaRPr lang="fr-FR" sz="2600" dirty="0"/>
          </a:p>
          <a:p>
            <a:pPr marL="0" indent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7718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Recommendations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 smtClean="0"/>
              <a:t>I </a:t>
            </a:r>
            <a:r>
              <a:rPr lang="nl-NL" sz="2600" b="1" dirty="0" err="1" smtClean="0"/>
              <a:t>Raising</a:t>
            </a:r>
            <a:r>
              <a:rPr lang="nl-NL" sz="2600" b="1" dirty="0" smtClean="0"/>
              <a:t> awareness</a:t>
            </a:r>
          </a:p>
          <a:p>
            <a:pPr marL="0" indent="0">
              <a:buNone/>
            </a:pPr>
            <a:endParaRPr lang="nl-NL" sz="900" dirty="0" smtClean="0"/>
          </a:p>
          <a:p>
            <a:r>
              <a:rPr lang="nl-NL" sz="2600" dirty="0" err="1" smtClean="0"/>
              <a:t>Crucial</a:t>
            </a:r>
            <a:r>
              <a:rPr lang="nl-NL" sz="2600" dirty="0" smtClean="0"/>
              <a:t> </a:t>
            </a:r>
            <a:r>
              <a:rPr lang="nl-NL" sz="2600" dirty="0" err="1" smtClean="0"/>
              <a:t>for</a:t>
            </a:r>
            <a:r>
              <a:rPr lang="nl-NL" sz="2600" dirty="0" smtClean="0"/>
              <a:t> </a:t>
            </a:r>
            <a:r>
              <a:rPr lang="nl-NL" sz="2600" dirty="0" err="1" smtClean="0"/>
              <a:t>scientists</a:t>
            </a:r>
            <a:r>
              <a:rPr lang="nl-NL" sz="2600" dirty="0" smtClean="0"/>
              <a:t>, research </a:t>
            </a:r>
            <a:r>
              <a:rPr lang="nl-NL" sz="2600" dirty="0" err="1" smtClean="0"/>
              <a:t>infrastructures</a:t>
            </a:r>
            <a:r>
              <a:rPr lang="nl-NL" sz="2600" dirty="0" smtClean="0"/>
              <a:t> </a:t>
            </a:r>
            <a:r>
              <a:rPr lang="nl-NL" sz="2600" dirty="0" err="1" smtClean="0"/>
              <a:t>and</a:t>
            </a:r>
            <a:r>
              <a:rPr lang="nl-NL" sz="2600" dirty="0" smtClean="0"/>
              <a:t> </a:t>
            </a:r>
            <a:r>
              <a:rPr lang="nl-NL" sz="2600" dirty="0" err="1" smtClean="0"/>
              <a:t>funding</a:t>
            </a:r>
            <a:r>
              <a:rPr lang="nl-NL" sz="2600" dirty="0" smtClean="0"/>
              <a:t> </a:t>
            </a:r>
            <a:r>
              <a:rPr lang="nl-NL" sz="2600" dirty="0" err="1" smtClean="0"/>
              <a:t>agencies</a:t>
            </a:r>
            <a:r>
              <a:rPr lang="nl-NL" sz="2600" dirty="0" smtClean="0"/>
              <a:t>.</a:t>
            </a:r>
          </a:p>
          <a:p>
            <a:r>
              <a:rPr lang="nl-NL" sz="2600" dirty="0" smtClean="0"/>
              <a:t>Barriers </a:t>
            </a:r>
            <a:r>
              <a:rPr lang="nl-NL" sz="2600" dirty="0" err="1" smtClean="0"/>
              <a:t>identified</a:t>
            </a:r>
            <a:r>
              <a:rPr lang="nl-NL" sz="2600" dirty="0" smtClean="0"/>
              <a:t> – </a:t>
            </a:r>
            <a:r>
              <a:rPr lang="nl-NL" sz="2600" dirty="0" err="1" smtClean="0"/>
              <a:t>Recognition</a:t>
            </a:r>
            <a:r>
              <a:rPr lang="nl-NL" sz="2600" dirty="0" smtClean="0"/>
              <a:t> of these </a:t>
            </a:r>
            <a:r>
              <a:rPr lang="nl-NL" sz="2600" dirty="0" err="1" smtClean="0"/>
              <a:t>difficulties</a:t>
            </a:r>
            <a:r>
              <a:rPr lang="nl-NL" sz="2600" dirty="0" smtClean="0"/>
              <a:t> (</a:t>
            </a:r>
            <a:r>
              <a:rPr lang="nl-NL" sz="2600" dirty="0" err="1" smtClean="0"/>
              <a:t>not</a:t>
            </a:r>
            <a:r>
              <a:rPr lang="nl-NL" sz="2600" dirty="0" smtClean="0"/>
              <a:t> </a:t>
            </a:r>
            <a:r>
              <a:rPr lang="nl-NL" sz="2600" dirty="0" err="1" smtClean="0"/>
              <a:t>only</a:t>
            </a:r>
            <a:r>
              <a:rPr lang="nl-NL" sz="2600" dirty="0" smtClean="0"/>
              <a:t> </a:t>
            </a:r>
            <a:r>
              <a:rPr lang="nl-NL" sz="2600" dirty="0" err="1" smtClean="0"/>
              <a:t>technical</a:t>
            </a:r>
            <a:r>
              <a:rPr lang="nl-NL" sz="2600" dirty="0" smtClean="0"/>
              <a:t> but </a:t>
            </a:r>
            <a:r>
              <a:rPr lang="nl-NL" sz="2600" dirty="0" err="1" smtClean="0"/>
              <a:t>often</a:t>
            </a:r>
            <a:r>
              <a:rPr lang="nl-NL" sz="2600" dirty="0" smtClean="0"/>
              <a:t> </a:t>
            </a:r>
            <a:r>
              <a:rPr lang="nl-NL" sz="2600" dirty="0" err="1" smtClean="0"/>
              <a:t>political</a:t>
            </a:r>
            <a:r>
              <a:rPr lang="nl-NL" sz="2600" dirty="0" smtClean="0"/>
              <a:t>) is important.</a:t>
            </a:r>
          </a:p>
          <a:p>
            <a:r>
              <a:rPr lang="nl-NL" sz="2600" dirty="0" err="1" smtClean="0"/>
              <a:t>Science</a:t>
            </a:r>
            <a:r>
              <a:rPr lang="nl-NL" sz="2600" dirty="0" smtClean="0"/>
              <a:t> is </a:t>
            </a:r>
            <a:r>
              <a:rPr lang="nl-NL" sz="2600" dirty="0" err="1" smtClean="0"/>
              <a:t>the</a:t>
            </a:r>
            <a:r>
              <a:rPr lang="nl-NL" sz="2600" dirty="0" smtClean="0"/>
              <a:t> driver </a:t>
            </a:r>
            <a:r>
              <a:rPr lang="nl-NL" sz="2600" dirty="0" err="1" smtClean="0"/>
              <a:t>for</a:t>
            </a:r>
            <a:r>
              <a:rPr lang="nl-NL" sz="2600" dirty="0" smtClean="0"/>
              <a:t> MW/MM </a:t>
            </a:r>
            <a:r>
              <a:rPr lang="nl-NL" sz="2600" dirty="0" err="1" smtClean="0"/>
              <a:t>and</a:t>
            </a:r>
            <a:r>
              <a:rPr lang="nl-NL" sz="2600" dirty="0" smtClean="0"/>
              <a:t> </a:t>
            </a:r>
            <a:r>
              <a:rPr lang="nl-NL" sz="2600" dirty="0" err="1" smtClean="0"/>
              <a:t>it</a:t>
            </a:r>
            <a:r>
              <a:rPr lang="nl-NL" sz="2600" dirty="0" smtClean="0"/>
              <a:t> is important </a:t>
            </a:r>
            <a:r>
              <a:rPr lang="nl-NL" sz="2600" dirty="0" err="1" smtClean="0"/>
              <a:t>that</a:t>
            </a:r>
            <a:r>
              <a:rPr lang="nl-NL" sz="2600" dirty="0" smtClean="0"/>
              <a:t> </a:t>
            </a:r>
            <a:r>
              <a:rPr lang="nl-NL" sz="2600" dirty="0" err="1" smtClean="0"/>
              <a:t>scientists</a:t>
            </a:r>
            <a:r>
              <a:rPr lang="nl-NL" sz="2600" dirty="0" smtClean="0"/>
              <a:t> keep </a:t>
            </a:r>
            <a:r>
              <a:rPr lang="nl-NL" sz="2600" dirty="0" err="1" smtClean="0"/>
              <a:t>pushing</a:t>
            </a:r>
            <a:r>
              <a:rPr lang="nl-NL" sz="2600" dirty="0" smtClean="0"/>
              <a:t> </a:t>
            </a:r>
            <a:r>
              <a:rPr lang="nl-NL" sz="2600" dirty="0" err="1" smtClean="0"/>
              <a:t>for</a:t>
            </a:r>
            <a:r>
              <a:rPr lang="nl-NL" sz="2600" dirty="0" smtClean="0"/>
              <a:t> </a:t>
            </a:r>
            <a:r>
              <a:rPr lang="nl-NL" sz="2600" dirty="0" err="1" smtClean="0"/>
              <a:t>solutions</a:t>
            </a:r>
            <a:r>
              <a:rPr lang="nl-NL" sz="2600" dirty="0" smtClean="0"/>
              <a:t>. It is </a:t>
            </a:r>
            <a:r>
              <a:rPr lang="nl-NL" sz="2600" dirty="0" err="1" smtClean="0"/>
              <a:t>key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take </a:t>
            </a:r>
            <a:r>
              <a:rPr lang="nl-NL" sz="2600" dirty="0" err="1" smtClean="0"/>
              <a:t>responsibility</a:t>
            </a:r>
            <a:r>
              <a:rPr lang="nl-NL" sz="2600" dirty="0" smtClean="0"/>
              <a:t> </a:t>
            </a:r>
            <a:r>
              <a:rPr lang="nl-NL" sz="2600" dirty="0" err="1" smtClean="0"/>
              <a:t>and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continue </a:t>
            </a:r>
            <a:r>
              <a:rPr lang="nl-NL" sz="2600" dirty="0" err="1" smtClean="0"/>
              <a:t>to</a:t>
            </a:r>
            <a:r>
              <a:rPr lang="nl-NL" sz="2600" dirty="0" smtClean="0"/>
              <a:t> </a:t>
            </a:r>
            <a:r>
              <a:rPr lang="nl-NL" sz="2600" dirty="0" err="1" smtClean="0"/>
              <a:t>raise</a:t>
            </a:r>
            <a:r>
              <a:rPr lang="nl-NL" sz="2600" dirty="0" smtClean="0"/>
              <a:t> awareness of </a:t>
            </a:r>
            <a:r>
              <a:rPr lang="nl-NL" sz="2600" dirty="0" err="1" smtClean="0"/>
              <a:t>the</a:t>
            </a:r>
            <a:r>
              <a:rPr lang="nl-NL" sz="2600" dirty="0" smtClean="0"/>
              <a:t> issues we have </a:t>
            </a:r>
            <a:r>
              <a:rPr lang="nl-NL" sz="2600" dirty="0" err="1" smtClean="0"/>
              <a:t>to</a:t>
            </a:r>
            <a:r>
              <a:rPr lang="nl-NL" sz="2600" dirty="0" smtClean="0"/>
              <a:t> deal </a:t>
            </a:r>
            <a:r>
              <a:rPr lang="nl-NL" sz="2600" dirty="0" err="1" smtClean="0"/>
              <a:t>with</a:t>
            </a:r>
            <a:r>
              <a:rPr lang="nl-NL" sz="2600" dirty="0" smtClean="0"/>
              <a:t>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8308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Recommendations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II Towards enhanced coordination for the benefit of MW/MM astrophysics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600" dirty="0" smtClean="0"/>
              <a:t>Recognition of the important differences in the nature of the facilities</a:t>
            </a:r>
            <a:br>
              <a:rPr lang="en-US" sz="2600" dirty="0" smtClean="0"/>
            </a:br>
            <a:r>
              <a:rPr lang="en-US" sz="2600" dirty="0" smtClean="0"/>
              <a:t>- Physics experiment and telescopes</a:t>
            </a:r>
            <a:br>
              <a:rPr lang="en-US" sz="2600" dirty="0" smtClean="0"/>
            </a:br>
            <a:r>
              <a:rPr lang="en-US" sz="2600" dirty="0" smtClean="0"/>
              <a:t>- Space missions and ground facilities</a:t>
            </a:r>
            <a:br>
              <a:rPr lang="en-US" sz="2600" dirty="0" smtClean="0"/>
            </a:br>
            <a:r>
              <a:rPr lang="en-US" sz="2600" dirty="0" smtClean="0"/>
              <a:t>- Intergovernmental </a:t>
            </a:r>
            <a:r>
              <a:rPr lang="en-US" sz="2600" dirty="0" err="1" smtClean="0"/>
              <a:t>organisations</a:t>
            </a:r>
            <a:r>
              <a:rPr lang="en-US" sz="2600" dirty="0" smtClean="0"/>
              <a:t> versus consortium-facilities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600" dirty="0" smtClean="0"/>
              <a:t>Enhance the detailed communication on the Key Science Programs</a:t>
            </a:r>
            <a:br>
              <a:rPr lang="en-US" sz="2600" dirty="0" smtClean="0"/>
            </a:br>
            <a:r>
              <a:rPr lang="en-US" sz="2600" dirty="0" smtClean="0"/>
              <a:t>- Analyze possibilities for coordination in the early phases of development</a:t>
            </a:r>
            <a:br>
              <a:rPr lang="en-US" sz="2600" dirty="0" smtClean="0"/>
            </a:br>
            <a:r>
              <a:rPr lang="en-US" sz="2600" dirty="0" smtClean="0"/>
              <a:t>- Requires better description of the parameter’s space.</a:t>
            </a:r>
          </a:p>
        </p:txBody>
      </p:sp>
    </p:spTree>
    <p:extLst>
      <p:ext uri="{BB962C8B-B14F-4D97-AF65-F5344CB8AC3E}">
        <p14:creationId xmlns:p14="http://schemas.microsoft.com/office/powerpoint/2010/main" val="3715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Recommendations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II Towards an enhanced coordination for the benefit of MW/MM astrophysics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400" dirty="0" smtClean="0"/>
              <a:t>Lessons to be learned from positive and negative experiences</a:t>
            </a:r>
            <a:br>
              <a:rPr lang="en-US" sz="2400" dirty="0" smtClean="0"/>
            </a:br>
            <a:r>
              <a:rPr lang="en-US" sz="2400" dirty="0" smtClean="0"/>
              <a:t>- Recent plans for EUCLID and PLATO and ground-based follow-up observations.</a:t>
            </a:r>
            <a:br>
              <a:rPr lang="en-US" sz="2400" dirty="0" smtClean="0"/>
            </a:br>
            <a:r>
              <a:rPr lang="en-US" sz="2400" dirty="0" smtClean="0"/>
              <a:t>- Electromagnetic counterpart of gravitational waves </a:t>
            </a:r>
          </a:p>
          <a:p>
            <a:pPr marL="0" indent="0">
              <a:buNone/>
            </a:pPr>
            <a:endParaRPr lang="en-US" sz="900" u="sng" dirty="0" smtClean="0"/>
          </a:p>
          <a:p>
            <a:r>
              <a:rPr lang="en-US" sz="2400" dirty="0" smtClean="0"/>
              <a:t>More energy for an easier access to </a:t>
            </a:r>
            <a:r>
              <a:rPr lang="en-US" sz="2400" u="sng" dirty="0" smtClean="0"/>
              <a:t>science-ready data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400" dirty="0" smtClean="0"/>
              <a:t>Open forum of Research Infrastructure in Astrophysics</a:t>
            </a:r>
            <a:br>
              <a:rPr lang="en-US" sz="2400" dirty="0" smtClean="0"/>
            </a:br>
            <a:r>
              <a:rPr lang="en-US" sz="2400" dirty="0" smtClean="0"/>
              <a:t>- A place for open discussion, exchanges, identification of joint actions.</a:t>
            </a:r>
          </a:p>
          <a:p>
            <a:pPr>
              <a:buFontTx/>
              <a:buChar char="-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151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Recommendations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III Possible actions towards an enhanced MW/MM </a:t>
            </a:r>
            <a:r>
              <a:rPr lang="en-US" sz="3100" b="1" dirty="0" smtClean="0"/>
              <a:t>framework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sz="1300" b="1" u="sng" dirty="0" smtClean="0"/>
          </a:p>
          <a:p>
            <a:r>
              <a:rPr lang="en-US" dirty="0" smtClean="0"/>
              <a:t>Reinforce the </a:t>
            </a:r>
            <a:r>
              <a:rPr lang="en-US" dirty="0" err="1" smtClean="0"/>
              <a:t>ToO</a:t>
            </a:r>
            <a:r>
              <a:rPr lang="en-US" dirty="0" smtClean="0"/>
              <a:t> approach and </a:t>
            </a:r>
            <a:r>
              <a:rPr lang="en-US" dirty="0" err="1" smtClean="0"/>
              <a:t>analyse</a:t>
            </a:r>
            <a:r>
              <a:rPr lang="en-US" dirty="0" smtClean="0"/>
              <a:t> the sustainability of this model in the growing demand for multi-facility programs.</a:t>
            </a:r>
          </a:p>
          <a:p>
            <a:r>
              <a:rPr lang="en-US" dirty="0" smtClean="0"/>
              <a:t>Develop joint programs between facilities. TACs to consider conditional approval of proposals submitted to multiple facilities. No Super-TAC.</a:t>
            </a:r>
          </a:p>
          <a:p>
            <a:r>
              <a:rPr lang="en-US" dirty="0" smtClean="0"/>
              <a:t>Strong recognition of the importance of VO compliance.</a:t>
            </a:r>
          </a:p>
          <a:p>
            <a:r>
              <a:rPr lang="en-US" dirty="0" smtClean="0"/>
              <a:t>Continue and even further develop the implementation of expertise </a:t>
            </a:r>
            <a:r>
              <a:rPr lang="en-US" dirty="0" err="1" smtClean="0"/>
              <a:t>centres</a:t>
            </a:r>
            <a:r>
              <a:rPr lang="en-US" dirty="0" smtClean="0"/>
              <a:t>, with a wider communication on the services offered</a:t>
            </a:r>
          </a:p>
          <a:p>
            <a:r>
              <a:rPr lang="en-US" dirty="0" smtClean="0"/>
              <a:t>Network to be built, for example to share the business models and the key features towards science-ready data and an easy access to the data.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58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/>
                </a:solidFill>
              </a:rPr>
              <a:t>Policy paper </a:t>
            </a:r>
            <a:r>
              <a:rPr lang="nl-NL" dirty="0" err="1" smtClean="0">
                <a:solidFill>
                  <a:schemeClr val="accent5"/>
                </a:solidFill>
              </a:rPr>
              <a:t>discussed</a:t>
            </a:r>
            <a:r>
              <a:rPr lang="nl-NL" dirty="0" smtClean="0">
                <a:solidFill>
                  <a:schemeClr val="accent5"/>
                </a:solidFill>
              </a:rPr>
              <a:t> </a:t>
            </a:r>
            <a:r>
              <a:rPr lang="nl-NL" dirty="0" err="1" smtClean="0">
                <a:solidFill>
                  <a:schemeClr val="accent5"/>
                </a:solidFill>
              </a:rPr>
              <a:t>and</a:t>
            </a:r>
            <a:r>
              <a:rPr lang="nl-NL" dirty="0" smtClean="0">
                <a:solidFill>
                  <a:schemeClr val="accent5"/>
                </a:solidFill>
              </a:rPr>
              <a:t> </a:t>
            </a:r>
            <a:r>
              <a:rPr lang="nl-NL" dirty="0" err="1" smtClean="0">
                <a:solidFill>
                  <a:schemeClr val="accent5"/>
                </a:solidFill>
              </a:rPr>
              <a:t>distributed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6152" y="1809560"/>
            <a:ext cx="6970776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CTA, ELT, KM3-NET, SKA</a:t>
            </a:r>
          </a:p>
          <a:p>
            <a:r>
              <a:rPr lang="nl-NL" dirty="0" smtClean="0"/>
              <a:t>APPEC</a:t>
            </a:r>
          </a:p>
          <a:p>
            <a:r>
              <a:rPr lang="nl-NL" dirty="0" smtClean="0"/>
              <a:t>JIVE, LOFAR, IRAM, ALMA</a:t>
            </a:r>
          </a:p>
          <a:p>
            <a:r>
              <a:rPr lang="nl-NL" dirty="0" smtClean="0"/>
              <a:t>XMM, INTEGRAL, Fermi</a:t>
            </a:r>
          </a:p>
          <a:p>
            <a:r>
              <a:rPr lang="nl-NL" dirty="0" smtClean="0"/>
              <a:t>HESS, MAGIC</a:t>
            </a:r>
          </a:p>
          <a:p>
            <a:r>
              <a:rPr lang="nl-NL" dirty="0" smtClean="0"/>
              <a:t>GTC, TNG</a:t>
            </a:r>
          </a:p>
          <a:p>
            <a:r>
              <a:rPr lang="nl-NL" dirty="0" smtClean="0"/>
              <a:t>LIGO, VIRGO</a:t>
            </a:r>
          </a:p>
          <a:p>
            <a:r>
              <a:rPr lang="nl-NL" dirty="0" err="1" smtClean="0"/>
              <a:t>IceCube</a:t>
            </a:r>
            <a:r>
              <a:rPr lang="nl-NL" dirty="0" smtClean="0"/>
              <a:t>, ANTARES, Global Neutrino Network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1809560"/>
            <a:ext cx="3932872" cy="39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/>
                </a:solidFill>
              </a:rPr>
              <a:t>A joint effort of </a:t>
            </a:r>
            <a:r>
              <a:rPr lang="nl-NL" dirty="0" err="1" smtClean="0">
                <a:solidFill>
                  <a:schemeClr val="accent5"/>
                </a:solidFill>
              </a:rPr>
              <a:t>Asterics</a:t>
            </a:r>
            <a:r>
              <a:rPr lang="nl-NL" dirty="0" smtClean="0">
                <a:solidFill>
                  <a:schemeClr val="accent5"/>
                </a:solidFill>
              </a:rPr>
              <a:t> </a:t>
            </a:r>
            <a:r>
              <a:rPr lang="nl-NL" dirty="0" err="1" smtClean="0">
                <a:solidFill>
                  <a:schemeClr val="accent5"/>
                </a:solidFill>
              </a:rPr>
              <a:t>and</a:t>
            </a:r>
            <a:r>
              <a:rPr lang="nl-NL" dirty="0" smtClean="0">
                <a:solidFill>
                  <a:schemeClr val="accent5"/>
                </a:solidFill>
              </a:rPr>
              <a:t> ASTRONET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ASTERICS: working together on multi-messenger challenges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ESFRI: ELT, KM3-NET, CTA, SKA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72200" y="1816388"/>
            <a:ext cx="4726709" cy="4464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ASTRONET: A </a:t>
            </a:r>
            <a:r>
              <a:rPr lang="nl-NL" dirty="0" err="1" smtClean="0"/>
              <a:t>comprehensive</a:t>
            </a:r>
            <a:r>
              <a:rPr lang="nl-NL" dirty="0" smtClean="0"/>
              <a:t> planning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development </a:t>
            </a:r>
            <a:br>
              <a:rPr lang="nl-NL" dirty="0" smtClean="0"/>
            </a:br>
            <a:r>
              <a:rPr lang="nl-NL" dirty="0" smtClean="0"/>
              <a:t>of European </a:t>
            </a:r>
            <a:r>
              <a:rPr lang="nl-NL" dirty="0" err="1" smtClean="0"/>
              <a:t>Astronomy</a:t>
            </a:r>
            <a:endParaRPr lang="nl-NL" dirty="0" smtClean="0"/>
          </a:p>
          <a:p>
            <a:pPr marL="0" indent="0">
              <a:buNone/>
            </a:pPr>
            <a:endParaRPr lang="nl-NL" sz="39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European </a:t>
            </a:r>
            <a:r>
              <a:rPr lang="nl-NL" dirty="0" err="1" smtClean="0"/>
              <a:t>Funding</a:t>
            </a:r>
            <a:r>
              <a:rPr lang="nl-NL" dirty="0" smtClean="0"/>
              <a:t> </a:t>
            </a:r>
            <a:r>
              <a:rPr lang="nl-NL" dirty="0" err="1" smtClean="0"/>
              <a:t>Agencies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64" y="2567709"/>
            <a:ext cx="4060536" cy="29269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04" y="2913403"/>
            <a:ext cx="1771650" cy="25812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563" y="2913403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Main</a:t>
            </a:r>
            <a:r>
              <a:rPr lang="nl-NL" dirty="0" smtClean="0">
                <a:solidFill>
                  <a:schemeClr val="accent5"/>
                </a:solidFill>
              </a:rPr>
              <a:t> </a:t>
            </a:r>
            <a:r>
              <a:rPr lang="nl-NL" dirty="0" err="1" smtClean="0">
                <a:solidFill>
                  <a:schemeClr val="accent5"/>
                </a:solidFill>
              </a:rPr>
              <a:t>feedbacks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b="1" dirty="0" smtClean="0"/>
              <a:t>CTA: </a:t>
            </a:r>
            <a:r>
              <a:rPr lang="nl-NL" sz="2200" b="1" dirty="0" err="1" smtClean="0"/>
              <a:t>Science</a:t>
            </a:r>
            <a:r>
              <a:rPr lang="nl-NL" sz="2200" b="1" dirty="0" smtClean="0"/>
              <a:t> &amp; </a:t>
            </a:r>
            <a:r>
              <a:rPr lang="nl-NL" sz="2200" b="1" dirty="0" err="1" smtClean="0"/>
              <a:t>transients</a:t>
            </a:r>
            <a:endParaRPr lang="nl-NL" sz="2200" b="1" dirty="0" smtClean="0"/>
          </a:p>
          <a:p>
            <a:r>
              <a:rPr lang="en-US" sz="2200" dirty="0" smtClean="0"/>
              <a:t>Clarification of the definition of expert </a:t>
            </a:r>
            <a:r>
              <a:rPr lang="en-US" sz="2200" dirty="0" err="1" smtClean="0"/>
              <a:t>centres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Push to go to « open and easily accessible, science-ready data ». But can we go so far?</a:t>
            </a:r>
          </a:p>
          <a:p>
            <a:pPr marL="0" indent="0">
              <a:buNone/>
            </a:pPr>
            <a:endParaRPr lang="en-US" sz="900" b="1" dirty="0" smtClean="0"/>
          </a:p>
          <a:p>
            <a:pPr marL="0" indent="0">
              <a:buNone/>
            </a:pPr>
            <a:r>
              <a:rPr lang="en-US" sz="2200" b="1" dirty="0" smtClean="0"/>
              <a:t>HESS</a:t>
            </a:r>
          </a:p>
          <a:p>
            <a:r>
              <a:rPr lang="en-US" sz="2200" dirty="0" smtClean="0"/>
              <a:t>Internal collaboration but 40% of time for </a:t>
            </a:r>
            <a:r>
              <a:rPr lang="en-US" sz="2200" dirty="0" err="1" smtClean="0"/>
              <a:t>ToO</a:t>
            </a:r>
            <a:r>
              <a:rPr lang="en-US" sz="2200" dirty="0" smtClean="0"/>
              <a:t>. First XMM-HESS joint call</a:t>
            </a:r>
          </a:p>
          <a:p>
            <a:r>
              <a:rPr lang="en-US" sz="2200" dirty="0" smtClean="0"/>
              <a:t>Lack of manpower and funding for full release of the high level products.</a:t>
            </a:r>
          </a:p>
          <a:p>
            <a:pPr marL="0" indent="0">
              <a:buNone/>
            </a:pPr>
            <a:endParaRPr lang="en-US" sz="900" b="1" dirty="0" smtClean="0"/>
          </a:p>
          <a:p>
            <a:pPr marL="0" indent="0">
              <a:buNone/>
            </a:pPr>
            <a:r>
              <a:rPr lang="en-US" sz="2200" b="1" dirty="0" smtClean="0"/>
              <a:t>XMM</a:t>
            </a:r>
          </a:p>
          <a:p>
            <a:r>
              <a:rPr lang="en-US" sz="2200" dirty="0" smtClean="0"/>
              <a:t>30% of high priority observations together with other (large) facilities.</a:t>
            </a:r>
          </a:p>
          <a:p>
            <a:r>
              <a:rPr lang="en-US" sz="2200" dirty="0"/>
              <a:t>J</a:t>
            </a:r>
            <a:r>
              <a:rPr lang="en-US" sz="2200" dirty="0" smtClean="0"/>
              <a:t>oint programs US dominated, European community still is reluctant to this approach.</a:t>
            </a:r>
          </a:p>
          <a:p>
            <a:r>
              <a:rPr lang="en-US" sz="2200" dirty="0" smtClean="0"/>
              <a:t>Recommendation that each facility establishes a joint program with XMM, later Athena. Experience: joint programs are only successful if they go through one TAC only.</a:t>
            </a:r>
          </a:p>
        </p:txBody>
      </p:sp>
    </p:spTree>
    <p:extLst>
      <p:ext uri="{BB962C8B-B14F-4D97-AF65-F5344CB8AC3E}">
        <p14:creationId xmlns:p14="http://schemas.microsoft.com/office/powerpoint/2010/main" val="31740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Main</a:t>
            </a:r>
            <a:r>
              <a:rPr lang="nl-NL" dirty="0" smtClean="0">
                <a:solidFill>
                  <a:schemeClr val="accent5"/>
                </a:solidFill>
              </a:rPr>
              <a:t> </a:t>
            </a:r>
            <a:r>
              <a:rPr lang="nl-NL" dirty="0" err="1" smtClean="0">
                <a:solidFill>
                  <a:schemeClr val="accent5"/>
                </a:solidFill>
              </a:rPr>
              <a:t>feedbacks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336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LIGO</a:t>
            </a:r>
          </a:p>
          <a:p>
            <a:r>
              <a:rPr lang="en-US" sz="2200" dirty="0" smtClean="0"/>
              <a:t>For GWs, very clear that coordination of pointed instruments has great value.</a:t>
            </a:r>
          </a:p>
          <a:p>
            <a:r>
              <a:rPr lang="en-US" sz="2200" dirty="0" smtClean="0"/>
              <a:t>Balance of coordination and competition is critical.</a:t>
            </a:r>
          </a:p>
          <a:p>
            <a:r>
              <a:rPr lang="en-US" sz="2200" dirty="0" smtClean="0"/>
              <a:t>Middle ground between a Super-TAC and chaos.</a:t>
            </a:r>
          </a:p>
          <a:p>
            <a:r>
              <a:rPr lang="en-US" sz="2200" dirty="0" smtClean="0"/>
              <a:t>ENGRAVE probably merits some reference here</a:t>
            </a:r>
          </a:p>
          <a:p>
            <a:r>
              <a:rPr lang="en-US" sz="2200" dirty="0" smtClean="0"/>
              <a:t>« I wish US astronomers were also working more in the direction of coordination. »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925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What’s</a:t>
            </a:r>
            <a:r>
              <a:rPr lang="nl-NL" dirty="0" smtClean="0">
                <a:solidFill>
                  <a:schemeClr val="accent5"/>
                </a:solidFill>
              </a:rPr>
              <a:t> next ?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Important to continue the communication on the actions </a:t>
            </a:r>
            <a:br>
              <a:rPr lang="en-US" sz="3200" b="1" dirty="0" smtClean="0"/>
            </a:br>
            <a:r>
              <a:rPr lang="en-US" sz="3200" b="1" dirty="0" smtClean="0"/>
              <a:t>and recommendations from the policy forum!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err="1" smtClean="0"/>
              <a:t>Asterics</a:t>
            </a:r>
            <a:r>
              <a:rPr lang="en-US" dirty="0" smtClean="0"/>
              <a:t> project finished - Who can continue and coordinate?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2800" dirty="0" smtClean="0"/>
              <a:t>ASTRONET (Next Science Vision &amp; Infrastructure Roadmap)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800" dirty="0" smtClean="0"/>
              <a:t>Opportunities EC projects like ESCAPE, AHEAD2020 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6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Why a policy forum?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Astronomy advances with breakthroughs in fundamental knowledge and also facilities. It </a:t>
            </a:r>
            <a:r>
              <a:rPr lang="en-GB" dirty="0"/>
              <a:t>has driven scientific enquiry across the widening electromagnetic spectrum (originating in the optical) to today’s truly </a:t>
            </a:r>
            <a:r>
              <a:rPr lang="en-GB" b="1" dirty="0"/>
              <a:t>multi-wavelength</a:t>
            </a:r>
            <a:r>
              <a:rPr lang="en-GB" dirty="0"/>
              <a:t> </a:t>
            </a:r>
            <a:r>
              <a:rPr lang="en-GB" dirty="0" smtClean="0"/>
              <a:t>discipline. 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en-GB" b="1" dirty="0" smtClean="0"/>
              <a:t>New </a:t>
            </a:r>
            <a:r>
              <a:rPr lang="en-GB" b="1" dirty="0"/>
              <a:t>windows </a:t>
            </a:r>
            <a:r>
              <a:rPr lang="en-GB" dirty="0"/>
              <a:t>to unravelling the physics of the Universe have opened recently, with the recent detection of </a:t>
            </a:r>
            <a:r>
              <a:rPr lang="en-GB" b="1" dirty="0"/>
              <a:t>gravitational waves </a:t>
            </a:r>
            <a:r>
              <a:rPr lang="en-GB" dirty="0"/>
              <a:t>and of </a:t>
            </a:r>
            <a:r>
              <a:rPr lang="en-GB" b="1" dirty="0"/>
              <a:t>astrophysical neutrinos</a:t>
            </a:r>
            <a:r>
              <a:rPr lang="en-GB" dirty="0"/>
              <a:t>. We are moving into the era of </a:t>
            </a:r>
            <a:r>
              <a:rPr lang="en-GB" b="1" dirty="0"/>
              <a:t>multi-messenger astronomy </a:t>
            </a:r>
            <a:r>
              <a:rPr lang="en-GB" dirty="0"/>
              <a:t>(MM). </a:t>
            </a:r>
            <a:endParaRPr lang="en-GB" dirty="0" smtClean="0"/>
          </a:p>
          <a:p>
            <a:endParaRPr lang="fr-FR" dirty="0"/>
          </a:p>
          <a:p>
            <a:r>
              <a:rPr lang="en-GB" dirty="0" smtClean="0"/>
              <a:t>However</a:t>
            </a:r>
            <a:r>
              <a:rPr lang="en-GB" dirty="0"/>
              <a:t>, there are challenges. Critically, today’s </a:t>
            </a:r>
            <a:r>
              <a:rPr lang="en-GB" b="1" dirty="0"/>
              <a:t>facilities</a:t>
            </a:r>
            <a:r>
              <a:rPr lang="en-GB" dirty="0"/>
              <a:t> are intrinsically </a:t>
            </a:r>
            <a:r>
              <a:rPr lang="en-GB" b="1" dirty="0"/>
              <a:t>complex</a:t>
            </a:r>
            <a:r>
              <a:rPr lang="en-GB" dirty="0"/>
              <a:t> and have a range of different, distributed, and usually </a:t>
            </a:r>
            <a:r>
              <a:rPr lang="en-GB" b="1" dirty="0"/>
              <a:t>worldwide </a:t>
            </a:r>
            <a:r>
              <a:rPr lang="en-GB" b="1" dirty="0" smtClean="0"/>
              <a:t>organisations </a:t>
            </a:r>
            <a:r>
              <a:rPr lang="en-GB" dirty="0"/>
              <a:t>that operate them</a:t>
            </a:r>
            <a:r>
              <a:rPr lang="en-GB" dirty="0" smtClean="0"/>
              <a:t>. </a:t>
            </a:r>
            <a:r>
              <a:rPr lang="en-GB" dirty="0"/>
              <a:t>This raises a range of issues for astronomers wishing to exploit a suite of these MW/MM facilities for a science topic.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9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5"/>
                </a:solidFill>
              </a:rPr>
              <a:t>Aim</a:t>
            </a:r>
            <a:r>
              <a:rPr lang="nl-NL" dirty="0" smtClean="0">
                <a:solidFill>
                  <a:schemeClr val="accent5"/>
                </a:solidFill>
              </a:rPr>
              <a:t> of </a:t>
            </a:r>
            <a:r>
              <a:rPr lang="nl-NL" dirty="0" err="1" smtClean="0">
                <a:solidFill>
                  <a:schemeClr val="accent5"/>
                </a:solidFill>
              </a:rPr>
              <a:t>the</a:t>
            </a:r>
            <a:r>
              <a:rPr lang="nl-NL" dirty="0" smtClean="0">
                <a:solidFill>
                  <a:schemeClr val="accent5"/>
                </a:solidFill>
              </a:rPr>
              <a:t> </a:t>
            </a:r>
            <a:r>
              <a:rPr lang="nl-NL" dirty="0" err="1" smtClean="0">
                <a:solidFill>
                  <a:schemeClr val="accent5"/>
                </a:solidFill>
              </a:rPr>
              <a:t>Asterics</a:t>
            </a:r>
            <a:r>
              <a:rPr lang="nl-NL" dirty="0" smtClean="0">
                <a:solidFill>
                  <a:schemeClr val="accent5"/>
                </a:solidFill>
              </a:rPr>
              <a:t> Policy forum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 the current MW/MM landscape</a:t>
            </a:r>
          </a:p>
          <a:p>
            <a:r>
              <a:rPr lang="en-US" dirty="0" smtClean="0"/>
              <a:t>Derive some recommendations on how to harmonize joint and efficient scheduling, operations and interoperability of the various telescopes</a:t>
            </a:r>
          </a:p>
          <a:p>
            <a:r>
              <a:rPr lang="en-US" dirty="0" smtClean="0"/>
              <a:t>Produce accountable outcomes in key policy areas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review covered four main strategic topics: </a:t>
            </a:r>
          </a:p>
          <a:p>
            <a:pPr marL="0" indent="0">
              <a:buNone/>
            </a:pPr>
            <a:r>
              <a:rPr lang="en-US" dirty="0" smtClean="0"/>
              <a:t>	1/ Joint time allocation, </a:t>
            </a:r>
          </a:p>
          <a:p>
            <a:pPr marL="0" indent="0">
              <a:buNone/>
            </a:pPr>
            <a:r>
              <a:rPr lang="en-US" dirty="0" smtClean="0"/>
              <a:t>	2/ observing strategies for MM/MW campaigns, </a:t>
            </a:r>
          </a:p>
          <a:p>
            <a:pPr marL="0" indent="0">
              <a:buNone/>
            </a:pPr>
            <a:r>
              <a:rPr lang="en-US" dirty="0" smtClean="0"/>
              <a:t>	3/ data access and sharing, and </a:t>
            </a:r>
          </a:p>
          <a:p>
            <a:pPr marL="0" indent="0">
              <a:buNone/>
            </a:pPr>
            <a:r>
              <a:rPr lang="en-US" dirty="0" smtClean="0"/>
              <a:t>	4/ general policies of common interest.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/>
                </a:solidFill>
              </a:rPr>
              <a:t>Approach</a:t>
            </a:r>
            <a:endParaRPr lang="nl-NL" dirty="0">
              <a:solidFill>
                <a:schemeClr val="accent5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79684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Asterics</a:t>
            </a:r>
            <a:r>
              <a:rPr lang="nl-NL" dirty="0" smtClean="0"/>
              <a:t> Policy Forum </a:t>
            </a:r>
            <a:r>
              <a:rPr lang="nl-NL" dirty="0" err="1" smtClean="0"/>
              <a:t>Guidelines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sz="900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Reports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Science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CTA, ELT, KM3-NET, SKA</a:t>
            </a:r>
          </a:p>
          <a:p>
            <a:pPr marL="514350" indent="-514350">
              <a:buFont typeface="+mj-lt"/>
              <a:buAutoNum type="arabicPeriod"/>
            </a:pPr>
            <a:endParaRPr lang="nl-NL" sz="900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Policy Forum Meeting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scientists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infrastructure</a:t>
            </a:r>
            <a:r>
              <a:rPr lang="nl-NL" dirty="0" smtClean="0"/>
              <a:t> managers</a:t>
            </a:r>
            <a:br>
              <a:rPr lang="nl-NL" dirty="0" smtClean="0"/>
            </a:br>
            <a:r>
              <a:rPr lang="nl-NL" dirty="0" smtClean="0"/>
              <a:t>Nice, </a:t>
            </a:r>
            <a:r>
              <a:rPr lang="nl-NL" dirty="0" err="1" smtClean="0"/>
              <a:t>January</a:t>
            </a:r>
            <a:r>
              <a:rPr lang="nl-NL" dirty="0" smtClean="0"/>
              <a:t> 2018</a:t>
            </a:r>
          </a:p>
          <a:p>
            <a:pPr marL="514350" indent="-514350">
              <a:buFont typeface="+mj-lt"/>
              <a:buAutoNum type="arabicPeriod"/>
            </a:pPr>
            <a:endParaRPr lang="nl-NL" sz="900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Working</a:t>
            </a:r>
            <a:r>
              <a:rPr lang="nl-NL" dirty="0" smtClean="0"/>
              <a:t> meeting </a:t>
            </a:r>
            <a:r>
              <a:rPr lang="nl-NL" dirty="0" err="1" smtClean="0"/>
              <a:t>to</a:t>
            </a:r>
            <a:r>
              <a:rPr lang="nl-NL" dirty="0" smtClean="0"/>
              <a:t> review </a:t>
            </a:r>
            <a:r>
              <a:rPr lang="nl-NL" dirty="0" err="1" smtClean="0"/>
              <a:t>the</a:t>
            </a:r>
            <a:r>
              <a:rPr lang="nl-NL" dirty="0" smtClean="0"/>
              <a:t> policy document</a:t>
            </a:r>
            <a:br>
              <a:rPr lang="nl-NL" dirty="0" smtClean="0"/>
            </a:br>
            <a:r>
              <a:rPr lang="nl-NL" dirty="0" smtClean="0"/>
              <a:t>The Hague, November 2018</a:t>
            </a:r>
          </a:p>
          <a:p>
            <a:pPr marL="514350" indent="-514350">
              <a:buFont typeface="+mj-lt"/>
              <a:buAutoNum type="arabicPeriod"/>
            </a:pPr>
            <a:endParaRPr lang="nl-NL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Draft </a:t>
            </a:r>
            <a:r>
              <a:rPr lang="nl-NL" dirty="0" err="1" smtClean="0"/>
              <a:t>for</a:t>
            </a:r>
            <a:r>
              <a:rPr lang="nl-NL" dirty="0" smtClean="0"/>
              <a:t> feedback </a:t>
            </a:r>
            <a:r>
              <a:rPr lang="nl-NL" dirty="0" err="1" smtClean="0"/>
              <a:t>to</a:t>
            </a:r>
            <a:r>
              <a:rPr lang="nl-NL" dirty="0" smtClean="0"/>
              <a:t> research </a:t>
            </a:r>
            <a:r>
              <a:rPr lang="nl-NL" dirty="0" err="1" smtClean="0"/>
              <a:t>infrastructures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sz="1000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Outcome</a:t>
            </a:r>
            <a:r>
              <a:rPr lang="nl-NL" dirty="0" smtClean="0"/>
              <a:t> </a:t>
            </a:r>
            <a:r>
              <a:rPr lang="nl-NL" dirty="0" err="1" smtClean="0"/>
              <a:t>presented</a:t>
            </a:r>
            <a:r>
              <a:rPr lang="nl-NL" dirty="0" smtClean="0"/>
              <a:t> at </a:t>
            </a:r>
            <a:r>
              <a:rPr lang="en-US" dirty="0" smtClean="0"/>
              <a:t>The New Era of Multi-Messenger Astrophysics Workshop Groningen, March 2019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32" y="1825625"/>
            <a:ext cx="5226412" cy="1421335"/>
          </a:xfrm>
          <a:prstGeom prst="rect">
            <a:avLst/>
          </a:prstGeom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32" y="591715"/>
            <a:ext cx="5181825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Science as a starting point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individual science cases </a:t>
            </a:r>
            <a:r>
              <a:rPr lang="en-GB" dirty="0" smtClean="0"/>
              <a:t>as </a:t>
            </a:r>
            <a:r>
              <a:rPr lang="en-GB" dirty="0"/>
              <a:t>defined in the </a:t>
            </a:r>
            <a:r>
              <a:rPr lang="en-GB" b="1" dirty="0"/>
              <a:t>ESFRI roadmap </a:t>
            </a:r>
            <a:r>
              <a:rPr lang="en-GB" dirty="0"/>
              <a:t>provide the starting point for the policy discussions and recommendations. </a:t>
            </a:r>
            <a:endParaRPr lang="fr-FR" dirty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en-GB" b="1" dirty="0" smtClean="0"/>
              <a:t>Science </a:t>
            </a:r>
            <a:r>
              <a:rPr lang="en-GB" b="1" dirty="0"/>
              <a:t>Vision and the Infrastructure Roadmap, ASTRONET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I</a:t>
            </a:r>
            <a:r>
              <a:rPr lang="en-GB" dirty="0" smtClean="0"/>
              <a:t>mportant aspect: identification </a:t>
            </a:r>
            <a:r>
              <a:rPr lang="en-GB" dirty="0"/>
              <a:t>of actions that </a:t>
            </a:r>
            <a:r>
              <a:rPr lang="en-GB" dirty="0" smtClean="0"/>
              <a:t>transverses </a:t>
            </a:r>
            <a:r>
              <a:rPr lang="en-GB" dirty="0"/>
              <a:t>the infrastructures like Virtual Observatory (VO), Laboratory Astrophysics, High Performance Computing, sharing of codes, and training and </a:t>
            </a:r>
            <a:r>
              <a:rPr lang="en-GB" dirty="0" smtClean="0"/>
              <a:t>outreach.</a:t>
            </a:r>
            <a:endParaRPr lang="fr-FR" dirty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en-GB" b="1" dirty="0" smtClean="0"/>
              <a:t>Ten </a:t>
            </a:r>
            <a:r>
              <a:rPr lang="en-GB" b="1" dirty="0"/>
              <a:t>exemplar science cases </a:t>
            </a:r>
            <a:r>
              <a:rPr lang="en-GB" dirty="0"/>
              <a:t>which are either benefitting now, or will do so in the future, from a MW/MM approach. These cases are presented </a:t>
            </a:r>
            <a:r>
              <a:rPr lang="en-GB" dirty="0" smtClean="0"/>
              <a:t>by </a:t>
            </a:r>
            <a:r>
              <a:rPr lang="en-GB" dirty="0"/>
              <a:t>four science groups from the science community of CTA, ELT, </a:t>
            </a:r>
            <a:r>
              <a:rPr lang="en-GB" dirty="0" smtClean="0"/>
              <a:t>KM3-NET</a:t>
            </a:r>
            <a:r>
              <a:rPr lang="en-GB" dirty="0"/>
              <a:t>, and SKA. </a:t>
            </a:r>
          </a:p>
        </p:txBody>
      </p:sp>
    </p:spTree>
    <p:extLst>
      <p:ext uri="{BB962C8B-B14F-4D97-AF65-F5344CB8AC3E}">
        <p14:creationId xmlns:p14="http://schemas.microsoft.com/office/powerpoint/2010/main" val="29328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Science teams (</a:t>
            </a:r>
            <a:r>
              <a:rPr lang="en-GB" dirty="0" smtClean="0">
                <a:solidFill>
                  <a:schemeClr val="accent5"/>
                </a:solidFill>
              </a:rPr>
              <a:t>1/2)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b="1" dirty="0" smtClean="0"/>
              <a:t>Transient phenomena </a:t>
            </a:r>
            <a:r>
              <a:rPr lang="en-GB" sz="2600" dirty="0" smtClean="0"/>
              <a:t>as </a:t>
            </a:r>
            <a:r>
              <a:rPr lang="en-GB" sz="2600" dirty="0"/>
              <a:t>outstanding example of </a:t>
            </a:r>
            <a:r>
              <a:rPr lang="en-GB" sz="2600" dirty="0" smtClean="0"/>
              <a:t>a </a:t>
            </a:r>
            <a:r>
              <a:rPr lang="en-GB" sz="2600" dirty="0"/>
              <a:t>productive MW/MM </a:t>
            </a:r>
            <a:r>
              <a:rPr lang="en-GB" sz="2600" dirty="0" smtClean="0"/>
              <a:t>science. Gamma-ray </a:t>
            </a:r>
            <a:r>
              <a:rPr lang="en-GB" sz="2600" dirty="0"/>
              <a:t>bursts, fast radio bursts, neutrino events, gravitational wave detection, </a:t>
            </a:r>
            <a:r>
              <a:rPr lang="en-GB" sz="2600" dirty="0" smtClean="0"/>
              <a:t>are clearly part of the </a:t>
            </a:r>
            <a:r>
              <a:rPr lang="en-GB" sz="2600" dirty="0"/>
              <a:t>key science </a:t>
            </a:r>
            <a:r>
              <a:rPr lang="en-GB" sz="2600" dirty="0" smtClean="0"/>
              <a:t>programs.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600" dirty="0"/>
              <a:t>D</a:t>
            </a:r>
            <a:r>
              <a:rPr lang="en-GB" sz="2600" dirty="0" smtClean="0"/>
              <a:t>ifferent </a:t>
            </a:r>
            <a:r>
              <a:rPr lang="en-GB" sz="2600" dirty="0"/>
              <a:t>observing strategies are being considered: many will adopt the </a:t>
            </a:r>
            <a:r>
              <a:rPr lang="en-GB" sz="2600" b="1" dirty="0"/>
              <a:t>Virtual Observatory-Event </a:t>
            </a:r>
            <a:r>
              <a:rPr lang="en-GB" sz="2600" dirty="0"/>
              <a:t>approach and the </a:t>
            </a:r>
            <a:r>
              <a:rPr lang="en-GB" sz="2600" b="1" dirty="0"/>
              <a:t>Target of Opportunity</a:t>
            </a:r>
            <a:r>
              <a:rPr lang="en-GB" sz="2600" dirty="0"/>
              <a:t> frameworks </a:t>
            </a:r>
            <a:r>
              <a:rPr lang="en-GB" sz="2600" dirty="0" smtClean="0"/>
              <a:t>for</a:t>
            </a:r>
            <a:r>
              <a:rPr lang="en-GB" sz="2600" dirty="0" smtClean="0"/>
              <a:t> </a:t>
            </a:r>
            <a:r>
              <a:rPr lang="en-GB" sz="2600" dirty="0"/>
              <a:t>time </a:t>
            </a:r>
            <a:r>
              <a:rPr lang="en-GB" sz="2600" dirty="0" smtClean="0"/>
              <a:t>allocation. Is this a </a:t>
            </a:r>
            <a:r>
              <a:rPr lang="en-GB" sz="2600" b="1" dirty="0" smtClean="0"/>
              <a:t>sustainable approach</a:t>
            </a:r>
            <a:r>
              <a:rPr lang="en-GB" sz="2600" dirty="0" smtClean="0"/>
              <a:t>?</a:t>
            </a:r>
            <a:r>
              <a:rPr lang="en-GB" sz="2600" dirty="0" smtClean="0"/>
              <a:t> </a:t>
            </a:r>
            <a:endParaRPr lang="en-GB" sz="26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600" dirty="0" smtClean="0"/>
              <a:t>Moreover</a:t>
            </a:r>
            <a:r>
              <a:rPr lang="en-GB" sz="2600" dirty="0"/>
              <a:t>, </a:t>
            </a:r>
            <a:r>
              <a:rPr lang="en-GB" sz="2600" b="1" dirty="0"/>
              <a:t>common tools </a:t>
            </a:r>
            <a:r>
              <a:rPr lang="en-GB" sz="2600" dirty="0" smtClean="0"/>
              <a:t>will </a:t>
            </a:r>
            <a:r>
              <a:rPr lang="en-GB" sz="2600" dirty="0"/>
              <a:t>need to be extended to support the </a:t>
            </a:r>
            <a:r>
              <a:rPr lang="en-GB" sz="2600" b="1" dirty="0"/>
              <a:t>source identification and characterization </a:t>
            </a:r>
            <a:r>
              <a:rPr lang="en-GB" sz="2600" dirty="0"/>
              <a:t>coupled with facilitated access to </a:t>
            </a:r>
            <a:r>
              <a:rPr lang="en-GB" sz="2600" b="1" dirty="0"/>
              <a:t>archival MW/MM data</a:t>
            </a:r>
            <a:r>
              <a:rPr lang="en-GB" sz="2600" dirty="0"/>
              <a:t>.</a:t>
            </a:r>
            <a:endParaRPr lang="fr-FR" sz="2600" dirty="0"/>
          </a:p>
          <a:p>
            <a:pPr marL="0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4228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Science </a:t>
            </a:r>
            <a:r>
              <a:rPr lang="en-GB" dirty="0" smtClean="0">
                <a:solidFill>
                  <a:schemeClr val="accent5"/>
                </a:solidFill>
              </a:rPr>
              <a:t>teams</a:t>
            </a:r>
            <a:r>
              <a:rPr lang="en-GB" dirty="0" smtClean="0">
                <a:solidFill>
                  <a:schemeClr val="accent5"/>
                </a:solidFill>
              </a:rPr>
              <a:t> (2/2)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3486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/>
              <a:t>Infrastructures require </a:t>
            </a:r>
            <a:r>
              <a:rPr lang="en-GB" sz="2600" b="1" dirty="0" smtClean="0"/>
              <a:t>major strong science cases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(</a:t>
            </a:r>
            <a:r>
              <a:rPr lang="en-GB" sz="2600" dirty="0"/>
              <a:t>first light, epoch of reionization, </a:t>
            </a:r>
            <a:r>
              <a:rPr lang="en-GB" sz="2600" dirty="0" smtClean="0"/>
              <a:t>cosmology, exoplanets, </a:t>
            </a:r>
            <a:r>
              <a:rPr lang="en-GB" sz="2600" dirty="0" smtClean="0"/>
              <a:t>search for </a:t>
            </a:r>
            <a:r>
              <a:rPr lang="en-GB" sz="2600" dirty="0" smtClean="0"/>
              <a:t>life …)</a:t>
            </a:r>
            <a:br>
              <a:rPr lang="en-GB" sz="2600" dirty="0" smtClean="0"/>
            </a:br>
            <a:r>
              <a:rPr lang="en-GB" sz="2600" dirty="0"/>
              <a:t>T</a:t>
            </a:r>
            <a:r>
              <a:rPr lang="en-GB" sz="2600" dirty="0" smtClean="0"/>
              <a:t>hese </a:t>
            </a:r>
            <a:r>
              <a:rPr lang="en-GB" sz="2600" dirty="0"/>
              <a:t>are derived almost </a:t>
            </a:r>
            <a:r>
              <a:rPr lang="en-GB" sz="2600" b="1" dirty="0"/>
              <a:t>independently for each infrastructure</a:t>
            </a:r>
            <a:r>
              <a:rPr lang="en-GB" sz="2600" dirty="0"/>
              <a:t>. </a:t>
            </a:r>
            <a:r>
              <a:rPr lang="en-GB" sz="2600" dirty="0"/>
              <a:t/>
            </a:r>
            <a:br>
              <a:rPr lang="en-GB" sz="2600" dirty="0"/>
            </a:br>
            <a:endParaRPr lang="en-GB" sz="900" dirty="0" smtClean="0"/>
          </a:p>
          <a:p>
            <a:pPr marL="0" indent="0">
              <a:buNone/>
            </a:pPr>
            <a:r>
              <a:rPr lang="en-GB" sz="2600" dirty="0" smtClean="0"/>
              <a:t>E</a:t>
            </a:r>
            <a:r>
              <a:rPr lang="en-GB" sz="2600" dirty="0" smtClean="0"/>
              <a:t>xample: </a:t>
            </a:r>
            <a:r>
              <a:rPr lang="en-GB" sz="2600" b="1" dirty="0" smtClean="0"/>
              <a:t>correlated </a:t>
            </a:r>
            <a:r>
              <a:rPr lang="en-GB" sz="2600" b="1" dirty="0"/>
              <a:t>surveys </a:t>
            </a:r>
            <a:r>
              <a:rPr lang="en-GB" sz="2600" b="1" dirty="0" smtClean="0"/>
              <a:t>on</a:t>
            </a:r>
            <a:r>
              <a:rPr lang="en-GB" sz="2600" b="1" dirty="0" smtClean="0"/>
              <a:t> </a:t>
            </a:r>
            <a:r>
              <a:rPr lang="en-GB" sz="2600" b="1" dirty="0"/>
              <a:t>cosmology, dark matter, and dark </a:t>
            </a:r>
            <a:r>
              <a:rPr lang="en-GB" sz="2600" b="1" dirty="0" smtClean="0"/>
              <a:t>energy</a:t>
            </a:r>
            <a:r>
              <a:rPr lang="en-GB" sz="2600" dirty="0" smtClean="0"/>
              <a:t>. </a:t>
            </a:r>
            <a:r>
              <a:rPr lang="en-GB" sz="2600" dirty="0" smtClean="0"/>
              <a:t>SKA</a:t>
            </a:r>
            <a:r>
              <a:rPr lang="en-GB" sz="2600" dirty="0"/>
              <a:t>, ELT</a:t>
            </a:r>
            <a:r>
              <a:rPr lang="en-GB" sz="2600" dirty="0" smtClean="0"/>
              <a:t>, KM3NeT </a:t>
            </a:r>
            <a:r>
              <a:rPr lang="en-GB" sz="2600" dirty="0"/>
              <a:t>and CTA together with new infrastructures </a:t>
            </a:r>
            <a:r>
              <a:rPr lang="en-GB" sz="2600" dirty="0" smtClean="0"/>
              <a:t>or </a:t>
            </a:r>
            <a:r>
              <a:rPr lang="en-GB" sz="2600" dirty="0"/>
              <a:t>missions like LSST, EUCLID, FERMI, ATHENA must </a:t>
            </a:r>
            <a:r>
              <a:rPr lang="en-GB" sz="2600" dirty="0" smtClean="0"/>
              <a:t>all deliver </a:t>
            </a:r>
            <a:r>
              <a:rPr lang="en-GB" sz="2600" dirty="0"/>
              <a:t>vital </a:t>
            </a:r>
            <a:r>
              <a:rPr lang="en-GB" sz="2600" dirty="0" smtClean="0"/>
              <a:t>contributions.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600" dirty="0" smtClean="0"/>
              <a:t>Cr</a:t>
            </a:r>
            <a:r>
              <a:rPr lang="en-GB" sz="2600" dirty="0" smtClean="0"/>
              <a:t>itical </a:t>
            </a:r>
            <a:r>
              <a:rPr lang="en-GB" sz="2600" dirty="0"/>
              <a:t>importance of the MW/MM information </a:t>
            </a:r>
            <a:r>
              <a:rPr lang="en-GB" sz="2600" dirty="0" smtClean="0"/>
              <a:t>requires</a:t>
            </a:r>
            <a:r>
              <a:rPr lang="en-GB" sz="2600" dirty="0" smtClean="0"/>
              <a:t> </a:t>
            </a:r>
            <a:r>
              <a:rPr lang="en-GB" sz="2600" b="1" dirty="0"/>
              <a:t>observing coordination and data-sharing </a:t>
            </a:r>
            <a:r>
              <a:rPr lang="en-GB" sz="2600" b="1" dirty="0" smtClean="0"/>
              <a:t>policies</a:t>
            </a:r>
            <a:r>
              <a:rPr lang="en-GB" sz="2600" dirty="0"/>
              <a:t> </a:t>
            </a:r>
            <a:r>
              <a:rPr lang="en-GB" sz="2600" dirty="0" smtClean="0"/>
              <a:t>now</a:t>
            </a:r>
            <a:r>
              <a:rPr lang="en-GB" sz="2600" dirty="0" smtClean="0"/>
              <a:t>. Not </a:t>
            </a:r>
            <a:r>
              <a:rPr lang="en-GB" sz="2600" dirty="0"/>
              <a:t>immediately obvious </a:t>
            </a:r>
            <a:r>
              <a:rPr lang="en-GB" sz="2600" dirty="0" smtClean="0"/>
              <a:t>considering </a:t>
            </a:r>
            <a:r>
              <a:rPr lang="en-GB" sz="2600" dirty="0"/>
              <a:t>the political and managerial constraints of each </a:t>
            </a:r>
            <a:r>
              <a:rPr lang="en-GB" sz="2600" dirty="0" smtClean="0"/>
              <a:t>facility</a:t>
            </a:r>
            <a:r>
              <a:rPr lang="en-GB" sz="2600" dirty="0" smtClean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182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29000"/>
            <a:ext cx="10515600" cy="50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During </a:t>
            </a:r>
            <a:r>
              <a:rPr lang="en-GB" sz="2600" dirty="0"/>
              <a:t>the activities of the Policy Forum, we have progressively been confronted with a certain number of facts that indicate that MW/MM astrophysics is probably not working in an optimal way. </a:t>
            </a:r>
            <a:endParaRPr lang="en-GB" sz="26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600" dirty="0" smtClean="0"/>
              <a:t>Barriers </a:t>
            </a:r>
            <a:r>
              <a:rPr lang="en-GB" sz="2600" dirty="0"/>
              <a:t>have been expressed by scientists and/or representatives of research infrastructures and are, of course, important if one wants to propose ways of progress. </a:t>
            </a:r>
            <a:endParaRPr lang="en-GB" sz="26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600" dirty="0" smtClean="0"/>
              <a:t>We </a:t>
            </a:r>
            <a:r>
              <a:rPr lang="en-GB" sz="2600" dirty="0"/>
              <a:t>find that the nature of these barriers is varied. Whilst our list is not exhaustive, we believe these reveal key weaknesses that assist in defining the </a:t>
            </a:r>
            <a:r>
              <a:rPr lang="en-GB" sz="2600" dirty="0" smtClean="0"/>
              <a:t>future</a:t>
            </a:r>
            <a:r>
              <a:rPr lang="en-GB" sz="2600" dirty="0"/>
              <a:t>.</a:t>
            </a:r>
            <a:endParaRPr lang="en-GB" sz="2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5"/>
                </a:solidFill>
              </a:rPr>
              <a:t>A critical review of the current situation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1519</Words>
  <Application>Microsoft Office PowerPoint</Application>
  <PresentationFormat>Breedbeeld</PresentationFormat>
  <Paragraphs>193</Paragraphs>
  <Slides>22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The Asterics Policy Forum Policies for multi-wavelength /  multi-messenger astrophysics</vt:lpstr>
      <vt:lpstr>A joint effort of Asterics and ASTRONET</vt:lpstr>
      <vt:lpstr>Why a policy forum?</vt:lpstr>
      <vt:lpstr>Aim of the Asterics Policy forum</vt:lpstr>
      <vt:lpstr>Approach</vt:lpstr>
      <vt:lpstr>Science as a starting point</vt:lpstr>
      <vt:lpstr>Science teams (1/2)</vt:lpstr>
      <vt:lpstr>Science teams (2/2)</vt:lpstr>
      <vt:lpstr>PowerPoint-presentatie</vt:lpstr>
      <vt:lpstr>A critical review of the current situation</vt:lpstr>
      <vt:lpstr>A critical review of the current situation </vt:lpstr>
      <vt:lpstr>A critical review of the current situation </vt:lpstr>
      <vt:lpstr>A critical review of the current situation </vt:lpstr>
      <vt:lpstr>Formulating the recommendations</vt:lpstr>
      <vt:lpstr>Recommendations</vt:lpstr>
      <vt:lpstr>Recommendations</vt:lpstr>
      <vt:lpstr>Recommendations</vt:lpstr>
      <vt:lpstr>Recommendations</vt:lpstr>
      <vt:lpstr>Policy paper discussed and distributed</vt:lpstr>
      <vt:lpstr>Main feedbacks</vt:lpstr>
      <vt:lpstr>Main feedbacks</vt:lpstr>
      <vt:lpstr>What’s next ?</vt:lpstr>
    </vt:vector>
  </TitlesOfParts>
  <Company>NWO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Asterics Policy Forum Policies for multi-wavelength /  multi-messenger astrophysics</dc:title>
  <dc:creator>Matheussen, S.J. [Saskia]</dc:creator>
  <cp:lastModifiedBy>Matheussen, S.J. [Saskia]</cp:lastModifiedBy>
  <cp:revision>58</cp:revision>
  <dcterms:created xsi:type="dcterms:W3CDTF">2019-11-21T18:31:09Z</dcterms:created>
  <dcterms:modified xsi:type="dcterms:W3CDTF">2019-11-22T04:56:06Z</dcterms:modified>
</cp:coreProperties>
</file>