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57" r:id="rId4"/>
    <p:sldId id="261" r:id="rId5"/>
    <p:sldId id="259" r:id="rId6"/>
    <p:sldId id="262" r:id="rId7"/>
    <p:sldId id="265" r:id="rId8"/>
    <p:sldId id="267" r:id="rId9"/>
    <p:sldId id="268" r:id="rId10"/>
    <p:sldId id="269" r:id="rId11"/>
    <p:sldId id="271" r:id="rId12"/>
    <p:sldId id="272" r:id="rId13"/>
    <p:sldId id="273" r:id="rId14"/>
  </p:sldIdLst>
  <p:sldSz cx="9906000" cy="6858000" type="A4"/>
  <p:notesSz cx="9928225" cy="6797675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FFFF99"/>
    <a:srgbClr val="FF0000"/>
    <a:srgbClr val="FFFFCC"/>
    <a:srgbClr val="EAEAEA"/>
    <a:srgbClr val="001746"/>
    <a:srgbClr val="00339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3562" autoAdjust="0"/>
  </p:normalViewPr>
  <p:slideViewPr>
    <p:cSldViewPr snapToGrid="0">
      <p:cViewPr varScale="1">
        <p:scale>
          <a:sx n="84" d="100"/>
          <a:sy n="84" d="100"/>
        </p:scale>
        <p:origin x="-280" y="-17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17D2E68-E4B0-7B4D-BAD1-2AA8A110E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16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5788" y="509588"/>
            <a:ext cx="3679825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385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F68EDCC-065A-CB47-BB07-EFCAE2C752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834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9F2E579A-4B6F-D94B-8A33-E23AADAC2582}" type="slidenum">
              <a:rPr lang="en-GB" sz="1200" smtClean="0"/>
              <a:pPr eaLnBrk="1" hangingPunct="1">
                <a:defRPr/>
              </a:pPr>
              <a:t>1</a:t>
            </a:fld>
            <a:endParaRPr lang="en-GB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64300"/>
            <a:ext cx="9906000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142875"/>
            <a:ext cx="9906000" cy="892175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5400000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6" name="Picture 16" descr="logoESAS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115888"/>
            <a:ext cx="20748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5" descr="Meteor%20Research%20Group_s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00000">
            <a:off x="8931275" y="117475"/>
            <a:ext cx="936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8" descr="MET-RSSD-DR-058_1_2_CILBO_logo_2011-11-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838" y="177800"/>
            <a:ext cx="792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1231" y="692152"/>
            <a:ext cx="8420100" cy="1152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41231" y="2133601"/>
            <a:ext cx="8423540" cy="3816351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ESA-MRG-HO-119/1.0, 02 Sep 2016</a:t>
            </a:r>
            <a:endParaRPr lang="en-GB" dirty="0"/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7BE5-F3AA-C846-B407-E4446204E5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0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ESA-MRG-HO-119/1.0, 02 Sep 2016</a:t>
            </a:r>
            <a:endParaRPr lang="en-GB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EB53-F470-0040-8B0F-DD828D90A2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8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746"/>
            </a:gs>
            <a:gs pos="100000">
              <a:srgbClr val="00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-171450"/>
            <a:ext cx="9906000" cy="90805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5400000" algn="ctr" rotWithShape="0">
              <a:schemeClr val="tx1">
                <a:alpha val="74998"/>
              </a:schemeClr>
            </a:outerShdw>
          </a:effectLst>
        </p:spPr>
        <p:txBody>
          <a:bodyPr wrap="none" lIns="91429" tIns="45715" rIns="91429" bIns="45715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" name="Rectangle 18"/>
          <p:cNvSpPr>
            <a:spLocks noChangeArrowheads="1"/>
          </p:cNvSpPr>
          <p:nvPr/>
        </p:nvSpPr>
        <p:spPr bwMode="auto">
          <a:xfrm>
            <a:off x="0" y="6464300"/>
            <a:ext cx="9906000" cy="3937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613025" y="0"/>
            <a:ext cx="477678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9990" tIns="46795" rIns="89990" bIns="467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557338"/>
            <a:ext cx="89693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9990" tIns="46795" rIns="89990" bIns="467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</p:txBody>
      </p:sp>
      <p:pic>
        <p:nvPicPr>
          <p:cNvPr id="1030" name="Picture 21" descr="logoESASc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115888"/>
            <a:ext cx="20129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24588" y="6553200"/>
            <a:ext cx="26209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33333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9563" y="6494463"/>
            <a:ext cx="574516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333333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ESA-MRG-</a:t>
            </a:r>
            <a:r>
              <a:rPr lang="en-GB" dirty="0"/>
              <a:t>HO</a:t>
            </a:r>
            <a:r>
              <a:rPr lang="en-GB" dirty="0" smtClean="0"/>
              <a:t>-119/1.0, 02 Sep 2016</a:t>
            </a:r>
            <a:endParaRPr lang="en-GB" dirty="0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2388" y="6553200"/>
            <a:ext cx="7508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333333"/>
                </a:solidFill>
                <a:cs typeface="+mn-cs"/>
              </a:defRPr>
            </a:lvl1pPr>
          </a:lstStyle>
          <a:p>
            <a:pPr>
              <a:defRPr/>
            </a:pPr>
            <a:fld id="{1C24A59B-6FE7-A94C-8BBC-81501F6964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4" name="Picture 40" descr="Meteor%20Research%20Group_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700000">
            <a:off x="8931275" y="115888"/>
            <a:ext cx="936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148" algn="ctr" rtl="0" fontAlgn="base">
        <a:spcBef>
          <a:spcPct val="0"/>
        </a:spcBef>
        <a:spcAft>
          <a:spcPct val="0"/>
        </a:spcAft>
        <a:defRPr sz="2600" b="1">
          <a:solidFill>
            <a:srgbClr val="FF0000"/>
          </a:solidFill>
          <a:latin typeface="Arial" charset="0"/>
        </a:defRPr>
      </a:lvl6pPr>
      <a:lvl7pPr marL="914296" algn="ctr" rtl="0" fontAlgn="base">
        <a:spcBef>
          <a:spcPct val="0"/>
        </a:spcBef>
        <a:spcAft>
          <a:spcPct val="0"/>
        </a:spcAft>
        <a:defRPr sz="2600" b="1">
          <a:solidFill>
            <a:srgbClr val="FF0000"/>
          </a:solidFill>
          <a:latin typeface="Arial" charset="0"/>
        </a:defRPr>
      </a:lvl7pPr>
      <a:lvl8pPr marL="1371445" algn="ctr" rtl="0" fontAlgn="base">
        <a:spcBef>
          <a:spcPct val="0"/>
        </a:spcBef>
        <a:spcAft>
          <a:spcPct val="0"/>
        </a:spcAft>
        <a:defRPr sz="2600" b="1">
          <a:solidFill>
            <a:srgbClr val="FF0000"/>
          </a:solidFill>
          <a:latin typeface="Arial" charset="0"/>
        </a:defRPr>
      </a:lvl8pPr>
      <a:lvl9pPr marL="1828592" algn="ctr" rtl="0" fontAlgn="base">
        <a:spcBef>
          <a:spcPct val="0"/>
        </a:spcBef>
        <a:spcAft>
          <a:spcPct val="0"/>
        </a:spcAft>
        <a:defRPr sz="2600" b="1">
          <a:solidFill>
            <a:srgbClr val="FF0000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EAEAEA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Ø"/>
        <a:defRPr sz="2300">
          <a:solidFill>
            <a:srgbClr val="EAEAEA"/>
          </a:solidFill>
          <a:latin typeface="+mn-lt"/>
          <a:ea typeface="ＭＳ Ｐゴシック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rgbClr val="EAEAEA"/>
          </a:solidFill>
          <a:latin typeface="+mn-lt"/>
          <a:ea typeface="ＭＳ Ｐゴシック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rgbClr val="EAEAEA"/>
          </a:solidFill>
          <a:latin typeface="+mn-lt"/>
          <a:ea typeface="ＭＳ Ｐゴシック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rgbClr val="EAEAEA"/>
          </a:solidFill>
          <a:latin typeface="+mn-lt"/>
          <a:ea typeface="ＭＳ Ｐゴシック" charset="0"/>
        </a:defRPr>
      </a:lvl5pPr>
      <a:lvl6pPr marL="2514314" indent="-228574" algn="l" rtl="0" fontAlgn="base">
        <a:spcBef>
          <a:spcPct val="20000"/>
        </a:spcBef>
        <a:spcAft>
          <a:spcPct val="0"/>
        </a:spcAft>
        <a:buChar char="»"/>
        <a:defRPr sz="2300">
          <a:solidFill>
            <a:srgbClr val="EAEAEA"/>
          </a:solidFill>
          <a:latin typeface="+mn-lt"/>
        </a:defRPr>
      </a:lvl6pPr>
      <a:lvl7pPr marL="2971462" indent="-228574" algn="l" rtl="0" fontAlgn="base">
        <a:spcBef>
          <a:spcPct val="20000"/>
        </a:spcBef>
        <a:spcAft>
          <a:spcPct val="0"/>
        </a:spcAft>
        <a:buChar char="»"/>
        <a:defRPr sz="2300">
          <a:solidFill>
            <a:srgbClr val="EAEAEA"/>
          </a:solidFill>
          <a:latin typeface="+mn-lt"/>
        </a:defRPr>
      </a:lvl7pPr>
      <a:lvl8pPr marL="3428610" indent="-228574" algn="l" rtl="0" fontAlgn="base">
        <a:spcBef>
          <a:spcPct val="20000"/>
        </a:spcBef>
        <a:spcAft>
          <a:spcPct val="0"/>
        </a:spcAft>
        <a:buChar char="»"/>
        <a:defRPr sz="2300">
          <a:solidFill>
            <a:srgbClr val="EAEAEA"/>
          </a:solidFill>
          <a:latin typeface="+mn-lt"/>
        </a:defRPr>
      </a:lvl8pPr>
      <a:lvl9pPr marL="3885758" indent="-228574" algn="l" rtl="0" fontAlgn="base">
        <a:spcBef>
          <a:spcPct val="20000"/>
        </a:spcBef>
        <a:spcAft>
          <a:spcPct val="0"/>
        </a:spcAft>
        <a:buChar char="»"/>
        <a:defRPr sz="2300">
          <a:solidFill>
            <a:srgbClr val="EAEAEA"/>
          </a:solidFill>
          <a:latin typeface="+mn-lt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tlef.Koschny@esa.int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7429" y="584472"/>
            <a:ext cx="7589838" cy="1862431"/>
          </a:xfrm>
        </p:spPr>
        <p:txBody>
          <a:bodyPr/>
          <a:lstStyle/>
          <a:p>
            <a:pPr eaLnBrk="1" hangingPunct="1">
              <a:defRPr/>
            </a:pPr>
            <a:r>
              <a:rPr lang="en-US" sz="3100" dirty="0" smtClean="0">
                <a:latin typeface="Arial" charset="0"/>
                <a:cs typeface="+mj-cs"/>
              </a:rPr>
              <a:t>Meteor Research Group overview</a:t>
            </a:r>
            <a:br>
              <a:rPr lang="en-US" sz="3100" dirty="0" smtClean="0">
                <a:latin typeface="Arial" charset="0"/>
                <a:cs typeface="+mj-cs"/>
              </a:rPr>
            </a:br>
            <a:r>
              <a:rPr lang="en-US" sz="2000" dirty="0" smtClean="0">
                <a:latin typeface="Arial" charset="0"/>
                <a:cs typeface="+mj-cs"/>
              </a:rPr>
              <a:t>D. Koschny</a:t>
            </a:r>
            <a:endParaRPr lang="en-GB" sz="2000" dirty="0">
              <a:latin typeface="Arial" charset="0"/>
              <a:cs typeface="+mj-cs"/>
            </a:endParaRP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801840" y="2237617"/>
            <a:ext cx="8423275" cy="164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9990" tIns="46795" rIns="89990" bIns="46795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000" i="1" dirty="0">
                <a:solidFill>
                  <a:srgbClr val="FFFF00"/>
                </a:solidFill>
                <a:cs typeface="+mn-cs"/>
              </a:rPr>
              <a:t>European Space Agency, </a:t>
            </a:r>
            <a:r>
              <a:rPr lang="en-GB" sz="2000" i="1" dirty="0" err="1">
                <a:solidFill>
                  <a:srgbClr val="FFFF00"/>
                </a:solidFill>
                <a:cs typeface="+mn-cs"/>
              </a:rPr>
              <a:t>Keplerlaan</a:t>
            </a:r>
            <a:r>
              <a:rPr lang="en-GB" sz="2000" i="1" dirty="0">
                <a:solidFill>
                  <a:srgbClr val="FFFF00"/>
                </a:solidFill>
                <a:cs typeface="+mn-cs"/>
              </a:rPr>
              <a:t> 1, Postbus 299</a:t>
            </a:r>
            <a:br>
              <a:rPr lang="en-GB" sz="2000" i="1" dirty="0">
                <a:solidFill>
                  <a:srgbClr val="FFFF00"/>
                </a:solidFill>
                <a:cs typeface="+mn-cs"/>
              </a:rPr>
            </a:br>
            <a:r>
              <a:rPr lang="en-GB" sz="2000" i="1" dirty="0">
                <a:solidFill>
                  <a:srgbClr val="FFFF00"/>
                </a:solidFill>
                <a:cs typeface="+mn-cs"/>
              </a:rPr>
              <a:t>2200 AG </a:t>
            </a:r>
            <a:r>
              <a:rPr lang="en-GB" sz="2000" i="1" dirty="0" err="1">
                <a:solidFill>
                  <a:srgbClr val="FFFF00"/>
                </a:solidFill>
                <a:cs typeface="+mn-cs"/>
              </a:rPr>
              <a:t>Noordwijk</a:t>
            </a:r>
            <a:r>
              <a:rPr lang="en-GB" sz="2000" i="1" dirty="0">
                <a:solidFill>
                  <a:srgbClr val="FFFF00"/>
                </a:solidFill>
                <a:cs typeface="+mn-cs"/>
              </a:rPr>
              <a:t>, The Netherlands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000" i="1" dirty="0">
                <a:solidFill>
                  <a:srgbClr val="FFFF00"/>
                </a:solidFill>
                <a:cs typeface="+mn-cs"/>
                <a:hlinkClick r:id="rId3"/>
              </a:rPr>
              <a:t>Detlef.Koschny@esa.int</a:t>
            </a:r>
            <a:endParaRPr lang="en-GB" sz="2000" i="1" dirty="0">
              <a:solidFill>
                <a:srgbClr val="FFFF00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GB" i="1" dirty="0">
              <a:solidFill>
                <a:srgbClr val="FFFF00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GB" i="1" dirty="0">
              <a:solidFill>
                <a:srgbClr val="FFFF00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GB" sz="2000" i="1" dirty="0">
              <a:solidFill>
                <a:srgbClr val="FFFF00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GB" i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942388" y="6553200"/>
            <a:ext cx="750887" cy="2127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indent="1588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2813" indent="1588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0013" indent="1588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7213" indent="1588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42ADEB53-F470-0040-8B0F-DD828D90A2F5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2" name="Picture 1" descr="051358_ICC9.BMP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2" y="3343123"/>
            <a:ext cx="3928533" cy="2946400"/>
          </a:xfrm>
          <a:prstGeom prst="rect">
            <a:avLst/>
          </a:prstGeom>
        </p:spPr>
      </p:pic>
      <p:pic>
        <p:nvPicPr>
          <p:cNvPr id="3" name="Picture 2" descr="051358_ICC7.BMP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2" y="3350380"/>
            <a:ext cx="3870474" cy="2902856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9563" y="6494463"/>
            <a:ext cx="5745162" cy="363537"/>
          </a:xfrm>
        </p:spPr>
        <p:txBody>
          <a:bodyPr/>
          <a:lstStyle/>
          <a:p>
            <a:pPr algn="l">
              <a:defRPr/>
            </a:pPr>
            <a:r>
              <a:rPr lang="en-GB" dirty="0" smtClean="0"/>
              <a:t>ESA-MRG-HO-122/1.0, 16 Sep 2016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 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EB53-F470-0040-8B0F-DD828D90A2F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7" name="Picture 6" descr="Screen Shot 2016-09-16 at 12.01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66" y="897372"/>
            <a:ext cx="8050747" cy="5521233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9563" y="6494463"/>
            <a:ext cx="5745162" cy="36353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ESA-MRG-HO-122/1.0, 16 Sep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Rosetta dust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2646" y="4283526"/>
            <a:ext cx="3521322" cy="173751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Studying size distribution of dust at comet 67P (Drolshagen + </a:t>
            </a:r>
            <a:r>
              <a:rPr lang="en-US" sz="1800" dirty="0" err="1" smtClean="0"/>
              <a:t>Ott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ESA-MRG-HO-119/1.0, 02 Sep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EB53-F470-0040-8B0F-DD828D90A2F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 t="5376" r="16532" b="4063"/>
          <a:stretch/>
        </p:blipFill>
        <p:spPr>
          <a:xfrm>
            <a:off x="335732" y="904944"/>
            <a:ext cx="5677453" cy="5517525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t="4432" r="1541" b="64582"/>
          <a:stretch/>
        </p:blipFill>
        <p:spPr bwMode="auto">
          <a:xfrm>
            <a:off x="6251522" y="1357280"/>
            <a:ext cx="3354842" cy="19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89744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accumulation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ESA-MRG-HO-119/1.0, 02 Sep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EB53-F470-0040-8B0F-DD828D90A2F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82729" y="5690615"/>
            <a:ext cx="3478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Drolshagen et al., submitted to PSS 2016</a:t>
            </a:r>
            <a:endParaRPr lang="en-US" dirty="0"/>
          </a:p>
        </p:txBody>
      </p:sp>
      <p:pic>
        <p:nvPicPr>
          <p:cNvPr id="10" name="Grafik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759" y="870277"/>
            <a:ext cx="5938931" cy="3090082"/>
          </a:xfrm>
          <a:prstGeom prst="rect">
            <a:avLst/>
          </a:prstGeom>
        </p:spPr>
      </p:pic>
      <p:pic>
        <p:nvPicPr>
          <p:cNvPr id="11" name="Grafik 3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003" y="4093030"/>
            <a:ext cx="5361534" cy="26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3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09-16 at 4.51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74" y="1466467"/>
            <a:ext cx="7455376" cy="5119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43" y="1073555"/>
            <a:ext cx="8969375" cy="4525962"/>
          </a:xfrm>
        </p:spPr>
        <p:txBody>
          <a:bodyPr/>
          <a:lstStyle/>
          <a:p>
            <a:r>
              <a:rPr lang="en-US" sz="2400" dirty="0" smtClean="0"/>
              <a:t>Contract with Athens observatory – they are refurbishing their 1.2 m telescope at </a:t>
            </a:r>
            <a:r>
              <a:rPr lang="en-US" sz="2400" dirty="0" err="1" smtClean="0"/>
              <a:t>Kryoneri</a:t>
            </a:r>
            <a:r>
              <a:rPr lang="en-US" sz="2400" dirty="0" smtClean="0"/>
              <a:t> with two 25 fps cameras to record lunar impacts; observing period 24 months part of contract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ESA-MRG-HO-119/1.0, 02 Sep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EB53-F470-0040-8B0F-DD828D90A2F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48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058429"/>
            <a:ext cx="8969375" cy="5381930"/>
          </a:xfrm>
        </p:spPr>
        <p:txBody>
          <a:bodyPr/>
          <a:lstStyle/>
          <a:p>
            <a:r>
              <a:rPr lang="en-US" sz="2000" dirty="0"/>
              <a:t>Jorge Diaz del Rio (contractor) - s/w support </a:t>
            </a:r>
          </a:p>
          <a:p>
            <a:r>
              <a:rPr lang="en-US" sz="2000" dirty="0" smtClean="0"/>
              <a:t>Esther </a:t>
            </a:r>
            <a:r>
              <a:rPr lang="en-US" sz="2000" dirty="0"/>
              <a:t>Drolshagen (master student) – flux densities, Rosetta dust analysis</a:t>
            </a:r>
          </a:p>
          <a:p>
            <a:r>
              <a:rPr lang="en-US" sz="2000" dirty="0"/>
              <a:t>Gerhard Drolshagen – flux densities, meteoroid </a:t>
            </a:r>
            <a:r>
              <a:rPr lang="en-US" sz="2000" dirty="0" err="1" smtClean="0"/>
              <a:t>modelling</a:t>
            </a:r>
            <a:endParaRPr lang="en-US" sz="2000" dirty="0" smtClean="0"/>
          </a:p>
          <a:p>
            <a:r>
              <a:rPr lang="en-US" sz="2000" dirty="0" smtClean="0"/>
              <a:t>Detlef Koschny – CILBO data cleaning, flux densities, orbits)</a:t>
            </a:r>
          </a:p>
          <a:p>
            <a:r>
              <a:rPr lang="en-US" sz="2000" dirty="0"/>
              <a:t>Sam Leakey (Young Graduate Trainee) – data analysis </a:t>
            </a:r>
            <a:r>
              <a:rPr lang="en-US" sz="2000" dirty="0" smtClean="0"/>
              <a:t>software</a:t>
            </a:r>
          </a:p>
          <a:p>
            <a:r>
              <a:rPr lang="en-US" sz="2000" dirty="0"/>
              <a:t>Cornelius van der </a:t>
            </a:r>
            <a:r>
              <a:rPr lang="en-US" sz="2000" dirty="0" err="1"/>
              <a:t>Luijt</a:t>
            </a:r>
            <a:r>
              <a:rPr lang="en-US" sz="2000" dirty="0"/>
              <a:t> - h/w support when </a:t>
            </a:r>
            <a:r>
              <a:rPr lang="en-US" sz="2000" dirty="0" smtClean="0"/>
              <a:t>needed</a:t>
            </a:r>
            <a:endParaRPr lang="en-US" sz="2000" dirty="0"/>
          </a:p>
          <a:p>
            <a:r>
              <a:rPr lang="en-US" sz="2000" dirty="0" smtClean="0"/>
              <a:t>Regina </a:t>
            </a:r>
            <a:r>
              <a:rPr lang="en-US" sz="2000" dirty="0" err="1" smtClean="0"/>
              <a:t>Rudawska</a:t>
            </a:r>
            <a:r>
              <a:rPr lang="en-US" sz="2000" dirty="0" smtClean="0"/>
              <a:t> (post-doc) – CILBO data cleaning, orbits, spectra</a:t>
            </a:r>
          </a:p>
          <a:p>
            <a:r>
              <a:rPr lang="en-US" sz="2000" dirty="0"/>
              <a:t>Hans </a:t>
            </a:r>
            <a:r>
              <a:rPr lang="en-US" sz="2000" dirty="0" err="1"/>
              <a:t>Smit</a:t>
            </a:r>
            <a:r>
              <a:rPr lang="en-US" sz="2000" dirty="0"/>
              <a:t> – CILBO s/w support</a:t>
            </a:r>
          </a:p>
          <a:p>
            <a:r>
              <a:rPr lang="en-US" sz="2000" dirty="0"/>
              <a:t>Theresa </a:t>
            </a:r>
            <a:r>
              <a:rPr lang="en-US" sz="2000" dirty="0" err="1"/>
              <a:t>Ott</a:t>
            </a:r>
            <a:r>
              <a:rPr lang="en-US" sz="2000" dirty="0"/>
              <a:t> (master student) – flux densities, Rosetta dust analysis</a:t>
            </a:r>
          </a:p>
          <a:p>
            <a:r>
              <a:rPr lang="en-US" sz="2000" dirty="0" smtClean="0"/>
              <a:t>Andrea </a:t>
            </a:r>
            <a:r>
              <a:rPr lang="en-US" sz="2000" dirty="0"/>
              <a:t>Toni – h/w + s/w test and </a:t>
            </a:r>
            <a:r>
              <a:rPr lang="en-US" sz="2000" dirty="0" smtClean="0"/>
              <a:t>installation</a:t>
            </a:r>
          </a:p>
          <a:p>
            <a:r>
              <a:rPr lang="en-US" sz="2000" dirty="0" smtClean="0"/>
              <a:t>Joe </a:t>
            </a:r>
            <a:r>
              <a:rPr lang="en-US" sz="2000" dirty="0" err="1" smtClean="0"/>
              <a:t>Zender</a:t>
            </a:r>
            <a:r>
              <a:rPr lang="en-US" sz="2000" dirty="0" smtClean="0"/>
              <a:t> – spectra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Total current (</a:t>
            </a:r>
            <a:r>
              <a:rPr lang="en-US" sz="2400" dirty="0" err="1" smtClean="0">
                <a:solidFill>
                  <a:srgbClr val="008000"/>
                </a:solidFill>
              </a:rPr>
              <a:t>wo</a:t>
            </a:r>
            <a:r>
              <a:rPr lang="en-US" sz="2400" dirty="0" smtClean="0">
                <a:solidFill>
                  <a:srgbClr val="008000"/>
                </a:solidFill>
              </a:rPr>
              <a:t>)manpower in 2016: 5 </a:t>
            </a:r>
            <a:r>
              <a:rPr lang="en-US" sz="2400" dirty="0" smtClean="0">
                <a:solidFill>
                  <a:srgbClr val="008000"/>
                </a:solidFill>
              </a:rPr>
              <a:t>FTE</a:t>
            </a:r>
          </a:p>
          <a:p>
            <a:r>
              <a:rPr lang="en-US" sz="2000" dirty="0"/>
              <a:t>Close collaboration with Thomas </a:t>
            </a:r>
            <a:r>
              <a:rPr lang="en-US" sz="2000" dirty="0" err="1"/>
              <a:t>Albin</a:t>
            </a:r>
            <a:r>
              <a:rPr lang="en-US" sz="2000" dirty="0"/>
              <a:t>, Univ. </a:t>
            </a:r>
            <a:r>
              <a:rPr lang="en-US" sz="2000" dirty="0" smtClean="0"/>
              <a:t>Stuttgart</a:t>
            </a:r>
            <a:endParaRPr lang="en-US" sz="2000" dirty="0"/>
          </a:p>
          <a:p>
            <a:r>
              <a:rPr lang="en-US" sz="2000" dirty="0" smtClean="0"/>
              <a:t>Joining 01 Oct 2016: </a:t>
            </a:r>
            <a:r>
              <a:rPr lang="en-US" sz="2000" dirty="0" err="1" smtClean="0"/>
              <a:t>Chrysa</a:t>
            </a:r>
            <a:r>
              <a:rPr lang="en-US" sz="2000" dirty="0" smtClean="0"/>
              <a:t> </a:t>
            </a:r>
            <a:r>
              <a:rPr lang="en-US" sz="2000" dirty="0" err="1"/>
              <a:t>Avdellidou</a:t>
            </a:r>
            <a:r>
              <a:rPr lang="en-US" sz="2000" dirty="0"/>
              <a:t> (post-</a:t>
            </a:r>
            <a:r>
              <a:rPr lang="en-US" sz="2000" dirty="0" smtClean="0"/>
              <a:t>doc) </a:t>
            </a:r>
            <a:r>
              <a:rPr lang="en-US" sz="2000" dirty="0"/>
              <a:t>– lunar impacts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ESA-MRG-HO-119/1.0, 02 Sep 2016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EB53-F470-0040-8B0F-DD828D90A2F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45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CILBO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42388" y="6553200"/>
            <a:ext cx="750887" cy="212725"/>
          </a:xfrm>
        </p:spPr>
        <p:txBody>
          <a:bodyPr/>
          <a:lstStyle/>
          <a:p>
            <a:pPr>
              <a:defRPr/>
            </a:pPr>
            <a:fld id="{42ADEB53-F470-0040-8B0F-DD828D90A2F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6" descr="Screen Shot 2015-05-06 at 12.23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17" y="973518"/>
            <a:ext cx="6544354" cy="52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9563" y="6494463"/>
            <a:ext cx="5745162" cy="36353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ESA-MRG-HO-122/1.0, 16 Sep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29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tenerife panor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3238"/>
            <a:ext cx="9906000" cy="25574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IMAG27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4" y="967620"/>
            <a:ext cx="7783891" cy="465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8942388" y="6553200"/>
            <a:ext cx="750887" cy="2127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5613" indent="1588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2813" indent="1588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0013" indent="1588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7213" indent="1588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42ADEB53-F470-0040-8B0F-DD828D90A2F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9563" y="6494463"/>
            <a:ext cx="5745162" cy="36353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ESA-MRG-HO-122/1.0, 16 Sep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14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EB53-F470-0040-8B0F-DD828D90A2F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7" name="Picture 7" descr="MET-RSSD-DR-062_1_-_LIC_2010Jun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860425"/>
            <a:ext cx="509905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449888" y="1041400"/>
            <a:ext cx="3292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LIC = Large field-of-view Intensified Camera (60 deg)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933450" y="5656263"/>
            <a:ext cx="3292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FF00"/>
                </a:solidFill>
              </a:rPr>
              <a:t>ICC = Image-intensified CCD camera, 22 x 28 deg</a:t>
            </a:r>
            <a:r>
              <a:rPr lang="en-US" sz="1600" b="1" baseline="30000">
                <a:solidFill>
                  <a:srgbClr val="FFFF00"/>
                </a:solidFill>
              </a:rPr>
              <a:t>2</a:t>
            </a:r>
            <a:endParaRPr lang="en-US" sz="1600" b="1">
              <a:solidFill>
                <a:srgbClr val="FFFF00"/>
              </a:solidFill>
            </a:endParaRPr>
          </a:p>
        </p:txBody>
      </p:sp>
      <p:pic>
        <p:nvPicPr>
          <p:cNvPr id="10" name="Picture 8" descr="MET-RSSD-DR-080_1_-_ICC7_open_2011-08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2847975"/>
            <a:ext cx="5199062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9563" y="6494463"/>
            <a:ext cx="5745162" cy="36353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ESA-MRG-HO-122/1.0, 16 Sep 2016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80997" y="5094318"/>
            <a:ext cx="3412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Meteor detection done with MetRec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3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Compute trajectories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40" y="931333"/>
            <a:ext cx="8969375" cy="5031014"/>
          </a:xfrm>
        </p:spPr>
        <p:txBody>
          <a:bodyPr/>
          <a:lstStyle/>
          <a:p>
            <a:r>
              <a:rPr lang="en-US" sz="2400" dirty="0" smtClean="0"/>
              <a:t>Take data from two parallel cameras, computes trajectories, generates ‘detailed altitude file (</a:t>
            </a:r>
            <a:r>
              <a:rPr lang="en-US" sz="2400" dirty="0" err="1" smtClean="0"/>
              <a:t>daf</a:t>
            </a:r>
            <a:r>
              <a:rPr lang="en-US" sz="2400" dirty="0" smtClean="0"/>
              <a:t>)’</a:t>
            </a:r>
          </a:p>
          <a:p>
            <a:r>
              <a:rPr lang="en-US" sz="2400" dirty="0" smtClean="0"/>
              <a:t>Check quality of </a:t>
            </a:r>
            <a:r>
              <a:rPr lang="en-US" sz="2400" dirty="0" err="1" smtClean="0"/>
              <a:t>daf’s</a:t>
            </a:r>
            <a:r>
              <a:rPr lang="en-US" sz="2400" dirty="0" smtClean="0"/>
              <a:t> – e.g. meteoroid height between 30 km and 150 km; moves good files to separate directory</a:t>
            </a:r>
          </a:p>
          <a:p>
            <a:endParaRPr lang="en-US" sz="2400" dirty="0"/>
          </a:p>
          <a:p>
            <a:r>
              <a:rPr lang="en-US" sz="2400" dirty="0" smtClean="0"/>
              <a:t>These (and a number</a:t>
            </a:r>
            <a:br>
              <a:rPr lang="en-US" sz="2400" dirty="0" smtClean="0"/>
            </a:br>
            <a:r>
              <a:rPr lang="en-US" sz="2400" dirty="0" smtClean="0"/>
              <a:t>of other routines) read</a:t>
            </a:r>
            <a:br>
              <a:rPr lang="en-US" sz="2400" dirty="0" smtClean="0"/>
            </a:br>
            <a:r>
              <a:rPr lang="en-US" sz="2400" dirty="0" smtClean="0"/>
              <a:t>the MetRec ASCII files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EB53-F470-0040-8B0F-DD828D90A2F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8" name="Picture 7" descr="Screen Shot 2016-09-01 at 9.1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27" y="2794000"/>
            <a:ext cx="4525862" cy="35318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900000">
            <a:off x="69732" y="5887087"/>
            <a:ext cx="4375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MOTS = Meteor Orbit and Trajectory Software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9563" y="6480657"/>
            <a:ext cx="5745162" cy="36353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ESA-MRG-HO-122/1.0, 16 Sep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12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density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000956"/>
            <a:ext cx="8969375" cy="5155519"/>
          </a:xfrm>
        </p:spPr>
        <p:txBody>
          <a:bodyPr/>
          <a:lstStyle/>
          <a:p>
            <a:r>
              <a:rPr lang="en-US" dirty="0" smtClean="0"/>
              <a:t>Was done by four Bachelor students (Drolshagen E., </a:t>
            </a:r>
            <a:r>
              <a:rPr lang="en-US" dirty="0" err="1" smtClean="0"/>
              <a:t>Ott</a:t>
            </a:r>
            <a:r>
              <a:rPr lang="en-US" dirty="0" smtClean="0"/>
              <a:t> T., Drolshagen S., Kretschmer J.) – written up in paper for PSS, submitted 01 Sep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EB53-F470-0040-8B0F-DD828D90A2F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" name="Picture 5" descr="Flux_density_SPO only_bin_300_20111213-201608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02" y="2581672"/>
            <a:ext cx="4937511" cy="3703133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9563" y="6494463"/>
            <a:ext cx="5745162" cy="36353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ESA-MRG-HO-122/1.0, 16 Sep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57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01" y="1000958"/>
            <a:ext cx="8969375" cy="4525962"/>
          </a:xfrm>
        </p:spPr>
        <p:txBody>
          <a:bodyPr/>
          <a:lstStyle/>
          <a:p>
            <a:r>
              <a:rPr lang="en-US" sz="2400" dirty="0" smtClean="0"/>
              <a:t>First version: MOTS 1, 2002 (Jorge)</a:t>
            </a:r>
          </a:p>
          <a:p>
            <a:r>
              <a:rPr lang="en-US" sz="2400" dirty="0" smtClean="0"/>
              <a:t>MOTS 2, 2006 – integrated in VMO, web-based (Geert </a:t>
            </a:r>
            <a:r>
              <a:rPr lang="en-US" sz="2400" dirty="0" err="1" smtClean="0"/>
              <a:t>Barentsen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MOTS 3 – 2015/16 (Detlef, Thomas </a:t>
            </a:r>
            <a:r>
              <a:rPr lang="en-US" sz="2400" dirty="0" err="1" smtClean="0"/>
              <a:t>Albin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Current idea: no online version, only stand-alone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EB53-F470-0040-8B0F-DD828D90A2F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1" y="3350382"/>
            <a:ext cx="4705002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Screen Shot 2013-08-27 at 9.50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65" y="3362476"/>
            <a:ext cx="4494822" cy="304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9563" y="6494463"/>
            <a:ext cx="5745162" cy="36353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ESA-MRG-HO-122/1.0, 16 Sep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82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21" y="1025148"/>
            <a:ext cx="8969375" cy="4525962"/>
          </a:xfrm>
        </p:spPr>
        <p:txBody>
          <a:bodyPr/>
          <a:lstStyle/>
          <a:p>
            <a:r>
              <a:rPr lang="en-US" sz="2400" dirty="0" smtClean="0"/>
              <a:t>Old version online and functioning – long-term archive for IMO video meteor data</a:t>
            </a:r>
          </a:p>
          <a:p>
            <a:r>
              <a:rPr lang="en-US" sz="2400" dirty="0" smtClean="0"/>
              <a:t>Other functionality not maintained</a:t>
            </a:r>
          </a:p>
          <a:p>
            <a:r>
              <a:rPr lang="en-US" sz="2400" dirty="0" smtClean="0"/>
              <a:t>Future: Update VMO to be compatible with current ESA/SSO security and the ‘cosmos’ web environment</a:t>
            </a:r>
          </a:p>
          <a:p>
            <a:r>
              <a:rPr lang="en-US" sz="2400" dirty="0" smtClean="0"/>
              <a:t>Get the science software to use </a:t>
            </a:r>
            <a:r>
              <a:rPr lang="en-US" sz="2400" smtClean="0"/>
              <a:t>the database!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DEB53-F470-0040-8B0F-DD828D90A2F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6" name="Picture 5" descr="Screen Shot 2016-09-01 at 9.3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41" y="3690472"/>
            <a:ext cx="5346819" cy="3001046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9563" y="6494463"/>
            <a:ext cx="5745162" cy="36353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ESA-MRG-HO-122/1.0, 16 Sep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79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B_Rosetta">
  <a:themeElements>
    <a:clrScheme name="DB_Roset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B_Roset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rgbClr val="FFFF99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B_Roset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_Roset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_Roset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_Roset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_Roset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_Roset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_Roset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_Roset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_Roset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_Roset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_Roset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_Roset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6885</TotalTime>
  <Words>638</Words>
  <Application>Microsoft Macintosh PowerPoint</Application>
  <PresentationFormat>A4 Paper (210x297 mm)</PresentationFormat>
  <Paragraphs>76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DB_Rosetta</vt:lpstr>
      <vt:lpstr>Meteor Research Group overview D. Koschny</vt:lpstr>
      <vt:lpstr>PowerPoint Presentation</vt:lpstr>
      <vt:lpstr>CILBO</vt:lpstr>
      <vt:lpstr>PowerPoint Presentation</vt:lpstr>
      <vt:lpstr>Cameras</vt:lpstr>
      <vt:lpstr>Compute trajectories</vt:lpstr>
      <vt:lpstr>Flux density computation</vt:lpstr>
      <vt:lpstr>Orbit computation</vt:lpstr>
      <vt:lpstr>VMO</vt:lpstr>
      <vt:lpstr>Spectra work</vt:lpstr>
      <vt:lpstr>Rosetta dust</vt:lpstr>
      <vt:lpstr>Mass accumulation</vt:lpstr>
      <vt:lpstr>Lunar impacts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SPOSH observations of the ATV reentry D. Koschny, J. Hatton, J. Mc Auliffe (ESA/ESTEC)</dc:title>
  <dc:creator>Detlef Koschny</dc:creator>
  <cp:lastModifiedBy>Detlef Koschny</cp:lastModifiedBy>
  <cp:revision>608</cp:revision>
  <cp:lastPrinted>2013-08-21T12:21:18Z</cp:lastPrinted>
  <dcterms:created xsi:type="dcterms:W3CDTF">2007-06-01T11:42:42Z</dcterms:created>
  <dcterms:modified xsi:type="dcterms:W3CDTF">2016-09-16T14:56:03Z</dcterms:modified>
</cp:coreProperties>
</file>