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301" r:id="rId4"/>
    <p:sldId id="295" r:id="rId5"/>
    <p:sldId id="257" r:id="rId6"/>
    <p:sldId id="286" r:id="rId7"/>
    <p:sldId id="287" r:id="rId8"/>
    <p:sldId id="288" r:id="rId9"/>
    <p:sldId id="289" r:id="rId10"/>
    <p:sldId id="290" r:id="rId11"/>
    <p:sldId id="300" r:id="rId12"/>
    <p:sldId id="296" r:id="rId13"/>
    <p:sldId id="297" r:id="rId14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0A94"/>
    <a:srgbClr val="3F27F1"/>
    <a:srgbClr val="AB0501"/>
    <a:srgbClr val="FF2919"/>
    <a:srgbClr val="7A0704"/>
    <a:srgbClr val="FE2D28"/>
    <a:srgbClr val="FFDC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36B3-F000-460B-B7F9-49289C6AF1CB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73CB-19EE-44B8-9179-52151947E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36B3-F000-460B-B7F9-49289C6AF1CB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73CB-19EE-44B8-9179-52151947E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36B3-F000-460B-B7F9-49289C6AF1CB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73CB-19EE-44B8-9179-52151947E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36B3-F000-460B-B7F9-49289C6AF1CB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73CB-19EE-44B8-9179-52151947E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36B3-F000-460B-B7F9-49289C6AF1CB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73CB-19EE-44B8-9179-52151947E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36B3-F000-460B-B7F9-49289C6AF1CB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73CB-19EE-44B8-9179-52151947E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36B3-F000-460B-B7F9-49289C6AF1CB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73CB-19EE-44B8-9179-52151947E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36B3-F000-460B-B7F9-49289C6AF1CB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73CB-19EE-44B8-9179-52151947E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36B3-F000-460B-B7F9-49289C6AF1CB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73CB-19EE-44B8-9179-52151947E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36B3-F000-460B-B7F9-49289C6AF1CB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73CB-19EE-44B8-9179-52151947E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36B3-F000-460B-B7F9-49289C6AF1CB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373CB-19EE-44B8-9179-52151947E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F27F1"/>
            </a:gs>
            <a:gs pos="50000">
              <a:srgbClr val="1A0A94"/>
            </a:gs>
            <a:gs pos="100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E36B3-F000-460B-B7F9-49289C6AF1CB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373CB-19EE-44B8-9179-52151947E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Radar and Optical Observing Biases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M. Campbell-Brown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University of Western Ontario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Radial scatter radars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34788" cy="4525963"/>
          </a:xfrm>
        </p:spPr>
        <p:txBody>
          <a:bodyPr/>
          <a:lstStyle/>
          <a:p>
            <a:r>
              <a:rPr lang="en-CA" dirty="0" smtClean="0"/>
              <a:t>Radar cross-section to mass relation</a:t>
            </a:r>
          </a:p>
          <a:p>
            <a:r>
              <a:rPr lang="en-CA" dirty="0" smtClean="0"/>
              <a:t>Cross-section as a function of altitude</a:t>
            </a:r>
          </a:p>
          <a:p>
            <a:r>
              <a:rPr lang="en-CA" dirty="0" err="1" smtClean="0"/>
              <a:t>Sidelobes</a:t>
            </a:r>
            <a:endParaRPr lang="en-CA" dirty="0"/>
          </a:p>
        </p:txBody>
      </p:sp>
      <p:grpSp>
        <p:nvGrpSpPr>
          <p:cNvPr id="28" name="Group 27"/>
          <p:cNvGrpSpPr/>
          <p:nvPr/>
        </p:nvGrpSpPr>
        <p:grpSpPr>
          <a:xfrm>
            <a:off x="4953000" y="1752600"/>
            <a:ext cx="3990975" cy="3733800"/>
            <a:chOff x="2286000" y="2743200"/>
            <a:chExt cx="3990975" cy="3733800"/>
          </a:xfrm>
        </p:grpSpPr>
        <p:sp>
          <p:nvSpPr>
            <p:cNvPr id="27" name="Rectangle 26"/>
            <p:cNvSpPr/>
            <p:nvPr/>
          </p:nvSpPr>
          <p:spPr>
            <a:xfrm>
              <a:off x="2286000" y="2743200"/>
              <a:ext cx="3990975" cy="37338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2570163" y="2819400"/>
              <a:ext cx="3706812" cy="3451225"/>
              <a:chOff x="1492" y="1788"/>
              <a:chExt cx="2222" cy="2041"/>
            </a:xfrm>
          </p:grpSpPr>
          <p:sp>
            <p:nvSpPr>
              <p:cNvPr id="5" name="Oval 3"/>
              <p:cNvSpPr>
                <a:spLocks noChangeArrowheads="1"/>
              </p:cNvSpPr>
              <p:nvPr/>
            </p:nvSpPr>
            <p:spPr bwMode="auto">
              <a:xfrm>
                <a:off x="1820" y="1822"/>
                <a:ext cx="1198" cy="1197"/>
              </a:xfrm>
              <a:prstGeom prst="ellipse">
                <a:avLst/>
              </a:prstGeom>
              <a:gradFill rotWithShape="1">
                <a:gsLst>
                  <a:gs pos="0">
                    <a:srgbClr val="6C6C6C"/>
                  </a:gs>
                  <a:gs pos="100000">
                    <a:srgbClr val="EAEAEA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CC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lnSpc>
                    <a:spcPct val="90000"/>
                  </a:lnSpc>
                  <a:spcBef>
                    <a:spcPct val="25000"/>
                  </a:spcBef>
                  <a:buSzPct val="125000"/>
                  <a:buChar char="•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spcBef>
                    <a:spcPct val="25000"/>
                  </a:spcBef>
                  <a:buSzPct val="100000"/>
                  <a:buChar char="–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25000"/>
                  </a:spcBef>
                  <a:buSzPct val="100000"/>
                  <a:buChar char=" "/>
                  <a:defRPr sz="16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spcBef>
                    <a:spcPct val="25000"/>
                  </a:spcBef>
                  <a:buSzPct val="100000"/>
                  <a:buChar char=" "/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spcBef>
                    <a:spcPct val="25000"/>
                  </a:spcBef>
                  <a:buSzPct val="100000"/>
                  <a:buChar char=" "/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SzPct val="100000"/>
                  <a:buChar char=" "/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SzPct val="100000"/>
                  <a:buChar char=" "/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SzPct val="100000"/>
                  <a:buChar char=" "/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SzPct val="100000"/>
                  <a:buChar char=" "/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en-CA" altLang="en-US" sz="2400" b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" name="Rectangle 4"/>
              <p:cNvSpPr>
                <a:spLocks noChangeArrowheads="1"/>
              </p:cNvSpPr>
              <p:nvPr/>
            </p:nvSpPr>
            <p:spPr bwMode="auto">
              <a:xfrm>
                <a:off x="1721" y="1788"/>
                <a:ext cx="1409" cy="73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lnSpc>
                    <a:spcPct val="90000"/>
                  </a:lnSpc>
                  <a:spcBef>
                    <a:spcPct val="25000"/>
                  </a:spcBef>
                  <a:buSzPct val="125000"/>
                  <a:buChar char="•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lnSpc>
                    <a:spcPct val="90000"/>
                  </a:lnSpc>
                  <a:spcBef>
                    <a:spcPct val="25000"/>
                  </a:spcBef>
                  <a:buSzPct val="100000"/>
                  <a:buChar char="–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25000"/>
                  </a:spcBef>
                  <a:buSzPct val="100000"/>
                  <a:buChar char=" "/>
                  <a:defRPr sz="16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lnSpc>
                    <a:spcPct val="90000"/>
                  </a:lnSpc>
                  <a:spcBef>
                    <a:spcPct val="25000"/>
                  </a:spcBef>
                  <a:buSzPct val="100000"/>
                  <a:buChar char=" "/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lnSpc>
                    <a:spcPct val="90000"/>
                  </a:lnSpc>
                  <a:spcBef>
                    <a:spcPct val="25000"/>
                  </a:spcBef>
                  <a:buSzPct val="100000"/>
                  <a:buChar char=" "/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SzPct val="100000"/>
                  <a:buChar char=" "/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SzPct val="100000"/>
                  <a:buChar char=" "/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SzPct val="100000"/>
                  <a:buChar char=" "/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SzPct val="100000"/>
                  <a:buChar char=" "/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endParaRPr lang="en-CA" altLang="en-US" sz="2400" b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7" name="Group 5"/>
              <p:cNvGrpSpPr>
                <a:grpSpLocks/>
              </p:cNvGrpSpPr>
              <p:nvPr/>
            </p:nvGrpSpPr>
            <p:grpSpPr bwMode="auto">
              <a:xfrm>
                <a:off x="2135" y="2905"/>
                <a:ext cx="1579" cy="924"/>
                <a:chOff x="2368" y="2658"/>
                <a:chExt cx="1977" cy="1157"/>
              </a:xfrm>
            </p:grpSpPr>
            <p:sp>
              <p:nvSpPr>
                <p:cNvPr id="18" name="Text Box 6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1885" y="3141"/>
                  <a:ext cx="1157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7322" tIns="38661" rIns="77322" bIns="38661"/>
                <a:lstStyle>
                  <a:lvl1pPr defTabSz="966788" eaLnBrk="0" hangingPunct="0">
                    <a:lnSpc>
                      <a:spcPct val="90000"/>
                    </a:lnSpc>
                    <a:spcBef>
                      <a:spcPct val="25000"/>
                    </a:spcBef>
                    <a:buSzPct val="125000"/>
                    <a:buChar char="•"/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966788" eaLnBrk="0" hangingPunct="0">
                    <a:lnSpc>
                      <a:spcPct val="90000"/>
                    </a:lnSpc>
                    <a:spcBef>
                      <a:spcPct val="25000"/>
                    </a:spcBef>
                    <a:buSzPct val="100000"/>
                    <a:buChar char="–"/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966788" eaLnBrk="0" hangingPunct="0">
                    <a:lnSpc>
                      <a:spcPct val="90000"/>
                    </a:lnSpc>
                    <a:spcBef>
                      <a:spcPct val="25000"/>
                    </a:spcBef>
                    <a:buSzPct val="100000"/>
                    <a:buChar char=" "/>
                    <a:defRPr sz="16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966788" eaLnBrk="0" hangingPunct="0">
                    <a:lnSpc>
                      <a:spcPct val="90000"/>
                    </a:lnSpc>
                    <a:spcBef>
                      <a:spcPct val="25000"/>
                    </a:spcBef>
                    <a:buSzPct val="100000"/>
                    <a:buChar char=" "/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966788" eaLnBrk="0" hangingPunct="0">
                    <a:lnSpc>
                      <a:spcPct val="90000"/>
                    </a:lnSpc>
                    <a:spcBef>
                      <a:spcPct val="25000"/>
                    </a:spcBef>
                    <a:buSzPct val="100000"/>
                    <a:buChar char=" "/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966788" eaLnBrk="0" fontAlgn="base" hangingPunct="0">
                    <a:lnSpc>
                      <a:spcPct val="90000"/>
                    </a:lnSpc>
                    <a:spcBef>
                      <a:spcPct val="25000"/>
                    </a:spcBef>
                    <a:spcAft>
                      <a:spcPct val="0"/>
                    </a:spcAft>
                    <a:buSzPct val="100000"/>
                    <a:buChar char=" "/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966788" eaLnBrk="0" fontAlgn="base" hangingPunct="0">
                    <a:lnSpc>
                      <a:spcPct val="90000"/>
                    </a:lnSpc>
                    <a:spcBef>
                      <a:spcPct val="25000"/>
                    </a:spcBef>
                    <a:spcAft>
                      <a:spcPct val="0"/>
                    </a:spcAft>
                    <a:buSzPct val="100000"/>
                    <a:buChar char=" "/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966788" eaLnBrk="0" fontAlgn="base" hangingPunct="0">
                    <a:lnSpc>
                      <a:spcPct val="90000"/>
                    </a:lnSpc>
                    <a:spcBef>
                      <a:spcPct val="25000"/>
                    </a:spcBef>
                    <a:spcAft>
                      <a:spcPct val="0"/>
                    </a:spcAft>
                    <a:buSzPct val="100000"/>
                    <a:buChar char=" "/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966788" eaLnBrk="0" fontAlgn="base" hangingPunct="0">
                    <a:lnSpc>
                      <a:spcPct val="90000"/>
                    </a:lnSpc>
                    <a:spcBef>
                      <a:spcPct val="25000"/>
                    </a:spcBef>
                    <a:spcAft>
                      <a:spcPct val="0"/>
                    </a:spcAft>
                    <a:buSzPct val="100000"/>
                    <a:buChar char=" "/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lnSpc>
                      <a:spcPct val="100000"/>
                    </a:lnSpc>
                    <a:spcBef>
                      <a:spcPct val="50000"/>
                    </a:spcBef>
                    <a:buSzTx/>
                    <a:buFontTx/>
                    <a:buNone/>
                  </a:pPr>
                  <a:r>
                    <a:rPr lang="en-US" altLang="en-US" sz="1200">
                      <a:solidFill>
                        <a:srgbClr val="000000"/>
                      </a:solidFill>
                    </a:rPr>
                    <a:t>Electron Density</a:t>
                  </a:r>
                  <a:endParaRPr lang="en-US" altLang="en-US" sz="1300" b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9" name="Group 7"/>
                <p:cNvGrpSpPr>
                  <a:grpSpLocks/>
                </p:cNvGrpSpPr>
                <p:nvPr/>
              </p:nvGrpSpPr>
              <p:grpSpPr bwMode="auto">
                <a:xfrm>
                  <a:off x="2548" y="2796"/>
                  <a:ext cx="1056" cy="994"/>
                  <a:chOff x="676" y="2412"/>
                  <a:chExt cx="1056" cy="994"/>
                </a:xfrm>
              </p:grpSpPr>
              <p:grpSp>
                <p:nvGrpSpPr>
                  <p:cNvPr id="21" name="Group 8"/>
                  <p:cNvGrpSpPr>
                    <a:grpSpLocks/>
                  </p:cNvGrpSpPr>
                  <p:nvPr/>
                </p:nvGrpSpPr>
                <p:grpSpPr bwMode="auto">
                  <a:xfrm>
                    <a:off x="676" y="2412"/>
                    <a:ext cx="969" cy="816"/>
                    <a:chOff x="838" y="2220"/>
                    <a:chExt cx="969" cy="941"/>
                  </a:xfrm>
                </p:grpSpPr>
                <p:sp>
                  <p:nvSpPr>
                    <p:cNvPr id="25" name="Freeform 9"/>
                    <p:cNvSpPr>
                      <a:spLocks/>
                    </p:cNvSpPr>
                    <p:nvPr/>
                  </p:nvSpPr>
                  <p:spPr bwMode="auto">
                    <a:xfrm>
                      <a:off x="848" y="2268"/>
                      <a:ext cx="959" cy="867"/>
                    </a:xfrm>
                    <a:custGeom>
                      <a:avLst/>
                      <a:gdLst>
                        <a:gd name="T0" fmla="*/ 0 w 1056"/>
                        <a:gd name="T1" fmla="*/ 706 h 1064"/>
                        <a:gd name="T2" fmla="*/ 79 w 1056"/>
                        <a:gd name="T3" fmla="*/ 37 h 1064"/>
                        <a:gd name="T4" fmla="*/ 396 w 1056"/>
                        <a:gd name="T5" fmla="*/ 483 h 1064"/>
                        <a:gd name="T6" fmla="*/ 871 w 1056"/>
                        <a:gd name="T7" fmla="*/ 706 h 1064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1056" h="1064">
                          <a:moveTo>
                            <a:pt x="0" y="1064"/>
                          </a:moveTo>
                          <a:cubicBezTo>
                            <a:pt x="8" y="588"/>
                            <a:pt x="16" y="112"/>
                            <a:pt x="96" y="56"/>
                          </a:cubicBezTo>
                          <a:cubicBezTo>
                            <a:pt x="176" y="0"/>
                            <a:pt x="320" y="560"/>
                            <a:pt x="480" y="728"/>
                          </a:cubicBezTo>
                          <a:cubicBezTo>
                            <a:pt x="640" y="896"/>
                            <a:pt x="848" y="980"/>
                            <a:pt x="1056" y="1064"/>
                          </a:cubicBezTo>
                        </a:path>
                      </a:pathLst>
                    </a:custGeom>
                    <a:noFill/>
                    <a:ln w="28575" cap="rnd" cmpd="sng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00CC99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26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38" y="2220"/>
                      <a:ext cx="96" cy="941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ct val="25000"/>
                        </a:spcBef>
                        <a:buSzPct val="125000"/>
                        <a:buChar char="•"/>
                        <a:defRPr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ct val="25000"/>
                        </a:spcBef>
                        <a:buSzPct val="100000"/>
                        <a:buChar char="–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ct val="25000"/>
                        </a:spcBef>
                        <a:buSzPct val="100000"/>
                        <a:buChar char=" "/>
                        <a:defRPr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ct val="25000"/>
                        </a:spcBef>
                        <a:buSzPct val="100000"/>
                        <a:buChar char=" 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ct val="25000"/>
                        </a:spcBef>
                        <a:buSzPct val="100000"/>
                        <a:buChar char=" 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SzPct val="100000"/>
                        <a:buChar char=" 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SzPct val="100000"/>
                        <a:buChar char=" 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SzPct val="100000"/>
                        <a:buChar char=" 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SzPct val="100000"/>
                        <a:buChar char=" 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Bef>
                          <a:spcPct val="0"/>
                        </a:spcBef>
                        <a:buSzTx/>
                        <a:buFontTx/>
                        <a:buNone/>
                      </a:pPr>
                      <a:endParaRPr lang="en-CA" altLang="en-US" sz="2400" b="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sp>
                <p:nvSpPr>
                  <p:cNvPr id="22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724" y="3214"/>
                    <a:ext cx="913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23" name="Line 12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96" y="2942"/>
                    <a:ext cx="860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24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676" y="3230"/>
                    <a:ext cx="1056" cy="176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000080"/>
                          </a:outerShdw>
                        </a:effectLst>
                      </a14:hiddenEffects>
                    </a:ext>
                  </a:extLst>
                </p:spPr>
                <p:txBody>
                  <a:bodyPr anchor="ctr"/>
                  <a:lstStyle>
                    <a:lvl1pPr eaLnBrk="0" hangingPunct="0">
                      <a:lnSpc>
                        <a:spcPct val="90000"/>
                      </a:lnSpc>
                      <a:spcBef>
                        <a:spcPct val="25000"/>
                      </a:spcBef>
                      <a:buSzPct val="125000"/>
                      <a:buChar char="•"/>
                      <a:defRPr sz="20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lnSpc>
                        <a:spcPct val="90000"/>
                      </a:lnSpc>
                      <a:spcBef>
                        <a:spcPct val="25000"/>
                      </a:spcBef>
                      <a:buSzPct val="100000"/>
                      <a:buChar char="–"/>
                      <a:defRPr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lnSpc>
                        <a:spcPct val="90000"/>
                      </a:lnSpc>
                      <a:spcBef>
                        <a:spcPct val="25000"/>
                      </a:spcBef>
                      <a:buSzPct val="100000"/>
                      <a:buChar char=" "/>
                      <a:defRPr sz="16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lnSpc>
                        <a:spcPct val="90000"/>
                      </a:lnSpc>
                      <a:spcBef>
                        <a:spcPct val="25000"/>
                      </a:spcBef>
                      <a:buSzPct val="100000"/>
                      <a:buChar char=" "/>
                      <a:defRPr sz="14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lnSpc>
                        <a:spcPct val="90000"/>
                      </a:lnSpc>
                      <a:spcBef>
                        <a:spcPct val="25000"/>
                      </a:spcBef>
                      <a:buSzPct val="100000"/>
                      <a:buChar char=" "/>
                      <a:defRPr sz="14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lnSpc>
                        <a:spcPct val="90000"/>
                      </a:lnSpc>
                      <a:spcBef>
                        <a:spcPct val="25000"/>
                      </a:spcBef>
                      <a:spcAft>
                        <a:spcPct val="0"/>
                      </a:spcAft>
                      <a:buSzPct val="100000"/>
                      <a:buChar char=" "/>
                      <a:defRPr sz="14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lnSpc>
                        <a:spcPct val="90000"/>
                      </a:lnSpc>
                      <a:spcBef>
                        <a:spcPct val="25000"/>
                      </a:spcBef>
                      <a:spcAft>
                        <a:spcPct val="0"/>
                      </a:spcAft>
                      <a:buSzPct val="100000"/>
                      <a:buChar char=" "/>
                      <a:defRPr sz="14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lnSpc>
                        <a:spcPct val="90000"/>
                      </a:lnSpc>
                      <a:spcBef>
                        <a:spcPct val="25000"/>
                      </a:spcBef>
                      <a:spcAft>
                        <a:spcPct val="0"/>
                      </a:spcAft>
                      <a:buSzPct val="100000"/>
                      <a:buChar char=" "/>
                      <a:defRPr sz="14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lnSpc>
                        <a:spcPct val="90000"/>
                      </a:lnSpc>
                      <a:spcBef>
                        <a:spcPct val="25000"/>
                      </a:spcBef>
                      <a:spcAft>
                        <a:spcPct val="0"/>
                      </a:spcAft>
                      <a:buSzPct val="100000"/>
                      <a:buChar char=" "/>
                      <a:defRPr sz="1400" b="1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  <a:spcBef>
                        <a:spcPct val="0"/>
                      </a:spcBef>
                      <a:buSzTx/>
                      <a:buFontTx/>
                      <a:buNone/>
                    </a:pPr>
                    <a:endParaRPr lang="en-CA" altLang="en-US" sz="2400" b="0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20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440" y="3602"/>
                  <a:ext cx="1905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CC9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7322" tIns="38661" rIns="77322" bIns="38661"/>
                <a:lstStyle>
                  <a:lvl1pPr defTabSz="966788" eaLnBrk="0" hangingPunct="0">
                    <a:lnSpc>
                      <a:spcPct val="90000"/>
                    </a:lnSpc>
                    <a:spcBef>
                      <a:spcPct val="25000"/>
                    </a:spcBef>
                    <a:buSzPct val="125000"/>
                    <a:buChar char="•"/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966788" eaLnBrk="0" hangingPunct="0">
                    <a:lnSpc>
                      <a:spcPct val="90000"/>
                    </a:lnSpc>
                    <a:spcBef>
                      <a:spcPct val="25000"/>
                    </a:spcBef>
                    <a:buSzPct val="100000"/>
                    <a:buChar char="–"/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966788" eaLnBrk="0" hangingPunct="0">
                    <a:lnSpc>
                      <a:spcPct val="90000"/>
                    </a:lnSpc>
                    <a:spcBef>
                      <a:spcPct val="25000"/>
                    </a:spcBef>
                    <a:buSzPct val="100000"/>
                    <a:buChar char=" "/>
                    <a:defRPr sz="16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966788" eaLnBrk="0" hangingPunct="0">
                    <a:lnSpc>
                      <a:spcPct val="90000"/>
                    </a:lnSpc>
                    <a:spcBef>
                      <a:spcPct val="25000"/>
                    </a:spcBef>
                    <a:buSzPct val="100000"/>
                    <a:buChar char=" "/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966788" eaLnBrk="0" hangingPunct="0">
                    <a:lnSpc>
                      <a:spcPct val="90000"/>
                    </a:lnSpc>
                    <a:spcBef>
                      <a:spcPct val="25000"/>
                    </a:spcBef>
                    <a:buSzPct val="100000"/>
                    <a:buChar char=" "/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966788" eaLnBrk="0" fontAlgn="base" hangingPunct="0">
                    <a:lnSpc>
                      <a:spcPct val="90000"/>
                    </a:lnSpc>
                    <a:spcBef>
                      <a:spcPct val="25000"/>
                    </a:spcBef>
                    <a:spcAft>
                      <a:spcPct val="0"/>
                    </a:spcAft>
                    <a:buSzPct val="100000"/>
                    <a:buChar char=" "/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966788" eaLnBrk="0" fontAlgn="base" hangingPunct="0">
                    <a:lnSpc>
                      <a:spcPct val="90000"/>
                    </a:lnSpc>
                    <a:spcBef>
                      <a:spcPct val="25000"/>
                    </a:spcBef>
                    <a:spcAft>
                      <a:spcPct val="0"/>
                    </a:spcAft>
                    <a:buSzPct val="100000"/>
                    <a:buChar char=" "/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966788" eaLnBrk="0" fontAlgn="base" hangingPunct="0">
                    <a:lnSpc>
                      <a:spcPct val="90000"/>
                    </a:lnSpc>
                    <a:spcBef>
                      <a:spcPct val="25000"/>
                    </a:spcBef>
                    <a:spcAft>
                      <a:spcPct val="0"/>
                    </a:spcAft>
                    <a:buSzPct val="100000"/>
                    <a:buChar char=" "/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966788" eaLnBrk="0" fontAlgn="base" hangingPunct="0">
                    <a:lnSpc>
                      <a:spcPct val="90000"/>
                    </a:lnSpc>
                    <a:spcBef>
                      <a:spcPct val="25000"/>
                    </a:spcBef>
                    <a:spcAft>
                      <a:spcPct val="0"/>
                    </a:spcAft>
                    <a:buSzPct val="100000"/>
                    <a:buChar char=" "/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lnSpc>
                      <a:spcPct val="100000"/>
                    </a:lnSpc>
                    <a:spcBef>
                      <a:spcPct val="50000"/>
                    </a:spcBef>
                    <a:buSzTx/>
                    <a:buFontTx/>
                    <a:buNone/>
                  </a:pPr>
                  <a:r>
                    <a:rPr lang="en-US" altLang="en-US" sz="1200">
                      <a:solidFill>
                        <a:srgbClr val="000000"/>
                      </a:solidFill>
                    </a:rPr>
                    <a:t>Radial Distance from Meteoroid</a:t>
                  </a:r>
                  <a:endParaRPr lang="en-US" altLang="en-US" sz="1300" b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8" name="Line 15"/>
              <p:cNvSpPr>
                <a:spLocks noChangeShapeType="1"/>
              </p:cNvSpPr>
              <p:nvPr/>
            </p:nvSpPr>
            <p:spPr bwMode="auto">
              <a:xfrm>
                <a:off x="2827" y="2486"/>
                <a:ext cx="19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" name="Line 16"/>
              <p:cNvSpPr>
                <a:spLocks noChangeShapeType="1"/>
              </p:cNvSpPr>
              <p:nvPr/>
            </p:nvSpPr>
            <p:spPr bwMode="auto">
              <a:xfrm flipH="1">
                <a:off x="2412" y="2492"/>
                <a:ext cx="19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0" name="Text Box 17"/>
              <p:cNvSpPr txBox="1">
                <a:spLocks noChangeArrowheads="1"/>
              </p:cNvSpPr>
              <p:nvPr/>
            </p:nvSpPr>
            <p:spPr bwMode="auto">
              <a:xfrm>
                <a:off x="2589" y="2378"/>
                <a:ext cx="336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7322" tIns="38661" rIns="77322" bIns="38661"/>
              <a:lstStyle>
                <a:lvl1pPr defTabSz="966788" eaLnBrk="0" hangingPunct="0">
                  <a:lnSpc>
                    <a:spcPct val="90000"/>
                  </a:lnSpc>
                  <a:spcBef>
                    <a:spcPct val="25000"/>
                  </a:spcBef>
                  <a:buSzPct val="125000"/>
                  <a:buChar char="•"/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966788" eaLnBrk="0" hangingPunct="0">
                  <a:lnSpc>
                    <a:spcPct val="90000"/>
                  </a:lnSpc>
                  <a:spcBef>
                    <a:spcPct val="25000"/>
                  </a:spcBef>
                  <a:buSzPct val="100000"/>
                  <a:buChar char="–"/>
                  <a:defRPr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966788" eaLnBrk="0" hangingPunct="0">
                  <a:lnSpc>
                    <a:spcPct val="90000"/>
                  </a:lnSpc>
                  <a:spcBef>
                    <a:spcPct val="25000"/>
                  </a:spcBef>
                  <a:buSzPct val="100000"/>
                  <a:buChar char=" "/>
                  <a:defRPr sz="16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966788" eaLnBrk="0" hangingPunct="0">
                  <a:lnSpc>
                    <a:spcPct val="90000"/>
                  </a:lnSpc>
                  <a:spcBef>
                    <a:spcPct val="25000"/>
                  </a:spcBef>
                  <a:buSzPct val="100000"/>
                  <a:buChar char=" "/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966788" eaLnBrk="0" hangingPunct="0">
                  <a:lnSpc>
                    <a:spcPct val="90000"/>
                  </a:lnSpc>
                  <a:spcBef>
                    <a:spcPct val="25000"/>
                  </a:spcBef>
                  <a:buSzPct val="100000"/>
                  <a:buChar char=" "/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966788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SzPct val="100000"/>
                  <a:buChar char=" "/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966788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SzPct val="100000"/>
                  <a:buChar char=" "/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966788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SzPct val="100000"/>
                  <a:buChar char=" "/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966788" eaLnBrk="0" fontAlgn="base" hangingPunct="0">
                  <a:lnSpc>
                    <a:spcPct val="90000"/>
                  </a:lnSpc>
                  <a:spcBef>
                    <a:spcPct val="25000"/>
                  </a:spcBef>
                  <a:spcAft>
                    <a:spcPct val="0"/>
                  </a:spcAft>
                  <a:buSzPct val="100000"/>
                  <a:buChar char=" "/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50000"/>
                  </a:spcBef>
                  <a:buSzTx/>
                  <a:buFontTx/>
                  <a:buNone/>
                </a:pPr>
                <a:r>
                  <a:rPr lang="en-US" altLang="en-US" sz="1300" i="1">
                    <a:solidFill>
                      <a:srgbClr val="000000"/>
                    </a:solidFill>
                  </a:rPr>
                  <a:t>   </a:t>
                </a:r>
                <a:r>
                  <a:rPr lang="en-US" altLang="en-US" sz="1500" i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en-US" altLang="en-US" sz="1500" i="1" baseline="-250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1" name="Group 18"/>
              <p:cNvGrpSpPr>
                <a:grpSpLocks/>
              </p:cNvGrpSpPr>
              <p:nvPr/>
            </p:nvGrpSpPr>
            <p:grpSpPr bwMode="auto">
              <a:xfrm>
                <a:off x="1492" y="2583"/>
                <a:ext cx="955" cy="387"/>
                <a:chOff x="3933" y="9920"/>
                <a:chExt cx="2388" cy="968"/>
              </a:xfrm>
            </p:grpSpPr>
            <p:sp>
              <p:nvSpPr>
                <p:cNvPr id="15" name="Oval 19"/>
                <p:cNvSpPr>
                  <a:spLocks noChangeArrowheads="1"/>
                </p:cNvSpPr>
                <p:nvPr/>
              </p:nvSpPr>
              <p:spPr bwMode="auto">
                <a:xfrm>
                  <a:off x="6223" y="9920"/>
                  <a:ext cx="98" cy="9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>
                  <a:lvl1pPr eaLnBrk="0" hangingPunct="0">
                    <a:lnSpc>
                      <a:spcPct val="90000"/>
                    </a:lnSpc>
                    <a:spcBef>
                      <a:spcPct val="25000"/>
                    </a:spcBef>
                    <a:buSzPct val="125000"/>
                    <a:buChar char="•"/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lnSpc>
                      <a:spcPct val="90000"/>
                    </a:lnSpc>
                    <a:spcBef>
                      <a:spcPct val="25000"/>
                    </a:spcBef>
                    <a:buSzPct val="100000"/>
                    <a:buChar char="–"/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lnSpc>
                      <a:spcPct val="90000"/>
                    </a:lnSpc>
                    <a:spcBef>
                      <a:spcPct val="25000"/>
                    </a:spcBef>
                    <a:buSzPct val="100000"/>
                    <a:buChar char=" "/>
                    <a:defRPr sz="16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lnSpc>
                      <a:spcPct val="90000"/>
                    </a:lnSpc>
                    <a:spcBef>
                      <a:spcPct val="25000"/>
                    </a:spcBef>
                    <a:buSzPct val="100000"/>
                    <a:buChar char=" "/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lnSpc>
                      <a:spcPct val="90000"/>
                    </a:lnSpc>
                    <a:spcBef>
                      <a:spcPct val="25000"/>
                    </a:spcBef>
                    <a:buSzPct val="100000"/>
                    <a:buChar char=" "/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ct val="25000"/>
                    </a:spcBef>
                    <a:spcAft>
                      <a:spcPct val="0"/>
                    </a:spcAft>
                    <a:buSzPct val="100000"/>
                    <a:buChar char=" "/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ct val="25000"/>
                    </a:spcBef>
                    <a:spcAft>
                      <a:spcPct val="0"/>
                    </a:spcAft>
                    <a:buSzPct val="100000"/>
                    <a:buChar char=" "/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ct val="25000"/>
                    </a:spcBef>
                    <a:spcAft>
                      <a:spcPct val="0"/>
                    </a:spcAft>
                    <a:buSzPct val="100000"/>
                    <a:buChar char=" "/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ct val="25000"/>
                    </a:spcBef>
                    <a:spcAft>
                      <a:spcPct val="0"/>
                    </a:spcAft>
                    <a:buSzPct val="100000"/>
                    <a:buChar char=" "/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SzTx/>
                    <a:buFontTx/>
                    <a:buNone/>
                  </a:pPr>
                  <a:endParaRPr lang="en-CA" altLang="en-US" sz="2400" b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4848" y="10036"/>
                  <a:ext cx="1290" cy="49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CA"/>
                </a:p>
              </p:txBody>
            </p:sp>
            <p:sp>
              <p:nvSpPr>
                <p:cNvPr id="17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933" y="10455"/>
                  <a:ext cx="1680" cy="4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6652" tIns="48326" rIns="96652" bIns="48326">
                  <a:spAutoFit/>
                </a:bodyPr>
                <a:lstStyle>
                  <a:lvl1pPr defTabSz="966788" eaLnBrk="0" hangingPunct="0">
                    <a:lnSpc>
                      <a:spcPct val="90000"/>
                    </a:lnSpc>
                    <a:spcBef>
                      <a:spcPct val="25000"/>
                    </a:spcBef>
                    <a:buSzPct val="125000"/>
                    <a:buChar char="•"/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966788" eaLnBrk="0" hangingPunct="0">
                    <a:lnSpc>
                      <a:spcPct val="90000"/>
                    </a:lnSpc>
                    <a:spcBef>
                      <a:spcPct val="25000"/>
                    </a:spcBef>
                    <a:buSzPct val="100000"/>
                    <a:buChar char="–"/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966788" eaLnBrk="0" hangingPunct="0">
                    <a:lnSpc>
                      <a:spcPct val="90000"/>
                    </a:lnSpc>
                    <a:spcBef>
                      <a:spcPct val="25000"/>
                    </a:spcBef>
                    <a:buSzPct val="100000"/>
                    <a:buChar char=" "/>
                    <a:defRPr sz="16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966788" eaLnBrk="0" hangingPunct="0">
                    <a:lnSpc>
                      <a:spcPct val="90000"/>
                    </a:lnSpc>
                    <a:spcBef>
                      <a:spcPct val="25000"/>
                    </a:spcBef>
                    <a:buSzPct val="100000"/>
                    <a:buChar char=" "/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966788" eaLnBrk="0" hangingPunct="0">
                    <a:lnSpc>
                      <a:spcPct val="90000"/>
                    </a:lnSpc>
                    <a:spcBef>
                      <a:spcPct val="25000"/>
                    </a:spcBef>
                    <a:buSzPct val="100000"/>
                    <a:buChar char=" "/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966788" eaLnBrk="0" fontAlgn="base" hangingPunct="0">
                    <a:lnSpc>
                      <a:spcPct val="90000"/>
                    </a:lnSpc>
                    <a:spcBef>
                      <a:spcPct val="25000"/>
                    </a:spcBef>
                    <a:spcAft>
                      <a:spcPct val="0"/>
                    </a:spcAft>
                    <a:buSzPct val="100000"/>
                    <a:buChar char=" "/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966788" eaLnBrk="0" fontAlgn="base" hangingPunct="0">
                    <a:lnSpc>
                      <a:spcPct val="90000"/>
                    </a:lnSpc>
                    <a:spcBef>
                      <a:spcPct val="25000"/>
                    </a:spcBef>
                    <a:spcAft>
                      <a:spcPct val="0"/>
                    </a:spcAft>
                    <a:buSzPct val="100000"/>
                    <a:buChar char=" "/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966788" eaLnBrk="0" fontAlgn="base" hangingPunct="0">
                    <a:lnSpc>
                      <a:spcPct val="90000"/>
                    </a:lnSpc>
                    <a:spcBef>
                      <a:spcPct val="25000"/>
                    </a:spcBef>
                    <a:spcAft>
                      <a:spcPct val="0"/>
                    </a:spcAft>
                    <a:buSzPct val="100000"/>
                    <a:buChar char=" "/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966788" eaLnBrk="0" fontAlgn="base" hangingPunct="0">
                    <a:lnSpc>
                      <a:spcPct val="90000"/>
                    </a:lnSpc>
                    <a:spcBef>
                      <a:spcPct val="25000"/>
                    </a:spcBef>
                    <a:spcAft>
                      <a:spcPct val="0"/>
                    </a:spcAft>
                    <a:buSzPct val="100000"/>
                    <a:buChar char=" "/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50000"/>
                    </a:spcBef>
                    <a:buSzTx/>
                    <a:buFontTx/>
                    <a:buNone/>
                  </a:pPr>
                  <a:r>
                    <a:rPr lang="en-US" altLang="en-US" sz="1300">
                      <a:solidFill>
                        <a:srgbClr val="000000"/>
                      </a:solidFill>
                    </a:rPr>
                    <a:t>meteoroid</a:t>
                  </a:r>
                  <a:endParaRPr lang="en-US" altLang="en-US" sz="1300" b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2" name="Group 22"/>
              <p:cNvGrpSpPr>
                <a:grpSpLocks/>
              </p:cNvGrpSpPr>
              <p:nvPr/>
            </p:nvGrpSpPr>
            <p:grpSpPr bwMode="auto">
              <a:xfrm>
                <a:off x="2512" y="2709"/>
                <a:ext cx="1068" cy="317"/>
                <a:chOff x="6468" y="10264"/>
                <a:chExt cx="2670" cy="793"/>
              </a:xfrm>
            </p:grpSpPr>
            <p:sp>
              <p:nvSpPr>
                <p:cNvPr id="13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6468" y="10624"/>
                  <a:ext cx="2670" cy="4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6652" tIns="48326" rIns="96652" bIns="48326">
                  <a:spAutoFit/>
                </a:bodyPr>
                <a:lstStyle>
                  <a:lvl1pPr defTabSz="966788" eaLnBrk="0" hangingPunct="0">
                    <a:lnSpc>
                      <a:spcPct val="90000"/>
                    </a:lnSpc>
                    <a:spcBef>
                      <a:spcPct val="25000"/>
                    </a:spcBef>
                    <a:buSzPct val="125000"/>
                    <a:buChar char="•"/>
                    <a:defRPr sz="20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966788" eaLnBrk="0" hangingPunct="0">
                    <a:lnSpc>
                      <a:spcPct val="90000"/>
                    </a:lnSpc>
                    <a:spcBef>
                      <a:spcPct val="25000"/>
                    </a:spcBef>
                    <a:buSzPct val="100000"/>
                    <a:buChar char="–"/>
                    <a:defRPr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966788" eaLnBrk="0" hangingPunct="0">
                    <a:lnSpc>
                      <a:spcPct val="90000"/>
                    </a:lnSpc>
                    <a:spcBef>
                      <a:spcPct val="25000"/>
                    </a:spcBef>
                    <a:buSzPct val="100000"/>
                    <a:buChar char=" "/>
                    <a:defRPr sz="16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966788" eaLnBrk="0" hangingPunct="0">
                    <a:lnSpc>
                      <a:spcPct val="90000"/>
                    </a:lnSpc>
                    <a:spcBef>
                      <a:spcPct val="25000"/>
                    </a:spcBef>
                    <a:buSzPct val="100000"/>
                    <a:buChar char=" "/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966788" eaLnBrk="0" hangingPunct="0">
                    <a:lnSpc>
                      <a:spcPct val="90000"/>
                    </a:lnSpc>
                    <a:spcBef>
                      <a:spcPct val="25000"/>
                    </a:spcBef>
                    <a:buSzPct val="100000"/>
                    <a:buChar char=" "/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966788" eaLnBrk="0" fontAlgn="base" hangingPunct="0">
                    <a:lnSpc>
                      <a:spcPct val="90000"/>
                    </a:lnSpc>
                    <a:spcBef>
                      <a:spcPct val="25000"/>
                    </a:spcBef>
                    <a:spcAft>
                      <a:spcPct val="0"/>
                    </a:spcAft>
                    <a:buSzPct val="100000"/>
                    <a:buChar char=" "/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966788" eaLnBrk="0" fontAlgn="base" hangingPunct="0">
                    <a:lnSpc>
                      <a:spcPct val="90000"/>
                    </a:lnSpc>
                    <a:spcBef>
                      <a:spcPct val="25000"/>
                    </a:spcBef>
                    <a:spcAft>
                      <a:spcPct val="0"/>
                    </a:spcAft>
                    <a:buSzPct val="100000"/>
                    <a:buChar char=" "/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966788" eaLnBrk="0" fontAlgn="base" hangingPunct="0">
                    <a:lnSpc>
                      <a:spcPct val="90000"/>
                    </a:lnSpc>
                    <a:spcBef>
                      <a:spcPct val="25000"/>
                    </a:spcBef>
                    <a:spcAft>
                      <a:spcPct val="0"/>
                    </a:spcAft>
                    <a:buSzPct val="100000"/>
                    <a:buChar char=" "/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966788" eaLnBrk="0" fontAlgn="base" hangingPunct="0">
                    <a:lnSpc>
                      <a:spcPct val="90000"/>
                    </a:lnSpc>
                    <a:spcBef>
                      <a:spcPct val="25000"/>
                    </a:spcBef>
                    <a:spcAft>
                      <a:spcPct val="0"/>
                    </a:spcAft>
                    <a:buSzPct val="100000"/>
                    <a:buChar char=" "/>
                    <a:defRPr sz="1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50000"/>
                    </a:spcBef>
                    <a:buSzTx/>
                    <a:buFontTx/>
                    <a:buNone/>
                  </a:pPr>
                  <a:r>
                    <a:rPr lang="en-US" altLang="en-US" sz="1300">
                      <a:solidFill>
                        <a:srgbClr val="000000"/>
                      </a:solidFill>
                    </a:rPr>
                    <a:t>head echo plasma</a:t>
                  </a:r>
                  <a:endParaRPr lang="en-US" altLang="en-US" sz="1300" b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4" name="Line 24"/>
                <p:cNvSpPr>
                  <a:spLocks noChangeShapeType="1"/>
                </p:cNvSpPr>
                <p:nvPr/>
              </p:nvSpPr>
              <p:spPr bwMode="auto">
                <a:xfrm flipH="1" flipV="1">
                  <a:off x="7053" y="10264"/>
                  <a:ext cx="600" cy="40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CA"/>
                </a:p>
              </p:txBody>
            </p:sp>
          </p:grpSp>
        </p:grpSp>
      </p:grpSp>
      <p:sp>
        <p:nvSpPr>
          <p:cNvPr id="29" name="TextBox 28"/>
          <p:cNvSpPr txBox="1"/>
          <p:nvPr/>
        </p:nvSpPr>
        <p:spPr>
          <a:xfrm>
            <a:off x="6858000" y="6400800"/>
            <a:ext cx="2104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Radial scatter Radar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5364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Optical systems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Mass scale (luminous efficiency)</a:t>
            </a:r>
          </a:p>
          <a:p>
            <a:pPr lvl="1"/>
            <a:r>
              <a:rPr lang="en-CA" dirty="0" smtClean="0"/>
              <a:t>Depends on wavelengths observed</a:t>
            </a:r>
          </a:p>
          <a:p>
            <a:pPr lvl="1"/>
            <a:r>
              <a:rPr lang="en-CA" dirty="0" smtClean="0"/>
              <a:t>Function of speed (?)</a:t>
            </a:r>
          </a:p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825" y="3352800"/>
            <a:ext cx="5848350" cy="31432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47825" y="6479959"/>
            <a:ext cx="334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 smtClean="0"/>
              <a:t>Borovicka</a:t>
            </a:r>
            <a:r>
              <a:rPr lang="en-CA" dirty="0" smtClean="0"/>
              <a:t> &amp; </a:t>
            </a:r>
            <a:r>
              <a:rPr lang="en-CA" dirty="0" err="1" smtClean="0"/>
              <a:t>Betlem</a:t>
            </a:r>
            <a:r>
              <a:rPr lang="en-CA" dirty="0" smtClean="0"/>
              <a:t> 1997, </a:t>
            </a:r>
            <a:r>
              <a:rPr lang="en-CA" dirty="0" err="1" smtClean="0"/>
              <a:t>Perseid</a:t>
            </a:r>
            <a:endParaRPr lang="en-CA" dirty="0"/>
          </a:p>
        </p:txBody>
      </p:sp>
      <p:sp>
        <p:nvSpPr>
          <p:cNvPr id="6" name="TextBox 5"/>
          <p:cNvSpPr txBox="1"/>
          <p:nvPr/>
        </p:nvSpPr>
        <p:spPr>
          <a:xfrm>
            <a:off x="6858000" y="6400800"/>
            <a:ext cx="2104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dirty="0" smtClean="0"/>
              <a:t>Optical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2109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Optical Collecting area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Need to account for</a:t>
            </a:r>
          </a:p>
          <a:p>
            <a:pPr lvl="1"/>
            <a:r>
              <a:rPr lang="en-CA" dirty="0" smtClean="0"/>
              <a:t>Range to camera(s)</a:t>
            </a:r>
          </a:p>
          <a:p>
            <a:pPr lvl="1"/>
            <a:r>
              <a:rPr lang="en-CA" dirty="0" smtClean="0"/>
              <a:t>Angular speed/spread of light</a:t>
            </a:r>
          </a:p>
          <a:p>
            <a:pPr lvl="1"/>
            <a:r>
              <a:rPr lang="en-CA" dirty="0" smtClean="0"/>
              <a:t>Sensitivity of camera</a:t>
            </a:r>
          </a:p>
          <a:p>
            <a:pPr lvl="1"/>
            <a:r>
              <a:rPr lang="en-CA" dirty="0" smtClean="0"/>
              <a:t>Height bias</a:t>
            </a:r>
          </a:p>
          <a:p>
            <a:pPr lvl="1"/>
            <a:r>
              <a:rPr lang="en-CA" dirty="0" smtClean="0"/>
              <a:t>Any obscured part of the </a:t>
            </a:r>
            <a:br>
              <a:rPr lang="en-CA" dirty="0" smtClean="0"/>
            </a:br>
            <a:r>
              <a:rPr lang="en-CA" dirty="0" smtClean="0"/>
              <a:t>field of view (wide field)</a:t>
            </a:r>
          </a:p>
          <a:p>
            <a:endParaRPr lang="en-CA" dirty="0"/>
          </a:p>
        </p:txBody>
      </p:sp>
      <p:pic>
        <p:nvPicPr>
          <p:cNvPr id="5" name="Picture 15"/>
          <p:cNvPicPr>
            <a:picLocks noChangeAspect="1" noChangeArrowheads="1"/>
          </p:cNvPicPr>
          <p:nvPr/>
        </p:nvPicPr>
        <p:blipFill>
          <a:blip r:embed="rId2" cstate="print"/>
          <a:srcRect l="6706" r="13934" b="6248"/>
          <a:stretch>
            <a:fillRect/>
          </a:stretch>
        </p:blipFill>
        <p:spPr bwMode="auto">
          <a:xfrm>
            <a:off x="5410200" y="3200400"/>
            <a:ext cx="3594954" cy="3291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858000" y="6400800"/>
            <a:ext cx="2104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dirty="0" smtClean="0"/>
              <a:t>Optical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694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Limiting meteor magnitude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Usually no single limit; different in different parts of the field</a:t>
            </a:r>
          </a:p>
          <a:p>
            <a:r>
              <a:rPr lang="en-US" dirty="0" smtClean="0"/>
              <a:t>Depends on:</a:t>
            </a:r>
          </a:p>
          <a:p>
            <a:pPr lvl="1"/>
            <a:r>
              <a:rPr lang="en-US" dirty="0" smtClean="0"/>
              <a:t>Sky conditions (limiting stellar magnitude)</a:t>
            </a:r>
          </a:p>
          <a:p>
            <a:pPr lvl="1"/>
            <a:r>
              <a:rPr lang="en-US" dirty="0" smtClean="0"/>
              <a:t>Angular spread of light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0" y="6400800"/>
            <a:ext cx="2104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dirty="0" smtClean="0"/>
              <a:t>Optical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676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All meteor observations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Limiting mass is a function of speed</a:t>
            </a:r>
          </a:p>
          <a:p>
            <a:r>
              <a:rPr lang="en-CA" dirty="0" smtClean="0"/>
              <a:t>Limiting mass is a function of meteor position</a:t>
            </a:r>
          </a:p>
          <a:p>
            <a:r>
              <a:rPr lang="en-CA" dirty="0" smtClean="0"/>
              <a:t>Mass distribution index needed to correct </a:t>
            </a:r>
            <a:r>
              <a:rPr lang="en-CA" dirty="0" smtClean="0"/>
              <a:t>rates</a:t>
            </a:r>
          </a:p>
          <a:p>
            <a:r>
              <a:rPr lang="en-CA" dirty="0" smtClean="0"/>
              <a:t>Detection algorithms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405174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688" y="27709"/>
            <a:ext cx="8229600" cy="1143000"/>
          </a:xfrm>
        </p:spPr>
        <p:txBody>
          <a:bodyPr/>
          <a:lstStyle/>
          <a:p>
            <a:r>
              <a:rPr lang="en-CA" dirty="0" smtClean="0"/>
              <a:t>Radar</a:t>
            </a:r>
            <a:endParaRPr lang="en-CA" dirty="0"/>
          </a:p>
        </p:txBody>
      </p:sp>
      <p:pic>
        <p:nvPicPr>
          <p:cNvPr id="4" name="Picture 9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1085060"/>
            <a:ext cx="9144000" cy="5152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5497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All radars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Ionization efficiency vs. speed</a:t>
            </a:r>
          </a:p>
          <a:p>
            <a:r>
              <a:rPr lang="en-CA" dirty="0" smtClean="0"/>
              <a:t>Generally observe a small portion of the trail (1</a:t>
            </a:r>
            <a:r>
              <a:rPr lang="en-CA" baseline="30000" dirty="0" smtClean="0"/>
              <a:t>st</a:t>
            </a:r>
            <a:r>
              <a:rPr lang="en-CA" dirty="0" smtClean="0"/>
              <a:t> Fresnel zone/main beam): extrapolate to get total mass</a:t>
            </a:r>
          </a:p>
          <a:p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8229600" y="6400800"/>
            <a:ext cx="732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Radar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6127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Transverse scatter radars (backscatter)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trail radius</a:t>
            </a:r>
          </a:p>
          <a:p>
            <a:r>
              <a:rPr lang="en-US" dirty="0" smtClean="0"/>
              <a:t>Finite velocity effect</a:t>
            </a:r>
          </a:p>
          <a:p>
            <a:r>
              <a:rPr lang="en-US" dirty="0" smtClean="0"/>
              <a:t>PRF effect</a:t>
            </a:r>
          </a:p>
          <a:p>
            <a:r>
              <a:rPr lang="en-US" dirty="0" smtClean="0"/>
              <a:t>Faraday rotation (linearly polarized beams)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0" y="6400800"/>
            <a:ext cx="2104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Transverse Radar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Initial radius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CA" sz="2800" dirty="0" smtClean="0"/>
              <a:t>Meteors ablating high in the atmosphere suffer destructive interference. </a:t>
            </a:r>
          </a:p>
          <a:p>
            <a:r>
              <a:rPr lang="en-CA" sz="2800" dirty="0" smtClean="0"/>
              <a:t>The form of initial radius with height is not well known, and may be complicated by fragmentation.</a:t>
            </a:r>
            <a:endParaRPr lang="en-CA" sz="28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66800" y="3124200"/>
            <a:ext cx="7010400" cy="32766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/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1638300" y="3429000"/>
            <a:ext cx="381000" cy="13716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50000">
                <a:srgbClr val="FFFFFF">
                  <a:gamma/>
                  <a:shade val="46275"/>
                  <a:invGamma/>
                </a:srgbClr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790700" y="3429000"/>
            <a:ext cx="5410200" cy="1371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FFFFFF">
                  <a:gamma/>
                  <a:shade val="46275"/>
                  <a:invGamma/>
                </a:srgbClr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048500" y="3429000"/>
            <a:ext cx="457200" cy="1371600"/>
          </a:xfrm>
          <a:prstGeom prst="ellipse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V="1">
            <a:off x="3733800" y="3962400"/>
            <a:ext cx="0" cy="2362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4495800" y="3962400"/>
            <a:ext cx="0" cy="2362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1866900" y="4114800"/>
            <a:ext cx="54102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841863" y="3230563"/>
            <a:ext cx="1028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chemeClr val="hlink"/>
                </a:solidFill>
              </a:rPr>
              <a:t>meteor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5219700" y="4876800"/>
            <a:ext cx="2406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rgbClr val="000000"/>
                </a:solidFill>
              </a:rPr>
              <a:t>Ionization column</a:t>
            </a:r>
            <a:endParaRPr lang="en-US" altLang="en-US" sz="2400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981200" y="5791200"/>
            <a:ext cx="1646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rgbClr val="FF0000"/>
                </a:solidFill>
              </a:rPr>
              <a:t>Radar beam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58000" y="6400800"/>
            <a:ext cx="2104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Transverse Radar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73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Finite velocity effect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 meteor trail expands as it crosses the first Fresnel zone (where most of the scattering occurs). </a:t>
            </a:r>
          </a:p>
          <a:p>
            <a:r>
              <a:rPr lang="en-CA" dirty="0" smtClean="0"/>
              <a:t>If the meteor is slow, it may be attenuated before it reaches maximum amplitude. </a:t>
            </a:r>
          </a:p>
          <a:p>
            <a:r>
              <a:rPr lang="en-CA" dirty="0" smtClean="0"/>
              <a:t>This effect is expected to be much smaller than the initial radius effect, but it affects mainly slow meteors.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6858000" y="6400800"/>
            <a:ext cx="2104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Transverse Radar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0149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PRF effect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Meteor echoes, particularly from weak or high meteors, decay quickly.</a:t>
            </a:r>
          </a:p>
          <a:p>
            <a:r>
              <a:rPr lang="en-CA" dirty="0" smtClean="0"/>
              <a:t>If the pulse repetition frequency of the radar is not high enough, short echoes may be missed. </a:t>
            </a:r>
          </a:p>
          <a:p>
            <a:r>
              <a:rPr lang="en-CA" dirty="0" smtClean="0"/>
              <a:t>This is also usually much smaller than initial radius.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6858000" y="6400800"/>
            <a:ext cx="2104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Transverse Radar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9733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Faraday rotation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dirty="0" smtClean="0"/>
              <a:t>When a radar beam travels through a region with free electrons (the ionosphere), along the magnetic field, the polarization of the beam rotates.</a:t>
            </a:r>
          </a:p>
          <a:p>
            <a:r>
              <a:rPr lang="en-CA" dirty="0" smtClean="0"/>
              <a:t>If the returning beam’s polarization is not parallel to the antenna, the echo is attenuated.</a:t>
            </a:r>
          </a:p>
          <a:p>
            <a:r>
              <a:rPr lang="en-CA" dirty="0" smtClean="0"/>
              <a:t>This effect occurs only in the afternoon, for certain directions, and is not an issue for circularly polarized beams.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6858000" y="6400800"/>
            <a:ext cx="2104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Transverse Radar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4553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3.1.3337"/>
  <p:tag name="PPTVERSION" val="14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5213</TotalTime>
  <Words>414</Words>
  <Application>Microsoft Office PowerPoint</Application>
  <PresentationFormat>On-screen Show (4:3)</PresentationFormat>
  <Paragraphs>71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Radar and Optical Observing Biases</vt:lpstr>
      <vt:lpstr>All meteor observations</vt:lpstr>
      <vt:lpstr>Radar</vt:lpstr>
      <vt:lpstr>All radars</vt:lpstr>
      <vt:lpstr>Transverse scatter radars (backscatter)</vt:lpstr>
      <vt:lpstr>Initial radius</vt:lpstr>
      <vt:lpstr>Finite velocity effect</vt:lpstr>
      <vt:lpstr>PRF effect</vt:lpstr>
      <vt:lpstr>Faraday rotation</vt:lpstr>
      <vt:lpstr>Radial scatter radars</vt:lpstr>
      <vt:lpstr>Optical systems</vt:lpstr>
      <vt:lpstr>Optical Collecting area</vt:lpstr>
      <vt:lpstr>Limiting meteor magnitude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Transverse scatter meteor radar: Astronomy</dc:title>
  <dc:creator>hp</dc:creator>
  <cp:lastModifiedBy>mcampbell</cp:lastModifiedBy>
  <cp:revision>24</cp:revision>
  <dcterms:created xsi:type="dcterms:W3CDTF">2009-05-05T16:03:56Z</dcterms:created>
  <dcterms:modified xsi:type="dcterms:W3CDTF">2016-09-21T13:50:58Z</dcterms:modified>
</cp:coreProperties>
</file>