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24"/>
  </p:notesMasterIdLst>
  <p:sldIdLst>
    <p:sldId id="273" r:id="rId2"/>
    <p:sldId id="291" r:id="rId3"/>
    <p:sldId id="292" r:id="rId4"/>
    <p:sldId id="281" r:id="rId5"/>
    <p:sldId id="282" r:id="rId6"/>
    <p:sldId id="289" r:id="rId7"/>
    <p:sldId id="285" r:id="rId8"/>
    <p:sldId id="286" r:id="rId9"/>
    <p:sldId id="287" r:id="rId10"/>
    <p:sldId id="288" r:id="rId11"/>
    <p:sldId id="284" r:id="rId12"/>
    <p:sldId id="274" r:id="rId13"/>
    <p:sldId id="283" r:id="rId14"/>
    <p:sldId id="279" r:id="rId15"/>
    <p:sldId id="290" r:id="rId16"/>
    <p:sldId id="297" r:id="rId17"/>
    <p:sldId id="295" r:id="rId18"/>
    <p:sldId id="294" r:id="rId19"/>
    <p:sldId id="296" r:id="rId20"/>
    <p:sldId id="280" r:id="rId21"/>
    <p:sldId id="276" r:id="rId22"/>
    <p:sldId id="277" r:id="rId23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AFF1D"/>
    <a:srgbClr val="FFCD00"/>
    <a:srgbClr val="FA6E00"/>
    <a:srgbClr val="7CCDE6"/>
    <a:srgbClr val="0080B4"/>
    <a:srgbClr val="005374"/>
    <a:srgbClr val="C6EE00"/>
    <a:srgbClr val="89A400"/>
    <a:srgbClr val="007156"/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809" autoAdjust="0"/>
    <p:restoredTop sz="85714" autoAdjust="0"/>
  </p:normalViewPr>
  <p:slideViewPr>
    <p:cSldViewPr>
      <p:cViewPr>
        <p:scale>
          <a:sx n="75" d="100"/>
          <a:sy n="75" d="100"/>
        </p:scale>
        <p:origin x="-1024" y="-168"/>
      </p:cViewPr>
      <p:guideLst>
        <p:guide orient="horz" pos="666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de-DE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E4AA6088-1FF0-4E53-845C-EFEDD1C948F8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1:38</a:t>
            </a:r>
          </a:p>
          <a:p>
            <a:r>
              <a:rPr lang="en-US" dirty="0" smtClean="0"/>
              <a:t>IMF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Abk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Return Flux!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2:11</a:t>
            </a:r>
          </a:p>
          <a:p>
            <a:r>
              <a:rPr lang="en-US" dirty="0" err="1" smtClean="0"/>
              <a:t>Externe</a:t>
            </a:r>
            <a:r>
              <a:rPr lang="en-US" dirty="0" smtClean="0"/>
              <a:t> </a:t>
            </a:r>
            <a:r>
              <a:rPr lang="en-US" dirty="0" err="1" smtClean="0"/>
              <a:t>Feldanteile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1:12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0:48</a:t>
            </a:r>
          </a:p>
          <a:p>
            <a:endParaRPr lang="en-US" dirty="0" smtClean="0"/>
          </a:p>
          <a:p>
            <a:r>
              <a:rPr lang="en-US" dirty="0" err="1" smtClean="0"/>
              <a:t>Verstärkung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Verlängerung</a:t>
            </a:r>
            <a:endParaRPr lang="en-US" dirty="0" smtClean="0"/>
          </a:p>
          <a:p>
            <a:r>
              <a:rPr lang="en-US" dirty="0" smtClean="0"/>
              <a:t>-&gt;</a:t>
            </a:r>
            <a:r>
              <a:rPr lang="en-US" baseline="0" dirty="0" smtClean="0"/>
              <a:t> also </a:t>
            </a:r>
            <a:r>
              <a:rPr lang="en-US" baseline="0" dirty="0" err="1" smtClean="0"/>
              <a:t>keine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komplette</a:t>
            </a:r>
            <a:r>
              <a:rPr lang="en-US" baseline="0" dirty="0" smtClean="0"/>
              <a:t> Erosion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tagseitigen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Magnetosphäre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wie</a:t>
            </a:r>
            <a:r>
              <a:rPr lang="en-US" baseline="0" dirty="0" smtClean="0"/>
              <a:t> von </a:t>
            </a:r>
            <a:r>
              <a:rPr lang="en-US" baseline="0" dirty="0" err="1" smtClean="0"/>
              <a:t>Slavin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angenommen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Erosion –</a:t>
            </a:r>
            <a:r>
              <a:rPr lang="en-US" baseline="0" dirty="0" smtClean="0"/>
              <a:t> compression law</a:t>
            </a:r>
          </a:p>
          <a:p>
            <a:r>
              <a:rPr lang="en-US" baseline="0" dirty="0" err="1" smtClean="0"/>
              <a:t>Leicht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anderer</a:t>
            </a:r>
            <a:r>
              <a:rPr lang="en-US" baseline="0" dirty="0" smtClean="0"/>
              <a:t> Exponent </a:t>
            </a:r>
            <a:r>
              <a:rPr lang="en-US" baseline="0" dirty="0" err="1" smtClean="0"/>
              <a:t>für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Merkur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0:25</a:t>
            </a:r>
          </a:p>
          <a:p>
            <a:r>
              <a:rPr lang="en-US" dirty="0" smtClean="0"/>
              <a:t>Johnson used Messenger</a:t>
            </a:r>
            <a:r>
              <a:rPr lang="en-US" baseline="0" dirty="0" smtClean="0"/>
              <a:t> orbital data to obtain average model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R1 </a:t>
            </a:r>
            <a:r>
              <a:rPr lang="en-US" dirty="0" err="1" smtClean="0"/>
              <a:t>Ströme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</a:t>
            </a:r>
            <a:r>
              <a:rPr lang="en-US" baseline="0" dirty="0" smtClean="0"/>
              <a:t> von Anderson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1:22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2:15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2:16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1:27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2:28</a:t>
            </a:r>
          </a:p>
          <a:p>
            <a:r>
              <a:rPr lang="en-US" dirty="0" smtClean="0"/>
              <a:t>SHA results</a:t>
            </a:r>
          </a:p>
          <a:p>
            <a:r>
              <a:rPr lang="en-US" dirty="0" err="1" smtClean="0"/>
              <a:t>Subsolar</a:t>
            </a:r>
            <a:r>
              <a:rPr lang="en-US" dirty="0" smtClean="0"/>
              <a:t> point!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2:00</a:t>
            </a:r>
          </a:p>
          <a:p>
            <a:r>
              <a:rPr lang="en-US" dirty="0" smtClean="0"/>
              <a:t>Induction modeling with nested shells</a:t>
            </a:r>
          </a:p>
          <a:p>
            <a:r>
              <a:rPr lang="en-US" dirty="0" err="1" smtClean="0"/>
              <a:t>Rikitake</a:t>
            </a:r>
            <a:r>
              <a:rPr lang="en-US" baseline="0" dirty="0" smtClean="0"/>
              <a:t> factor: real part, imaginary part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Induction</a:t>
            </a:r>
            <a:r>
              <a:rPr lang="en-US" baseline="0" dirty="0" smtClean="0"/>
              <a:t> results</a:t>
            </a:r>
          </a:p>
          <a:p>
            <a:r>
              <a:rPr lang="en-US" baseline="0" dirty="0" smtClean="0"/>
              <a:t>Low silicate shell conductivity: external field only reacts to the core</a:t>
            </a:r>
          </a:p>
          <a:p>
            <a:r>
              <a:rPr lang="en-US" baseline="0" dirty="0" smtClean="0"/>
              <a:t>High silicate shell conductivity: external field reacts to the crust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Outlook 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Bepi</a:t>
            </a:r>
            <a:r>
              <a:rPr lang="en-US" baseline="0" dirty="0" smtClean="0"/>
              <a:t> Colombo: </a:t>
            </a:r>
          </a:p>
          <a:p>
            <a:r>
              <a:rPr lang="en-US" baseline="0" dirty="0" smtClean="0"/>
              <a:t>Two probes</a:t>
            </a:r>
          </a:p>
          <a:p>
            <a:r>
              <a:rPr lang="en-US" baseline="0" dirty="0" smtClean="0"/>
              <a:t>Time lag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slavin_reconnection_induction_picture.jpg"/>
          <p:cNvPicPr>
            <a:picLocks noChangeAspect="1"/>
          </p:cNvPicPr>
          <p:nvPr userDrawn="1"/>
        </p:nvPicPr>
        <p:blipFill>
          <a:blip r:embed="rId2"/>
          <a:srcRect l="50477" t="6692" r="12361" b="23712"/>
          <a:stretch>
            <a:fillRect/>
          </a:stretch>
        </p:blipFill>
        <p:spPr>
          <a:xfrm>
            <a:off x="296335" y="1066800"/>
            <a:ext cx="5181600" cy="3962400"/>
          </a:xfrm>
          <a:prstGeom prst="rect">
            <a:avLst/>
          </a:prstGeom>
        </p:spPr>
      </p:pic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287338" y="4103688"/>
            <a:ext cx="8583612" cy="2192337"/>
          </a:xfrm>
          <a:prstGeom prst="rect">
            <a:avLst/>
          </a:prstGeom>
          <a:solidFill>
            <a:srgbClr val="FFF0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   </a:t>
            </a:r>
          </a:p>
        </p:txBody>
      </p:sp>
      <p:pic>
        <p:nvPicPr>
          <p:cNvPr id="7" name="Picture 13" descr="TUBS_CO_150dpi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41363"/>
            <a:ext cx="2517775" cy="939800"/>
          </a:xfrm>
          <a:prstGeom prst="rect">
            <a:avLst/>
          </a:prstGeom>
          <a:noFill/>
        </p:spPr>
      </p:pic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287338" y="6297613"/>
            <a:ext cx="8583612" cy="287337"/>
          </a:xfrm>
          <a:prstGeom prst="rect">
            <a:avLst/>
          </a:prstGeom>
          <a:solidFill>
            <a:srgbClr val="BE1E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31850" y="4356100"/>
            <a:ext cx="7772400" cy="8731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30263" y="5499100"/>
            <a:ext cx="7747000" cy="3333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Vorname, Nachname des Referenten, Datum</a:t>
            </a:r>
            <a:endParaRPr lang="de-DE" dirty="0"/>
          </a:p>
        </p:txBody>
      </p:sp>
      <p:pic>
        <p:nvPicPr>
          <p:cNvPr id="10" name="Bild 9" descr="r1_and_ns_currents.png"/>
          <p:cNvPicPr>
            <a:picLocks noChangeAspect="1"/>
          </p:cNvPicPr>
          <p:nvPr userDrawn="1"/>
        </p:nvPicPr>
        <p:blipFill>
          <a:blip r:embed="rId4"/>
          <a:srcRect t="51823" r="27008" b="695"/>
          <a:stretch>
            <a:fillRect/>
          </a:stretch>
        </p:blipFill>
        <p:spPr>
          <a:xfrm>
            <a:off x="4953000" y="838200"/>
            <a:ext cx="3539067" cy="35983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11125"/>
            <a:ext cx="8375650" cy="708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31800" y="1042988"/>
            <a:ext cx="8375650" cy="477202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1133475"/>
          </a:xfrm>
          <a:prstGeom prst="rect">
            <a:avLst/>
          </a:prstGeom>
          <a:solidFill>
            <a:schemeClr val="hlink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3"/>
          <p:cNvSpPr>
            <a:spLocks noGrp="1" noChangeArrowheads="1"/>
          </p:cNvSpPr>
          <p:nvPr userDrawn="1">
            <p:ph type="body" idx="1"/>
          </p:nvPr>
        </p:nvSpPr>
        <p:spPr bwMode="gray">
          <a:xfrm>
            <a:off x="431800" y="1339851"/>
            <a:ext cx="8370888" cy="4622800"/>
          </a:xfrm>
          <a:noFill/>
        </p:spPr>
        <p:txBody>
          <a:bodyPr/>
          <a:lstStyle/>
          <a:p>
            <a:pPr lvl="1">
              <a:buClr>
                <a:srgbClr val="C0C0C0"/>
              </a:buClr>
            </a:pPr>
            <a:r>
              <a:rPr lang="de-DE" sz="2000" dirty="0" err="1">
                <a:solidFill>
                  <a:srgbClr val="C0C0C0"/>
                </a:solidFill>
              </a:rPr>
              <a:t>Kisuaeli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antux</a:t>
            </a:r>
            <a:r>
              <a:rPr lang="de-DE" sz="2000" dirty="0">
                <a:solidFill>
                  <a:srgbClr val="C0C0C0"/>
                </a:solidFill>
              </a:rPr>
              <a:t> in </a:t>
            </a:r>
            <a:r>
              <a:rPr lang="de-DE" sz="2000" dirty="0" err="1">
                <a:solidFill>
                  <a:srgbClr val="C0C0C0"/>
                </a:solidFill>
              </a:rPr>
              <a:t>weimi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kameran</a:t>
            </a:r>
            <a:r>
              <a:rPr lang="de-DE" sz="2000" dirty="0"/>
              <a:t> </a:t>
            </a:r>
          </a:p>
          <a:p>
            <a:pPr lvl="1">
              <a:buClr>
                <a:srgbClr val="C0C0C0"/>
              </a:buClr>
            </a:pPr>
            <a:r>
              <a:rPr lang="de-DE" sz="2000" dirty="0" err="1">
                <a:solidFill>
                  <a:srgbClr val="C0C0C0"/>
                </a:solidFill>
              </a:rPr>
              <a:t>Populario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falst</a:t>
            </a:r>
            <a:endParaRPr lang="de-DE" sz="2000" dirty="0">
              <a:solidFill>
                <a:srgbClr val="C0C0C0"/>
              </a:solidFill>
            </a:endParaRPr>
          </a:p>
          <a:p>
            <a:pPr lvl="1"/>
            <a:r>
              <a:rPr lang="de-DE" sz="2000" dirty="0" err="1"/>
              <a:t>Quol</a:t>
            </a:r>
            <a:r>
              <a:rPr lang="de-DE" sz="2000" dirty="0"/>
              <a:t> </a:t>
            </a:r>
            <a:r>
              <a:rPr lang="de-DE" sz="2000" dirty="0" err="1"/>
              <a:t>damnarin</a:t>
            </a:r>
            <a:r>
              <a:rPr lang="de-DE" sz="2000" dirty="0"/>
              <a:t> </a:t>
            </a:r>
            <a:r>
              <a:rPr lang="de-DE" sz="2000" dirty="0" err="1"/>
              <a:t>Tropi</a:t>
            </a:r>
            <a:r>
              <a:rPr lang="de-DE" sz="2000" dirty="0"/>
              <a:t> zu </a:t>
            </a:r>
            <a:r>
              <a:rPr lang="de-DE" sz="2000" dirty="0" err="1"/>
              <a:t>klenne</a:t>
            </a:r>
            <a:r>
              <a:rPr lang="de-DE" sz="2000" dirty="0"/>
              <a:t> </a:t>
            </a:r>
            <a:r>
              <a:rPr lang="de-DE" sz="2000" dirty="0" err="1"/>
              <a:t>perdi</a:t>
            </a:r>
            <a:r>
              <a:rPr lang="de-DE" sz="2000" dirty="0"/>
              <a:t> </a:t>
            </a:r>
          </a:p>
          <a:p>
            <a:pPr lvl="1">
              <a:buClr>
                <a:srgbClr val="C0C0C0"/>
              </a:buClr>
            </a:pPr>
            <a:r>
              <a:rPr lang="de-DE" sz="2000" dirty="0" err="1">
                <a:solidFill>
                  <a:srgbClr val="C0C0C0"/>
                </a:solidFill>
              </a:rPr>
              <a:t>Utilira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regau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socht</a:t>
            </a:r>
            <a:r>
              <a:rPr lang="de-DE" sz="2000" dirty="0">
                <a:solidFill>
                  <a:srgbClr val="C0C0C0"/>
                </a:solidFill>
              </a:rPr>
              <a:t> mol sunt</a:t>
            </a:r>
          </a:p>
          <a:p>
            <a:pPr lvl="1">
              <a:buClr>
                <a:srgbClr val="C0C0C0"/>
              </a:buClr>
            </a:pPr>
            <a:r>
              <a:rPr lang="de-DE" sz="2000" dirty="0">
                <a:solidFill>
                  <a:srgbClr val="C0C0C0"/>
                </a:solidFill>
              </a:rPr>
              <a:t>Her </a:t>
            </a:r>
            <a:r>
              <a:rPr lang="de-DE" sz="2000" dirty="0" err="1">
                <a:solidFill>
                  <a:srgbClr val="C0C0C0"/>
                </a:solidFill>
              </a:rPr>
              <a:t>mitant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dur</a:t>
            </a:r>
            <a:r>
              <a:rPr lang="de-DE" sz="2000" dirty="0">
                <a:solidFill>
                  <a:srgbClr val="C0C0C0"/>
                </a:solidFill>
              </a:rPr>
              <a:t> </a:t>
            </a:r>
            <a:r>
              <a:rPr lang="de-DE" sz="2000" dirty="0" err="1">
                <a:solidFill>
                  <a:srgbClr val="C0C0C0"/>
                </a:solidFill>
              </a:rPr>
              <a:t>Wolche</a:t>
            </a:r>
            <a:r>
              <a:rPr lang="de-DE" sz="2000" dirty="0">
                <a:solidFill>
                  <a:srgbClr val="C0C0C0"/>
                </a:solidFill>
              </a:rPr>
              <a:t> to </a:t>
            </a:r>
            <a:r>
              <a:rPr lang="de-DE" sz="2000" dirty="0" err="1">
                <a:solidFill>
                  <a:srgbClr val="C0C0C0"/>
                </a:solidFill>
              </a:rPr>
              <a:t>illemit</a:t>
            </a:r>
            <a:endParaRPr lang="de-DE" sz="2000" dirty="0">
              <a:solidFill>
                <a:srgbClr val="C0C0C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rgbClr val="DDDDDD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6091238"/>
            <a:ext cx="9144000" cy="0"/>
          </a:xfrm>
          <a:prstGeom prst="line">
            <a:avLst/>
          </a:prstGeom>
          <a:noFill/>
          <a:ln w="9525">
            <a:solidFill>
              <a:srgbClr val="BE1E3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11125"/>
            <a:ext cx="8375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042988"/>
            <a:ext cx="83756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44" name="Picture 20" descr="TUBS_CO_70vH_150dpi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15025"/>
            <a:ext cx="17621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 userDrawn="1"/>
        </p:nvSpPr>
        <p:spPr>
          <a:xfrm>
            <a:off x="1821600" y="6140450"/>
            <a:ext cx="3532780" cy="4847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 err="1" smtClean="0"/>
              <a:t>BepiColombo-Messenger</a:t>
            </a:r>
            <a:r>
              <a:rPr lang="de-DE" sz="1050" baseline="0" dirty="0" smtClean="0"/>
              <a:t> Workshop </a:t>
            </a:r>
            <a:r>
              <a:rPr lang="de-DE" sz="1050" dirty="0" smtClean="0"/>
              <a:t>2015 | Daniel Heyner |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 err="1" smtClean="0"/>
              <a:t>Reconnection-Induction</a:t>
            </a:r>
            <a:r>
              <a:rPr lang="de-DE" sz="1050" baseline="0" dirty="0" smtClean="0"/>
              <a:t> Balance </a:t>
            </a:r>
            <a:r>
              <a:rPr lang="de-DE" sz="1050" dirty="0" smtClean="0"/>
              <a:t>| Page</a:t>
            </a:r>
            <a:r>
              <a:rPr lang="de-DE" sz="1050" baseline="0" dirty="0" smtClean="0"/>
              <a:t> </a:t>
            </a:r>
            <a:fld id="{54091A06-E49E-4F45-A4ED-27B9A60B04AE}" type="slidenum">
              <a:rPr lang="de-DE" sz="1050" baseline="0" smtClean="0"/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50" dirty="0" smtClean="0"/>
          </a:p>
          <a:p>
            <a:endParaRPr lang="de-DE" sz="1050" dirty="0"/>
          </a:p>
        </p:txBody>
      </p:sp>
      <p:pic>
        <p:nvPicPr>
          <p:cNvPr id="10" name="Bild 9" descr="IGEP-Logo_small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05600" y="6107300"/>
            <a:ext cx="2362200" cy="7506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361950" indent="-1698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542925" indent="-179388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742950" indent="-198438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200150" indent="-1984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657350" indent="-1984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114550" indent="-1984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571750" indent="-19843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5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df"/><Relationship Id="rId6" Type="http://schemas.openxmlformats.org/officeDocument/2006/relationships/image" Target="../media/image36.png"/><Relationship Id="rId7" Type="http://schemas.openxmlformats.org/officeDocument/2006/relationships/image" Target="../media/image30.pdf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42.png"/><Relationship Id="rId6" Type="http://schemas.openxmlformats.org/officeDocument/2006/relationships/image" Target="../media/image13.pdf"/><Relationship Id="rId7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44.png"/><Relationship Id="rId5" Type="http://schemas.openxmlformats.org/officeDocument/2006/relationships/image" Target="../media/image35.pd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0.pdf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d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pdf"/><Relationship Id="rId5" Type="http://schemas.openxmlformats.org/officeDocument/2006/relationships/image" Target="../media/image10.png"/><Relationship Id="rId6" Type="http://schemas.openxmlformats.org/officeDocument/2006/relationships/image" Target="../media/image10.pdf"/><Relationship Id="rId7" Type="http://schemas.openxmlformats.org/officeDocument/2006/relationships/image" Target="../media/image12.png"/><Relationship Id="rId8" Type="http://schemas.openxmlformats.org/officeDocument/2006/relationships/image" Target="../media/image11.pdf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df"/><Relationship Id="rId5" Type="http://schemas.openxmlformats.org/officeDocument/2006/relationships/image" Target="../media/image171.png"/><Relationship Id="rId6" Type="http://schemas.openxmlformats.org/officeDocument/2006/relationships/image" Target="../media/image14.pdf"/><Relationship Id="rId7" Type="http://schemas.openxmlformats.org/officeDocument/2006/relationships/image" Target="../media/image15.png"/><Relationship Id="rId8" Type="http://schemas.openxmlformats.org/officeDocument/2006/relationships/image" Target="../media/image16.pdf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5.png"/><Relationship Id="rId7" Type="http://schemas.openxmlformats.org/officeDocument/2006/relationships/image" Target="../media/image20.pd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df"/><Relationship Id="rId5" Type="http://schemas.openxmlformats.org/officeDocument/2006/relationships/image" Target="../media/image25.png"/><Relationship Id="rId6" Type="http://schemas.openxmlformats.org/officeDocument/2006/relationships/image" Target="../media/image23.pdf"/><Relationship Id="rId7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df"/><Relationship Id="rId5" Type="http://schemas.openxmlformats.org/officeDocument/2006/relationships/image" Target="../media/image30.png"/><Relationship Id="rId6" Type="http://schemas.openxmlformats.org/officeDocument/2006/relationships/image" Target="../media/image26.pdf"/><Relationship Id="rId7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Concerning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Reconnection-Induction</a:t>
            </a:r>
            <a:r>
              <a:rPr lang="de-DE" dirty="0" smtClean="0"/>
              <a:t> Balance </a:t>
            </a:r>
            <a:br>
              <a:rPr lang="de-DE" dirty="0" smtClean="0"/>
            </a:br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Magnetopause of Mercury</a:t>
            </a:r>
            <a:endParaRPr lang="en-US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Daniel </a:t>
            </a:r>
            <a:r>
              <a:rPr lang="en-US" b="1" dirty="0" err="1" smtClean="0"/>
              <a:t>Heyner</a:t>
            </a:r>
            <a:r>
              <a:rPr lang="en-US" dirty="0" smtClean="0"/>
              <a:t>, Christian </a:t>
            </a:r>
            <a:r>
              <a:rPr lang="en-US" dirty="0" err="1" smtClean="0"/>
              <a:t>Nabert</a:t>
            </a:r>
            <a:r>
              <a:rPr lang="en-US" dirty="0" smtClean="0"/>
              <a:t>, Evelyn </a:t>
            </a:r>
            <a:r>
              <a:rPr lang="en-US" dirty="0" err="1" smtClean="0"/>
              <a:t>Liebert</a:t>
            </a:r>
            <a:r>
              <a:rPr lang="en-US" dirty="0" smtClean="0"/>
              <a:t>, Karl-Heinz </a:t>
            </a:r>
            <a:r>
              <a:rPr lang="en-US" dirty="0" err="1" smtClean="0"/>
              <a:t>Glassmeier</a:t>
            </a:r>
            <a:endParaRPr lang="en-US" dirty="0" smtClean="0"/>
          </a:p>
          <a:p>
            <a:r>
              <a:rPr lang="en-US" dirty="0" err="1" smtClean="0"/>
              <a:t>BepiColombo</a:t>
            </a:r>
            <a:r>
              <a:rPr lang="en-US" dirty="0" smtClean="0"/>
              <a:t>-MESSENGER Workshop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81000" y="1143000"/>
            <a:ext cx="85587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Arial"/>
              <a:buChar char="•"/>
            </a:pPr>
            <a:r>
              <a:rPr lang="en-US" sz="2400" dirty="0" smtClean="0"/>
              <a:t>During phases of </a:t>
            </a:r>
            <a:r>
              <a:rPr lang="en-US" sz="2400" dirty="0" err="1" smtClean="0"/>
              <a:t>subsolar</a:t>
            </a:r>
            <a:r>
              <a:rPr lang="en-US" sz="2400" dirty="0" smtClean="0"/>
              <a:t> </a:t>
            </a:r>
          </a:p>
          <a:p>
            <a:pPr indent="271463"/>
            <a:r>
              <a:rPr lang="en-US" sz="2400" dirty="0" smtClean="0"/>
              <a:t>reconnection:  tail field enhancement</a:t>
            </a:r>
          </a:p>
          <a:p>
            <a:pPr indent="271463">
              <a:buFont typeface="Arial"/>
              <a:buChar char="•"/>
            </a:pPr>
            <a:r>
              <a:rPr lang="en-US" sz="2400" dirty="0" smtClean="0"/>
              <a:t>Major effect in decreasing </a:t>
            </a:r>
            <a:r>
              <a:rPr lang="en-US" sz="2400" dirty="0" err="1" smtClean="0"/>
              <a:t>subsolar</a:t>
            </a:r>
            <a:r>
              <a:rPr lang="en-US" sz="2400" dirty="0" smtClean="0"/>
              <a:t> magnetopause distance</a:t>
            </a:r>
          </a:p>
          <a:p>
            <a:pPr indent="271463">
              <a:buFont typeface="Arial"/>
              <a:buChar char="•"/>
            </a:pPr>
            <a:r>
              <a:rPr lang="en-US" sz="2400" dirty="0" smtClean="0"/>
              <a:t>Induction in the planetary interior may compensate for app. </a:t>
            </a:r>
          </a:p>
          <a:p>
            <a:pPr indent="271463"/>
            <a:r>
              <a:rPr lang="en-US" sz="2400" dirty="0" smtClean="0"/>
              <a:t>20…40% (at average magnetopause distances)  </a:t>
            </a:r>
            <a:endParaRPr lang="en-US" sz="2400" dirty="0"/>
          </a:p>
        </p:txBody>
      </p:sp>
      <p:pic>
        <p:nvPicPr>
          <p:cNvPr id="5" name="Bild 4" descr="current_sheet_variation_sha.jpg"/>
          <p:cNvPicPr>
            <a:picLocks noChangeAspect="1"/>
          </p:cNvPicPr>
          <p:nvPr/>
        </p:nvPicPr>
        <p:blipFill>
          <a:blip r:embed="rId3"/>
          <a:srcRect l="52336" t="31111" b="38889"/>
          <a:stretch>
            <a:fillRect/>
          </a:stretch>
        </p:blipFill>
        <p:spPr>
          <a:xfrm>
            <a:off x="4422163" y="3200400"/>
            <a:ext cx="2009320" cy="2108199"/>
          </a:xfrm>
          <a:prstGeom prst="rect">
            <a:avLst/>
          </a:prstGeom>
        </p:spPr>
      </p:pic>
      <p:pic>
        <p:nvPicPr>
          <p:cNvPr id="6" name="Bild 5" descr="current_sheet_variation_sha.jpg"/>
          <p:cNvPicPr>
            <a:picLocks noChangeAspect="1"/>
          </p:cNvPicPr>
          <p:nvPr/>
        </p:nvPicPr>
        <p:blipFill>
          <a:blip r:embed="rId3"/>
          <a:srcRect r="47319" b="67778"/>
          <a:stretch>
            <a:fillRect/>
          </a:stretch>
        </p:blipFill>
        <p:spPr>
          <a:xfrm>
            <a:off x="2209800" y="3124200"/>
            <a:ext cx="2220827" cy="2264363"/>
          </a:xfrm>
          <a:prstGeom prst="rect">
            <a:avLst/>
          </a:prstGeom>
        </p:spPr>
      </p:pic>
      <p:pic>
        <p:nvPicPr>
          <p:cNvPr id="7" name="Bild 6" descr="r1_and_ns_currents.png"/>
          <p:cNvPicPr>
            <a:picLocks noChangeAspect="1"/>
          </p:cNvPicPr>
          <p:nvPr/>
        </p:nvPicPr>
        <p:blipFill>
          <a:blip r:embed="rId4"/>
          <a:srcRect t="51823" r="-1535" b="3"/>
          <a:stretch>
            <a:fillRect/>
          </a:stretch>
        </p:blipFill>
        <p:spPr>
          <a:xfrm>
            <a:off x="152400" y="3352800"/>
            <a:ext cx="2362200" cy="1751744"/>
          </a:xfrm>
          <a:prstGeom prst="rect">
            <a:avLst/>
          </a:prstGeom>
        </p:spPr>
      </p:pic>
      <p:pic>
        <p:nvPicPr>
          <p:cNvPr id="8" name="Bild 7" descr="rikitake_factor_two_shell_model.jpg"/>
          <p:cNvPicPr>
            <a:picLocks noChangeAspect="1"/>
          </p:cNvPicPr>
          <p:nvPr/>
        </p:nvPicPr>
        <p:blipFill>
          <a:blip r:embed="rId5"/>
          <a:srcRect r="33366" b="67778"/>
          <a:stretch>
            <a:fillRect/>
          </a:stretch>
        </p:blipFill>
        <p:spPr>
          <a:xfrm>
            <a:off x="6400800" y="3352800"/>
            <a:ext cx="2438400" cy="196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1" name="Bild 20" descr="mag_components__normal_tail_current.jpg.png"/>
          <p:cNvPicPr>
            <a:picLocks noChangeAspect="1"/>
          </p:cNvPicPr>
          <p:nvPr/>
        </p:nvPicPr>
        <p:blipFill>
          <a:blip r:embed="rId3"/>
          <a:srcRect t="9150"/>
          <a:stretch>
            <a:fillRect/>
          </a:stretch>
        </p:blipFill>
        <p:spPr>
          <a:xfrm>
            <a:off x="304800" y="1004187"/>
            <a:ext cx="7112643" cy="51680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r>
              <a:rPr lang="en-US" dirty="0" smtClean="0"/>
              <a:t> from Various Sources (Y=Z=0)</a:t>
            </a:r>
            <a:endParaRPr lang="en-US" dirty="0"/>
          </a:p>
        </p:txBody>
      </p:sp>
      <p:grpSp>
        <p:nvGrpSpPr>
          <p:cNvPr id="26" name="Gruppierung 25"/>
          <p:cNvGrpSpPr/>
          <p:nvPr/>
        </p:nvGrpSpPr>
        <p:grpSpPr>
          <a:xfrm>
            <a:off x="304800" y="1004187"/>
            <a:ext cx="8686800" cy="5815713"/>
            <a:chOff x="304800" y="1004187"/>
            <a:chExt cx="8686800" cy="5815713"/>
          </a:xfrm>
        </p:grpSpPr>
        <p:pic>
          <p:nvPicPr>
            <p:cNvPr id="22" name="Bild 21" descr="mag_components__strong_tail_current.png"/>
            <p:cNvPicPr>
              <a:picLocks noChangeAspect="1"/>
            </p:cNvPicPr>
            <p:nvPr/>
          </p:nvPicPr>
          <p:blipFill>
            <a:blip r:embed="rId4"/>
            <a:srcRect t="9150"/>
            <a:stretch>
              <a:fillRect/>
            </a:stretch>
          </p:blipFill>
          <p:spPr>
            <a:xfrm>
              <a:off x="304800" y="1004187"/>
              <a:ext cx="7112643" cy="5168013"/>
            </a:xfrm>
            <a:prstGeom prst="rect">
              <a:avLst/>
            </a:prstGeom>
          </p:spPr>
        </p:pic>
        <p:cxnSp>
          <p:nvCxnSpPr>
            <p:cNvPr id="14" name="Gerade Verbindung mit Pfeil 13"/>
            <p:cNvCxnSpPr/>
            <p:nvPr/>
          </p:nvCxnSpPr>
          <p:spPr>
            <a:xfrm rot="10800000" flipV="1">
              <a:off x="6096000" y="2362200"/>
              <a:ext cx="990600" cy="914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6920488" y="1992868"/>
              <a:ext cx="2071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Enhanced tail field</a:t>
              </a:r>
              <a:endParaRPr lang="en-US" dirty="0"/>
            </a:p>
          </p:txBody>
        </p:sp>
        <p:pic>
          <p:nvPicPr>
            <p:cNvPr id="13" name="Bild 12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5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914400" y="6248400"/>
              <a:ext cx="4064000" cy="317500"/>
            </a:xfrm>
            <a:prstGeom prst="rect">
              <a:avLst/>
            </a:prstGeom>
          </p:spPr>
        </p:pic>
        <p:pic>
          <p:nvPicPr>
            <p:cNvPr id="15" name="Bild 14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7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5715000" y="6019800"/>
              <a:ext cx="2451100" cy="800100"/>
            </a:xfrm>
            <a:prstGeom prst="rect">
              <a:avLst/>
            </a:prstGeom>
          </p:spPr>
        </p:pic>
      </p:grpSp>
      <p:grpSp>
        <p:nvGrpSpPr>
          <p:cNvPr id="27" name="Gruppierung 26"/>
          <p:cNvGrpSpPr/>
          <p:nvPr/>
        </p:nvGrpSpPr>
        <p:grpSpPr>
          <a:xfrm>
            <a:off x="6324600" y="4114800"/>
            <a:ext cx="2537358" cy="762000"/>
            <a:chOff x="6324600" y="4114800"/>
            <a:chExt cx="2537358" cy="762000"/>
          </a:xfrm>
        </p:grpSpPr>
        <p:cxnSp>
          <p:nvCxnSpPr>
            <p:cNvPr id="12" name="Gerade Verbindung mit Pfeil 11"/>
            <p:cNvCxnSpPr/>
            <p:nvPr/>
          </p:nvCxnSpPr>
          <p:spPr>
            <a:xfrm rot="10800000" flipV="1">
              <a:off x="6324600" y="4495800"/>
              <a:ext cx="10668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7086600" y="4114800"/>
              <a:ext cx="1775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Normal tail field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Dayside MP-Erosion (empirical)</a:t>
            </a:r>
            <a:endParaRPr lang="en-US" dirty="0"/>
          </a:p>
        </p:txBody>
      </p:sp>
      <p:pic>
        <p:nvPicPr>
          <p:cNvPr id="6" name="Bild 5" descr="shue_ero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3954"/>
            <a:ext cx="5029200" cy="488214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16200000">
            <a:off x="4520476" y="4101793"/>
            <a:ext cx="201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BFBFBF"/>
                </a:solidFill>
              </a:rPr>
              <a:t>Shue</a:t>
            </a:r>
            <a:r>
              <a:rPr lang="en-US" dirty="0" smtClean="0">
                <a:solidFill>
                  <a:srgbClr val="BFBFBF"/>
                </a:solidFill>
              </a:rPr>
              <a:t> et al. (1998)</a:t>
            </a:r>
            <a:endParaRPr lang="en-US" dirty="0">
              <a:solidFill>
                <a:srgbClr val="BFBFB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15000" y="1447800"/>
            <a:ext cx="32239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Arial"/>
              <a:buChar char="•"/>
              <a:tabLst>
                <a:tab pos="271463" algn="l"/>
              </a:tabLst>
            </a:pPr>
            <a:r>
              <a:rPr lang="en-US" sz="2400" dirty="0" smtClean="0"/>
              <a:t>Stationary erosion: </a:t>
            </a:r>
            <a:br>
              <a:rPr lang="en-US" sz="2400" dirty="0" smtClean="0"/>
            </a:br>
            <a:r>
              <a:rPr lang="en-US" sz="2400" dirty="0" smtClean="0"/>
              <a:t>	Delayed convective </a:t>
            </a:r>
            <a:br>
              <a:rPr lang="en-US" sz="2400" dirty="0" smtClean="0"/>
            </a:br>
            <a:r>
              <a:rPr lang="en-US" sz="2400" dirty="0" smtClean="0"/>
              <a:t>	flux return from </a:t>
            </a:r>
          </a:p>
          <a:p>
            <a:pPr indent="271463">
              <a:tabLst>
                <a:tab pos="271463" algn="l"/>
              </a:tabLst>
            </a:pPr>
            <a:r>
              <a:rPr lang="en-US" sz="2400" dirty="0" smtClean="0"/>
              <a:t>the </a:t>
            </a:r>
            <a:r>
              <a:rPr lang="en-US" sz="2400" dirty="0" err="1" smtClean="0"/>
              <a:t>nightside</a:t>
            </a:r>
            <a:endParaRPr lang="en-US" sz="2400" dirty="0" smtClean="0"/>
          </a:p>
          <a:p>
            <a:pPr indent="271463">
              <a:tabLst>
                <a:tab pos="271463" algn="l"/>
              </a:tabLst>
            </a:pPr>
            <a:endParaRPr lang="en-US" sz="2400" dirty="0" smtClean="0"/>
          </a:p>
          <a:p>
            <a:pPr indent="271463">
              <a:buFont typeface="Arial"/>
              <a:buChar char="•"/>
              <a:tabLst>
                <a:tab pos="271463" algn="l"/>
              </a:tabLst>
            </a:pPr>
            <a:r>
              <a:rPr lang="en-US" sz="2400" dirty="0" smtClean="0"/>
              <a:t>Saturation for strong </a:t>
            </a:r>
          </a:p>
          <a:p>
            <a:pPr indent="271463">
              <a:tabLst>
                <a:tab pos="271463" algn="l"/>
              </a:tabLst>
            </a:pPr>
            <a:r>
              <a:rPr lang="en-US" sz="2400" dirty="0" smtClean="0"/>
              <a:t>negative 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IMF,z</a:t>
            </a:r>
            <a:endParaRPr lang="en-US" sz="2400" baseline="-25000" dirty="0" smtClean="0"/>
          </a:p>
          <a:p>
            <a:pPr indent="271463">
              <a:tabLst>
                <a:tab pos="271463" algn="l"/>
              </a:tabLst>
            </a:pPr>
            <a:r>
              <a:rPr lang="en-US" sz="2400" dirty="0" smtClean="0"/>
              <a:t> </a:t>
            </a:r>
          </a:p>
        </p:txBody>
      </p:sp>
      <p:cxnSp>
        <p:nvCxnSpPr>
          <p:cNvPr id="10" name="Gerade Verbindung 9"/>
          <p:cNvCxnSpPr/>
          <p:nvPr/>
        </p:nvCxnSpPr>
        <p:spPr>
          <a:xfrm rot="5400000">
            <a:off x="2344473" y="3123406"/>
            <a:ext cx="3962400" cy="1588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Fieldline</a:t>
            </a:r>
            <a:r>
              <a:rPr lang="en-US" dirty="0" smtClean="0"/>
              <a:t> Stretching</a:t>
            </a:r>
            <a:endParaRPr lang="en-US" dirty="0"/>
          </a:p>
        </p:txBody>
      </p:sp>
      <p:pic>
        <p:nvPicPr>
          <p:cNvPr id="6" name="Bild 5" descr="field_line_stretch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737" y="373874"/>
            <a:ext cx="6525863" cy="545093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04800" y="457200"/>
            <a:ext cx="40100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sz="2400" dirty="0" smtClean="0"/>
          </a:p>
          <a:p>
            <a:r>
              <a:rPr lang="en-US" sz="2400" dirty="0" err="1" smtClean="0"/>
              <a:t>Fieldline</a:t>
            </a:r>
            <a:r>
              <a:rPr lang="en-US" sz="2400" dirty="0" smtClean="0"/>
              <a:t> stretching</a:t>
            </a:r>
          </a:p>
          <a:p>
            <a:r>
              <a:rPr lang="de-DE" sz="2400" dirty="0" err="1" smtClean="0">
                <a:sym typeface="Wingdings"/>
              </a:rPr>
              <a:t>Magnetic</a:t>
            </a:r>
            <a:r>
              <a:rPr lang="de-DE" sz="2400" dirty="0" smtClean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field</a:t>
            </a:r>
            <a:r>
              <a:rPr lang="de-DE" sz="2400" dirty="0" smtClean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is</a:t>
            </a:r>
            <a:r>
              <a:rPr lang="de-DE" sz="2400" dirty="0" smtClean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amplified</a:t>
            </a:r>
            <a:r>
              <a:rPr lang="de-DE" sz="2400" dirty="0" smtClean="0">
                <a:sym typeface="Wingdings"/>
              </a:rPr>
              <a:t> </a:t>
            </a:r>
          </a:p>
          <a:p>
            <a:r>
              <a:rPr lang="de-DE" sz="2400" dirty="0" smtClean="0">
                <a:sym typeface="Wingdings"/>
              </a:rPr>
              <a:t>    (</a:t>
            </a:r>
            <a:r>
              <a:rPr lang="de-DE" sz="2400" dirty="0" err="1" smtClean="0">
                <a:sym typeface="Wingdings"/>
              </a:rPr>
              <a:t>dynamo</a:t>
            </a:r>
            <a:r>
              <a:rPr lang="de-DE" sz="2400" dirty="0" smtClean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effect</a:t>
            </a:r>
            <a:r>
              <a:rPr lang="de-DE" sz="2400" dirty="0" smtClean="0">
                <a:sym typeface="Wingdings"/>
              </a:rPr>
              <a:t>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Bild 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34180" y="2971800"/>
            <a:ext cx="1536700" cy="279400"/>
          </a:xfrm>
          <a:prstGeom prst="rect">
            <a:avLst/>
          </a:prstGeom>
        </p:spPr>
      </p:pic>
      <p:pic>
        <p:nvPicPr>
          <p:cNvPr id="7" name="Bild 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89680" y="4876800"/>
            <a:ext cx="2514600" cy="2794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8600" y="2438400"/>
            <a:ext cx="282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Reconnected dayside flux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28600" y="3733800"/>
            <a:ext cx="2840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Enhanced tail flux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Slavin</a:t>
            </a:r>
            <a:r>
              <a:rPr lang="en-US" dirty="0" smtClean="0"/>
              <a:t> et al., (2010)</a:t>
            </a:r>
          </a:p>
          <a:p>
            <a:r>
              <a:rPr lang="en-US" dirty="0" smtClean="0"/>
              <a:t> &amp; Johnson et al., (2012)):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&amp; Erosion II</a:t>
            </a:r>
            <a:endParaRPr lang="en-US" dirty="0"/>
          </a:p>
        </p:txBody>
      </p:sp>
      <p:pic>
        <p:nvPicPr>
          <p:cNvPr id="3" name="Bild 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90600" y="1828800"/>
            <a:ext cx="5257800" cy="609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1000" y="1143000"/>
            <a:ext cx="623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Arial"/>
              <a:buChar char="•"/>
            </a:pPr>
            <a:r>
              <a:rPr lang="en-US" sz="2400" dirty="0" smtClean="0"/>
              <a:t>Pressure balance at magnetopause yields:</a:t>
            </a:r>
            <a:endParaRPr lang="en-US" sz="2400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381000" y="2819400"/>
            <a:ext cx="8382000" cy="1676400"/>
            <a:chOff x="381000" y="2819400"/>
            <a:chExt cx="8382000" cy="1676400"/>
          </a:xfrm>
        </p:grpSpPr>
        <p:pic>
          <p:nvPicPr>
            <p:cNvPr id="4" name="Bild 3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5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990600" y="3886200"/>
              <a:ext cx="7772400" cy="60960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381000" y="2819400"/>
              <a:ext cx="48013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271463">
                <a:buFont typeface="Arial"/>
                <a:buChar char="•"/>
              </a:pPr>
              <a:r>
                <a:rPr lang="en-US" sz="2400" dirty="0" smtClean="0"/>
                <a:t>Taking into account the effect of </a:t>
              </a:r>
            </a:p>
            <a:p>
              <a:pPr indent="271463"/>
              <a:r>
                <a:rPr lang="en-US" sz="2400" dirty="0" smtClean="0"/>
                <a:t>erosion due to reconnection: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Parabolic Magnetosphere Model</a:t>
            </a:r>
            <a:endParaRPr lang="en-US" dirty="0"/>
          </a:p>
        </p:txBody>
      </p:sp>
      <p:pic>
        <p:nvPicPr>
          <p:cNvPr id="4" name="Bild 3" descr="alexeev_mod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30" y="990600"/>
            <a:ext cx="7373186" cy="4343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6200000">
            <a:off x="6494938" y="3563462"/>
            <a:ext cx="231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Alexeev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et al. (2008)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77184" y="5410200"/>
            <a:ext cx="6557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model control parameters from Johnson et al. (2012),</a:t>
            </a:r>
          </a:p>
          <a:p>
            <a:r>
              <a:rPr lang="en-US" dirty="0" smtClean="0"/>
              <a:t>who </a:t>
            </a:r>
            <a:r>
              <a:rPr lang="en-US" dirty="0" err="1" smtClean="0"/>
              <a:t>analysed</a:t>
            </a:r>
            <a:r>
              <a:rPr lang="en-US" dirty="0" smtClean="0"/>
              <a:t> orbital Messenger data.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IMF Penetration</a:t>
            </a:r>
            <a:endParaRPr lang="en-US" dirty="0"/>
          </a:p>
        </p:txBody>
      </p:sp>
      <p:pic>
        <p:nvPicPr>
          <p:cNvPr id="6" name="Bild 5" descr="IMF_penet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43" y="1676400"/>
            <a:ext cx="756793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Erosion Effects</a:t>
            </a:r>
            <a:endParaRPr lang="en-US" dirty="0"/>
          </a:p>
        </p:txBody>
      </p:sp>
      <p:pic>
        <p:nvPicPr>
          <p:cNvPr id="5" name="Bild 4" descr="comparison_ta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9800"/>
            <a:ext cx="6527077" cy="185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Rikitake</a:t>
            </a:r>
            <a:r>
              <a:rPr lang="en-US" dirty="0" smtClean="0"/>
              <a:t>-Factor for a 2-shell model</a:t>
            </a:r>
            <a:endParaRPr lang="en-US" dirty="0"/>
          </a:p>
        </p:txBody>
      </p:sp>
      <p:pic>
        <p:nvPicPr>
          <p:cNvPr id="4" name="Bild 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752600"/>
            <a:ext cx="8915400" cy="111752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1400" y="4267200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Arial"/>
              <a:buChar char="•"/>
            </a:pPr>
            <a:r>
              <a:rPr lang="en-US" sz="2400" dirty="0" smtClean="0"/>
              <a:t>Induction parameter</a:t>
            </a:r>
            <a:endParaRPr lang="en-US" sz="2400" dirty="0"/>
          </a:p>
        </p:txBody>
      </p:sp>
      <p:pic>
        <p:nvPicPr>
          <p:cNvPr id="6" name="Bild 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828800" y="4953000"/>
            <a:ext cx="3251200" cy="5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Induction </a:t>
            </a:r>
            <a:r>
              <a:rPr lang="en-US" dirty="0" err="1" smtClean="0"/>
              <a:t>Modelling</a:t>
            </a:r>
            <a:endParaRPr lang="en-US" dirty="0"/>
          </a:p>
        </p:txBody>
      </p:sp>
      <p:pic>
        <p:nvPicPr>
          <p:cNvPr id="4" name="Bild 3" descr="rikitake_factor_two_shell_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41166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&amp; Erosion</a:t>
            </a:r>
            <a:endParaRPr lang="en-US" dirty="0"/>
          </a:p>
        </p:txBody>
      </p:sp>
      <p:pic>
        <p:nvPicPr>
          <p:cNvPr id="4" name="Bild 3" descr="normal_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57400"/>
            <a:ext cx="3013970" cy="249284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4400" y="4876800"/>
            <a:ext cx="89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4267200" y="1066800"/>
            <a:ext cx="4108959" cy="1993060"/>
            <a:chOff x="4267200" y="1066800"/>
            <a:chExt cx="4108959" cy="1993060"/>
          </a:xfrm>
        </p:grpSpPr>
        <p:pic>
          <p:nvPicPr>
            <p:cNvPr id="5" name="Bild 4" descr="compressed_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066800"/>
              <a:ext cx="3163297" cy="199306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6934200" y="1828800"/>
              <a:ext cx="144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compressed</a:t>
              </a:r>
              <a:endParaRPr lang="en-US" dirty="0"/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3962400" y="3352800"/>
            <a:ext cx="5150213" cy="2578178"/>
            <a:chOff x="3962400" y="3352800"/>
            <a:chExt cx="5150213" cy="2578178"/>
          </a:xfrm>
        </p:grpSpPr>
        <p:grpSp>
          <p:nvGrpSpPr>
            <p:cNvPr id="13" name="Gruppierung 12"/>
            <p:cNvGrpSpPr/>
            <p:nvPr/>
          </p:nvGrpSpPr>
          <p:grpSpPr>
            <a:xfrm>
              <a:off x="3962400" y="3352800"/>
              <a:ext cx="5150213" cy="2578178"/>
              <a:chOff x="3962400" y="3352800"/>
              <a:chExt cx="5150213" cy="2578178"/>
            </a:xfrm>
          </p:grpSpPr>
          <p:pic>
            <p:nvPicPr>
              <p:cNvPr id="9" name="Bild 8" descr="reconnection_mp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2400" y="3352800"/>
                <a:ext cx="3483284" cy="2578178"/>
              </a:xfrm>
              <a:prstGeom prst="rect">
                <a:avLst/>
              </a:prstGeom>
            </p:spPr>
          </p:pic>
          <p:sp>
            <p:nvSpPr>
              <p:cNvPr id="11" name="Textfeld 10"/>
              <p:cNvSpPr txBox="1"/>
              <p:nvPr/>
            </p:nvSpPr>
            <p:spPr>
              <a:xfrm>
                <a:off x="6934200" y="4419600"/>
                <a:ext cx="21784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eroded</a:t>
                </a:r>
              </a:p>
              <a:p>
                <a:r>
                  <a:rPr lang="en-US" dirty="0" smtClean="0"/>
                  <a:t>“Onion Peel Model”</a:t>
                </a:r>
                <a:endParaRPr lang="en-US" dirty="0"/>
              </a:p>
            </p:txBody>
          </p:sp>
        </p:grpSp>
        <p:sp>
          <p:nvSpPr>
            <p:cNvPr id="15" name="Pfeil nach links 14"/>
            <p:cNvSpPr/>
            <p:nvPr/>
          </p:nvSpPr>
          <p:spPr>
            <a:xfrm>
              <a:off x="6629400" y="4038600"/>
              <a:ext cx="304800" cy="152400"/>
            </a:xfrm>
            <a:prstGeom prst="leftArrow">
              <a:avLst/>
            </a:prstGeom>
            <a:ln w="190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6" name="Pfeil nach links 15"/>
            <p:cNvSpPr/>
            <p:nvPr/>
          </p:nvSpPr>
          <p:spPr>
            <a:xfrm>
              <a:off x="6629400" y="5181600"/>
              <a:ext cx="304800" cy="152400"/>
            </a:xfrm>
            <a:prstGeom prst="leftArrow">
              <a:avLst/>
            </a:prstGeom>
            <a:ln w="190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" name="Pfeil nach links 16"/>
            <p:cNvSpPr/>
            <p:nvPr/>
          </p:nvSpPr>
          <p:spPr>
            <a:xfrm rot="7199925">
              <a:off x="4561789" y="4284882"/>
              <a:ext cx="304800" cy="152400"/>
            </a:xfrm>
            <a:prstGeom prst="leftArrow">
              <a:avLst/>
            </a:prstGeom>
            <a:ln w="190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" name="Pfeil nach links 17"/>
            <p:cNvSpPr/>
            <p:nvPr/>
          </p:nvSpPr>
          <p:spPr>
            <a:xfrm rot="14400075" flipV="1">
              <a:off x="4548342" y="4859117"/>
              <a:ext cx="304800" cy="152400"/>
            </a:xfrm>
            <a:prstGeom prst="leftArrow">
              <a:avLst/>
            </a:prstGeom>
            <a:ln w="190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R1 Currents</a:t>
            </a:r>
            <a:endParaRPr lang="en-US" dirty="0"/>
          </a:p>
        </p:txBody>
      </p:sp>
      <p:pic>
        <p:nvPicPr>
          <p:cNvPr id="7" name="Bild 6" descr="r1_and_ns_currents.png"/>
          <p:cNvPicPr>
            <a:picLocks noChangeAspect="1"/>
          </p:cNvPicPr>
          <p:nvPr/>
        </p:nvPicPr>
        <p:blipFill>
          <a:blip r:embed="rId3"/>
          <a:srcRect b="54746"/>
          <a:stretch>
            <a:fillRect/>
          </a:stretch>
        </p:blipFill>
        <p:spPr>
          <a:xfrm>
            <a:off x="304799" y="990600"/>
            <a:ext cx="6679287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ld 4" descr="wiltberger_dayside_ero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0"/>
            <a:ext cx="6035040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65936" y="1057870"/>
            <a:ext cx="377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t</a:t>
            </a:r>
            <a:endParaRPr lang="en-US" sz="5400" dirty="0"/>
          </a:p>
        </p:txBody>
      </p:sp>
      <p:cxnSp>
        <p:nvCxnSpPr>
          <p:cNvPr id="8" name="Gerade Verbindung mit Pfeil 7"/>
          <p:cNvCxnSpPr/>
          <p:nvPr/>
        </p:nvCxnSpPr>
        <p:spPr>
          <a:xfrm rot="5400000">
            <a:off x="-609600" y="3581400"/>
            <a:ext cx="3048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828800" y="678359"/>
            <a:ext cx="49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10000" y="762000"/>
            <a:ext cx="749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B</a:t>
            </a:r>
            <a:r>
              <a:rPr lang="en-US" sz="4400" baseline="-25000" dirty="0" err="1" smtClean="0">
                <a:solidFill>
                  <a:schemeClr val="bg1"/>
                </a:solidFill>
              </a:rPr>
              <a:t>z</a:t>
            </a:r>
            <a:endParaRPr lang="en-US" sz="4400" baseline="-25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38800" y="762000"/>
            <a:ext cx="1062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dB</a:t>
            </a:r>
            <a:r>
              <a:rPr lang="en-US" sz="4400" baseline="-25000" dirty="0" err="1" smtClean="0">
                <a:solidFill>
                  <a:schemeClr val="bg1"/>
                </a:solidFill>
              </a:rPr>
              <a:t>z</a:t>
            </a:r>
            <a:endParaRPr lang="en-US" sz="4400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3" descr="wiltberger_dayside_erosio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5" y="0"/>
            <a:ext cx="6112629" cy="685800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6096000" y="2819400"/>
            <a:ext cx="838200" cy="1588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Dayside MP-Erosion Processes at Mercury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52400" y="685800"/>
            <a:ext cx="8930650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  <a:p>
            <a:pPr marL="342900" indent="-342900">
              <a:buAutoNum type="arabicPeriod"/>
            </a:pPr>
            <a:r>
              <a:rPr lang="en-US" sz="3200" dirty="0" smtClean="0"/>
              <a:t> Onion-Peel model: imbalance in flux transport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 Field-aligned R1 Currents: fringe fields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 Open magnetosphere: IMF penetration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 Neutral sheet current: fringe fields</a:t>
            </a:r>
          </a:p>
          <a:p>
            <a:pPr marL="342900" indent="-342900"/>
            <a:endParaRPr lang="en-US" sz="3200" dirty="0" smtClean="0"/>
          </a:p>
          <a:p>
            <a:pPr marL="342900" indent="-342900"/>
            <a:endParaRPr lang="en-US" sz="3200" dirty="0" smtClean="0"/>
          </a:p>
          <a:p>
            <a:pPr marL="342900" indent="-342900"/>
            <a:r>
              <a:rPr lang="en-US" sz="3200" dirty="0" smtClean="0"/>
              <a:t>Proximity of the planet: Role of induced fields?</a:t>
            </a:r>
          </a:p>
          <a:p>
            <a:pPr marL="342900" indent="-342900"/>
            <a:r>
              <a:rPr lang="en-US" sz="3200" dirty="0" smtClean="0"/>
              <a:t>First step: Quantify external field change.</a:t>
            </a:r>
          </a:p>
          <a:p>
            <a:pPr marL="342900" indent="-342900"/>
            <a:endParaRPr lang="en-US" sz="3200" dirty="0" smtClean="0"/>
          </a:p>
          <a:p>
            <a:pPr marL="342900" indent="-342900">
              <a:buAutoNum type="arabicPeriod"/>
            </a:pPr>
            <a:endParaRPr lang="en-US" sz="3200" dirty="0" smtClean="0"/>
          </a:p>
        </p:txBody>
      </p:sp>
      <p:sp>
        <p:nvSpPr>
          <p:cNvPr id="5" name="Abgerundetes Rechteck 4"/>
          <p:cNvSpPr/>
          <p:nvPr/>
        </p:nvSpPr>
        <p:spPr>
          <a:xfrm>
            <a:off x="152400" y="3200400"/>
            <a:ext cx="7086600" cy="533400"/>
          </a:xfrm>
          <a:prstGeom prst="roundRect">
            <a:avLst/>
          </a:prstGeom>
          <a:noFill/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Abgerundetes Rechteck 6"/>
          <p:cNvSpPr/>
          <p:nvPr/>
        </p:nvSpPr>
        <p:spPr>
          <a:xfrm>
            <a:off x="152400" y="1676400"/>
            <a:ext cx="8991600" cy="533400"/>
          </a:xfrm>
          <a:prstGeom prst="roundRect">
            <a:avLst/>
          </a:prstGeom>
          <a:noFill/>
          <a:ln w="1905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Induction as Consequence of Erosion</a:t>
            </a:r>
            <a:endParaRPr lang="en-US" dirty="0"/>
          </a:p>
        </p:txBody>
      </p:sp>
      <p:pic>
        <p:nvPicPr>
          <p:cNvPr id="4" name="Bild 3" descr="slavin_reconnection_induction_picture.jpg"/>
          <p:cNvPicPr>
            <a:picLocks noChangeAspect="1"/>
          </p:cNvPicPr>
          <p:nvPr/>
        </p:nvPicPr>
        <p:blipFill>
          <a:blip r:embed="rId3"/>
          <a:srcRect l="50477" t="6692" r="12361" b="23712"/>
          <a:stretch>
            <a:fillRect/>
          </a:stretch>
        </p:blipFill>
        <p:spPr>
          <a:xfrm>
            <a:off x="228600" y="1066800"/>
            <a:ext cx="4648200" cy="355450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562600" y="990600"/>
            <a:ext cx="34163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271463">
              <a:buFont typeface="Arial"/>
              <a:buChar char="•"/>
            </a:pPr>
            <a:r>
              <a:rPr lang="en-US" sz="2000" dirty="0" smtClean="0"/>
              <a:t>Reconnection transports </a:t>
            </a:r>
          </a:p>
          <a:p>
            <a:pPr indent="271463">
              <a:tabLst>
                <a:tab pos="271463" algn="l"/>
              </a:tabLst>
            </a:pPr>
            <a:r>
              <a:rPr lang="en-US" sz="2000" dirty="0" smtClean="0"/>
              <a:t>magnetic flux to the 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err="1" smtClean="0"/>
              <a:t>nightside</a:t>
            </a:r>
            <a:endParaRPr lang="en-US" sz="2000" dirty="0" smtClean="0"/>
          </a:p>
          <a:p>
            <a:pPr indent="271463">
              <a:buFont typeface="Arial"/>
              <a:buChar char="•"/>
            </a:pPr>
            <a:r>
              <a:rPr lang="en-US" sz="2000" dirty="0" smtClean="0"/>
              <a:t>Magnetopause (currents!) </a:t>
            </a:r>
          </a:p>
          <a:p>
            <a:pPr indent="271463"/>
            <a:r>
              <a:rPr lang="en-US" sz="2000" dirty="0" smtClean="0"/>
              <a:t>moves closer to planet</a:t>
            </a:r>
            <a:br>
              <a:rPr lang="en-US" sz="2000" dirty="0" smtClean="0"/>
            </a:br>
            <a:endParaRPr lang="en-US" sz="2000" dirty="0" smtClean="0"/>
          </a:p>
          <a:p>
            <a:pPr indent="271463">
              <a:buFont typeface="Wingdings" charset="2"/>
              <a:buChar char="à"/>
            </a:pPr>
            <a:r>
              <a:rPr lang="de-DE" sz="2000" dirty="0" err="1" smtClean="0">
                <a:sym typeface="Wingdings"/>
              </a:rPr>
              <a:t>External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field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amplification</a:t>
            </a:r>
            <a:endParaRPr lang="de-DE" sz="2000" dirty="0" smtClean="0">
              <a:sym typeface="Wingdings"/>
            </a:endParaRPr>
          </a:p>
        </p:txBody>
      </p:sp>
      <p:sp>
        <p:nvSpPr>
          <p:cNvPr id="6" name="Textfeld 5"/>
          <p:cNvSpPr txBox="1"/>
          <p:nvPr/>
        </p:nvSpPr>
        <p:spPr>
          <a:xfrm rot="16200000">
            <a:off x="3974739" y="3264261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Slavin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et al., (2014)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533400" y="4724400"/>
            <a:ext cx="3886200" cy="1071563"/>
            <a:chOff x="533400" y="4724400"/>
            <a:chExt cx="3886200" cy="1071563"/>
          </a:xfrm>
        </p:grpSpPr>
        <p:pic>
          <p:nvPicPr>
            <p:cNvPr id="8" name="Bild 7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33400" y="5105400"/>
              <a:ext cx="3886200" cy="317500"/>
            </a:xfrm>
            <a:prstGeom prst="rect">
              <a:avLst/>
            </a:prstGeom>
          </p:spPr>
        </p:pic>
        <p:pic>
          <p:nvPicPr>
            <p:cNvPr id="9" name="Bild 8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813329" y="4724400"/>
              <a:ext cx="2286000" cy="304800"/>
            </a:xfrm>
            <a:prstGeom prst="rect">
              <a:avLst/>
            </a:prstGeom>
          </p:spPr>
        </p:pic>
        <p:pic>
          <p:nvPicPr>
            <p:cNvPr id="10" name="Bild 9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41866" y="5516563"/>
              <a:ext cx="2006600" cy="279400"/>
            </a:xfrm>
            <a:prstGeom prst="rect">
              <a:avLst/>
            </a:prstGeom>
          </p:spPr>
        </p:pic>
      </p:grpSp>
      <p:sp>
        <p:nvSpPr>
          <p:cNvPr id="11" name="Textfeld 10"/>
          <p:cNvSpPr txBox="1"/>
          <p:nvPr/>
        </p:nvSpPr>
        <p:spPr>
          <a:xfrm>
            <a:off x="5562600" y="3276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ym typeface="Wingdings"/>
              </a:rPr>
              <a:t> </a:t>
            </a:r>
            <a:r>
              <a:rPr lang="de-DE" sz="2000" dirty="0" err="1" smtClean="0">
                <a:sym typeface="Wingdings"/>
              </a:rPr>
              <a:t>Induced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currents</a:t>
            </a:r>
            <a:r>
              <a:rPr lang="de-DE" sz="2000" dirty="0" smtClean="0">
                <a:sym typeface="Wingdings"/>
              </a:rPr>
              <a:t> </a:t>
            </a:r>
          </a:p>
          <a:p>
            <a:endParaRPr lang="en-US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5563247" y="3733800"/>
            <a:ext cx="35807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Wingdings" charset="2"/>
              <a:buChar char="à"/>
            </a:pPr>
            <a:r>
              <a:rPr lang="de-DE" sz="2000" dirty="0" err="1" smtClean="0">
                <a:sym typeface="Wingdings"/>
              </a:rPr>
              <a:t>Secondary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fields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enhance</a:t>
            </a:r>
            <a:r>
              <a:rPr lang="de-DE" sz="2000" dirty="0" smtClean="0">
                <a:sym typeface="Wingdings"/>
              </a:rPr>
              <a:t> </a:t>
            </a:r>
          </a:p>
          <a:p>
            <a:pPr indent="271463"/>
            <a:r>
              <a:rPr lang="de-DE" sz="2000" dirty="0" smtClean="0">
                <a:sym typeface="Wingdings"/>
              </a:rPr>
              <a:t>subsolar magnetospheric </a:t>
            </a:r>
          </a:p>
          <a:p>
            <a:pPr indent="271463"/>
            <a:r>
              <a:rPr lang="de-DE" sz="2000" dirty="0" err="1" smtClean="0">
                <a:sym typeface="Wingdings"/>
              </a:rPr>
              <a:t>field</a:t>
            </a:r>
            <a:endParaRPr lang="de-DE" sz="2000" dirty="0" smtClean="0">
              <a:sym typeface="Wingdings"/>
            </a:endParaRPr>
          </a:p>
          <a:p>
            <a:pPr indent="271463"/>
            <a:r>
              <a:rPr lang="de-DE" sz="2000" dirty="0" smtClean="0">
                <a:sym typeface="Wingdings"/>
              </a:rPr>
              <a:t>(</a:t>
            </a:r>
            <a:r>
              <a:rPr lang="de-DE" sz="2000" dirty="0" err="1" smtClean="0">
                <a:sym typeface="Wingdings"/>
              </a:rPr>
              <a:t>counteracting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their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source</a:t>
            </a:r>
            <a:r>
              <a:rPr lang="de-DE" sz="2000" dirty="0" smtClean="0">
                <a:sym typeface="Wingdings"/>
              </a:rPr>
              <a:t>)</a:t>
            </a:r>
          </a:p>
          <a:p>
            <a:pPr indent="271463"/>
            <a:endParaRPr lang="de-DE" sz="2000" dirty="0" smtClean="0">
              <a:sym typeface="Wingdings"/>
            </a:endParaRPr>
          </a:p>
          <a:p>
            <a:pPr indent="271463"/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Tail Loading Events</a:t>
            </a:r>
            <a:endParaRPr lang="en-US" dirty="0"/>
          </a:p>
        </p:txBody>
      </p:sp>
      <p:pic>
        <p:nvPicPr>
          <p:cNvPr id="4" name="Bild 3" descr="slavin_tail_loading_during flyby.jpg"/>
          <p:cNvPicPr>
            <a:picLocks noChangeAspect="1"/>
          </p:cNvPicPr>
          <p:nvPr/>
        </p:nvPicPr>
        <p:blipFill>
          <a:blip r:embed="rId3"/>
          <a:srcRect b="60000"/>
          <a:stretch>
            <a:fillRect/>
          </a:stretch>
        </p:blipFill>
        <p:spPr>
          <a:xfrm>
            <a:off x="6180812" y="0"/>
            <a:ext cx="2963187" cy="2286000"/>
          </a:xfrm>
          <a:prstGeom prst="rect">
            <a:avLst/>
          </a:prstGeom>
        </p:spPr>
      </p:pic>
      <p:grpSp>
        <p:nvGrpSpPr>
          <p:cNvPr id="12" name="Gruppierung 11"/>
          <p:cNvGrpSpPr/>
          <p:nvPr/>
        </p:nvGrpSpPr>
        <p:grpSpPr>
          <a:xfrm>
            <a:off x="-1" y="1143000"/>
            <a:ext cx="8451639" cy="4800600"/>
            <a:chOff x="-1" y="1143000"/>
            <a:chExt cx="8451639" cy="4800600"/>
          </a:xfrm>
        </p:grpSpPr>
        <p:grpSp>
          <p:nvGrpSpPr>
            <p:cNvPr id="11" name="Gruppierung 10"/>
            <p:cNvGrpSpPr/>
            <p:nvPr/>
          </p:nvGrpSpPr>
          <p:grpSpPr>
            <a:xfrm>
              <a:off x="-1" y="1143000"/>
              <a:ext cx="8451639" cy="4800600"/>
              <a:chOff x="-1" y="1143000"/>
              <a:chExt cx="8451639" cy="4800600"/>
            </a:xfrm>
          </p:grpSpPr>
          <p:pic>
            <p:nvPicPr>
              <p:cNvPr id="5" name="Bild 4" descr="slavin_tail_loading_during flyby.jpg"/>
              <p:cNvPicPr>
                <a:picLocks noChangeAspect="1"/>
              </p:cNvPicPr>
              <p:nvPr/>
            </p:nvPicPr>
            <p:blipFill>
              <a:blip r:embed="rId3"/>
              <a:srcRect t="65339" b="12222"/>
              <a:stretch>
                <a:fillRect/>
              </a:stretch>
            </p:blipFill>
            <p:spPr>
              <a:xfrm>
                <a:off x="-1" y="2286000"/>
                <a:ext cx="8451639" cy="3657600"/>
              </a:xfrm>
              <a:prstGeom prst="rect">
                <a:avLst/>
              </a:prstGeom>
            </p:spPr>
          </p:pic>
          <p:sp>
            <p:nvSpPr>
              <p:cNvPr id="6" name="Textfeld 5"/>
              <p:cNvSpPr txBox="1"/>
              <p:nvPr/>
            </p:nvSpPr>
            <p:spPr>
              <a:xfrm rot="16200000">
                <a:off x="7175139" y="3873861"/>
                <a:ext cx="2173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Slavin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et al., (2010)</a:t>
                </a:r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457200" y="1143000"/>
                <a:ext cx="499367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Slavin</a:t>
                </a:r>
                <a:r>
                  <a:rPr lang="en-US" sz="2400" dirty="0" smtClean="0"/>
                  <a:t> et al. (2010) : </a:t>
                </a:r>
              </a:p>
              <a:p>
                <a:r>
                  <a:rPr lang="en-US" sz="2400" dirty="0" smtClean="0"/>
                  <a:t>Tail flux  2 … 3.5-fold enhancement</a:t>
                </a:r>
                <a:endParaRPr lang="en-US" sz="2400" dirty="0"/>
              </a:p>
            </p:txBody>
          </p:sp>
        </p:grpSp>
        <p:cxnSp>
          <p:nvCxnSpPr>
            <p:cNvPr id="8" name="Gerade Verbindung mit Pfeil 7"/>
            <p:cNvCxnSpPr/>
            <p:nvPr/>
          </p:nvCxnSpPr>
          <p:spPr>
            <a:xfrm>
              <a:off x="5486400" y="2895600"/>
              <a:ext cx="609600" cy="1588"/>
            </a:xfrm>
            <a:prstGeom prst="straightConnector1">
              <a:avLst/>
            </a:prstGeom>
            <a:ln w="19050">
              <a:solidFill>
                <a:srgbClr val="BE1E3C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5294030" y="2971800"/>
              <a:ext cx="954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2-3 min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Field from Neutral Sheet Currents</a:t>
            </a:r>
            <a:endParaRPr lang="en-US" dirty="0"/>
          </a:p>
        </p:txBody>
      </p:sp>
      <p:pic>
        <p:nvPicPr>
          <p:cNvPr id="3" name="Bild 2" descr="r1_and_ns_currents.png"/>
          <p:cNvPicPr>
            <a:picLocks noChangeAspect="1"/>
          </p:cNvPicPr>
          <p:nvPr/>
        </p:nvPicPr>
        <p:blipFill>
          <a:blip r:embed="rId3"/>
          <a:srcRect t="51823" r="-1535" b="3"/>
          <a:stretch>
            <a:fillRect/>
          </a:stretch>
        </p:blipFill>
        <p:spPr>
          <a:xfrm>
            <a:off x="0" y="914400"/>
            <a:ext cx="6370782" cy="4724400"/>
          </a:xfrm>
          <a:prstGeom prst="rect">
            <a:avLst/>
          </a:prstGeom>
        </p:spPr>
      </p:pic>
      <p:sp>
        <p:nvSpPr>
          <p:cNvPr id="4" name="Bogen 3"/>
          <p:cNvSpPr/>
          <p:nvPr/>
        </p:nvSpPr>
        <p:spPr>
          <a:xfrm flipH="1" flipV="1">
            <a:off x="609600" y="2895600"/>
            <a:ext cx="1066800" cy="1066800"/>
          </a:xfrm>
          <a:prstGeom prst="arc">
            <a:avLst>
              <a:gd name="adj1" fmla="val 17488609"/>
              <a:gd name="adj2" fmla="val 3661941"/>
            </a:avLst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914400" y="2514600"/>
            <a:ext cx="80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</a:p>
          <a:p>
            <a:r>
              <a:rPr lang="en-US" dirty="0" smtClean="0"/>
              <a:t>field</a:t>
            </a:r>
            <a:endParaRPr lang="en-US" dirty="0"/>
          </a:p>
        </p:txBody>
      </p:sp>
      <p:pic>
        <p:nvPicPr>
          <p:cNvPr id="7" name="Bild 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477000" y="4495800"/>
            <a:ext cx="2514600" cy="2794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15920" y="3352800"/>
            <a:ext cx="2840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Enhanced tail flux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Slavin</a:t>
            </a:r>
            <a:r>
              <a:rPr lang="en-US" dirty="0" smtClean="0"/>
              <a:t> et al., (2010)</a:t>
            </a:r>
          </a:p>
          <a:p>
            <a:r>
              <a:rPr lang="en-US" dirty="0" smtClean="0"/>
              <a:t> &amp; Johnson et al., (2012)):</a:t>
            </a:r>
            <a:endParaRPr lang="en-US" dirty="0"/>
          </a:p>
        </p:txBody>
      </p:sp>
      <p:sp>
        <p:nvSpPr>
          <p:cNvPr id="10" name="Pfeil nach links 9"/>
          <p:cNvSpPr/>
          <p:nvPr/>
        </p:nvSpPr>
        <p:spPr>
          <a:xfrm>
            <a:off x="2590800" y="3352800"/>
            <a:ext cx="304800" cy="228600"/>
          </a:xfrm>
          <a:prstGeom prst="leftArrow">
            <a:avLst/>
          </a:prstGeom>
          <a:solidFill>
            <a:srgbClr val="CC0099"/>
          </a:solidFill>
          <a:ln w="190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1" name="Bild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20650" y="1471613"/>
            <a:ext cx="1689100" cy="241300"/>
          </a:xfrm>
          <a:prstGeom prst="rect">
            <a:avLst/>
          </a:prstGeom>
        </p:spPr>
      </p:pic>
      <p:pic>
        <p:nvPicPr>
          <p:cNvPr id="12" name="Bild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487488" y="5332413"/>
            <a:ext cx="952500" cy="241300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rot="5400000">
            <a:off x="-228600" y="2438400"/>
            <a:ext cx="1752600" cy="381000"/>
          </a:xfrm>
          <a:prstGeom prst="straightConnector1">
            <a:avLst/>
          </a:prstGeom>
          <a:ln w="38100" cap="flat" cmpd="sng" algn="ctr">
            <a:solidFill>
              <a:srgbClr val="BE1E3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 flipH="1" flipV="1">
            <a:off x="1143000" y="4724400"/>
            <a:ext cx="1219200" cy="1588"/>
          </a:xfrm>
          <a:prstGeom prst="straightConnector1">
            <a:avLst/>
          </a:prstGeom>
          <a:ln w="38100" cap="flat" cmpd="sng" algn="ctr">
            <a:solidFill>
              <a:srgbClr val="BE1E3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ung 9"/>
          <p:cNvGrpSpPr/>
          <p:nvPr/>
        </p:nvGrpSpPr>
        <p:grpSpPr>
          <a:xfrm>
            <a:off x="3896400" y="2971800"/>
            <a:ext cx="5400000" cy="3081528"/>
            <a:chOff x="3896400" y="2971800"/>
            <a:chExt cx="5400000" cy="3081528"/>
          </a:xfrm>
        </p:grpSpPr>
        <p:pic>
          <p:nvPicPr>
            <p:cNvPr id="5" name="Bild 4" descr="current_sheet_variation_sha.jpg"/>
            <p:cNvPicPr>
              <a:picLocks noChangeAspect="1"/>
            </p:cNvPicPr>
            <p:nvPr/>
          </p:nvPicPr>
          <p:blipFill>
            <a:blip r:embed="rId3"/>
            <a:srcRect t="31111" b="38889"/>
            <a:stretch>
              <a:fillRect/>
            </a:stretch>
          </p:blipFill>
          <p:spPr>
            <a:xfrm>
              <a:off x="3896400" y="3352800"/>
              <a:ext cx="5400000" cy="2700528"/>
            </a:xfrm>
            <a:prstGeom prst="rect">
              <a:avLst/>
            </a:prstGeom>
          </p:spPr>
        </p:pic>
        <p:pic>
          <p:nvPicPr>
            <p:cNvPr id="16" name="Bild 15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562600" y="2971800"/>
              <a:ext cx="2527300" cy="508000"/>
            </a:xfrm>
            <a:prstGeom prst="rect">
              <a:avLst/>
            </a:prstGeom>
          </p:spPr>
        </p:pic>
      </p:grpSp>
      <p:sp>
        <p:nvSpPr>
          <p:cNvPr id="12" name="Rechteck 11"/>
          <p:cNvSpPr/>
          <p:nvPr/>
        </p:nvSpPr>
        <p:spPr>
          <a:xfrm>
            <a:off x="6629400" y="0"/>
            <a:ext cx="2514600" cy="198120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Harmonic Analysis</a:t>
            </a:r>
            <a:endParaRPr lang="en-US" dirty="0"/>
          </a:p>
        </p:txBody>
      </p:sp>
      <p:pic>
        <p:nvPicPr>
          <p:cNvPr id="6" name="Bild 5" descr="current_sheet_variation_sha.jpg"/>
          <p:cNvPicPr>
            <a:picLocks noChangeAspect="1"/>
          </p:cNvPicPr>
          <p:nvPr/>
        </p:nvPicPr>
        <p:blipFill>
          <a:blip r:embed="rId3"/>
          <a:srcRect b="67778"/>
          <a:stretch>
            <a:fillRect/>
          </a:stretch>
        </p:blipFill>
        <p:spPr>
          <a:xfrm>
            <a:off x="-304800" y="985632"/>
            <a:ext cx="5400000" cy="2900568"/>
          </a:xfrm>
          <a:prstGeom prst="rect">
            <a:avLst/>
          </a:prstGeom>
        </p:spPr>
      </p:pic>
      <p:pic>
        <p:nvPicPr>
          <p:cNvPr id="8" name="Bild 7" descr="current_sheet_variation_sha.jpg"/>
          <p:cNvPicPr>
            <a:picLocks noChangeAspect="1"/>
          </p:cNvPicPr>
          <p:nvPr/>
        </p:nvPicPr>
        <p:blipFill>
          <a:blip r:embed="rId3"/>
          <a:srcRect t="91481" r="7389" b="740"/>
          <a:stretch>
            <a:fillRect/>
          </a:stretch>
        </p:blipFill>
        <p:spPr>
          <a:xfrm>
            <a:off x="457200" y="4724400"/>
            <a:ext cx="3810000" cy="533400"/>
          </a:xfrm>
          <a:prstGeom prst="rect">
            <a:avLst/>
          </a:prstGeom>
        </p:spPr>
      </p:pic>
      <p:pic>
        <p:nvPicPr>
          <p:cNvPr id="11" name="Bild 10" descr="r1_and_ns_currents.png"/>
          <p:cNvPicPr>
            <a:picLocks noChangeAspect="1"/>
          </p:cNvPicPr>
          <p:nvPr/>
        </p:nvPicPr>
        <p:blipFill>
          <a:blip r:embed="rId6"/>
          <a:srcRect t="51823" r="-1535" b="3"/>
          <a:stretch>
            <a:fillRect/>
          </a:stretch>
        </p:blipFill>
        <p:spPr>
          <a:xfrm>
            <a:off x="6781800" y="0"/>
            <a:ext cx="2362200" cy="1751744"/>
          </a:xfrm>
          <a:prstGeom prst="rect">
            <a:avLst/>
          </a:prstGeom>
        </p:spPr>
      </p:pic>
      <p:pic>
        <p:nvPicPr>
          <p:cNvPr id="17" name="Bild 16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219200" y="3733800"/>
            <a:ext cx="25273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Induction Modeling</a:t>
            </a:r>
            <a:endParaRPr lang="en-US" dirty="0"/>
          </a:p>
        </p:txBody>
      </p:sp>
      <p:pic>
        <p:nvPicPr>
          <p:cNvPr id="4" name="Bild 3" descr="nested_shel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393948" cy="33073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6200000">
            <a:off x="3075477" y="3401523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A6A6A6"/>
                </a:solidFill>
              </a:rPr>
              <a:t>Liebert</a:t>
            </a:r>
            <a:r>
              <a:rPr lang="en-US" dirty="0" smtClean="0">
                <a:solidFill>
                  <a:srgbClr val="A6A6A6"/>
                </a:solidFill>
              </a:rPr>
              <a:t>, (2013)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33400" y="1143000"/>
            <a:ext cx="381000" cy="4572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199959" y="106680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Arial"/>
              <a:buChar char="•"/>
            </a:pPr>
            <a:r>
              <a:rPr lang="en-US" sz="2400" dirty="0" smtClean="0"/>
              <a:t>Solve induction equation</a:t>
            </a:r>
            <a:endParaRPr lang="en-US" sz="2400" dirty="0"/>
          </a:p>
        </p:txBody>
      </p:sp>
      <p:pic>
        <p:nvPicPr>
          <p:cNvPr id="12" name="Bild 1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r="2509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r="25095"/>
              <a:stretch>
                <a:fillRect/>
              </a:stretch>
            </p:blipFill>
          </mc:Fallback>
        </mc:AlternateContent>
        <p:spPr>
          <a:xfrm>
            <a:off x="4813300" y="3416300"/>
            <a:ext cx="2501900" cy="1308100"/>
          </a:xfrm>
          <a:prstGeom prst="rect">
            <a:avLst/>
          </a:prstGeom>
        </p:spPr>
      </p:pic>
      <p:pic>
        <p:nvPicPr>
          <p:cNvPr id="15" name="Bild 1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88947" y="1993900"/>
            <a:ext cx="2705100" cy="4318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191000" y="281940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71463">
              <a:buFont typeface="Arial"/>
              <a:buChar char="•"/>
            </a:pPr>
            <a:r>
              <a:rPr lang="en-US" sz="2400" dirty="0" err="1" smtClean="0"/>
              <a:t>Rikkitake</a:t>
            </a:r>
            <a:r>
              <a:rPr lang="en-US" sz="2400" dirty="0" smtClean="0"/>
              <a:t>-factor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724400"/>
            <a:ext cx="5029200" cy="213360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Rechteck 6"/>
          <p:cNvSpPr/>
          <p:nvPr/>
        </p:nvSpPr>
        <p:spPr>
          <a:xfrm>
            <a:off x="3352800" y="0"/>
            <a:ext cx="6019800" cy="685800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Shell Model:</a:t>
            </a:r>
            <a:br>
              <a:rPr lang="en-US" dirty="0" smtClean="0"/>
            </a:b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Bild 5" descr="rikitake_factor_two_shell_model.jpg"/>
          <p:cNvPicPr>
            <a:picLocks noChangeAspect="1"/>
          </p:cNvPicPr>
          <p:nvPr/>
        </p:nvPicPr>
        <p:blipFill>
          <a:blip r:embed="rId3"/>
          <a:srcRect b="66667"/>
          <a:stretch>
            <a:fillRect/>
          </a:stretch>
        </p:blipFill>
        <p:spPr>
          <a:xfrm>
            <a:off x="4798787" y="0"/>
            <a:ext cx="4116613" cy="2286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29000" y="533400"/>
            <a:ext cx="1223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</a:t>
            </a:r>
            <a:br>
              <a:rPr lang="en-US" dirty="0" smtClean="0"/>
            </a:br>
            <a:r>
              <a:rPr lang="en-US" dirty="0" smtClean="0"/>
              <a:t>ratio</a:t>
            </a:r>
            <a:br>
              <a:rPr lang="en-US" dirty="0" smtClean="0"/>
            </a:br>
            <a:r>
              <a:rPr lang="en-US" dirty="0" smtClean="0"/>
              <a:t>(surface)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352800" y="2590800"/>
            <a:ext cx="13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 Depth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543800" y="0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T=3min</a:t>
            </a:r>
            <a:endParaRPr lang="en-US" dirty="0"/>
          </a:p>
        </p:txBody>
      </p:sp>
      <p:pic>
        <p:nvPicPr>
          <p:cNvPr id="13" name="Bild 12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62200" y="2971800"/>
            <a:ext cx="2324100" cy="39251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33400" y="5257800"/>
            <a:ext cx="2263059" cy="1200329"/>
          </a:xfrm>
          <a:prstGeom prst="rect">
            <a:avLst/>
          </a:prstGeom>
          <a:noFill/>
          <a:ln>
            <a:solidFill>
              <a:srgbClr val="ADBF4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Geometric decrease</a:t>
            </a:r>
          </a:p>
          <a:p>
            <a:pPr algn="ctr"/>
            <a:r>
              <a:rPr lang="en-US" dirty="0" smtClean="0"/>
              <a:t>to </a:t>
            </a:r>
            <a:r>
              <a:rPr lang="en-US" dirty="0" err="1" smtClean="0"/>
              <a:t>r</a:t>
            </a:r>
            <a:r>
              <a:rPr lang="en-US" dirty="0" smtClean="0"/>
              <a:t> = 1.45 R</a:t>
            </a:r>
            <a:r>
              <a:rPr lang="en-US" baseline="-25000" dirty="0" smtClean="0"/>
              <a:t>M</a:t>
            </a:r>
            <a:r>
              <a:rPr lang="en-US" dirty="0" smtClean="0"/>
              <a:t>: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0.33</a:t>
            </a:r>
          </a:p>
        </p:txBody>
      </p:sp>
      <p:grpSp>
        <p:nvGrpSpPr>
          <p:cNvPr id="19" name="Gruppierung 18"/>
          <p:cNvGrpSpPr/>
          <p:nvPr/>
        </p:nvGrpSpPr>
        <p:grpSpPr>
          <a:xfrm>
            <a:off x="4800600" y="5334000"/>
            <a:ext cx="4038600" cy="1066800"/>
            <a:chOff x="76200" y="3429000"/>
            <a:chExt cx="4038600" cy="1066800"/>
          </a:xfrm>
        </p:grpSpPr>
        <p:sp>
          <p:nvSpPr>
            <p:cNvPr id="15" name="Textfeld 14"/>
            <p:cNvSpPr txBox="1"/>
            <p:nvPr/>
          </p:nvSpPr>
          <p:spPr>
            <a:xfrm>
              <a:off x="183758" y="3505200"/>
              <a:ext cx="1873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Maximum effect:</a:t>
              </a:r>
            </a:p>
            <a:p>
              <a:endParaRPr lang="en-US" dirty="0"/>
            </a:p>
          </p:txBody>
        </p:sp>
        <p:pic>
          <p:nvPicPr>
            <p:cNvPr id="17" name="Bild 16" descr="latex-image-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228600" y="4038600"/>
              <a:ext cx="3695700" cy="21590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76200" y="3429000"/>
              <a:ext cx="4038600" cy="10668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20" name="Bild 19" descr="rikitake_factor_two_shell_model.jpg"/>
          <p:cNvPicPr>
            <a:picLocks noChangeAspect="1"/>
          </p:cNvPicPr>
          <p:nvPr/>
        </p:nvPicPr>
        <p:blipFill>
          <a:blip r:embed="rId3"/>
          <a:srcRect t="63333"/>
          <a:stretch>
            <a:fillRect/>
          </a:stretch>
        </p:blipFill>
        <p:spPr>
          <a:xfrm>
            <a:off x="4800600" y="2286000"/>
            <a:ext cx="4116613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TU Braunschweig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BE1E3C"/>
      </a:accent1>
      <a:accent2>
        <a:srgbClr val="4DA6CB"/>
      </a:accent2>
      <a:accent3>
        <a:srgbClr val="ADBF4D"/>
      </a:accent3>
      <a:accent4>
        <a:srgbClr val="FA6E00"/>
      </a:accent4>
      <a:accent5>
        <a:srgbClr val="407E97"/>
      </a:accent5>
      <a:accent6>
        <a:srgbClr val="984098"/>
      </a:accent6>
      <a:hlink>
        <a:srgbClr val="BE1E3C"/>
      </a:hlink>
      <a:folHlink>
        <a:srgbClr val="760054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alathe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/>
      </a:spPr>
      <a:bodyPr rtlCol="0" anchor="ctr"/>
      <a:lstStyle>
        <a:defPPr algn="ctr">
          <a:defRPr dirty="0" smtClean="0"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U Braunschweig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BE1E3C"/>
        </a:accent1>
        <a:accent2>
          <a:srgbClr val="4DA6CB"/>
        </a:accent2>
        <a:accent3>
          <a:srgbClr val="ADBF4D"/>
        </a:accent3>
        <a:accent4>
          <a:srgbClr val="FA6E00"/>
        </a:accent4>
        <a:accent5>
          <a:srgbClr val="407E97"/>
        </a:accent5>
        <a:accent6>
          <a:srgbClr val="984098"/>
        </a:accent6>
        <a:hlink>
          <a:srgbClr val="BE1E3C"/>
        </a:hlink>
        <a:folHlink>
          <a:srgbClr val="7600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Macintosh PowerPoint</Application>
  <PresentationFormat>Bildschirmpräsentation (4:3)</PresentationFormat>
  <Paragraphs>147</Paragraphs>
  <Slides>22</Slides>
  <Notes>15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Standarddesign</vt:lpstr>
      <vt:lpstr>Concerning the Reconnection-Induction Balance  at the Magnetopause of Mercury</vt:lpstr>
      <vt:lpstr>Compression &amp; Erosion</vt:lpstr>
      <vt:lpstr>Dayside MP-Erosion Processes at Mercury</vt:lpstr>
      <vt:lpstr>Induction as Consequence of Erosion</vt:lpstr>
      <vt:lpstr>Tail Loading Events</vt:lpstr>
      <vt:lpstr>External Field from Neutral Sheet Currents</vt:lpstr>
      <vt:lpstr>Spherical Harmonic Analysis</vt:lpstr>
      <vt:lpstr>Induction Modeling</vt:lpstr>
      <vt:lpstr>2 Shell Model: Results</vt:lpstr>
      <vt:lpstr>Summary</vt:lpstr>
      <vt:lpstr>Bz from Various Sources (Y=Z=0)</vt:lpstr>
      <vt:lpstr>Terrestrial Dayside MP-Erosion (empirical)</vt:lpstr>
      <vt:lpstr>Fieldline Stretching</vt:lpstr>
      <vt:lpstr>Compression &amp; Erosion II</vt:lpstr>
      <vt:lpstr>Parabolic Magnetosphere Model</vt:lpstr>
      <vt:lpstr>IMF Penetration</vt:lpstr>
      <vt:lpstr>Comparison of Erosion Effects</vt:lpstr>
      <vt:lpstr>Rikitake-Factor for a 2-shell model</vt:lpstr>
      <vt:lpstr>Induction Modelling</vt:lpstr>
      <vt:lpstr>R1 Currents</vt:lpstr>
      <vt:lpstr>Folie 21</vt:lpstr>
      <vt:lpstr>Folie 22</vt:lpstr>
    </vt:vector>
  </TitlesOfParts>
  <Company>wir 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a.luetgering</dc:creator>
  <cp:lastModifiedBy>Daniel Heyner</cp:lastModifiedBy>
  <cp:revision>194</cp:revision>
  <dcterms:created xsi:type="dcterms:W3CDTF">2015-06-16T07:16:07Z</dcterms:created>
  <dcterms:modified xsi:type="dcterms:W3CDTF">2015-06-16T08:41:18Z</dcterms:modified>
</cp:coreProperties>
</file>