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2" r:id="rId2"/>
    <p:sldMasterId id="2147483653" r:id="rId3"/>
  </p:sldMasterIdLst>
  <p:notesMasterIdLst>
    <p:notesMasterId r:id="rId14"/>
  </p:notesMasterIdLst>
  <p:handoutMasterIdLst>
    <p:handoutMasterId r:id="rId15"/>
  </p:handoutMasterIdLst>
  <p:sldIdLst>
    <p:sldId id="328" r:id="rId4"/>
    <p:sldId id="483" r:id="rId5"/>
    <p:sldId id="485" r:id="rId6"/>
    <p:sldId id="456" r:id="rId7"/>
    <p:sldId id="484" r:id="rId8"/>
    <p:sldId id="482" r:id="rId9"/>
    <p:sldId id="458" r:id="rId10"/>
    <p:sldId id="479" r:id="rId11"/>
    <p:sldId id="478" r:id="rId12"/>
    <p:sldId id="473" r:id="rId13"/>
  </p:sldIdLst>
  <p:sldSz cx="9144000" cy="6858000" type="letter"/>
  <p:notesSz cx="6934200" cy="9234488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C46E06"/>
    <a:srgbClr val="006600"/>
    <a:srgbClr val="FFFF00"/>
    <a:srgbClr val="EAEAEA"/>
    <a:srgbClr val="FF9900"/>
    <a:srgbClr val="8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6" autoAdjust="0"/>
    <p:restoredTop sz="85484" autoAdjust="0"/>
  </p:normalViewPr>
  <p:slideViewPr>
    <p:cSldViewPr>
      <p:cViewPr varScale="1">
        <p:scale>
          <a:sx n="98" d="100"/>
          <a:sy n="98" d="100"/>
        </p:scale>
        <p:origin x="-1544" y="-120"/>
      </p:cViewPr>
      <p:guideLst>
        <p:guide orient="horz" pos="1199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50"/>
    </p:cViewPr>
  </p:sorterViewPr>
  <p:notesViewPr>
    <p:cSldViewPr>
      <p:cViewPr varScale="1">
        <p:scale>
          <a:sx n="67" d="100"/>
          <a:sy n="67" d="100"/>
        </p:scale>
        <p:origin x="-1286" y="-86"/>
      </p:cViewPr>
      <p:guideLst>
        <p:guide orient="horz" pos="2909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632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8738" y="779463"/>
            <a:ext cx="4281487" cy="32115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4838"/>
            <a:ext cx="5095875" cy="4106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95" tIns="44992" rIns="93195" bIns="44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41161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co-authors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5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2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sz="1200" dirty="0" smtClean="0"/>
              <a:t>Clean, 140° cut-off angle evidence of 50° loss cone evident.  Consistent with 59° average loss cone [</a:t>
            </a:r>
            <a:r>
              <a:rPr lang="en-US" sz="1200" i="1" dirty="0" smtClean="0"/>
              <a:t>Winslow et al.</a:t>
            </a:r>
            <a:r>
              <a:rPr lang="en-US" sz="1200" dirty="0" smtClean="0"/>
              <a:t>, 2014] </a:t>
            </a:r>
          </a:p>
          <a:p>
            <a:pPr marL="285750" indent="-285750" algn="l">
              <a:buFont typeface="Arial"/>
              <a:buChar char="•"/>
            </a:pPr>
            <a:r>
              <a:rPr lang="en-US" sz="1200" dirty="0" smtClean="0"/>
              <a:t>Very narrow (~15°)  beam directed toward surface is &lt;10 s in duration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6.2 x 10</a:t>
            </a:r>
            <a:r>
              <a:rPr lang="en-US" sz="1200" baseline="30000" dirty="0" smtClean="0"/>
              <a:t>7</a:t>
            </a:r>
            <a:r>
              <a:rPr lang="en-US" sz="1200" dirty="0" smtClean="0"/>
              <a:t> (cm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s)</a:t>
            </a:r>
            <a:r>
              <a:rPr lang="en-US" sz="1200" baseline="30000" dirty="0" smtClean="0"/>
              <a:t>-1</a:t>
            </a:r>
            <a:r>
              <a:rPr lang="en-US" sz="1200" dirty="0" smtClean="0"/>
              <a:t> PPT flux</a:t>
            </a:r>
          </a:p>
          <a:p>
            <a:pPr marL="285750" indent="-285750" algn="l">
              <a:buFont typeface="Arial"/>
              <a:buChar char="•"/>
            </a:pP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75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7775" y="8771161"/>
            <a:ext cx="3004820" cy="461724"/>
          </a:xfrm>
          <a:prstGeom prst="rect">
            <a:avLst/>
          </a:prstGeom>
        </p:spPr>
        <p:txBody>
          <a:bodyPr lIns="92391" tIns="46195" rIns="92391" bIns="46195"/>
          <a:lstStyle/>
          <a:p>
            <a:fld id="{C7314BFB-6972-F442-BA89-8F8CB6042D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0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9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1717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63627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1717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63627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C4E9-8DE3-450A-8294-8F6B60F6C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4E0C0-704F-44EE-83B1-21716D817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100E-B9E8-4E7B-8689-01200355D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659AF-9913-4F27-BA62-5A8BA81A3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50F56-CF5B-4917-9017-245408C8C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CB08-78BC-4696-B269-3BCFFD56F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5FAD0-AB1F-4D30-978B-01B51203B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95B6E-E167-44DC-B7D3-6ED9E91A4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D4DED-8B50-48A9-8442-C3C86F675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48329-DA30-4823-853E-3F805C338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23900"/>
            <a:ext cx="2133600" cy="576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23900"/>
            <a:ext cx="6248400" cy="576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F0162-24D7-4D71-BD68-5319D5322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23900"/>
            <a:ext cx="5486400" cy="368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910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4191000" cy="51181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5C076-6F9F-42D7-8AB6-4E0D59229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103785"/>
            <a:ext cx="6695440" cy="58999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67460"/>
            <a:ext cx="8902700" cy="545084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42"/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rgbClr val="002042"/>
                </a:solidFill>
                <a:latin typeface="Verdana"/>
                <a:cs typeface="Verdana"/>
              </a:defRPr>
            </a:lvl2pPr>
            <a:lvl3pPr>
              <a:defRPr sz="1600">
                <a:solidFill>
                  <a:srgbClr val="002042"/>
                </a:solidFill>
                <a:latin typeface="Verdana"/>
                <a:cs typeface="Verdana"/>
              </a:defRPr>
            </a:lvl3pPr>
            <a:lvl4pPr>
              <a:defRPr sz="1400">
                <a:solidFill>
                  <a:srgbClr val="002042"/>
                </a:solidFill>
                <a:latin typeface="Verdana"/>
                <a:cs typeface="Verdana"/>
              </a:defRPr>
            </a:lvl4pPr>
            <a:lvl5pPr>
              <a:defRPr sz="1200">
                <a:solidFill>
                  <a:srgbClr val="00204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109460" y="6506038"/>
            <a:ext cx="1905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81760" y="6506038"/>
            <a:ext cx="1905000" cy="19050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7A5C076-6F9F-42D7-8AB6-4E0D5922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2"/>
          </p:nvPr>
        </p:nvSpPr>
        <p:spPr>
          <a:xfrm>
            <a:off x="3093960" y="6506038"/>
            <a:ext cx="28956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M. Raines, Univ. of Michigan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6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6" Type="http://schemas.openxmlformats.org/officeDocument/2006/relationships/image" Target="../media/image4.wmf"/><Relationship Id="rId17" Type="http://schemas.openxmlformats.org/officeDocument/2006/relationships/image" Target="../media/image5.jpeg"/><Relationship Id="rId18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6" Type="http://schemas.openxmlformats.org/officeDocument/2006/relationships/image" Target="../media/image4.wmf"/><Relationship Id="rId17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20" Type="http://schemas.openxmlformats.org/officeDocument/2006/relationships/image" Target="../media/image11.png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15" Type="http://schemas.openxmlformats.org/officeDocument/2006/relationships/image" Target="../media/image7.png"/><Relationship Id="rId16" Type="http://schemas.openxmlformats.org/officeDocument/2006/relationships/image" Target="../media/image2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0600" y="228600"/>
            <a:ext cx="1095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9700" y="239713"/>
            <a:ext cx="9715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" name="Group 9"/>
          <p:cNvGrpSpPr>
            <a:grpSpLocks/>
          </p:cNvGrpSpPr>
          <p:nvPr/>
        </p:nvGrpSpPr>
        <p:grpSpPr bwMode="auto">
          <a:xfrm>
            <a:off x="7480300" y="252413"/>
            <a:ext cx="1447800" cy="828675"/>
            <a:chOff x="4746" y="62"/>
            <a:chExt cx="912" cy="522"/>
          </a:xfrm>
        </p:grpSpPr>
        <p:pic>
          <p:nvPicPr>
            <p:cNvPr id="3083" name="Picture 1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746" y="78"/>
              <a:ext cx="489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255" y="62"/>
              <a:ext cx="403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3077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76600" y="304800"/>
            <a:ext cx="2879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76200" y="152400"/>
            <a:ext cx="901858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76200" y="1219200"/>
            <a:ext cx="901858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defRPr/>
            </a:pPr>
            <a:endParaRPr lang="en-US" sz="1200">
              <a:latin typeface="Arial" charset="0"/>
            </a:endParaRPr>
          </a:p>
        </p:txBody>
      </p:sp>
      <p:pic>
        <p:nvPicPr>
          <p:cNvPr id="3080" name="Picture 2" descr="1-16-07 MESSENGER Mission Poster"/>
          <p:cNvPicPr>
            <a:picLocks noChangeAspect="1" noChangeArrowheads="1"/>
          </p:cNvPicPr>
          <p:nvPr/>
        </p:nvPicPr>
        <p:blipFill>
          <a:blip r:embed="rId18" cstate="print"/>
          <a:srcRect t="-311" b="4195"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12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12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12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12" charset="-128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0600" y="228600"/>
            <a:ext cx="1095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9700" y="239713"/>
            <a:ext cx="9715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2" name="Group 9"/>
          <p:cNvGrpSpPr>
            <a:grpSpLocks/>
          </p:cNvGrpSpPr>
          <p:nvPr/>
        </p:nvGrpSpPr>
        <p:grpSpPr bwMode="auto">
          <a:xfrm>
            <a:off x="7480300" y="252413"/>
            <a:ext cx="1447800" cy="828675"/>
            <a:chOff x="4746" y="62"/>
            <a:chExt cx="912" cy="522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746" y="78"/>
              <a:ext cx="489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255" y="62"/>
              <a:ext cx="403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4103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76600" y="304800"/>
            <a:ext cx="2879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76200" y="152400"/>
            <a:ext cx="901858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76200" y="1219200"/>
            <a:ext cx="901858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defRPr/>
            </a:pPr>
            <a:endParaRPr lang="en-US" sz="12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12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12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12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pitchFamily="112" charset="-128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77800"/>
            <a:ext cx="9144000" cy="6502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5088" y="1201738"/>
            <a:ext cx="9018587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723900"/>
            <a:ext cx="54864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511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700" y="6642100"/>
            <a:ext cx="19050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/>
            </a:lvl1pPr>
          </a:lstStyle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2000" y="6642100"/>
            <a:ext cx="19050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FC320431-F579-4F71-B572-8FAD95633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42100"/>
            <a:ext cx="28956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  <p:pic>
        <p:nvPicPr>
          <p:cNvPr id="5129" name="Picture 3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06488" y="238125"/>
            <a:ext cx="70643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675" y="282575"/>
            <a:ext cx="9715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3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0000" y="304800"/>
            <a:ext cx="14478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32" name="Picture 3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68638" y="228600"/>
            <a:ext cx="3005137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33" name="Picture 36" descr="shrg_logo-sm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24638" y="234950"/>
            <a:ext cx="38893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37" descr="U-M-Split-M-Maize-bar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020888" y="252413"/>
            <a:ext cx="55721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84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58763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†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†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†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†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†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112000" y="6642100"/>
            <a:ext cx="1905000" cy="1905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</a:pPr>
            <a:fld id="{1CFB953C-8FD7-4D2C-9AD1-88EBCF280FB0}" type="slidenum">
              <a:rPr lang="en-US" sz="1000"/>
              <a:pPr algn="r">
                <a:spcBef>
                  <a:spcPct val="0"/>
                </a:spcBef>
              </a:pPr>
              <a:t>1</a:t>
            </a:fld>
            <a:endParaRPr lang="en-US" sz="10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79425" y="6392863"/>
            <a:ext cx="18415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191000" y="1371600"/>
            <a:ext cx="4832350" cy="15696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MESSENGER observations of Mercury’s northern cusp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3562350" y="3276600"/>
            <a:ext cx="5581650" cy="266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120000"/>
            </a:pPr>
            <a:r>
              <a:rPr lang="en-US" sz="1800" dirty="0">
                <a:solidFill>
                  <a:srgbClr val="FFFFFF"/>
                </a:solidFill>
              </a:rPr>
              <a:t>Jim M. </a:t>
            </a:r>
            <a:r>
              <a:rPr lang="en-US" sz="1800" dirty="0" smtClean="0">
                <a:solidFill>
                  <a:srgbClr val="FFFFFF"/>
                </a:solidFill>
              </a:rPr>
              <a:t>Raines</a:t>
            </a:r>
          </a:p>
          <a:p>
            <a:pPr marL="342900" indent="-342900">
              <a:spcBef>
                <a:spcPct val="20000"/>
              </a:spcBef>
              <a:buSzPct val="120000"/>
            </a:pPr>
            <a:r>
              <a:rPr lang="en-US" sz="1800" dirty="0" smtClean="0">
                <a:solidFill>
                  <a:srgbClr val="FFFFFF"/>
                </a:solidFill>
              </a:rPr>
              <a:t>University of Michigan</a:t>
            </a:r>
            <a:endParaRPr lang="en-US" sz="1800" dirty="0" smtClean="0">
              <a:solidFill>
                <a:srgbClr val="FFFFFF"/>
              </a:solidFill>
            </a:endParaRPr>
          </a:p>
          <a:p>
            <a:pPr marL="342900" indent="-342900">
              <a:spcBef>
                <a:spcPct val="20000"/>
              </a:spcBef>
              <a:buSzPct val="120000"/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spcBef>
                <a:spcPct val="20000"/>
              </a:spcBef>
              <a:buSzPct val="120000"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Patrick J. </a:t>
            </a:r>
            <a:r>
              <a:rPr lang="en-US" dirty="0" smtClean="0">
                <a:solidFill>
                  <a:srgbClr val="FFFFFF"/>
                </a:solidFill>
              </a:rPr>
              <a:t>Tracy, </a:t>
            </a:r>
            <a:r>
              <a:rPr lang="en-US" dirty="0">
                <a:solidFill>
                  <a:srgbClr val="FFFFFF"/>
                </a:solidFill>
              </a:rPr>
              <a:t>Daniel J. </a:t>
            </a:r>
            <a:r>
              <a:rPr lang="en-US" dirty="0" err="1" smtClean="0">
                <a:solidFill>
                  <a:srgbClr val="FFFFFF"/>
                </a:solidFill>
              </a:rPr>
              <a:t>Gershman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>
                <a:solidFill>
                  <a:srgbClr val="FFFFFF"/>
                </a:solidFill>
              </a:rPr>
              <a:t>Gang Kai </a:t>
            </a:r>
            <a:r>
              <a:rPr lang="en-US" dirty="0" err="1" smtClean="0">
                <a:solidFill>
                  <a:srgbClr val="FFFFFF"/>
                </a:solidFill>
              </a:rPr>
              <a:t>Poh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>
                <a:solidFill>
                  <a:srgbClr val="FFFFFF"/>
                </a:solidFill>
              </a:rPr>
              <a:t>James A. </a:t>
            </a:r>
            <a:r>
              <a:rPr lang="en-US" dirty="0" err="1" smtClean="0">
                <a:solidFill>
                  <a:srgbClr val="FFFFFF"/>
                </a:solidFill>
              </a:rPr>
              <a:t>Slavin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>
                <a:solidFill>
                  <a:srgbClr val="FFFFFF"/>
                </a:solidFill>
              </a:rPr>
              <a:t>Thomas H. </a:t>
            </a:r>
            <a:r>
              <a:rPr lang="en-US" dirty="0" err="1" smtClean="0">
                <a:solidFill>
                  <a:srgbClr val="FFFFFF"/>
                </a:solidFill>
              </a:rPr>
              <a:t>Zurbuchen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Haje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Korth, </a:t>
            </a:r>
            <a:r>
              <a:rPr lang="en-US" dirty="0">
                <a:solidFill>
                  <a:srgbClr val="FFFFFF"/>
                </a:solidFill>
              </a:rPr>
              <a:t>Brian J. </a:t>
            </a:r>
            <a:r>
              <a:rPr lang="en-US" dirty="0" smtClean="0">
                <a:solidFill>
                  <a:srgbClr val="FFFFFF"/>
                </a:solidFill>
              </a:rPr>
              <a:t>Anderson, </a:t>
            </a:r>
            <a:r>
              <a:rPr lang="en-US" dirty="0">
                <a:solidFill>
                  <a:srgbClr val="FFFFFF"/>
                </a:solidFill>
              </a:rPr>
              <a:t>and Sean C. Solomon </a:t>
            </a: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spcBef>
                <a:spcPct val="20000"/>
              </a:spcBef>
              <a:buSzPct val="120000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spcBef>
                <a:spcPct val="20000"/>
              </a:spcBef>
              <a:buSzPct val="120000"/>
            </a:pPr>
            <a:r>
              <a:rPr lang="en-US" dirty="0" smtClean="0">
                <a:solidFill>
                  <a:srgbClr val="FFFFFF"/>
                </a:solidFill>
              </a:rPr>
              <a:t>MESSENGER-</a:t>
            </a:r>
            <a:r>
              <a:rPr lang="en-US" dirty="0" err="1" smtClean="0">
                <a:solidFill>
                  <a:srgbClr val="FFFFFF"/>
                </a:solidFill>
              </a:rPr>
              <a:t>BepiColombo</a:t>
            </a:r>
            <a:r>
              <a:rPr lang="en-US" dirty="0" smtClean="0">
                <a:solidFill>
                  <a:srgbClr val="FFFFFF"/>
                </a:solidFill>
              </a:rPr>
              <a:t> Joint Meeting</a:t>
            </a:r>
          </a:p>
          <a:p>
            <a:pPr marL="342900" indent="-342900">
              <a:spcBef>
                <a:spcPct val="20000"/>
              </a:spcBef>
              <a:buSzPct val="120000"/>
            </a:pPr>
            <a:r>
              <a:rPr lang="en-US" dirty="0" smtClean="0">
                <a:solidFill>
                  <a:srgbClr val="FFFFFF"/>
                </a:solidFill>
              </a:rPr>
              <a:t>16 June 2015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dirty="0"/>
              <a:t>Studies in </a:t>
            </a:r>
            <a:r>
              <a:rPr lang="en-US" sz="2000" b="1" dirty="0" smtClean="0"/>
              <a:t>p</a:t>
            </a:r>
            <a:r>
              <a:rPr lang="en-US" sz="1800" b="1" dirty="0" smtClean="0"/>
              <a:t>rogress now  </a:t>
            </a:r>
            <a:endParaRPr lang="en-US" sz="1800" b="1" dirty="0"/>
          </a:p>
          <a:p>
            <a:pPr marL="461963" indent="-461963" algn="just">
              <a:buFont typeface="Arial"/>
              <a:buChar char="•"/>
            </a:pPr>
            <a:r>
              <a:rPr lang="en-US" sz="2000" dirty="0"/>
              <a:t>Detailed examination very low altitude data (&lt; 100 km)</a:t>
            </a:r>
          </a:p>
          <a:p>
            <a:pPr marL="461963" indent="-461963" algn="just">
              <a:buFont typeface="Arial"/>
              <a:buChar char="•"/>
            </a:pPr>
            <a:r>
              <a:rPr lang="en-US" sz="2000" dirty="0"/>
              <a:t>Identification of reconnection site through energy dispersion analysis</a:t>
            </a:r>
          </a:p>
          <a:p>
            <a:pPr marL="461963" indent="-461963" algn="just">
              <a:buFont typeface="Arial"/>
              <a:buChar char="•"/>
            </a:pPr>
            <a:r>
              <a:rPr lang="en-US" sz="2000" dirty="0"/>
              <a:t>Very high time resolution (150 </a:t>
            </a:r>
            <a:r>
              <a:rPr lang="en-US" sz="2000" dirty="0" err="1"/>
              <a:t>ms</a:t>
            </a:r>
            <a:r>
              <a:rPr lang="en-US" sz="2000" dirty="0"/>
              <a:t>) analysis of cusp dynamics</a:t>
            </a:r>
          </a:p>
          <a:p>
            <a:pPr marL="461963" indent="-461963" algn="just">
              <a:buFont typeface="Arial"/>
              <a:buChar char="•"/>
            </a:pPr>
            <a:r>
              <a:rPr lang="en-US" sz="2000" dirty="0"/>
              <a:t>Search for new species m/q &gt; 30 via laboratory measurements</a:t>
            </a:r>
          </a:p>
          <a:p>
            <a:pPr marL="0" indent="0" algn="just">
              <a:buNone/>
            </a:pPr>
            <a:r>
              <a:rPr lang="en-US" sz="2000" b="1" dirty="0" smtClean="0"/>
              <a:t>Summary</a:t>
            </a:r>
          </a:p>
          <a:p>
            <a:pPr marL="461963" indent="-461963" algn="just">
              <a:buFont typeface="Arial"/>
              <a:buChar char="•"/>
            </a:pPr>
            <a:r>
              <a:rPr lang="en-US" sz="2000" dirty="0" smtClean="0"/>
              <a:t>Proton precipitation observed </a:t>
            </a:r>
            <a:r>
              <a:rPr lang="en-US" sz="2000" dirty="0"/>
              <a:t>at all altitudes </a:t>
            </a:r>
            <a:r>
              <a:rPr lang="en-US" sz="2000" dirty="0" smtClean="0"/>
              <a:t>substantial.  Fluxes range </a:t>
            </a:r>
            <a:r>
              <a:rPr lang="en-US" sz="2000" dirty="0"/>
              <a:t>10</a:t>
            </a:r>
            <a:r>
              <a:rPr lang="en-US" sz="2000" baseline="30000" dirty="0"/>
              <a:t>4</a:t>
            </a:r>
            <a:r>
              <a:rPr lang="en-US" sz="2000" dirty="0"/>
              <a:t> – 10</a:t>
            </a:r>
            <a:r>
              <a:rPr lang="en-US" sz="2000" baseline="30000" dirty="0"/>
              <a:t>8</a:t>
            </a:r>
            <a:r>
              <a:rPr lang="en-US" sz="2000" dirty="0"/>
              <a:t> cm</a:t>
            </a:r>
            <a:r>
              <a:rPr lang="en-US" sz="2000" baseline="30000" dirty="0"/>
              <a:t>-2</a:t>
            </a:r>
            <a:r>
              <a:rPr lang="en-US" sz="2000" dirty="0"/>
              <a:t> s</a:t>
            </a:r>
            <a:r>
              <a:rPr lang="en-US" sz="2000" baseline="30000" dirty="0"/>
              <a:t>-1</a:t>
            </a:r>
            <a:r>
              <a:rPr lang="en-US" sz="2000" dirty="0" smtClean="0"/>
              <a:t>.</a:t>
            </a:r>
          </a:p>
          <a:p>
            <a:pPr marL="862013" lvl="1" indent="-461963" algn="just">
              <a:buFont typeface="Arial"/>
              <a:buChar char="•"/>
            </a:pPr>
            <a:r>
              <a:rPr lang="en-US" sz="1600" dirty="0"/>
              <a:t>&gt;50° loss cone observed as &lt;130° cutoff </a:t>
            </a:r>
            <a:r>
              <a:rPr lang="en-US" sz="1600" dirty="0" smtClean="0"/>
              <a:t>angle</a:t>
            </a:r>
            <a:endParaRPr lang="en-US" sz="1600" dirty="0"/>
          </a:p>
          <a:p>
            <a:pPr marL="461963" indent="-461963" algn="just">
              <a:buFont typeface="Arial"/>
              <a:buChar char="•"/>
            </a:pPr>
            <a:r>
              <a:rPr lang="en-US" sz="2000" dirty="0" smtClean="0"/>
              <a:t>High-energy (&gt; 1 keV) Na+ is swept</a:t>
            </a:r>
            <a:r>
              <a:rPr lang="en-US" sz="2000" dirty="0"/>
              <a:t> </a:t>
            </a:r>
            <a:r>
              <a:rPr lang="en-US" sz="2000" dirty="0" smtClean="0"/>
              <a:t>in by reconnection and is evident at all altitudes</a:t>
            </a:r>
          </a:p>
          <a:p>
            <a:pPr marL="461963" indent="-461963" algn="just">
              <a:buFont typeface="Arial"/>
              <a:buChar char="•"/>
            </a:pPr>
            <a:r>
              <a:rPr lang="en-US" sz="2000" dirty="0" smtClean="0"/>
              <a:t>Low</a:t>
            </a:r>
            <a:r>
              <a:rPr lang="en-US" sz="2000" dirty="0"/>
              <a:t>-</a:t>
            </a:r>
            <a:r>
              <a:rPr lang="en-US" sz="2000" dirty="0" smtClean="0"/>
              <a:t>energy (100-300 keV), </a:t>
            </a:r>
            <a:r>
              <a:rPr lang="en-US" sz="2000" dirty="0"/>
              <a:t>upwelling is Na+ evident at all altitudes, though not directly coupled to observed proton precipitation flux.</a:t>
            </a:r>
          </a:p>
          <a:p>
            <a:pPr marL="461963" indent="-461963" algn="just">
              <a:buFont typeface="Arial"/>
              <a:buChar char="•"/>
            </a:pPr>
            <a:r>
              <a:rPr lang="en-US" sz="2000" dirty="0"/>
              <a:t>Variation due to solar wind conditions dominates those due to altitude</a:t>
            </a:r>
            <a:r>
              <a:rPr lang="en-US" sz="20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E4E0C0-704F-44EE-83B1-21716D8178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E4E0C0-704F-44EE-83B1-21716D81782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171700" y="103785"/>
            <a:ext cx="6695440" cy="5899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US" smtClean="0"/>
              <a:t>First orbital observations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2" t="150" r="12835"/>
          <a:stretch/>
        </p:blipFill>
        <p:spPr>
          <a:xfrm>
            <a:off x="-123478" y="0"/>
            <a:ext cx="9267478" cy="6867568"/>
          </a:xfrm>
          <a:prstGeom prst="rect">
            <a:avLst/>
          </a:prstGeom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304800" y="4874381"/>
            <a:ext cx="8610600" cy="175501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2042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2042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002042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2042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002042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Enhanced plasma flux observed on &gt;90% orbits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LAT: 30-80; LT 6-14 h.  Consistent with analysis of magnetic depressions [</a:t>
            </a:r>
            <a:r>
              <a:rPr lang="en-US" i="1" dirty="0" smtClean="0">
                <a:solidFill>
                  <a:srgbClr val="FFFFFF"/>
                </a:solidFill>
              </a:rPr>
              <a:t>Winslow et al.</a:t>
            </a:r>
            <a:r>
              <a:rPr lang="en-US" dirty="0" smtClean="0">
                <a:solidFill>
                  <a:srgbClr val="FFFFFF"/>
                </a:solidFill>
              </a:rPr>
              <a:t>, 2012]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Na</a:t>
            </a:r>
            <a:r>
              <a:rPr lang="en-US" baseline="30000" dirty="0" smtClean="0">
                <a:solidFill>
                  <a:srgbClr val="FFFFFF"/>
                </a:solidFill>
              </a:rPr>
              <a:t>+</a:t>
            </a:r>
            <a:r>
              <a:rPr lang="en-US" dirty="0" smtClean="0">
                <a:solidFill>
                  <a:srgbClr val="FFFFFF"/>
                </a:solidFill>
              </a:rPr>
              <a:t>-group ions dominate planetary species, but He</a:t>
            </a:r>
            <a:r>
              <a:rPr lang="en-US" baseline="30000" dirty="0" smtClean="0">
                <a:solidFill>
                  <a:srgbClr val="FFFFFF"/>
                </a:solidFill>
              </a:rPr>
              <a:t>+</a:t>
            </a:r>
            <a:r>
              <a:rPr lang="en-US" dirty="0" smtClean="0">
                <a:solidFill>
                  <a:srgbClr val="FFFFFF"/>
                </a:solidFill>
              </a:rPr>
              <a:t> and O</a:t>
            </a:r>
            <a:r>
              <a:rPr lang="en-US" baseline="30000" dirty="0" smtClean="0">
                <a:solidFill>
                  <a:srgbClr val="FFFFFF"/>
                </a:solidFill>
              </a:rPr>
              <a:t>+</a:t>
            </a:r>
            <a:r>
              <a:rPr lang="en-US" dirty="0" smtClean="0">
                <a:solidFill>
                  <a:srgbClr val="FFFFFF"/>
                </a:solidFill>
              </a:rPr>
              <a:t> group ions observed.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061" y="190242"/>
            <a:ext cx="31153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Magnetospheric </a:t>
            </a:r>
            <a:r>
              <a:rPr lang="en-US" sz="3200" dirty="0" smtClean="0">
                <a:solidFill>
                  <a:schemeClr val="bg1"/>
                </a:solidFill>
              </a:rPr>
              <a:t>Cusps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7239000" y="6534480"/>
            <a:ext cx="19050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FE4E0C0-704F-44EE-83B1-21716D81782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56917" y="1066800"/>
            <a:ext cx="3660648" cy="3158250"/>
            <a:chOff x="5256917" y="1066800"/>
            <a:chExt cx="3660648" cy="3158250"/>
          </a:xfrm>
        </p:grpSpPr>
        <p:pic>
          <p:nvPicPr>
            <p:cNvPr id="15" name="Picture 14" descr="mfips_2Dmap_np3_2011084_2011365_snr_qgt1_agt2_nobs_corr2_loct_lat_na_n_obs_na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8" t="1028" r="872" b="924"/>
            <a:stretch/>
          </p:blipFill>
          <p:spPr>
            <a:xfrm>
              <a:off x="5257800" y="1066800"/>
              <a:ext cx="3657600" cy="309863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256917" y="4038600"/>
              <a:ext cx="3660648" cy="1864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Updated version from </a:t>
              </a:r>
              <a:r>
                <a:rPr lang="en-US" sz="1200" dirty="0" err="1" smtClean="0"/>
                <a:t>Zurbuchen</a:t>
              </a:r>
              <a:r>
                <a:rPr lang="en-US" sz="1200" dirty="0"/>
                <a:t> </a:t>
              </a:r>
              <a:r>
                <a:rPr lang="en-US" sz="1200" dirty="0" smtClean="0"/>
                <a:t>et al., 2011</a:t>
              </a:r>
            </a:p>
          </p:txBody>
        </p:sp>
      </p:grp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Jim M. Raines, Univ. of Michigan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16 June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0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E4E0C0-704F-44EE-83B1-21716D81782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0"/>
            <a:ext cx="73914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US" dirty="0" smtClean="0"/>
              <a:t>Three sources for cusp plasma </a:t>
            </a:r>
            <a:r>
              <a:rPr lang="en-US" dirty="0" smtClean="0"/>
              <a:t>identified</a:t>
            </a:r>
            <a:endParaRPr lang="en-US" sz="3200" dirty="0"/>
          </a:p>
        </p:txBody>
      </p:sp>
      <p:pic>
        <p:nvPicPr>
          <p:cNvPr id="7" name="Content Placeholder 5" descr="two_options_figu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r="19588" b="44356"/>
          <a:stretch/>
        </p:blipFill>
        <p:spPr>
          <a:xfrm>
            <a:off x="770237" y="609600"/>
            <a:ext cx="7840363" cy="464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199" y="4414897"/>
            <a:ext cx="3810001" cy="206210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1. Solar wind H</a:t>
            </a:r>
            <a:r>
              <a:rPr lang="en-US" baseline="30000" dirty="0" smtClean="0"/>
              <a:t>+</a:t>
            </a:r>
            <a:r>
              <a:rPr lang="en-US" dirty="0" smtClean="0"/>
              <a:t> enter on newly reconnected field lines, loss cone shows some will precipitate onto surface.</a:t>
            </a:r>
          </a:p>
          <a:p>
            <a:pPr algn="l"/>
            <a:r>
              <a:rPr lang="en-US" dirty="0" smtClean="0"/>
              <a:t>2.  Upwelling Na</a:t>
            </a:r>
            <a:r>
              <a:rPr lang="en-US" baseline="30000" dirty="0" smtClean="0"/>
              <a:t>+</a:t>
            </a:r>
            <a:r>
              <a:rPr lang="en-US" dirty="0" smtClean="0"/>
              <a:t> ions observed down to 70 km altitude may be from surface sputtering.  </a:t>
            </a:r>
          </a:p>
          <a:p>
            <a:pPr algn="l"/>
            <a:r>
              <a:rPr lang="en-US" dirty="0" smtClean="0"/>
              <a:t>Energy:  100-300 eV.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4419600"/>
            <a:ext cx="3810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3.  Na</a:t>
            </a:r>
            <a:r>
              <a:rPr lang="en-US" baseline="30000" dirty="0" smtClean="0"/>
              <a:t>+</a:t>
            </a:r>
            <a:r>
              <a:rPr lang="en-US" dirty="0"/>
              <a:t> </a:t>
            </a:r>
            <a:r>
              <a:rPr lang="en-US" dirty="0" smtClean="0"/>
              <a:t>are ionized near the magnetopause </a:t>
            </a:r>
            <a:r>
              <a:rPr lang="en-US" dirty="0"/>
              <a:t>and </a:t>
            </a:r>
            <a:r>
              <a:rPr lang="en-US" dirty="0" smtClean="0"/>
              <a:t>driven into </a:t>
            </a:r>
            <a:r>
              <a:rPr lang="en-US" dirty="0"/>
              <a:t>the </a:t>
            </a:r>
            <a:r>
              <a:rPr lang="en-US" dirty="0" smtClean="0"/>
              <a:t>cusp by reconnection.  </a:t>
            </a:r>
          </a:p>
          <a:p>
            <a:pPr algn="l"/>
            <a:r>
              <a:rPr lang="en-US" dirty="0" smtClean="0"/>
              <a:t>Energy:  2.7 keV (</a:t>
            </a:r>
            <a:r>
              <a:rPr lang="en-US" dirty="0" err="1" smtClean="0"/>
              <a:t>ave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685800"/>
            <a:ext cx="1905000" cy="30480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en-US" i="1" dirty="0" smtClean="0">
                <a:solidFill>
                  <a:schemeClr val="bg1"/>
                </a:solidFill>
              </a:rPr>
              <a:t>Raines et al.</a:t>
            </a:r>
            <a:r>
              <a:rPr lang="en-US" dirty="0" smtClean="0">
                <a:solidFill>
                  <a:schemeClr val="bg1"/>
                </a:solidFill>
              </a:rPr>
              <a:t>, 2014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8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case 3: Active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91440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95960" y="6484660"/>
            <a:ext cx="1905000" cy="190500"/>
          </a:xfrm>
        </p:spPr>
        <p:txBody>
          <a:bodyPr/>
          <a:lstStyle/>
          <a:p>
            <a:pPr algn="r">
              <a:defRPr/>
            </a:pPr>
            <a:fld id="{27A6098A-771E-4C86-87B4-137F862AB4F3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629400" y="762000"/>
            <a:ext cx="76200" cy="5105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114800" y="762000"/>
            <a:ext cx="76200" cy="5105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ot"/>
            <a:round/>
            <a:headEnd type="none" w="med" len="med"/>
            <a:tailEnd type="non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362967" y="2590800"/>
            <a:ext cx="2413267" cy="369332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Dayside Na</a:t>
            </a:r>
            <a:r>
              <a:rPr lang="en-US" baseline="30000" dirty="0" smtClean="0"/>
              <a:t>+</a:t>
            </a:r>
            <a:r>
              <a:rPr lang="en-US" dirty="0" smtClean="0"/>
              <a:t>-group 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3378" y="5009014"/>
            <a:ext cx="2081322" cy="423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407526" y="-17370"/>
            <a:ext cx="2971800" cy="3657600"/>
          </a:xfrm>
          <a:prstGeom prst="rect">
            <a:avLst/>
          </a:prstGeom>
          <a:ln w="38100" cmpd="sng">
            <a:noFill/>
            <a:prstDash val="sys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400800" y="4648200"/>
            <a:ext cx="2712274" cy="2116445"/>
            <a:chOff x="6339665" y="427323"/>
            <a:chExt cx="2712274" cy="2116445"/>
          </a:xfrm>
        </p:grpSpPr>
        <p:pic>
          <p:nvPicPr>
            <p:cNvPr id="15" name="Content Placeholder 9" descr="mercuryPulse3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2" t="1194" b="42325"/>
            <a:stretch/>
          </p:blipFill>
          <p:spPr>
            <a:xfrm>
              <a:off x="6339665" y="427323"/>
              <a:ext cx="2712274" cy="2116445"/>
            </a:xfrm>
            <a:prstGeom prst="rect">
              <a:avLst/>
            </a:prstGeom>
            <a:ln w="28575" cmpd="sng">
              <a:solidFill>
                <a:schemeClr val="bg1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6968313" y="1363957"/>
              <a:ext cx="804307" cy="552638"/>
            </a:xfrm>
            <a:prstGeom prst="line">
              <a:avLst/>
            </a:prstGeom>
            <a:ln>
              <a:solidFill>
                <a:srgbClr val="FFFF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438400" y="381000"/>
            <a:ext cx="2413267" cy="338554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Energy dispersion curve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81600" y="2404646"/>
            <a:ext cx="685800" cy="338554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Cusp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2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A5C076-6F9F-42D7-8AB6-4E0D592298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Content Placeholder 10" descr="mfips_kinetics_2014-08-14T085500_2014-08-14T085800_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r="9100"/>
          <a:stretch>
            <a:fillRect/>
          </a:stretch>
        </p:blipFill>
        <p:spPr>
          <a:xfrm>
            <a:off x="4572000" y="1319802"/>
            <a:ext cx="4572000" cy="4471398"/>
          </a:xfrm>
          <a:prstGeom prst="rect">
            <a:avLst/>
          </a:prstGeom>
        </p:spPr>
      </p:pic>
      <p:sp>
        <p:nvSpPr>
          <p:cNvPr id="11" name="Title 15"/>
          <p:cNvSpPr txBox="1">
            <a:spLocks/>
          </p:cNvSpPr>
          <p:nvPr/>
        </p:nvSpPr>
        <p:spPr>
          <a:xfrm>
            <a:off x="1905000" y="609600"/>
            <a:ext cx="5410200" cy="5899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Precipitating protons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1503" y="5867400"/>
            <a:ext cx="24100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into cusp down to </a:t>
            </a:r>
            <a:r>
              <a:rPr lang="en-US" dirty="0" smtClean="0"/>
              <a:t>surface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791200" y="5181600"/>
            <a:ext cx="457200" cy="5334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19577" y="5715000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r>
              <a:rPr lang="en-US" dirty="0"/>
              <a:t>-60° </a:t>
            </a:r>
            <a:r>
              <a:rPr lang="en-US" dirty="0" smtClean="0"/>
              <a:t>Loss </a:t>
            </a:r>
            <a:r>
              <a:rPr lang="en-US" dirty="0" smtClean="0"/>
              <a:t>cone</a:t>
            </a:r>
            <a:endParaRPr lang="en-US" dirty="0"/>
          </a:p>
        </p:txBody>
      </p:sp>
      <p:pic>
        <p:nvPicPr>
          <p:cNvPr id="16" name="Content Placeholder 5" descr="two_options_figur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r="57915" b="69559"/>
          <a:stretch/>
        </p:blipFill>
        <p:spPr bwMode="auto">
          <a:xfrm>
            <a:off x="609600" y="3886200"/>
            <a:ext cx="3571576" cy="2542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495800" y="5257800"/>
            <a:ext cx="1717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α=180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78646" y="5257800"/>
            <a:ext cx="1717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α=0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74000" y="5562600"/>
            <a:ext cx="762000" cy="22860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en-US" sz="1200" dirty="0"/>
              <a:t>s</a:t>
            </a:r>
            <a:r>
              <a:rPr lang="en-US" sz="1200" dirty="0" smtClean="0"/>
              <a:t>urface </a:t>
            </a:r>
            <a:r>
              <a:rPr lang="en-US" sz="1200" dirty="0" smtClean="0">
                <a:sym typeface="Wingdings"/>
              </a:rPr>
              <a:t></a:t>
            </a:r>
            <a:endParaRPr lang="en-US" sz="1200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029200" y="1219200"/>
            <a:ext cx="3505200" cy="381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/>
              <a:t>H</a:t>
            </a:r>
            <a:r>
              <a:rPr lang="en-US" baseline="30000" smtClean="0"/>
              <a:t>+</a:t>
            </a:r>
            <a:r>
              <a:rPr lang="en-US" smtClean="0"/>
              <a:t> in cusp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7440590" y="5334000"/>
            <a:ext cx="255610" cy="5334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8"/>
          <p:cNvSpPr txBox="1">
            <a:spLocks/>
          </p:cNvSpPr>
          <p:nvPr/>
        </p:nvSpPr>
        <p:spPr bwMode="auto">
          <a:xfrm>
            <a:off x="7081760" y="6506038"/>
            <a:ext cx="19050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7A5C076-6F9F-42D7-8AB6-4E0D592298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Jim M. Raines, Univ. of Michigan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79641" y="6138446"/>
            <a:ext cx="2172390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Reflectometry</a:t>
            </a:r>
            <a:r>
              <a:rPr lang="en-US" dirty="0" smtClean="0"/>
              <a:t>: </a:t>
            </a:r>
            <a:r>
              <a:rPr lang="en-US" dirty="0" smtClean="0"/>
              <a:t>56</a:t>
            </a:r>
            <a:r>
              <a:rPr lang="en-US" dirty="0" smtClean="0"/>
              <a:t>-62°</a:t>
            </a:r>
          </a:p>
          <a:p>
            <a:r>
              <a:rPr lang="en-US" i="1" dirty="0" smtClean="0"/>
              <a:t>Winslow et al., </a:t>
            </a:r>
            <a:r>
              <a:rPr lang="en-US" dirty="0" smtClean="0"/>
              <a:t>2014</a:t>
            </a:r>
            <a:endParaRPr lang="en-US" i="1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  <p:pic>
        <p:nvPicPr>
          <p:cNvPr id="31" name="Picture 30" descr="pitch_angle_def_erpa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6" t="37600" r="37502" b="35758"/>
          <a:stretch/>
        </p:blipFill>
        <p:spPr>
          <a:xfrm>
            <a:off x="1676400" y="1676400"/>
            <a:ext cx="1749428" cy="18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4" descr="fov_pa_espec_cusp_2013091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362" t="31450" r="4353"/>
          <a:stretch/>
        </p:blipFill>
        <p:spPr>
          <a:xfrm>
            <a:off x="4495800" y="1540852"/>
            <a:ext cx="4416254" cy="4402748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752600" y="533400"/>
            <a:ext cx="5791200" cy="589990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Upwellng</a:t>
            </a:r>
            <a:r>
              <a:rPr lang="en-US" sz="3200" dirty="0" smtClean="0">
                <a:solidFill>
                  <a:schemeClr val="tx1"/>
                </a:solidFill>
              </a:rPr>
              <a:t> Na+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266874" y="4343401"/>
            <a:ext cx="0" cy="182879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59143" y="6142298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Upwelling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219200"/>
            <a:ext cx="3505200" cy="38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Pitch angles for Na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in cusp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8153400" y="3352800"/>
            <a:ext cx="103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8424782" y="3352800"/>
            <a:ext cx="5334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3" name="Content Placeholder 5" descr="two_options_figur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r="57915" b="69559"/>
          <a:stretch/>
        </p:blipFill>
        <p:spPr bwMode="auto">
          <a:xfrm>
            <a:off x="609600" y="3886200"/>
            <a:ext cx="3571576" cy="2542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572000" y="3242846"/>
            <a:ext cx="1717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α=180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3242846"/>
            <a:ext cx="1717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α=0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A5C076-6F9F-42D7-8AB6-4E0D592298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8001000" y="4800600"/>
            <a:ext cx="598712" cy="67370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92530" y="5500117"/>
            <a:ext cx="1093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little flux directed at surface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M. Raines, Univ. of Michigan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  <p:pic>
        <p:nvPicPr>
          <p:cNvPr id="26" name="Picture 25" descr="pitch_angle_def_erpa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6" t="37600" r="37502" b="35758"/>
          <a:stretch/>
        </p:blipFill>
        <p:spPr>
          <a:xfrm>
            <a:off x="1676400" y="1600200"/>
            <a:ext cx="1749428" cy="18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2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wo_options_figur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0" r="19588" b="44356"/>
          <a:stretch/>
        </p:blipFill>
        <p:spPr>
          <a:xfrm>
            <a:off x="681053" y="1447800"/>
            <a:ext cx="3660760" cy="4267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E4E0C0-704F-44EE-83B1-21716D8178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582" y="0"/>
            <a:ext cx="9133417" cy="13715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/>
              <a:t>North-flowing beam on dayside </a:t>
            </a:r>
            <a:r>
              <a:rPr lang="en-US" dirty="0" smtClean="0"/>
              <a:t>consisten</a:t>
            </a:r>
            <a:r>
              <a:rPr lang="en-US" dirty="0" smtClean="0"/>
              <a:t>t with</a:t>
            </a:r>
            <a:r>
              <a:rPr lang="en-US" dirty="0" smtClean="0"/>
              <a:t> </a:t>
            </a:r>
            <a:r>
              <a:rPr lang="en-US" dirty="0" smtClean="0"/>
              <a:t>freshly-reconnected field lines sweeping over the cusp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10" name="Picture 9" descr="orbit587_dir_his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9" t="4938" r="12689" b="61728"/>
          <a:stretch/>
        </p:blipFill>
        <p:spPr>
          <a:xfrm>
            <a:off x="4932727" y="1676400"/>
            <a:ext cx="4176184" cy="4038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1827213" y="2667000"/>
            <a:ext cx="609600" cy="400238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83528" y="1828800"/>
            <a:ext cx="478997" cy="24622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Cusp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86590" y="3639979"/>
            <a:ext cx="743793" cy="24622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Dayside</a:t>
            </a:r>
          </a:p>
        </p:txBody>
      </p:sp>
      <p:sp>
        <p:nvSpPr>
          <p:cNvPr id="16" name="TextBox 15"/>
          <p:cNvSpPr txBox="1"/>
          <p:nvPr/>
        </p:nvSpPr>
        <p:spPr>
          <a:xfrm rot="19664132">
            <a:off x="1843969" y="2843299"/>
            <a:ext cx="740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Dayside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35899" y="2514600"/>
            <a:ext cx="543914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Cusp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362200" y="3124200"/>
            <a:ext cx="2590800" cy="1066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results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50F56-CF5B-4917-9017-245408C8C7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" name="Content Placeholder 14" descr="cusp_proc_pptflux_v_al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" b="3105"/>
          <a:stretch>
            <a:fillRect/>
          </a:stretch>
        </p:blipFill>
        <p:spPr>
          <a:xfrm>
            <a:off x="1371603" y="1295403"/>
            <a:ext cx="5961882" cy="447141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6416" y="5638800"/>
            <a:ext cx="8975184" cy="83667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/>
              <a:t>Proton precipitation (PPT) flux varies over 4 orders of magnitude, </a:t>
            </a:r>
            <a:r>
              <a:rPr lang="en-US" sz="2400" dirty="0" smtClean="0"/>
              <a:t>likely due </a:t>
            </a:r>
            <a:r>
              <a:rPr lang="en-US" sz="2400" dirty="0" smtClean="0"/>
              <a:t>to changing solar wind conditions. 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8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results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50F56-CF5B-4917-9017-245408C8C75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" name="Picture 9" descr="cusp_proc_length_v_a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572000" cy="36576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13259" y="5029200"/>
            <a:ext cx="8602141" cy="1295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†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/>
              <a:t>Variation due to solar wind conditions dominates variations due to altitude.</a:t>
            </a:r>
          </a:p>
          <a:p>
            <a:pPr marL="0" indent="0" algn="ctr">
              <a:buFontTx/>
              <a:buNone/>
            </a:pPr>
            <a:r>
              <a:rPr lang="en-US" sz="2000" dirty="0" smtClean="0"/>
              <a:t>(PPT rate calculated assuming circular cusp of measured length.)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572000" cy="3657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M. Raines, Univ. of Michigan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1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SSENGER_Slide_Template">
  <a:themeElements>
    <a:clrScheme name="MESSENG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ESSENGER_Slide_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  <a:txDef>
      <a:spPr>
        <a:solidFill>
          <a:schemeClr val="bg1"/>
        </a:solidFill>
        <a:ln w="28575" cmpd="sng">
          <a:solidFill>
            <a:srgbClr val="006600"/>
          </a:solidFill>
        </a:ln>
      </a:spPr>
      <a:bodyPr wrap="square" rtlCol="0">
        <a:noAutofit/>
      </a:bodyPr>
      <a:lstStyle>
        <a:defPPr marL="285750" indent="-285750" algn="l">
          <a:buFont typeface="Arial"/>
          <a:buChar char="•"/>
          <a:defRPr dirty="0" smtClean="0"/>
        </a:defPPr>
      </a:lstStyle>
    </a:txDef>
  </a:objectDefaults>
  <a:extraClrSchemeLst>
    <a:extraClrScheme>
      <a:clrScheme name="MESSENG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SSENGER_Slide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SSENGER_Slide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SSENGER_Slide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SSENGER_Slide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SSENGER_Slide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SSENGER_Slide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MESSENGER_Slide_Template</Template>
  <TotalTime>17702</TotalTime>
  <Words>695</Words>
  <Application>Microsoft Macintosh PowerPoint</Application>
  <PresentationFormat>Letter Paper (8.5x11 in)</PresentationFormat>
  <Paragraphs>99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1_Blank Presentation</vt:lpstr>
      <vt:lpstr>Blank Presentation</vt:lpstr>
      <vt:lpstr>MESSENGER_Slide_Template</vt:lpstr>
      <vt:lpstr>PowerPoint Presentation</vt:lpstr>
      <vt:lpstr>PowerPoint Presentation</vt:lpstr>
      <vt:lpstr>PowerPoint Presentation</vt:lpstr>
      <vt:lpstr>Typical case 3: Active</vt:lpstr>
      <vt:lpstr>PowerPoint Presentation</vt:lpstr>
      <vt:lpstr>Upwellng Na+</vt:lpstr>
      <vt:lpstr>PowerPoint Presentation</vt:lpstr>
      <vt:lpstr>Statistical results (1)</vt:lpstr>
      <vt:lpstr>Statistical results (2)</vt:lpstr>
      <vt:lpstr>Summary and Beyond</vt:lpstr>
    </vt:vector>
  </TitlesOfParts>
  <Company>University of Michigan Space Physics Research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Raines</dc:creator>
  <cp:lastModifiedBy>Jim Raines</cp:lastModifiedBy>
  <cp:revision>686</cp:revision>
  <cp:lastPrinted>2003-01-17T01:47:51Z</cp:lastPrinted>
  <dcterms:created xsi:type="dcterms:W3CDTF">2009-12-03T01:50:01Z</dcterms:created>
  <dcterms:modified xsi:type="dcterms:W3CDTF">2015-06-16T09:42:32Z</dcterms:modified>
  <cp:category>MESSENGER/FIPS</cp:category>
</cp:coreProperties>
</file>