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9511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2" r:id="rId3"/>
    <p:sldId id="293" r:id="rId4"/>
    <p:sldId id="257" r:id="rId5"/>
    <p:sldId id="289" r:id="rId6"/>
    <p:sldId id="295" r:id="rId7"/>
    <p:sldId id="290" r:id="rId8"/>
    <p:sldId id="265" r:id="rId9"/>
    <p:sldId id="267" r:id="rId10"/>
    <p:sldId id="269" r:id="rId11"/>
    <p:sldId id="296" r:id="rId12"/>
    <p:sldId id="299" r:id="rId13"/>
    <p:sldId id="297" r:id="rId14"/>
    <p:sldId id="298" r:id="rId15"/>
    <p:sldId id="294" r:id="rId16"/>
    <p:sldId id="275" r:id="rId17"/>
    <p:sldId id="301" r:id="rId18"/>
    <p:sldId id="266" r:id="rId19"/>
    <p:sldId id="276" r:id="rId20"/>
    <p:sldId id="259" r:id="rId21"/>
    <p:sldId id="263" r:id="rId22"/>
    <p:sldId id="264" r:id="rId23"/>
    <p:sldId id="277" r:id="rId24"/>
    <p:sldId id="279" r:id="rId25"/>
    <p:sldId id="278" r:id="rId26"/>
    <p:sldId id="288" r:id="rId27"/>
  </p:sldIdLst>
  <p:sldSz cx="9144000" cy="6858000" type="letter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6E06"/>
    <a:srgbClr val="CC00FF"/>
    <a:srgbClr val="FF9900"/>
    <a:srgbClr val="FF0000"/>
    <a:srgbClr val="F2F4D4"/>
    <a:srgbClr val="66FFFF"/>
    <a:srgbClr val="FFFF66"/>
    <a:srgbClr val="009900"/>
    <a:srgbClr val="C8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3" autoAdjust="0"/>
    <p:restoredTop sz="93932" autoAdjust="0"/>
  </p:normalViewPr>
  <p:slideViewPr>
    <p:cSldViewPr snapToGrid="0">
      <p:cViewPr varScale="1">
        <p:scale>
          <a:sx n="100" d="100"/>
          <a:sy n="100" d="100"/>
        </p:scale>
        <p:origin x="-12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932" y="-102"/>
      </p:cViewPr>
      <p:guideLst>
        <p:guide orient="horz" pos="2921"/>
        <p:guide pos="22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1623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50963" y="782638"/>
            <a:ext cx="4300537" cy="32242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2300"/>
            <a:ext cx="5143500" cy="412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763" tIns="45266" rIns="93763" bIns="45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742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9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9" charset="0"/>
        <a:ea typeface="ＭＳ Ｐゴシック" pitchFamily="2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9" charset="0"/>
        <a:ea typeface="ＭＳ Ｐゴシック" pitchFamily="2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9" charset="0"/>
        <a:ea typeface="ＭＳ Ｐゴシック" pitchFamily="2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9" charset="0"/>
        <a:ea typeface="ＭＳ Ｐゴシック" pitchFamily="2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29" charset="0"/>
                <a:ea typeface="ＭＳ Ｐゴシック" pitchFamily="-112" charset="-128"/>
                <a:cs typeface="ＭＳ Ｐゴシック" pitchFamily="-112" charset="-128"/>
              </a:rPr>
              <a:t>Early models of Mercury’s magnetospheric magnetic field were either Earth-like models scaled in size to account for Mercury’s smaller planetary magnetic moment [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Times New Roman" pitchFamily="29" charset="0"/>
                <a:ea typeface="ＭＳ Ｐゴシック" pitchFamily="-112" charset="-128"/>
                <a:cs typeface="ＭＳ Ｐゴシック" pitchFamily="-112" charset="-128"/>
              </a:rPr>
              <a:t>Luhmann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29" charset="0"/>
                <a:ea typeface="ＭＳ Ｐゴシック" pitchFamily="-112" charset="-128"/>
                <a:cs typeface="ＭＳ Ｐゴシック" pitchFamily="-112" charset="-128"/>
              </a:rPr>
              <a:t> et al.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29" charset="0"/>
                <a:ea typeface="ＭＳ Ｐゴシック" pitchFamily="-112" charset="-128"/>
                <a:cs typeface="ＭＳ Ｐゴシック" pitchFamily="-112" charset="-128"/>
              </a:rPr>
              <a:t>, 1998;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29" charset="0"/>
                <a:ea typeface="ＭＳ Ｐゴシック" pitchFamily="-112" charset="-128"/>
                <a:cs typeface="ＭＳ Ｐゴシック" pitchFamily="-112" charset="-128"/>
              </a:rPr>
              <a:t>Korth et al.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29" charset="0"/>
                <a:ea typeface="ＭＳ Ｐゴシック" pitchFamily="-112" charset="-128"/>
                <a:cs typeface="ＭＳ Ｐゴシック" pitchFamily="-112" charset="-128"/>
              </a:rPr>
              <a:t>, 2004] or developed specifically for the innermost planet with simplified assumptions for the geometry of the magnetospheric cavity [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29" charset="0"/>
                <a:ea typeface="ＭＳ Ｐゴシック" pitchFamily="-112" charset="-128"/>
                <a:cs typeface="ＭＳ Ｐゴシック" pitchFamily="-112" charset="-128"/>
              </a:rPr>
              <a:t>Grosser et al.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29" charset="0"/>
                <a:ea typeface="ＭＳ Ｐゴシック" pitchFamily="-112" charset="-128"/>
                <a:cs typeface="ＭＳ Ｐゴシック" pitchFamily="-112" charset="-128"/>
              </a:rPr>
              <a:t>, 2004].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4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Presented here KT</a:t>
            </a:r>
            <a:r>
              <a:rPr lang="en-US" baseline="0" dirty="0" smtClean="0"/>
              <a:t>14; parameters for </a:t>
            </a:r>
            <a:r>
              <a:rPr lang="en-US" dirty="0" smtClean="0"/>
              <a:t>KT15 using twice as much data (1000 days, 185,000</a:t>
            </a:r>
            <a:r>
              <a:rPr lang="en-US" baseline="0" dirty="0" smtClean="0"/>
              <a:t> samples) not substantially different.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4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9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Plausible</a:t>
            </a:r>
            <a:r>
              <a:rPr lang="en-US" baseline="0" dirty="0" smtClean="0"/>
              <a:t> configuration: X-direction=Magnitude of dayside equatorial current as small as possible. Y-direction=Open-closed field-line boundary of model matches that identified from particle precipitation.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2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model sufficient to determine the lower-order</a:t>
            </a:r>
            <a:r>
              <a:rPr lang="en-US" baseline="0" dirty="0" smtClean="0"/>
              <a:t> structure of the internal field, magnetic </a:t>
            </a:r>
            <a:r>
              <a:rPr lang="en-US" baseline="0" smtClean="0"/>
              <a:t>pressure deficits, </a:t>
            </a:r>
            <a:r>
              <a:rPr lang="en-US" smtClean="0"/>
              <a:t>Birkeland </a:t>
            </a:r>
            <a:r>
              <a:rPr lang="en-US" dirty="0" smtClean="0"/>
              <a:t>currents, and induction studies. New model is required for the higher-order planetary field studies, near magnetopause studies, and higher altitude studies to identify plasma signatures (boundary layers, plasma sheet etc.).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9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74A0-948B-FD4B-880C-B6C25353918A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14264-33B8-AF47-9E44-0F0F60512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1356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FBAC-EE43-4C46-AFBC-930AFF33C2AB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A513-47BD-5242-A2BB-9276D1BD4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5426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7427-C8C6-204D-8009-E2C5CCB04FD8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D214-5054-3940-8897-78AA51F0F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6651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BE4D-3CFB-9040-A5F7-F850E631B53E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291C-B670-1545-9371-54C12D895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0360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28AF-1587-874B-B801-4C8153665CCA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FB5A-28EA-1949-9C6A-86C375845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5447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24629-1504-A446-9C8F-AE445155EC50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040F-330F-5E49-BB05-79EB94D1F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6240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C694F-DD49-E64B-A035-D7B44F1E512A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81974-745F-504C-901B-9CC33C8A7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596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0D51-1723-9F4D-A79E-8C0C31570BA3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3853-7A25-EE47-A4FC-273EACD52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1140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4EA9-31FE-E843-B66E-30792DE8B3F1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CA16-64CC-1042-B8D3-89B99C8F7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5422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73466-AFFE-BD40-8690-78C7DDEDB18E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C91A-E684-9A47-8313-73C2BA17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5289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8B54-4AF2-A045-A13A-0819F8D4E4A9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74645-F43A-B049-8D25-FC81BAC4E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76619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95313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4C1098-C58C-9F41-AC0C-4DBFB5B5DBD8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34CA36-91C3-7D42-BBF5-B82F9BAED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15" r:id="rId1"/>
    <p:sldLayoutId id="2147495116" r:id="rId2"/>
    <p:sldLayoutId id="2147495117" r:id="rId3"/>
    <p:sldLayoutId id="2147495118" r:id="rId4"/>
    <p:sldLayoutId id="2147495119" r:id="rId5"/>
    <p:sldLayoutId id="2147495120" r:id="rId6"/>
    <p:sldLayoutId id="2147495121" r:id="rId7"/>
    <p:sldLayoutId id="2147495122" r:id="rId8"/>
    <p:sldLayoutId id="2147495123" r:id="rId9"/>
    <p:sldLayoutId id="2147495124" r:id="rId10"/>
    <p:sldLayoutId id="2147495125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FF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1.png"/><Relationship Id="rId5" Type="http://schemas.openxmlformats.org/officeDocument/2006/relationships/image" Target="../media/image130.png"/><Relationship Id="rId6" Type="http://schemas.openxmlformats.org/officeDocument/2006/relationships/image" Target="../media/image140.png"/><Relationship Id="rId7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image" Target="../media/image130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52526"/>
            <a:ext cx="8763000" cy="2133600"/>
          </a:xfrm>
        </p:spPr>
        <p:txBody>
          <a:bodyPr/>
          <a:lstStyle/>
          <a:p>
            <a:r>
              <a:rPr lang="en-US" sz="4000" dirty="0"/>
              <a:t>Modeling </a:t>
            </a:r>
            <a:r>
              <a:rPr lang="en-US" sz="4000" dirty="0" smtClean="0"/>
              <a:t>Mercury’s </a:t>
            </a:r>
            <a:r>
              <a:rPr lang="en-US" sz="4000" dirty="0"/>
              <a:t>magnetospheric magnetic field: Past, present, and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686799" cy="3390900"/>
          </a:xfrm>
        </p:spPr>
        <p:txBody>
          <a:bodyPr/>
          <a:lstStyle/>
          <a:p>
            <a:r>
              <a:rPr lang="en-US" sz="2800" dirty="0" smtClean="0"/>
              <a:t>Haje Korth, Nikolai A. Tsyganenko, Catherine L. Johnson, </a:t>
            </a:r>
            <a:br>
              <a:rPr lang="en-US" sz="2800" dirty="0" smtClean="0"/>
            </a:br>
            <a:r>
              <a:rPr lang="en-US" sz="2800" dirty="0" smtClean="0"/>
              <a:t>Lydia C. Philpott, Brian J. Anderson, Sean C. Solomon, </a:t>
            </a:r>
            <a:br>
              <a:rPr lang="en-US" sz="2800" dirty="0" smtClean="0"/>
            </a:br>
            <a:r>
              <a:rPr lang="en-US" sz="2800" dirty="0" smtClean="0"/>
              <a:t>Ralph L. McNutt Jr.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2800" dirty="0" smtClean="0"/>
              <a:t>16 June 2015</a:t>
            </a:r>
          </a:p>
          <a:p>
            <a:endParaRPr lang="en-US" sz="1600" dirty="0"/>
          </a:p>
          <a:p>
            <a:r>
              <a:rPr lang="en-US" sz="2800" dirty="0" smtClean="0"/>
              <a:t>MESSENGER BepiColombo Joint Science Meeting </a:t>
            </a:r>
            <a:br>
              <a:rPr lang="en-US" sz="2800" dirty="0" smtClean="0"/>
            </a:br>
            <a:r>
              <a:rPr lang="en-US" sz="2800" dirty="0" smtClean="0"/>
              <a:t>Berlin, Germany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51760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15400" cy="593725"/>
          </a:xfrm>
        </p:spPr>
        <p:txBody>
          <a:bodyPr/>
          <a:lstStyle/>
          <a:p>
            <a:r>
              <a:rPr lang="en-US" sz="3600" dirty="0" smtClean="0"/>
              <a:t>KT14 Model Magnetic Field Residuals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Grid averages for period 11083</a:t>
            </a:r>
            <a:r>
              <a:rPr lang="en-US" sz="2800" dirty="0" smtClean="0">
                <a:latin typeface="Calibri"/>
                <a:cs typeface="Calibri"/>
              </a:rPr>
              <a:t>−</a:t>
            </a:r>
            <a:r>
              <a:rPr lang="en-US" sz="2800" dirty="0" smtClean="0"/>
              <a:t>12327</a:t>
            </a:r>
            <a:endParaRPr lang="en-US" sz="2800" dirty="0"/>
          </a:p>
        </p:txBody>
      </p:sp>
      <p:pic>
        <p:nvPicPr>
          <p:cNvPr id="3074" name="Picture 2" descr="D:\USER\korthh1\Tex\Talk\MESSENGER Team Meeting 20141028\Figures\Figure 6\Figure 6 v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04" y="1828800"/>
            <a:ext cx="739619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0908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15400" cy="593725"/>
          </a:xfrm>
        </p:spPr>
        <p:txBody>
          <a:bodyPr/>
          <a:lstStyle/>
          <a:p>
            <a:r>
              <a:rPr lang="en-US" sz="3600" dirty="0" smtClean="0"/>
              <a:t>KT14 Model Magnetic Field Residuals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Grid averages for period 11083</a:t>
            </a:r>
            <a:r>
              <a:rPr lang="en-US" sz="2800" dirty="0" smtClean="0">
                <a:latin typeface="Calibri"/>
                <a:cs typeface="Calibri"/>
              </a:rPr>
              <a:t>−</a:t>
            </a:r>
            <a:r>
              <a:rPr lang="en-US" sz="2800" dirty="0" smtClean="0"/>
              <a:t>12327</a:t>
            </a:r>
            <a:endParaRPr lang="en-US" sz="2800" dirty="0"/>
          </a:p>
        </p:txBody>
      </p:sp>
      <p:pic>
        <p:nvPicPr>
          <p:cNvPr id="3074" name="Picture 2" descr="D:\USER\korthh1\Tex\Talk\MESSENGER Team Meeting 20141028\Figures\Figure 6\Figure 6 v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04" y="1828800"/>
            <a:ext cx="739619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1774" y="3759367"/>
            <a:ext cx="2438401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C46E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Largest residuals at dayside MP; could be boundary layer.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53000" y="4290282"/>
            <a:ext cx="1628774" cy="89131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448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15400" cy="593725"/>
          </a:xfrm>
        </p:spPr>
        <p:txBody>
          <a:bodyPr/>
          <a:lstStyle/>
          <a:p>
            <a:r>
              <a:rPr lang="en-US" sz="3600" dirty="0" smtClean="0"/>
              <a:t>KT14 Model Magnetic Field Residuals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Grid averages for period 11083</a:t>
            </a:r>
            <a:r>
              <a:rPr lang="en-US" sz="2800" dirty="0" smtClean="0">
                <a:latin typeface="Calibri"/>
                <a:cs typeface="Calibri"/>
              </a:rPr>
              <a:t>−</a:t>
            </a:r>
            <a:r>
              <a:rPr lang="en-US" sz="2800" dirty="0" smtClean="0"/>
              <a:t>12327</a:t>
            </a:r>
            <a:endParaRPr lang="en-US" sz="2800" dirty="0"/>
          </a:p>
        </p:txBody>
      </p:sp>
      <p:pic>
        <p:nvPicPr>
          <p:cNvPr id="3074" name="Picture 2" descr="D:\USER\korthh1\Tex\Talk\MESSENGER Team Meeting 20141028\Figures\Figure 6\Figure 6 v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04" y="1828800"/>
            <a:ext cx="739619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1774" y="3657600"/>
            <a:ext cx="2438401" cy="1323439"/>
          </a:xfrm>
          <a:prstGeom prst="rect">
            <a:avLst/>
          </a:prstGeom>
          <a:solidFill>
            <a:srgbClr val="FFFF00"/>
          </a:solidFill>
          <a:ln w="76200">
            <a:solidFill>
              <a:srgbClr val="C46E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Residuals due to plasma population not considered in vacuum model.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09800" y="4354384"/>
            <a:ext cx="4371974" cy="212261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448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15400" cy="593725"/>
          </a:xfrm>
        </p:spPr>
        <p:txBody>
          <a:bodyPr/>
          <a:lstStyle/>
          <a:p>
            <a:r>
              <a:rPr lang="en-US" sz="3600" dirty="0" smtClean="0"/>
              <a:t>KT14 Model Magnetic Field Residuals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Grid averages for period 11083</a:t>
            </a:r>
            <a:r>
              <a:rPr lang="en-US" sz="2800" dirty="0" smtClean="0">
                <a:latin typeface="Calibri"/>
                <a:cs typeface="Calibri"/>
              </a:rPr>
              <a:t>−</a:t>
            </a:r>
            <a:r>
              <a:rPr lang="en-US" sz="2800" dirty="0" smtClean="0"/>
              <a:t>12327</a:t>
            </a:r>
            <a:endParaRPr lang="en-US" sz="2800" dirty="0"/>
          </a:p>
        </p:txBody>
      </p:sp>
      <p:pic>
        <p:nvPicPr>
          <p:cNvPr id="3074" name="Picture 2" descr="D:\USER\korthh1\Tex\Talk\MESSENGER Team Meeting 20141028\Figures\Figure 6\Figure 6 v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04" y="1828800"/>
            <a:ext cx="739619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1774" y="3702784"/>
            <a:ext cx="2438401" cy="1631216"/>
          </a:xfrm>
          <a:prstGeom prst="rect">
            <a:avLst/>
          </a:prstGeom>
          <a:solidFill>
            <a:srgbClr val="FFFF00"/>
          </a:solidFill>
          <a:ln w="76200">
            <a:solidFill>
              <a:srgbClr val="C46E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Substantial systematic residuals indicative of additional sources…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67000" y="4290282"/>
            <a:ext cx="3914774" cy="134851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38600" y="4343400"/>
            <a:ext cx="2524124" cy="16764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448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15400" cy="593725"/>
          </a:xfrm>
        </p:spPr>
        <p:txBody>
          <a:bodyPr/>
          <a:lstStyle/>
          <a:p>
            <a:r>
              <a:rPr lang="en-US" sz="3600" dirty="0" smtClean="0"/>
              <a:t>KT14 Model Magnetic Field Residuals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Grid averages for period 11083</a:t>
            </a:r>
            <a:r>
              <a:rPr lang="en-US" sz="2800" dirty="0" smtClean="0">
                <a:latin typeface="Calibri"/>
                <a:cs typeface="Calibri"/>
              </a:rPr>
              <a:t>−</a:t>
            </a:r>
            <a:r>
              <a:rPr lang="en-US" sz="2800" dirty="0" smtClean="0"/>
              <a:t>12327</a:t>
            </a:r>
            <a:endParaRPr lang="en-US" sz="2800" dirty="0"/>
          </a:p>
        </p:txBody>
      </p:sp>
      <p:pic>
        <p:nvPicPr>
          <p:cNvPr id="3074" name="Picture 2" descr="D:\USER\korthh1\Tex\Talk\MESSENGER Team Meeting 20141028\Figures\Figure 6\Figure 6 v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04" y="1828800"/>
            <a:ext cx="739619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1774" y="4016514"/>
            <a:ext cx="2438401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C46E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…, e.g., Birkeland currents.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86600" y="4753016"/>
            <a:ext cx="725748" cy="96198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87461" y="4735297"/>
            <a:ext cx="1219200" cy="90350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448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1295400"/>
            <a:ext cx="30480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USER\korthh1\Tex\Talk\MESSENGER BepiColombo Workshop 2015\Figures\Final KT14 Figures\Figure 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3057"/>
          <a:stretch/>
        </p:blipFill>
        <p:spPr bwMode="auto">
          <a:xfrm>
            <a:off x="6119192" y="1336060"/>
            <a:ext cx="3024808" cy="298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Future: BepiColombo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6019800" cy="5410200"/>
          </a:xfrm>
        </p:spPr>
        <p:txBody>
          <a:bodyPr/>
          <a:lstStyle/>
          <a:p>
            <a:pPr marL="169863" indent="-169863">
              <a:spcAft>
                <a:spcPts val="600"/>
              </a:spcAft>
            </a:pPr>
            <a:r>
              <a:rPr lang="en-US" sz="2000" dirty="0" smtClean="0"/>
              <a:t>Model development will benefit from refinements and additions enabled by the BepiColombo mission.</a:t>
            </a:r>
          </a:p>
          <a:p>
            <a:pPr marL="169863" indent="-169863">
              <a:spcAft>
                <a:spcPts val="600"/>
              </a:spcAft>
            </a:pPr>
            <a:r>
              <a:rPr lang="en-US" sz="2000" dirty="0" smtClean="0"/>
              <a:t>Better estimate of planetary field by including low-altitude (&lt;800 km) observations in the southern hemisphere.</a:t>
            </a:r>
          </a:p>
          <a:p>
            <a:pPr marL="169863" indent="-169863">
              <a:spcAft>
                <a:spcPts val="600"/>
              </a:spcAft>
            </a:pPr>
            <a:r>
              <a:rPr lang="en-US" sz="2000" dirty="0" smtClean="0"/>
              <a:t>Improvements of </a:t>
            </a:r>
            <a:r>
              <a:rPr lang="en-US" sz="2000" i="1" dirty="0" smtClean="0"/>
              <a:t>a-priori</a:t>
            </a:r>
            <a:r>
              <a:rPr lang="en-US" sz="2000" dirty="0" smtClean="0"/>
              <a:t> parameters; e.g., tail current inner edge, current sheet thickness and expansion.</a:t>
            </a:r>
          </a:p>
          <a:p>
            <a:pPr marL="169863" indent="-169863">
              <a:spcAft>
                <a:spcPts val="600"/>
              </a:spcAft>
            </a:pPr>
            <a:r>
              <a:rPr lang="en-US" sz="2000" dirty="0"/>
              <a:t>T</a:t>
            </a:r>
            <a:r>
              <a:rPr lang="en-US" sz="2000" dirty="0" smtClean="0"/>
              <a:t>ighter constraints </a:t>
            </a:r>
            <a:r>
              <a:rPr lang="en-US" sz="2000" dirty="0"/>
              <a:t>on tail field through additional spatial </a:t>
            </a:r>
            <a:r>
              <a:rPr lang="en-US" sz="2000" dirty="0" smtClean="0"/>
              <a:t>sampling; allows simultaneous fitting of disk and sheet current amplitudes.</a:t>
            </a:r>
            <a:endParaRPr lang="en-US" sz="2000" dirty="0"/>
          </a:p>
          <a:p>
            <a:pPr marL="169863" indent="-169863">
              <a:spcAft>
                <a:spcPts val="600"/>
              </a:spcAft>
            </a:pPr>
            <a:r>
              <a:rPr lang="en-US" sz="2000" dirty="0" smtClean="0"/>
              <a:t>Dual spacecraft observations may allow for parameterization by solar wind drivers (e.g., IMF magnitude and direction) despite short </a:t>
            </a:r>
            <a:r>
              <a:rPr lang="en-US" sz="2000" dirty="0" err="1" smtClean="0"/>
              <a:t>Dungey</a:t>
            </a:r>
            <a:r>
              <a:rPr lang="en-US" sz="2000" dirty="0" smtClean="0"/>
              <a:t> cycle period.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2954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KT14 RMS Residual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119192" y="3886200"/>
            <a:ext cx="3008886" cy="2953603"/>
            <a:chOff x="6119192" y="3886200"/>
            <a:chExt cx="3008886" cy="2953603"/>
          </a:xfrm>
        </p:grpSpPr>
        <p:pic>
          <p:nvPicPr>
            <p:cNvPr id="1026" name="Picture 2" descr="D:\USER\korthh1\Tex\Talk\MESSENGER BepiColombo Workshop 2015\Figures\Final KT14 Figures\Figure 6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192" y="4325436"/>
              <a:ext cx="3008886" cy="2514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8305800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4"/>
            </p:cNvCxnSpPr>
            <p:nvPr/>
          </p:nvCxnSpPr>
          <p:spPr>
            <a:xfrm flipH="1">
              <a:off x="8153400" y="4038600"/>
              <a:ext cx="228600" cy="13716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8718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875"/>
            <a:ext cx="8229600" cy="669925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txBody>
          <a:bodyPr/>
          <a:lstStyle/>
          <a:p>
            <a:pPr marL="171450" indent="-171450">
              <a:spcAft>
                <a:spcPts val="600"/>
              </a:spcAft>
            </a:pPr>
            <a:r>
              <a:rPr lang="en-US" sz="2400" dirty="0" smtClean="0"/>
              <a:t>We have developed a new </a:t>
            </a:r>
            <a:r>
              <a:rPr lang="en-US" sz="2400" dirty="0" smtClean="0">
                <a:solidFill>
                  <a:srgbClr val="FF0000"/>
                </a:solidFill>
              </a:rPr>
              <a:t>magnetic field model</a:t>
            </a:r>
            <a:r>
              <a:rPr lang="en-US" sz="2400" dirty="0" smtClean="0"/>
              <a:t> for Mercury featuring a </a:t>
            </a:r>
            <a:r>
              <a:rPr lang="en-US" sz="2400" dirty="0" smtClean="0">
                <a:solidFill>
                  <a:srgbClr val="FF0000"/>
                </a:solidFill>
              </a:rPr>
              <a:t>continuous magnetic field</a:t>
            </a:r>
            <a:r>
              <a:rPr lang="en-US" sz="2400" dirty="0" smtClean="0"/>
              <a:t> confined within the </a:t>
            </a:r>
            <a:r>
              <a:rPr lang="en-US" sz="2400" dirty="0" smtClean="0">
                <a:solidFill>
                  <a:srgbClr val="FF0000"/>
                </a:solidFill>
              </a:rPr>
              <a:t>average observed magnetopause</a:t>
            </a:r>
            <a:r>
              <a:rPr lang="en-US" sz="2400" dirty="0" smtClean="0"/>
              <a:t>.</a:t>
            </a:r>
          </a:p>
          <a:p>
            <a:pPr marL="171450" indent="-171450"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Shielding fields</a:t>
            </a:r>
            <a:r>
              <a:rPr lang="en-US" sz="2400" dirty="0" smtClean="0"/>
              <a:t> provided by magnetic potentials, </a:t>
            </a:r>
            <a:r>
              <a:rPr lang="en-US" sz="2400" dirty="0" smtClean="0">
                <a:solidFill>
                  <a:schemeClr val="bg1"/>
                </a:solidFill>
              </a:rPr>
              <a:t>which minimize the magnetic field normal component at</a:t>
            </a:r>
            <a:r>
              <a:rPr lang="en-US" sz="2400" dirty="0" smtClean="0"/>
              <a:t> the magnetopause.</a:t>
            </a:r>
          </a:p>
          <a:p>
            <a:pPr marL="171450" indent="-171450"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Substantial magnetic field residuals</a:t>
            </a:r>
            <a:r>
              <a:rPr lang="en-US" sz="2400" dirty="0" smtClean="0"/>
              <a:t> remain; indicative o</a:t>
            </a:r>
            <a:r>
              <a:rPr lang="en-US" sz="2400" dirty="0" smtClean="0">
                <a:solidFill>
                  <a:schemeClr val="bg1"/>
                </a:solidFill>
              </a:rPr>
              <a:t>f additional magnetic field sources not</a:t>
            </a:r>
            <a:r>
              <a:rPr lang="en-US" sz="2400" dirty="0" smtClean="0"/>
              <a:t> considered in the existing models.</a:t>
            </a:r>
          </a:p>
          <a:p>
            <a:pPr marL="171450" indent="-171450"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Sources and drivers can be added</a:t>
            </a:r>
            <a:r>
              <a:rPr lang="en-US" sz="2400" dirty="0" smtClean="0"/>
              <a:t> in the future.</a:t>
            </a:r>
          </a:p>
          <a:p>
            <a:pPr marL="171450" indent="-171450">
              <a:spcAft>
                <a:spcPts val="600"/>
              </a:spcAft>
            </a:pPr>
            <a:r>
              <a:rPr lang="en-US" sz="2400" dirty="0"/>
              <a:t>Model development will benefit from </a:t>
            </a:r>
            <a:r>
              <a:rPr lang="en-US" sz="2400" dirty="0">
                <a:solidFill>
                  <a:srgbClr val="FF0000"/>
                </a:solidFill>
              </a:rPr>
              <a:t>refinements</a:t>
            </a:r>
            <a:r>
              <a:rPr lang="en-US" sz="2400" dirty="0"/>
              <a:t> </a:t>
            </a:r>
            <a:r>
              <a:rPr lang="en-US" sz="2400" dirty="0" smtClean="0"/>
              <a:t>(planetary field, tail current sheet) and </a:t>
            </a:r>
            <a:r>
              <a:rPr lang="en-US" sz="2400" dirty="0">
                <a:solidFill>
                  <a:srgbClr val="FF0000"/>
                </a:solidFill>
              </a:rPr>
              <a:t>additions</a:t>
            </a:r>
            <a:r>
              <a:rPr lang="en-US" sz="2400" dirty="0"/>
              <a:t> </a:t>
            </a:r>
            <a:r>
              <a:rPr lang="en-US" sz="2400" dirty="0" smtClean="0"/>
              <a:t>(solar wind drivers) </a:t>
            </a:r>
            <a:r>
              <a:rPr lang="en-US" sz="2400" dirty="0" smtClean="0">
                <a:solidFill>
                  <a:srgbClr val="FF0000"/>
                </a:solidFill>
              </a:rPr>
              <a:t>enabled </a:t>
            </a:r>
            <a:r>
              <a:rPr lang="en-US" sz="2400" dirty="0">
                <a:solidFill>
                  <a:srgbClr val="FF0000"/>
                </a:solidFill>
              </a:rPr>
              <a:t>by the BepiColombo mission</a:t>
            </a:r>
            <a:r>
              <a:rPr lang="en-US" sz="2400" dirty="0" smtClean="0"/>
              <a:t>.</a:t>
            </a:r>
          </a:p>
          <a:p>
            <a:pPr marL="171450" indent="-171450">
              <a:spcAft>
                <a:spcPts val="600"/>
              </a:spcAft>
            </a:pPr>
            <a:endParaRPr lang="en-US" sz="2400" dirty="0" smtClean="0"/>
          </a:p>
          <a:p>
            <a:pPr marL="171450" indent="-171450"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5407702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92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Backup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70098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1"/>
            <a:ext cx="8229600" cy="533399"/>
          </a:xfrm>
        </p:spPr>
        <p:txBody>
          <a:bodyPr/>
          <a:lstStyle/>
          <a:p>
            <a:r>
              <a:rPr lang="en-US" dirty="0" smtClean="0"/>
              <a:t>Model Parameters At A Glance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29131"/>
              </p:ext>
            </p:extLst>
          </p:nvPr>
        </p:nvGraphicFramePr>
        <p:xfrm>
          <a:off x="381000" y="1504950"/>
          <a:ext cx="8458200" cy="5200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7976"/>
                <a:gridCol w="2480224"/>
              </a:tblGrid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Dipole moment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-190 nT R</a:t>
                      </a:r>
                      <a:r>
                        <a:rPr lang="en-US" sz="1600" baseline="-25000">
                          <a:effectLst/>
                        </a:rPr>
                        <a:t>M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Subsolar magnetopause stand-off distance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1.42 </a:t>
                      </a:r>
                      <a:r>
                        <a:rPr lang="en-US" sz="1600" dirty="0">
                          <a:effectLst/>
                        </a:rPr>
                        <a:t>R</a:t>
                      </a:r>
                      <a:r>
                        <a:rPr lang="en-US" sz="1600" baseline="-25000" dirty="0">
                          <a:effectLst/>
                        </a:rPr>
                        <a:t>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Magnetopause flaring factor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Taildisk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current amplitude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7.37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Harris</a:t>
                      </a:r>
                      <a:r>
                        <a:rPr lang="en-US" sz="1600" baseline="0" dirty="0" smtClean="0">
                          <a:effectLst/>
                        </a:rPr>
                        <a:t> sheet current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amplitude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Half-thickness of current sheet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0.09 R</a:t>
                      </a:r>
                      <a:r>
                        <a:rPr lang="en-US" sz="1600" baseline="-25000" dirty="0">
                          <a:effectLst/>
                        </a:rPr>
                        <a:t>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Expansion magnitudes of tail current sheet in </a:t>
                      </a:r>
                      <a:r>
                        <a:rPr lang="en-US" sz="16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direction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Expansion magnitudes of tail current sheet in </a:t>
                      </a:r>
                      <a:r>
                        <a:rPr lang="en-US" sz="16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direction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Scale factor for disk current expansion in </a:t>
                      </a:r>
                      <a:r>
                        <a:rPr lang="en-US" sz="1600" i="1" dirty="0" smtClean="0">
                          <a:effectLst/>
                        </a:rPr>
                        <a:t>x</a:t>
                      </a:r>
                      <a:r>
                        <a:rPr lang="en-US" sz="1600" dirty="0" smtClean="0">
                          <a:effectLst/>
                        </a:rPr>
                        <a:t> direction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Scale factor for disk current expansion in </a:t>
                      </a:r>
                      <a:r>
                        <a:rPr lang="en-US" sz="1600" i="1" dirty="0" smtClean="0">
                          <a:effectLst/>
                        </a:rPr>
                        <a:t>y</a:t>
                      </a:r>
                      <a:r>
                        <a:rPr lang="en-US" sz="1600" dirty="0" smtClean="0">
                          <a:effectLst/>
                        </a:rPr>
                        <a:t> direction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Scale factor for quasi-Harris sheet expansion in </a:t>
                      </a:r>
                      <a:r>
                        <a:rPr lang="en-US" sz="1600" i="1" dirty="0" smtClean="0">
                          <a:effectLst/>
                        </a:rPr>
                        <a:t>x</a:t>
                      </a:r>
                      <a:r>
                        <a:rPr lang="en-US" sz="1600" dirty="0" smtClean="0">
                          <a:effectLst/>
                        </a:rPr>
                        <a:t> direction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Scale factor for quasi-Harris sheet expansion in </a:t>
                      </a:r>
                      <a:r>
                        <a:rPr lang="en-US" sz="1600" i="1" dirty="0" smtClean="0">
                          <a:effectLst/>
                        </a:rPr>
                        <a:t>y</a:t>
                      </a:r>
                      <a:r>
                        <a:rPr lang="en-US" sz="1600" dirty="0" smtClean="0">
                          <a:effectLst/>
                        </a:rPr>
                        <a:t> direction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r>
                        <a:rPr lang="en-US" sz="1600" dirty="0" smtClean="0">
                          <a:effectLst/>
                        </a:rPr>
                        <a:t>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Location of image sheets for </a:t>
                      </a:r>
                      <a:r>
                        <a:rPr lang="en-US" sz="1600" dirty="0" smtClean="0">
                          <a:effectLst/>
                        </a:rPr>
                        <a:t>Harris </a:t>
                      </a:r>
                      <a:r>
                        <a:rPr lang="en-US" sz="1600" dirty="0">
                          <a:effectLst/>
                        </a:rPr>
                        <a:t>sheet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00837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9144000" cy="5181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D:\USER\korthh1\Tex\Talk\MESSENGER Team Meeting 20141028\Figures\Figure 3\current_y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5833" r="4751" b="4568"/>
          <a:stretch/>
        </p:blipFill>
        <p:spPr bwMode="auto">
          <a:xfrm>
            <a:off x="5143499" y="2191480"/>
            <a:ext cx="3798503" cy="291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\korthh1\Tex\Talk\MESSENGER Team Meeting 20141028\Figures\Figure 3\current_x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17499" r="4826" b="18498"/>
          <a:stretch/>
        </p:blipFill>
        <p:spPr bwMode="auto">
          <a:xfrm>
            <a:off x="256444" y="4191000"/>
            <a:ext cx="5010881" cy="26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822325"/>
          </a:xfrm>
        </p:spPr>
        <p:txBody>
          <a:bodyPr/>
          <a:lstStyle/>
          <a:p>
            <a:r>
              <a:rPr lang="en-US" dirty="0" smtClean="0"/>
              <a:t>Current Distribution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19750" y="1962150"/>
            <a:ext cx="1562100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MSM</a:t>
            </a:r>
            <a:r>
              <a:rPr lang="en-US" dirty="0" smtClean="0"/>
              <a:t> = -2 </a:t>
            </a:r>
            <a:r>
              <a:rPr lang="en-US" i="1" dirty="0" smtClean="0"/>
              <a:t>R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45720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</a:t>
            </a:r>
            <a:r>
              <a:rPr lang="en-US" baseline="-25000" dirty="0" smtClean="0">
                <a:solidFill>
                  <a:schemeClr val="bg1"/>
                </a:solidFill>
              </a:rPr>
              <a:t>MSM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dirty="0">
                <a:solidFill>
                  <a:schemeClr val="bg1"/>
                </a:solidFill>
              </a:rPr>
              <a:t>0 </a:t>
            </a:r>
            <a:r>
              <a:rPr lang="en-US" i="1" dirty="0">
                <a:solidFill>
                  <a:schemeClr val="bg1"/>
                </a:solidFill>
              </a:rPr>
              <a:t>R</a:t>
            </a:r>
            <a:r>
              <a:rPr lang="en-US" baseline="-25000" dirty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1714499"/>
            <a:ext cx="5105400" cy="2552701"/>
            <a:chOff x="228600" y="1714499"/>
            <a:chExt cx="5105400" cy="2552701"/>
          </a:xfrm>
        </p:grpSpPr>
        <p:pic>
          <p:nvPicPr>
            <p:cNvPr id="2051" name="Picture 3" descr="D:\USER\korthh1\Tex\Talk\MESSENGER Team Meeting 20141028\Figures\Figure 3\current_xz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" t="17470" r="4199" b="20131"/>
            <a:stretch/>
          </p:blipFill>
          <p:spPr bwMode="auto">
            <a:xfrm>
              <a:off x="228600" y="1714499"/>
              <a:ext cx="5105400" cy="2552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14400" y="2116723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Y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MSM</a:t>
              </a:r>
              <a:r>
                <a:rPr lang="en-US" dirty="0" smtClean="0">
                  <a:solidFill>
                    <a:schemeClr val="bg1"/>
                  </a:solidFill>
                </a:rPr>
                <a:t> = </a:t>
              </a:r>
              <a:r>
                <a:rPr lang="en-US" dirty="0">
                  <a:solidFill>
                    <a:schemeClr val="bg1"/>
                  </a:solidFill>
                </a:rPr>
                <a:t>0 </a:t>
              </a:r>
              <a:r>
                <a:rPr lang="en-US" i="1" dirty="0">
                  <a:solidFill>
                    <a:schemeClr val="bg1"/>
                  </a:solidFill>
                </a:rPr>
                <a:t>R</a:t>
              </a:r>
              <a:r>
                <a:rPr lang="en-US" baseline="-25000" dirty="0">
                  <a:solidFill>
                    <a:schemeClr val="bg1"/>
                  </a:solidFill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200400" y="2057400"/>
              <a:ext cx="0" cy="17526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>
            <a:off x="3276600" y="3429000"/>
            <a:ext cx="2209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4772025" y="3450595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Z</a:t>
            </a:r>
            <a:r>
              <a:rPr lang="en-US" sz="1100" b="1" baseline="-25000" dirty="0" smtClean="0"/>
              <a:t>MSM</a:t>
            </a:r>
            <a:r>
              <a:rPr lang="en-US" sz="1100" b="1" dirty="0" smtClean="0"/>
              <a:t> [R</a:t>
            </a:r>
            <a:r>
              <a:rPr lang="en-US" sz="1100" b="1" baseline="-25000" dirty="0" smtClean="0"/>
              <a:t>M</a:t>
            </a:r>
            <a:r>
              <a:rPr lang="en-US" sz="1100" b="1" dirty="0" smtClean="0"/>
              <a:t>]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7650307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Past: Mariner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1828800"/>
          </a:xfrm>
        </p:spPr>
        <p:txBody>
          <a:bodyPr/>
          <a:lstStyle/>
          <a:p>
            <a:pPr marL="169863" indent="-169863"/>
            <a:r>
              <a:rPr lang="en-US" sz="2000" dirty="0" smtClean="0"/>
              <a:t>Two flybys of Mariner 10 through Mercury’s magnetosphere in 1974 and 1975.</a:t>
            </a:r>
          </a:p>
          <a:p>
            <a:pPr marL="169863" indent="-169863"/>
            <a:r>
              <a:rPr lang="en-US" sz="2000" dirty="0" smtClean="0"/>
              <a:t>Limited observations: one equatorial and one polar planetary flyby.</a:t>
            </a:r>
          </a:p>
          <a:p>
            <a:pPr marL="169863" indent="-169863"/>
            <a:r>
              <a:rPr lang="en-US" sz="2000" dirty="0"/>
              <a:t>Dipole moment estimates varied greatly, correlated with higher-order terms.</a:t>
            </a:r>
          </a:p>
          <a:p>
            <a:pPr marL="169863" indent="-169863"/>
            <a:r>
              <a:rPr lang="en-US" sz="2000" dirty="0" smtClean="0"/>
              <a:t>Conceptual model of the magnetosphere, e.g., based on image dipole.</a:t>
            </a:r>
          </a:p>
          <a:p>
            <a:pPr marL="169863" indent="-169863"/>
            <a:r>
              <a:rPr lang="en-US" sz="2000" dirty="0" smtClean="0"/>
              <a:t>External fields and dipole offset poorly constrained.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6" b="-1028"/>
          <a:stretch/>
        </p:blipFill>
        <p:spPr bwMode="auto">
          <a:xfrm>
            <a:off x="76200" y="3200400"/>
            <a:ext cx="2476500" cy="16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0299"/>
            <a:ext cx="2011295" cy="19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55" y="3505200"/>
            <a:ext cx="3163889" cy="302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" y="6574963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/>
              <a:t>Lepping</a:t>
            </a:r>
            <a:r>
              <a:rPr lang="en-US" sz="800" dirty="0" smtClean="0"/>
              <a:t>, 1979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373293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Ness, 1975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3003411" cy="298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6172200"/>
            <a:ext cx="8191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/>
              <a:t>Whang</a:t>
            </a:r>
            <a:r>
              <a:rPr lang="en-US" sz="800" dirty="0" smtClean="0"/>
              <a:t>, 1975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12173" y="65532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/>
              <a:t>Connerney</a:t>
            </a:r>
            <a:r>
              <a:rPr lang="en-US" sz="800" dirty="0" smtClean="0"/>
              <a:t>, 1975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417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10200" y="1324609"/>
            <a:ext cx="3733800" cy="55333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334000" cy="5486400"/>
          </a:xfrm>
        </p:spPr>
        <p:txBody>
          <a:bodyPr/>
          <a:lstStyle/>
          <a:p>
            <a:pPr marL="171450" indent="-171450"/>
            <a:r>
              <a:rPr lang="en-US" sz="2800" dirty="0" smtClean="0"/>
              <a:t>Modules of initial model:</a:t>
            </a:r>
          </a:p>
          <a:p>
            <a:pPr marL="342900" lvl="1" indent="-171450"/>
            <a:r>
              <a:rPr lang="en-US" sz="2400" dirty="0" smtClean="0"/>
              <a:t>Internal offset dipole field,</a:t>
            </a:r>
          </a:p>
          <a:p>
            <a:pPr marL="342900" lvl="1" indent="-171450"/>
            <a:r>
              <a:rPr lang="en-US" sz="2400" dirty="0" smtClean="0"/>
              <a:t>Current disk with smooth inner edge to avoid discontinuities,</a:t>
            </a:r>
          </a:p>
          <a:p>
            <a:pPr marL="342900" lvl="1" indent="-171450"/>
            <a:r>
              <a:rPr lang="en-US" sz="2400" dirty="0" smtClean="0"/>
              <a:t>Sheet current to provide continuity into the far tail.</a:t>
            </a:r>
          </a:p>
          <a:p>
            <a:pPr marL="342900" lvl="1" indent="-171450"/>
            <a:endParaRPr lang="en-US" sz="2400" dirty="0"/>
          </a:p>
          <a:p>
            <a:pPr marL="171450" indent="-171450"/>
            <a:r>
              <a:rPr lang="en-US" sz="2800" dirty="0" smtClean="0"/>
              <a:t>Dipole shielding</a:t>
            </a:r>
          </a:p>
          <a:p>
            <a:pPr marL="342900" lvl="1" indent="-171450"/>
            <a:r>
              <a:rPr lang="en-US" sz="2400" dirty="0"/>
              <a:t>Fit 4</a:t>
            </a:r>
            <a:r>
              <a:rPr lang="en-US" sz="2400" baseline="30000" dirty="0"/>
              <a:t>th</a:t>
            </a:r>
            <a:r>
              <a:rPr lang="en-US" sz="2400" dirty="0"/>
              <a:t> order potential function with 16 linear and 4 non-linear </a:t>
            </a:r>
            <a:r>
              <a:rPr lang="en-US" sz="2400" dirty="0" smtClean="0"/>
              <a:t>parameters,</a:t>
            </a:r>
            <a:endParaRPr lang="en-US" sz="2400" dirty="0"/>
          </a:p>
          <a:p>
            <a:pPr marL="342900" lvl="1" indent="-171450"/>
            <a:r>
              <a:rPr lang="en-US" sz="2400" dirty="0" smtClean="0"/>
              <a:t>Residual </a:t>
            </a:r>
            <a:r>
              <a:rPr lang="en-US" sz="2400" i="1" dirty="0" err="1"/>
              <a:t>B</a:t>
            </a:r>
            <a:r>
              <a:rPr lang="en-US" sz="2400" baseline="-25000" dirty="0" err="1"/>
              <a:t>n</a:t>
            </a:r>
            <a:r>
              <a:rPr lang="en-US" sz="2400" dirty="0"/>
              <a:t> are few </a:t>
            </a:r>
            <a:r>
              <a:rPr lang="en-US" sz="2400" dirty="0" err="1"/>
              <a:t>pT</a:t>
            </a:r>
            <a:r>
              <a:rPr lang="en-US" sz="2400" dirty="0"/>
              <a:t>, much smaller than observed </a:t>
            </a:r>
            <a:r>
              <a:rPr lang="en-US" sz="2400" i="1" dirty="0" err="1"/>
              <a:t>B</a:t>
            </a:r>
            <a:r>
              <a:rPr lang="en-US" sz="2400" baseline="-25000" dirty="0" err="1"/>
              <a:t>n</a:t>
            </a:r>
            <a:r>
              <a:rPr lang="en-US" sz="2400" dirty="0"/>
              <a:t> of ~10 </a:t>
            </a:r>
            <a:r>
              <a:rPr lang="en-US" sz="2400" dirty="0" err="1"/>
              <a:t>nT</a:t>
            </a:r>
            <a:r>
              <a:rPr lang="en-US" sz="2400" dirty="0" err="1" smtClean="0"/>
              <a:t>.</a:t>
            </a:r>
            <a:endParaRPr lang="en-US" sz="2400" dirty="0"/>
          </a:p>
          <a:p>
            <a:pPr marL="0" indent="-228600"/>
            <a:endParaRPr lang="en-US" sz="2400" dirty="0" smtClean="0"/>
          </a:p>
        </p:txBody>
      </p:sp>
      <p:pic>
        <p:nvPicPr>
          <p:cNvPr id="13" name="Picture 2" descr="D:\USER\korthh1\Tex\Talk\MESSENGER Team Meeting 20140506\MP dBnormal Dip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0386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USER\korthh1\Tex\Talk\MESSENGER Team Meeting 20140506\MP Bnorm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3716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67400" y="1600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Dipole Log(</a:t>
            </a:r>
            <a:r>
              <a:rPr lang="en-US" dirty="0" err="1" smtClean="0"/>
              <a:t>Bn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43434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Dipole residual </a:t>
            </a:r>
            <a:r>
              <a:rPr lang="en-US" dirty="0" err="1" smtClean="0"/>
              <a:t>Bn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4435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0" y="1295400"/>
            <a:ext cx="3962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Disk Module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5105400" cy="5486400"/>
              </a:xfrm>
            </p:spPr>
            <p:txBody>
              <a:bodyPr/>
              <a:lstStyle/>
              <a:p>
                <a:pPr marL="171450" indent="-171450"/>
                <a:r>
                  <a:rPr lang="en-US" sz="2400" dirty="0" smtClean="0"/>
                  <a:t>Fit current profile produced by magnetic vector potential </a:t>
                </a:r>
                <a:r>
                  <a:rPr lang="en-US" sz="2400" i="1" dirty="0" smtClean="0"/>
                  <a:t>A</a:t>
                </a:r>
                <a:r>
                  <a:rPr lang="en-US" sz="2400" dirty="0" smtClean="0"/>
                  <a:t>.</a:t>
                </a:r>
              </a:p>
              <a:p>
                <a:pPr marL="171450" indent="-171450"/>
                <a:r>
                  <a:rPr lang="en-US" sz="2400" dirty="0" smtClean="0"/>
                  <a:t>Current in equatorial plane, so elsewhere </a:t>
                </a:r>
                <a14:m>
                  <m:oMath xmlns:m="http://schemas.openxmlformats.org/officeDocument/2006/math" xmlns="">
                    <m:r>
                      <a:rPr lang="en-US" sz="2400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=0.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marL="171450" indent="-171450"/>
                <a:r>
                  <a:rPr lang="en-US" sz="2400" dirty="0" smtClean="0"/>
                  <a:t>Differential eq. for axial symmetry:</a:t>
                </a:r>
                <a:br>
                  <a:rPr lang="en-US" sz="2400" dirty="0" smtClean="0"/>
                </a:br>
                <a14:m>
                  <m:oMath xmlns:m="http://schemas.openxmlformats.org/officeDocument/2006/math" xmlns="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𝜕𝜌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den>
                        </m:f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𝜕𝜌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b="0" dirty="0" smtClean="0"/>
              </a:p>
              <a:p>
                <a:pPr marL="171450" indent="-171450"/>
                <a:r>
                  <a:rPr lang="en-US" sz="2400" dirty="0" smtClean="0"/>
                  <a:t>Solution:</a:t>
                </a:r>
                <a:br>
                  <a:rPr lang="en-US" sz="2400" dirty="0" smtClean="0"/>
                </a:br>
                <a14:m>
                  <m:oMath xmlns:m="http://schemas.openxmlformats.org/officeDocument/2006/math" xmlns="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nary>
                          <m:nary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𝜆𝜌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+|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|)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endParaRPr lang="en-US" sz="2400" dirty="0" smtClean="0"/>
              </a:p>
              <a:p>
                <a:pPr marL="171450" indent="-171450"/>
                <a:r>
                  <a:rPr lang="en-US" sz="2400" dirty="0" smtClean="0"/>
                  <a:t>Current: </a:t>
                </a:r>
                <a14:m>
                  <m:oMath xmlns:m="http://schemas.openxmlformats.org/officeDocument/2006/math" xmlns=""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5105400" cy="5486400"/>
              </a:xfrm>
              <a:blipFill rotWithShape="1">
                <a:blip r:embed="rId2"/>
                <a:stretch>
                  <a:fillRect l="-1673" t="-889" b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D:\USER\korthh1\Tex\Talk\MESSENGER Team Meeting 20140506\MP dBnormal Taildis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9624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\korthh1\Tex\Talk\MESSENGER Team Meeting 20140506\taildisk with f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6400" y="4174123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174123"/>
                <a:ext cx="990600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77000" y="3352800"/>
                <a:ext cx="2514600" cy="46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m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box>
                            <m:box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352800"/>
                <a:ext cx="2514600" cy="4608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5981700" y="3583216"/>
            <a:ext cx="266700" cy="590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705600" y="2819400"/>
            <a:ext cx="533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81800" y="1828800"/>
                <a:ext cx="2057400" cy="38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m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exp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828800"/>
                <a:ext cx="2057400" cy="3801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7239000" y="2133600"/>
            <a:ext cx="2413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91250" y="1371600"/>
            <a:ext cx="2190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Current Profile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24500" y="45720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Taildisk</a:t>
            </a:r>
            <a:r>
              <a:rPr lang="en-US" dirty="0" smtClean="0"/>
              <a:t> residual </a:t>
            </a:r>
            <a:r>
              <a:rPr lang="en-US" dirty="0" err="1" smtClean="0"/>
              <a:t>Bn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5557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0" y="1447800"/>
            <a:ext cx="3962400" cy="541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Sheet Module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5257800" cy="5410200"/>
              </a:xfrm>
            </p:spPr>
            <p:txBody>
              <a:bodyPr/>
              <a:lstStyle/>
              <a:p>
                <a:pPr marL="171450" indent="-171450"/>
                <a:r>
                  <a:rPr lang="en-US" sz="2400" dirty="0" smtClean="0"/>
                  <a:t>Continuous tail current provided by quasi-Harris sheet.</a:t>
                </a:r>
              </a:p>
              <a:p>
                <a:pPr marL="171450" indent="-171450"/>
                <a:r>
                  <a:rPr lang="en-US" sz="2400" dirty="0" smtClean="0"/>
                  <a:t>Vector potential: </a:t>
                </a:r>
                <a:br>
                  <a:rPr lang="en-US" sz="2400" dirty="0" smtClean="0"/>
                </a:b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=−2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cosh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400" b="0" dirty="0" smtClean="0"/>
              </a:p>
              <a:p>
                <a:pPr marL="171450" indent="-171450"/>
                <a:r>
                  <a:rPr lang="en-US" sz="2400" dirty="0" smtClean="0"/>
                  <a:t>Harris sheet B-field from </a:t>
                </a:r>
                <a14:m>
                  <m:oMath xmlns:m="http://schemas.openxmlformats.org/officeDocument/2006/math" xmlns="">
                    <m:bar>
                      <m:barPr>
                        <m:ctrlPr>
                          <a:rPr lang="en-US" sz="24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</m:ba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bar>
                      <m:bar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sz="2400" b="0" dirty="0" smtClean="0">
                    <a:ea typeface="Cambria Math"/>
                  </a:rPr>
                  <a:t>:</a:t>
                </a:r>
                <a:br>
                  <a:rPr lang="en-US" sz="2400" b="0" dirty="0" smtClean="0">
                    <a:ea typeface="Cambria Math"/>
                  </a:rPr>
                </a:b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x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tanh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0" dirty="0" smtClean="0">
                    <a:ea typeface="Cambria Math"/>
                  </a:rPr>
                  <a:t/>
                </a:r>
                <a:br>
                  <a:rPr lang="en-US" sz="2400" b="0" dirty="0" smtClean="0">
                    <a:ea typeface="Cambria Math"/>
                  </a:rPr>
                </a:b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z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tanh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⁡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𝑑𝑑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den>
                    </m:f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marL="171450" indent="-171450"/>
                <a:r>
                  <a:rPr lang="en-US" sz="2400" dirty="0" smtClean="0">
                    <a:ea typeface="Cambria Math"/>
                  </a:rPr>
                  <a:t>Term </a:t>
                </a:r>
                <a14:m>
                  <m:oMath xmlns:m="http://schemas.openxmlformats.org/officeDocument/2006/math" xmlns="">
                    <m:f>
                      <m:fPr>
                        <m:type m:val="lin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𝑑𝑑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 smtClean="0">
                    <a:ea typeface="Cambria Math"/>
                  </a:rPr>
                  <a:t> infinitely widens the current sheet toward the dayside.</a:t>
                </a:r>
              </a:p>
              <a:p>
                <a:pPr marL="171450" indent="-171450"/>
                <a:r>
                  <a:rPr lang="en-US" sz="2400" b="0" dirty="0" smtClean="0">
                    <a:ea typeface="Cambria Math"/>
                  </a:rPr>
                  <a:t>Use image current sheets outside MP to facilitate fit of shielding field.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5257800" cy="5410200"/>
              </a:xfrm>
              <a:blipFill rotWithShape="1">
                <a:blip r:embed="rId2"/>
                <a:stretch>
                  <a:fillRect l="-1624" t="-902" b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D:\USER\korthh1\Tex\Talk\MESSENGER Team Meeting 20140506\MP dBnormal Tailsl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14775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1447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Harris Sheet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824493" y="4267200"/>
            <a:ext cx="2481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Harris sheet residual </a:t>
            </a:r>
            <a:r>
              <a:rPr lang="en-US" dirty="0" err="1" smtClean="0"/>
              <a:t>Bn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29193" y="1905000"/>
            <a:ext cx="3757657" cy="1828800"/>
            <a:chOff x="5329193" y="1905000"/>
            <a:chExt cx="3757657" cy="1828800"/>
          </a:xfrm>
        </p:grpSpPr>
        <p:pic>
          <p:nvPicPr>
            <p:cNvPr id="2050" name="Picture 2" descr="D:\USER\korthh1\Tex\Talk\MESSENGER Team Meeting 20140506\Harris Shee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193" y="1905000"/>
              <a:ext cx="3757657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6172200" y="2362200"/>
              <a:ext cx="0" cy="990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220075" y="2409825"/>
              <a:ext cx="0" cy="990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172200" y="2667000"/>
              <a:ext cx="204787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553200" y="2404646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833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77875"/>
            <a:ext cx="8991600" cy="593725"/>
          </a:xfrm>
        </p:spPr>
        <p:txBody>
          <a:bodyPr/>
          <a:lstStyle/>
          <a:p>
            <a:r>
              <a:rPr lang="en-US" sz="3600" dirty="0" smtClean="0"/>
              <a:t>Paraboloid Model Magnetic Field Residuals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Grid averages for period 11083</a:t>
            </a:r>
            <a:r>
              <a:rPr lang="en-US" sz="2800" dirty="0" smtClean="0">
                <a:latin typeface="Calibri"/>
                <a:cs typeface="Calibri"/>
              </a:rPr>
              <a:t>−</a:t>
            </a:r>
            <a:r>
              <a:rPr lang="en-US" sz="2800" dirty="0" smtClean="0"/>
              <a:t>12327</a:t>
            </a:r>
            <a:endParaRPr lang="en-US" sz="2800" dirty="0"/>
          </a:p>
        </p:txBody>
      </p:sp>
      <p:pic>
        <p:nvPicPr>
          <p:cNvPr id="4098" name="Picture 2" descr="D:\USER\korthh1\Tex\Talk\MESSENGER Team Meeting 20141028\Figures\Figure 7\Figure 7 v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828799"/>
            <a:ext cx="7391401" cy="50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72400" y="3733800"/>
            <a:ext cx="603043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832038" y="3733800"/>
            <a:ext cx="795124" cy="1667708"/>
            <a:chOff x="8072651" y="1947446"/>
            <a:chExt cx="795124" cy="1667708"/>
          </a:xfrm>
        </p:grpSpPr>
        <p:pic>
          <p:nvPicPr>
            <p:cNvPr id="8" name="Picture 2" descr="D:\USER\korthh1\Tex\Talk\MESSENGER Team Meeting 20141028\Figures\Figure 6\colorba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651" y="2084695"/>
              <a:ext cx="444500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229600" y="1947446"/>
              <a:ext cx="6381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+50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29600" y="3276600"/>
              <a:ext cx="6381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−</a:t>
              </a:r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8106090" y="2644080"/>
              <a:ext cx="8903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dB [</a:t>
              </a:r>
              <a:r>
                <a:rPr lang="en-US" dirty="0" err="1" smtClean="0"/>
                <a:t>nT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18980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77875"/>
            <a:ext cx="8991600" cy="593725"/>
          </a:xfrm>
        </p:spPr>
        <p:txBody>
          <a:bodyPr/>
          <a:lstStyle/>
          <a:p>
            <a:r>
              <a:rPr lang="en-US" sz="3600" dirty="0" smtClean="0"/>
              <a:t>KT14-Paraboloid Model Comparison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Grid averages for period 11083</a:t>
            </a:r>
            <a:r>
              <a:rPr lang="en-US" sz="2800" dirty="0" smtClean="0">
                <a:latin typeface="Calibri"/>
                <a:cs typeface="Calibri"/>
              </a:rPr>
              <a:t>−</a:t>
            </a:r>
            <a:r>
              <a:rPr lang="en-US" sz="2800" dirty="0" smtClean="0"/>
              <a:t>12327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1838324"/>
            <a:ext cx="7691651" cy="5019676"/>
            <a:chOff x="766549" y="1838324"/>
            <a:chExt cx="7691651" cy="5019676"/>
          </a:xfrm>
        </p:grpSpPr>
        <p:pic>
          <p:nvPicPr>
            <p:cNvPr id="4098" name="Picture 2" descr="D:\USER\korthh1\Tex\Talk\MESSENGER Team Meeting 20141028\Figures\Figure 7\Figure 7 v5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46" r="5981" b="-646"/>
            <a:stretch/>
          </p:blipFill>
          <p:spPr bwMode="auto">
            <a:xfrm>
              <a:off x="766549" y="4419600"/>
              <a:ext cx="7564016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D:\USER\korthh1\Tex\Talk\MESSENGER Team Meeting 20141028\Figures\Figure 6\Figure 6 v7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67" r="6040" b="-316"/>
            <a:stretch/>
          </p:blipFill>
          <p:spPr bwMode="auto">
            <a:xfrm>
              <a:off x="805621" y="1838324"/>
              <a:ext cx="7534469" cy="242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8229600" y="1838324"/>
              <a:ext cx="228600" cy="828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29600" y="4429124"/>
              <a:ext cx="228600" cy="828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 rot="16200000">
            <a:off x="-714344" y="28479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KT14 Model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904845" y="5400645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Paraboloid Model</a:t>
            </a:r>
            <a:endParaRPr lang="en-US" sz="2000" b="1" dirty="0"/>
          </a:p>
        </p:txBody>
      </p:sp>
      <p:pic>
        <p:nvPicPr>
          <p:cNvPr id="1026" name="Picture 2" descr="D:\USER\korthh1\Tex\Talk\MESSENGER Team Meeting 20141028\Figures\Figure 6\colorb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3605213"/>
            <a:ext cx="4445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848600" y="3505200"/>
            <a:ext cx="603043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924800" y="3513892"/>
            <a:ext cx="795124" cy="1667708"/>
            <a:chOff x="8072651" y="1947446"/>
            <a:chExt cx="795124" cy="1667708"/>
          </a:xfrm>
        </p:grpSpPr>
        <p:pic>
          <p:nvPicPr>
            <p:cNvPr id="15" name="Picture 2" descr="D:\USER\korthh1\Tex\Talk\MESSENGER Team Meeting 20141028\Figures\Figure 6\colorba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651" y="2084695"/>
              <a:ext cx="444500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229600" y="1947446"/>
              <a:ext cx="6381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+50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29600" y="3276600"/>
              <a:ext cx="6381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−</a:t>
              </a:r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8106090" y="2644080"/>
              <a:ext cx="8903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dB [</a:t>
              </a:r>
              <a:r>
                <a:rPr lang="en-US" dirty="0" err="1" smtClean="0"/>
                <a:t>nT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0600" y="4157246"/>
            <a:ext cx="5486400" cy="369261"/>
            <a:chOff x="990600" y="4157246"/>
            <a:chExt cx="5486400" cy="369261"/>
          </a:xfrm>
        </p:grpSpPr>
        <p:sp>
          <p:nvSpPr>
            <p:cNvPr id="10" name="TextBox 9"/>
            <p:cNvSpPr txBox="1"/>
            <p:nvPr/>
          </p:nvSpPr>
          <p:spPr>
            <a:xfrm>
              <a:off x="990600" y="4174123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B</a:t>
              </a:r>
              <a:r>
                <a:rPr lang="en-US" baseline="-25000" dirty="0" smtClean="0"/>
                <a:t>r</a:t>
              </a:r>
              <a:endParaRPr lang="en-US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5200" y="4187953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B</a:t>
              </a:r>
              <a:r>
                <a:rPr lang="en-US" baseline="-25000" dirty="0" err="1" smtClean="0">
                  <a:latin typeface="Symbol" panose="05050102010706020507" pitchFamily="18" charset="2"/>
                </a:rPr>
                <a:t>q</a:t>
              </a:r>
              <a:endParaRPr lang="en-US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9800" y="4157246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B</a:t>
              </a:r>
              <a:r>
                <a:rPr lang="en-US" baseline="-25000" dirty="0" smtClean="0">
                  <a:latin typeface="Symbol" panose="05050102010706020507" pitchFamily="18" charset="2"/>
                </a:rPr>
                <a:t>f</a:t>
              </a:r>
              <a:endParaRPr lang="en-US" baseline="-25000" dirty="0"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24154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77875"/>
            <a:ext cx="8991600" cy="593725"/>
          </a:xfrm>
        </p:spPr>
        <p:txBody>
          <a:bodyPr/>
          <a:lstStyle/>
          <a:p>
            <a:r>
              <a:rPr lang="en-US" sz="3600" dirty="0" smtClean="0"/>
              <a:t>Dependence on Magnetic Activity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Grid averages for period 11083</a:t>
            </a:r>
            <a:r>
              <a:rPr lang="en-US" sz="2800" dirty="0" smtClean="0">
                <a:latin typeface="Calibri"/>
                <a:cs typeface="Calibri"/>
              </a:rPr>
              <a:t>−</a:t>
            </a:r>
            <a:r>
              <a:rPr lang="en-US" sz="2800" dirty="0" smtClean="0"/>
              <a:t>12327</a:t>
            </a:r>
            <a:endParaRPr lang="en-US" sz="2800" dirty="0"/>
          </a:p>
        </p:txBody>
      </p:sp>
      <p:pic>
        <p:nvPicPr>
          <p:cNvPr id="5122" name="Picture 2" descr="D:\USER\korthh1\Tex\Talk\MESSENGER Team Meeting 20141028\Figures\Figure 8\Figure 8 v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41717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72400" y="3733800"/>
            <a:ext cx="603043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924800" y="3742492"/>
            <a:ext cx="795124" cy="1667708"/>
            <a:chOff x="8072651" y="1947446"/>
            <a:chExt cx="795124" cy="1667708"/>
          </a:xfrm>
        </p:grpSpPr>
        <p:pic>
          <p:nvPicPr>
            <p:cNvPr id="7" name="Picture 2" descr="D:\USER\korthh1\Tex\Talk\MESSENGER Team Meeting 20141028\Figures\Figure 6\colorba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651" y="2084695"/>
              <a:ext cx="444500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229600" y="1947446"/>
              <a:ext cx="6381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+50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9600" y="3276600"/>
              <a:ext cx="6381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−</a:t>
              </a:r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8106090" y="2644080"/>
              <a:ext cx="8903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dB [</a:t>
              </a:r>
              <a:r>
                <a:rPr lang="en-US" dirty="0" err="1" smtClean="0"/>
                <a:t>nT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13192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0" y="1219200"/>
            <a:ext cx="3810000" cy="5638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Need for New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181600" cy="5257800"/>
          </a:xfrm>
        </p:spPr>
        <p:txBody>
          <a:bodyPr/>
          <a:lstStyle/>
          <a:p>
            <a:pPr marL="171450" indent="-171450"/>
            <a:r>
              <a:rPr lang="en-US" sz="2400" dirty="0" smtClean="0"/>
              <a:t>Paraboloid model, used in  initial analysis, has several limitations:</a:t>
            </a:r>
          </a:p>
          <a:p>
            <a:pPr marL="342900" lvl="1" indent="-171450"/>
            <a:r>
              <a:rPr lang="en-US" sz="2000" dirty="0" smtClean="0"/>
              <a:t>Model magnetopause shape deviates substantially from observations,</a:t>
            </a:r>
          </a:p>
          <a:p>
            <a:pPr marL="342900" lvl="1" indent="-171450"/>
            <a:r>
              <a:rPr lang="en-US" sz="2000" dirty="0" smtClean="0"/>
              <a:t>Discontinuity at inner edge of tail current yields O-lines,</a:t>
            </a:r>
          </a:p>
          <a:p>
            <a:pPr marL="342900" lvl="1" indent="-171450"/>
            <a:r>
              <a:rPr lang="en-US" sz="2000" dirty="0" smtClean="0"/>
              <a:t>Difficult to modify (rigidly tied to analytical formalism).</a:t>
            </a:r>
          </a:p>
          <a:p>
            <a:pPr marL="171450" indent="-171450"/>
            <a:r>
              <a:rPr lang="en-US" sz="2400" dirty="0" smtClean="0"/>
              <a:t>Future investigations require higher fidelity correction of external field.</a:t>
            </a:r>
          </a:p>
          <a:p>
            <a:pPr marL="171450" indent="-171450"/>
            <a:r>
              <a:rPr lang="en-US" sz="2400" dirty="0"/>
              <a:t>Need a general/flexible formalism that allows for realistic magnetopause shape and expansion to include new current systems.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307254"/>
            <a:ext cx="3461149" cy="267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USER\korthh1\Projects\MESSENGER\Orbital Operations Data Analysis\Alexeev Model\Alexeev O-Line Debugging\olin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038600"/>
            <a:ext cx="3470674" cy="277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32766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Winslow et al., 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1371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Magnetopause Shape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43434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Magnetic O-lines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646301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Paraboloid</a:t>
            </a:r>
            <a:r>
              <a:rPr lang="en-US" dirty="0" smtClean="0">
                <a:solidFill>
                  <a:srgbClr val="0070C0"/>
                </a:solidFill>
              </a:rPr>
              <a:t> fit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7" idx="0"/>
          </p:cNvCxnSpPr>
          <p:nvPr/>
        </p:nvCxnSpPr>
        <p:spPr>
          <a:xfrm flipH="1" flipV="1">
            <a:off x="6629400" y="1710155"/>
            <a:ext cx="190500" cy="936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e 11"/>
          <p:cNvSpPr/>
          <p:nvPr/>
        </p:nvSpPr>
        <p:spPr>
          <a:xfrm>
            <a:off x="5486400" y="4667250"/>
            <a:ext cx="1333500" cy="1333500"/>
          </a:xfrm>
          <a:prstGeom prst="pie">
            <a:avLst>
              <a:gd name="adj1" fmla="val 16200000"/>
              <a:gd name="adj2" fmla="val 5382912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8820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7200"/>
            <a:ext cx="91440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05600" y="1295400"/>
            <a:ext cx="24384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Present: MESSENGER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6477000" cy="2971799"/>
          </a:xfrm>
        </p:spPr>
        <p:txBody>
          <a:bodyPr/>
          <a:lstStyle/>
          <a:p>
            <a:pPr marL="169863" indent="-169863"/>
            <a:r>
              <a:rPr lang="en-US" sz="2000" dirty="0" smtClean="0"/>
              <a:t>Orbit: elliptical, near-polar, </a:t>
            </a:r>
            <a:r>
              <a:rPr lang="en-US" sz="2000" dirty="0"/>
              <a:t>5</a:t>
            </a:r>
            <a:r>
              <a:rPr lang="en-US" sz="2000" dirty="0" smtClean="0">
                <a:latin typeface="Calibri"/>
                <a:cs typeface="Calibri"/>
              </a:rPr>
              <a:t>−</a:t>
            </a:r>
            <a:r>
              <a:rPr lang="en-US" sz="2000" dirty="0" smtClean="0"/>
              <a:t>15000 km altitude, </a:t>
            </a:r>
            <a:br>
              <a:rPr lang="en-US" sz="2000" dirty="0" smtClean="0"/>
            </a:br>
            <a:r>
              <a:rPr lang="en-US" sz="2000" dirty="0" smtClean="0"/>
              <a:t>12/8-h period, 0.2 h/day LT precession.</a:t>
            </a:r>
          </a:p>
          <a:p>
            <a:pPr marL="169863" indent="-169863"/>
            <a:r>
              <a:rPr lang="en-US" sz="2000" dirty="0" smtClean="0"/>
              <a:t>Fluxgate magnetometer, 20/s sampling in magnetosphere. </a:t>
            </a:r>
          </a:p>
          <a:p>
            <a:pPr marL="169863" indent="-169863"/>
            <a:r>
              <a:rPr lang="en-US" sz="2000" dirty="0" smtClean="0"/>
              <a:t>Data included in magnetic field model: 600 days </a:t>
            </a:r>
            <a:br>
              <a:rPr lang="en-US" sz="2000" dirty="0" smtClean="0"/>
            </a:br>
            <a:r>
              <a:rPr lang="en-US" sz="2000" dirty="0" smtClean="0"/>
              <a:t>(7 Mercury years), 1-min averaged data within observed magnetopause, 95,000 samples.</a:t>
            </a:r>
          </a:p>
          <a:p>
            <a:pPr marL="169863" indent="-169863"/>
            <a:r>
              <a:rPr lang="en-US" sz="2000" dirty="0" smtClean="0"/>
              <a:t>Data coverage: ≤5 </a:t>
            </a:r>
            <a:r>
              <a:rPr lang="en-US" sz="2000" i="1" dirty="0" smtClean="0"/>
              <a:t>R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 radial distance, low-altitude observations limited to northern hemisphere.</a:t>
            </a:r>
            <a:endParaRPr lang="en-US" sz="2000" dirty="0"/>
          </a:p>
        </p:txBody>
      </p:sp>
      <p:pic>
        <p:nvPicPr>
          <p:cNvPr id="2050" name="Picture 2" descr="D:\USER\korthh1\Tex\Talk\MESSENGER BepiColombo Workshop 2015\Figures\Final KT14 Figures\Figure 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27" y="1295400"/>
            <a:ext cx="181409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\korthh1\Projects\MESSENGER\Documents\Orbit Sciece Papers\Revision\Zurbuchen\Almost Final\Fig1 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267201"/>
            <a:ext cx="3889239" cy="25908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50" y="4409783"/>
            <a:ext cx="3048000" cy="235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91200" y="6189260"/>
            <a:ext cx="1047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Winslow,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5809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0600" y="3276600"/>
            <a:ext cx="43434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Paraboloid</a:t>
            </a:r>
            <a:r>
              <a:rPr lang="en-US" sz="3600" dirty="0" smtClean="0"/>
              <a:t>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2133600"/>
          </a:xfrm>
        </p:spPr>
        <p:txBody>
          <a:bodyPr/>
          <a:lstStyle/>
          <a:p>
            <a:pPr marL="171450" indent="-171450"/>
            <a:r>
              <a:rPr lang="en-US" sz="2000" dirty="0" smtClean="0"/>
              <a:t>Substantial magnetic fields from external current systems.</a:t>
            </a:r>
          </a:p>
          <a:p>
            <a:pPr marL="171450" indent="-171450"/>
            <a:r>
              <a:rPr lang="en-US" sz="2000" dirty="0" smtClean="0"/>
              <a:t>Accurate modeling of magnetospheric magnetic field is key to analyzing planetary field (dynamo, crustal, induced).</a:t>
            </a:r>
          </a:p>
          <a:p>
            <a:pPr marL="171450" indent="-171450"/>
            <a:r>
              <a:rPr lang="en-US" sz="2000" dirty="0" err="1" smtClean="0"/>
              <a:t>Paraboloid</a:t>
            </a:r>
            <a:r>
              <a:rPr lang="en-US" sz="2000" dirty="0" smtClean="0"/>
              <a:t> model: internal </a:t>
            </a:r>
            <a:r>
              <a:rPr lang="en-US" sz="2000" dirty="0"/>
              <a:t>offset dipole </a:t>
            </a:r>
            <a:r>
              <a:rPr lang="en-US" sz="2000" dirty="0" smtClean="0"/>
              <a:t>field + cross-tail &amp; magnetopause currents confined within a magnetopause prescribed by a </a:t>
            </a:r>
            <a:r>
              <a:rPr lang="en-US" sz="2000" dirty="0" err="1" smtClean="0"/>
              <a:t>paraboloid</a:t>
            </a:r>
            <a:r>
              <a:rPr lang="en-US" sz="2000" dirty="0" smtClean="0"/>
              <a:t> of revolution.</a:t>
            </a:r>
            <a:endParaRPr lang="en-US" sz="2000" dirty="0"/>
          </a:p>
          <a:p>
            <a:pPr marL="171450" indent="-171450"/>
            <a:endParaRPr lang="en-US" sz="2000" dirty="0"/>
          </a:p>
        </p:txBody>
      </p:sp>
      <p:pic>
        <p:nvPicPr>
          <p:cNvPr id="2050" name="Picture 2" descr="D:\USER\korthh1\Projects\MESSENGER\Orbital Operations Data Analysis\Alexeev Model\Model Field Lines with Magnetopause\Alexeev Model with Magnetopaus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 t="10500" r="11049" b="4701"/>
          <a:stretch/>
        </p:blipFill>
        <p:spPr bwMode="auto">
          <a:xfrm>
            <a:off x="4979437" y="3328916"/>
            <a:ext cx="41406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USER\korthh1\Tex\Talk\MESSENGER Team Meeting 20140506\Figures\Alexeev Comparison v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9822" r="10263" b="3861"/>
          <a:stretch/>
        </p:blipFill>
        <p:spPr bwMode="auto">
          <a:xfrm>
            <a:off x="4898601" y="3294642"/>
            <a:ext cx="4265302" cy="34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" y="33528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FFFFFF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FFFFFF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2000" dirty="0" smtClean="0"/>
              <a:t>Model parameters directly observed: magnetopause shape</a:t>
            </a:r>
            <a:r>
              <a:rPr lang="en-US" sz="2000" dirty="0"/>
              <a:t>, </a:t>
            </a:r>
            <a:r>
              <a:rPr lang="en-US" sz="2000" dirty="0" smtClean="0"/>
              <a:t>tail </a:t>
            </a:r>
            <a:r>
              <a:rPr lang="en-US" sz="2000" dirty="0"/>
              <a:t>current sheet geometry, </a:t>
            </a:r>
            <a:r>
              <a:rPr lang="en-US" sz="2000" dirty="0" smtClean="0"/>
              <a:t>tail </a:t>
            </a:r>
            <a:r>
              <a:rPr lang="en-US" sz="2000" dirty="0"/>
              <a:t>flux, </a:t>
            </a:r>
            <a:r>
              <a:rPr lang="en-US" sz="2000" dirty="0" smtClean="0"/>
              <a:t>dipole </a:t>
            </a:r>
            <a:r>
              <a:rPr lang="en-US" sz="2000" dirty="0"/>
              <a:t>origin and tilt.</a:t>
            </a:r>
          </a:p>
          <a:p>
            <a:pPr marL="171450" indent="-171450"/>
            <a:r>
              <a:rPr lang="en-US" sz="2000" dirty="0" smtClean="0"/>
              <a:t>Limitations</a:t>
            </a:r>
            <a:r>
              <a:rPr lang="en-US" sz="2000" dirty="0"/>
              <a:t>:</a:t>
            </a:r>
          </a:p>
          <a:p>
            <a:pPr marL="571500" lvl="1" indent="-171450"/>
            <a:r>
              <a:rPr lang="en-US" sz="1600" dirty="0"/>
              <a:t>Model magnetopause shape deviates substantially from </a:t>
            </a:r>
            <a:r>
              <a:rPr lang="en-US" sz="1600" dirty="0" smtClean="0"/>
              <a:t>observations;</a:t>
            </a:r>
            <a:endParaRPr lang="en-US" sz="1600" dirty="0"/>
          </a:p>
          <a:p>
            <a:pPr marL="571500" lvl="1" indent="-171450"/>
            <a:r>
              <a:rPr lang="en-US" sz="1600" dirty="0"/>
              <a:t>Discontinuity at inner edge of tail current yields </a:t>
            </a:r>
            <a:r>
              <a:rPr lang="en-US" sz="1600" dirty="0" smtClean="0"/>
              <a:t>O-lines;</a:t>
            </a:r>
            <a:endParaRPr lang="en-US" sz="1600" dirty="0"/>
          </a:p>
          <a:p>
            <a:pPr marL="571500" lvl="1" indent="-171450"/>
            <a:r>
              <a:rPr lang="en-US" sz="1600" dirty="0"/>
              <a:t>Difficult to modify (rigidly tied to analytical formalism</a:t>
            </a:r>
            <a:r>
              <a:rPr lang="en-US" sz="1600" dirty="0" smtClean="0"/>
              <a:t>);</a:t>
            </a:r>
          </a:p>
          <a:p>
            <a:pPr marL="571500" lvl="1" indent="-171450"/>
            <a:r>
              <a:rPr lang="en-US" sz="1600" dirty="0" smtClean="0"/>
              <a:t>Slow (Bessel function integrals).</a:t>
            </a:r>
          </a:p>
        </p:txBody>
      </p:sp>
    </p:spTree>
    <p:extLst>
      <p:ext uri="{BB962C8B-B14F-4D97-AF65-F5344CB8AC3E}">
        <p14:creationId xmlns:p14="http://schemas.microsoft.com/office/powerpoint/2010/main" val="20308235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Tsyganenko Model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5638800"/>
          </a:xfrm>
        </p:spPr>
        <p:txBody>
          <a:bodyPr/>
          <a:lstStyle/>
          <a:p>
            <a:pPr marL="171450" indent="-171450"/>
            <a:r>
              <a:rPr lang="en-US" sz="2400" dirty="0" smtClean="0"/>
              <a:t>Magnetopause separates planetary and interplanetary magnetic field lines: </a:t>
            </a:r>
            <a:r>
              <a:rPr lang="en-US" sz="2400" i="1" dirty="0" err="1" smtClean="0"/>
              <a:t>B</a:t>
            </a:r>
            <a:r>
              <a:rPr lang="en-US" sz="2400" baseline="-25000" dirty="0" err="1" smtClean="0"/>
              <a:t>n</a:t>
            </a:r>
            <a:r>
              <a:rPr lang="en-US" sz="2400" dirty="0"/>
              <a:t> = </a:t>
            </a:r>
            <a:r>
              <a:rPr lang="en-US" sz="2400" dirty="0" smtClean="0"/>
              <a:t>0 holds at the magnetopause (ignores reconnection).</a:t>
            </a:r>
          </a:p>
          <a:p>
            <a:pPr marL="171450" indent="-171450"/>
            <a:r>
              <a:rPr lang="en-US" sz="2400" dirty="0" smtClean="0"/>
              <a:t>Analytical paraboloid model fulfills this condition exactly, but numerical approach to minimize </a:t>
            </a:r>
            <a:r>
              <a:rPr lang="en-US" sz="2400" i="1" dirty="0" err="1" smtClean="0"/>
              <a:t>B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works just as well.</a:t>
            </a:r>
          </a:p>
          <a:p>
            <a:pPr marL="171450" indent="-171450"/>
            <a:r>
              <a:rPr lang="en-US" sz="2400" dirty="0" smtClean="0"/>
              <a:t>Advantages:</a:t>
            </a:r>
          </a:p>
          <a:p>
            <a:pPr marL="346075" lvl="1" indent="-176213"/>
            <a:r>
              <a:rPr lang="en-US" sz="2000" dirty="0" smtClean="0"/>
              <a:t>Allows for arbitrary magnetopause shape;</a:t>
            </a:r>
          </a:p>
          <a:p>
            <a:pPr marL="346075" lvl="1" indent="-176213"/>
            <a:r>
              <a:rPr lang="en-US" sz="2000" dirty="0"/>
              <a:t>Definition of current systems independent of shielding </a:t>
            </a:r>
            <a:r>
              <a:rPr lang="en-US" sz="2000" dirty="0" smtClean="0"/>
              <a:t>function.</a:t>
            </a:r>
          </a:p>
          <a:p>
            <a:pPr marL="171450" indent="-171450"/>
            <a:r>
              <a:rPr lang="en-US" sz="2400" dirty="0"/>
              <a:t>Modular </a:t>
            </a:r>
            <a:r>
              <a:rPr lang="en-US" sz="2400" dirty="0" smtClean="0"/>
              <a:t>external sources: </a:t>
            </a:r>
            <a:endParaRPr lang="en-US" sz="2400" dirty="0"/>
          </a:p>
          <a:p>
            <a:pPr marL="341313" lvl="1" indent="-171450"/>
            <a:r>
              <a:rPr lang="en-US" sz="2000" dirty="0" smtClean="0"/>
              <a:t>Current </a:t>
            </a:r>
            <a:r>
              <a:rPr lang="en-US" sz="2000" dirty="0"/>
              <a:t>disk with smooth inner edge to avoid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discontinuities</a:t>
            </a:r>
            <a:r>
              <a:rPr lang="en-US" sz="2000" dirty="0"/>
              <a:t>;</a:t>
            </a:r>
          </a:p>
          <a:p>
            <a:pPr marL="341313" lvl="1" indent="-171450"/>
            <a:r>
              <a:rPr lang="en-US" sz="2000" dirty="0"/>
              <a:t>Sheet current to provide continuity into </a:t>
            </a:r>
            <a:r>
              <a:rPr lang="en-US" sz="2000" dirty="0" smtClean="0"/>
              <a:t>far tail</a:t>
            </a:r>
            <a:r>
              <a:rPr lang="en-US" sz="2000" dirty="0"/>
              <a:t>;</a:t>
            </a:r>
            <a:endParaRPr lang="en-US" sz="2000" dirty="0" smtClean="0"/>
          </a:p>
          <a:p>
            <a:pPr marL="341313" lvl="1" indent="-171450"/>
            <a:r>
              <a:rPr lang="en-US" sz="2000" dirty="0" smtClean="0"/>
              <a:t>Additional current systems may be added.</a:t>
            </a:r>
          </a:p>
          <a:p>
            <a:pPr marL="169863" indent="-169863"/>
            <a:r>
              <a:rPr lang="en-US" sz="2400" dirty="0" smtClean="0"/>
              <a:t>Magnetopause shielding field adapted to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best-fit </a:t>
            </a:r>
            <a:r>
              <a:rPr lang="en-US" sz="2400" dirty="0" err="1" smtClean="0"/>
              <a:t>Shue</a:t>
            </a:r>
            <a:r>
              <a:rPr lang="en-US" sz="2400" dirty="0" smtClean="0"/>
              <a:t> model.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562600" y="4086859"/>
            <a:ext cx="3581400" cy="2771141"/>
            <a:chOff x="5486400" y="4039234"/>
            <a:chExt cx="3581400" cy="277114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039234"/>
              <a:ext cx="3581400" cy="2771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43600" y="5528846"/>
              <a:ext cx="124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Shue MP fit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6161187" y="4951303"/>
              <a:ext cx="392013" cy="609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0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0" y="1295400"/>
            <a:ext cx="3962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95313"/>
            <a:ext cx="8839200" cy="822325"/>
          </a:xfrm>
        </p:spPr>
        <p:txBody>
          <a:bodyPr/>
          <a:lstStyle/>
          <a:p>
            <a:r>
              <a:rPr lang="en-US" dirty="0" smtClean="0"/>
              <a:t>Continuous Cross-tail Current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181600" cy="5486400"/>
          </a:xfrm>
        </p:spPr>
        <p:txBody>
          <a:bodyPr/>
          <a:lstStyle/>
          <a:p>
            <a:pPr marL="171450" indent="-171450">
              <a:spcAft>
                <a:spcPts val="1200"/>
              </a:spcAft>
            </a:pPr>
            <a:r>
              <a:rPr lang="en-US" sz="2000" dirty="0" smtClean="0"/>
              <a:t>Cross-tail current in inner magnetosphere represented by disk current; radial current profile is piece-wise continuous function.</a:t>
            </a:r>
          </a:p>
          <a:p>
            <a:pPr marL="171450" indent="-171450">
              <a:spcAft>
                <a:spcPts val="1200"/>
              </a:spcAft>
            </a:pPr>
            <a:r>
              <a:rPr lang="en-US" sz="2000" dirty="0" smtClean="0"/>
              <a:t>Constant magnetotail at tailward distances </a:t>
            </a:r>
            <a:br>
              <a:rPr lang="en-US" sz="2000" dirty="0" smtClean="0"/>
            </a:br>
            <a:r>
              <a:rPr lang="en-US" sz="2000" dirty="0" smtClean="0"/>
              <a:t>&gt;5 </a:t>
            </a:r>
            <a:r>
              <a:rPr lang="en-US" sz="2000" i="1" dirty="0" smtClean="0"/>
              <a:t>R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 modeled </a:t>
            </a:r>
            <a:r>
              <a:rPr lang="en-US" sz="2000" dirty="0"/>
              <a:t>by </a:t>
            </a:r>
            <a:r>
              <a:rPr lang="en-US" sz="2000" dirty="0" smtClean="0"/>
              <a:t>sheet current.</a:t>
            </a:r>
            <a:endParaRPr lang="en-US" sz="2000" dirty="0"/>
          </a:p>
          <a:p>
            <a:pPr marL="171450" indent="-171450">
              <a:spcAft>
                <a:spcPts val="1200"/>
              </a:spcAft>
            </a:pPr>
            <a:r>
              <a:rPr lang="en-US" sz="2000" dirty="0" smtClean="0">
                <a:ea typeface="Cambria Math"/>
              </a:rPr>
              <a:t>Both currents are centered on magnetic equator and widen </a:t>
            </a:r>
            <a:r>
              <a:rPr lang="en-US" sz="2000" dirty="0">
                <a:ea typeface="Cambria Math"/>
              </a:rPr>
              <a:t>infinitely </a:t>
            </a:r>
            <a:r>
              <a:rPr lang="en-US" sz="2000" dirty="0" smtClean="0">
                <a:ea typeface="Cambria Math"/>
              </a:rPr>
              <a:t>toward </a:t>
            </a:r>
            <a:r>
              <a:rPr lang="en-US" sz="2000" dirty="0">
                <a:ea typeface="Cambria Math"/>
              </a:rPr>
              <a:t>the </a:t>
            </a:r>
            <a:r>
              <a:rPr lang="en-US" sz="2000" dirty="0" smtClean="0">
                <a:ea typeface="Cambria Math"/>
              </a:rPr>
              <a:t>dayside magnetosphere.</a:t>
            </a:r>
          </a:p>
          <a:p>
            <a:pPr marL="171450" indent="-171450">
              <a:spcAft>
                <a:spcPts val="1200"/>
              </a:spcAft>
            </a:pPr>
            <a:r>
              <a:rPr lang="en-US" sz="2000" dirty="0" smtClean="0"/>
              <a:t>Magnetic field determined from numerically-fit (disk current) or analytic (sheet current) vector </a:t>
            </a:r>
            <a:r>
              <a:rPr lang="en-US" sz="2000" dirty="0"/>
              <a:t>potential </a:t>
            </a:r>
            <a:r>
              <a:rPr lang="en-US" sz="2000" b="1" dirty="0" smtClean="0"/>
              <a:t>A</a:t>
            </a:r>
            <a:r>
              <a:rPr lang="en-US" sz="2000" dirty="0" smtClean="0"/>
              <a:t> as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/>
              <a:t> </a:t>
            </a:r>
            <a:r>
              <a:rPr lang="en-US" sz="2000" smtClean="0"/>
              <a:t>                                                        .</a:t>
            </a:r>
            <a:endParaRPr lang="en-US" sz="2000" dirty="0"/>
          </a:p>
          <a:p>
            <a:pPr marL="171450" indent="-171450">
              <a:spcAft>
                <a:spcPts val="1200"/>
              </a:spcAft>
            </a:pPr>
            <a:r>
              <a:rPr lang="en-US" sz="2000" dirty="0" smtClean="0">
                <a:ea typeface="Cambria Math"/>
              </a:rPr>
              <a:t>Tail-current amplitudes </a:t>
            </a:r>
            <a:r>
              <a:rPr lang="en-US" sz="2000" i="1" dirty="0" smtClean="0">
                <a:ea typeface="Cambria Math"/>
              </a:rPr>
              <a:t>t</a:t>
            </a:r>
            <a:r>
              <a:rPr lang="en-US" sz="2000" baseline="-25000" dirty="0" smtClean="0">
                <a:ea typeface="Cambria Math"/>
              </a:rPr>
              <a:t>1,2</a:t>
            </a:r>
            <a:r>
              <a:rPr lang="en-US" sz="2000" dirty="0" smtClean="0">
                <a:ea typeface="Cambria Math"/>
              </a:rPr>
              <a:t> fit to observations.</a:t>
            </a:r>
          </a:p>
          <a:p>
            <a:pPr marL="171450" indent="-171450"/>
            <a:endParaRPr lang="en-US" sz="2000" dirty="0">
              <a:ea typeface="Cambria Math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57800" y="1354723"/>
            <a:ext cx="3810000" cy="3217277"/>
            <a:chOff x="5334000" y="1295400"/>
            <a:chExt cx="3810000" cy="3217277"/>
          </a:xfrm>
        </p:grpSpPr>
        <p:pic>
          <p:nvPicPr>
            <p:cNvPr id="1026" name="Picture 2" descr="D:\USER\korthh1\Tex\Talk\MESSENGER Team Meeting 20140506\taildisk with fi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295400"/>
              <a:ext cx="381000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486400" y="4174123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4174123"/>
                  <a:ext cx="990600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5981700" y="3583216"/>
              <a:ext cx="266700" cy="5909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6705600" y="2819400"/>
              <a:ext cx="5334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239000" y="2133600"/>
              <a:ext cx="2413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486400" y="1295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Disk Current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4512677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Harris Sheet Current</a:t>
            </a: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257800" y="4969877"/>
            <a:ext cx="3757657" cy="1828800"/>
            <a:chOff x="5329193" y="1905000"/>
            <a:chExt cx="3757657" cy="1828800"/>
          </a:xfrm>
        </p:grpSpPr>
        <p:pic>
          <p:nvPicPr>
            <p:cNvPr id="21" name="Picture 2" descr="D:\USER\korthh1\Tex\Talk\MESSENGER Team Meeting 20140506\Harris Shee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193" y="1905000"/>
              <a:ext cx="3757657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6172200" y="2362200"/>
              <a:ext cx="0" cy="990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220075" y="2409825"/>
              <a:ext cx="0" cy="990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172200" y="2667000"/>
              <a:ext cx="204787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D:\USER\korthh1\Tex\Talk\MESSENGER BepiColombo Workshop 2015\eq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14" y="5366047"/>
            <a:ext cx="1628775" cy="3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SER\korthh1\Tex\Talk\MESSENGER BepiColombo Workshop 2015\eq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75" y="1963002"/>
            <a:ext cx="1648405" cy="2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\korthh1\Tex\Talk\MESSENGER BepiColombo Workshop 2015\eq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08" y="3453627"/>
            <a:ext cx="1942638" cy="37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271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1"/>
            <a:ext cx="8229600" cy="609599"/>
          </a:xfrm>
        </p:spPr>
        <p:txBody>
          <a:bodyPr/>
          <a:lstStyle/>
          <a:p>
            <a:r>
              <a:rPr lang="en-US" sz="3600" dirty="0" smtClean="0"/>
              <a:t>Magnetopause Shielding Field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marL="171450" indent="-171450">
              <a:spcAft>
                <a:spcPts val="600"/>
              </a:spcAft>
            </a:pPr>
            <a:r>
              <a:rPr lang="en-US" sz="2000" dirty="0" smtClean="0"/>
              <a:t>Magnetic field of magnetospheric sources is curl-free at the magnetopause (MP):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marL="171450" indent="-171450">
              <a:spcAft>
                <a:spcPts val="600"/>
              </a:spcAft>
            </a:pPr>
            <a:r>
              <a:rPr lang="en-US" sz="2000" dirty="0" smtClean="0"/>
              <a:t>Box potentials provide simple and numerically efficient shielding field: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w</a:t>
            </a:r>
            <a:r>
              <a:rPr lang="en-US" sz="2000" dirty="0" smtClean="0"/>
              <a:t>ith </a:t>
            </a:r>
            <a:r>
              <a:rPr lang="en-US" sz="2000" i="1" dirty="0" smtClean="0"/>
              <a:t>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linear coefficients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ik</a:t>
            </a:r>
            <a:r>
              <a:rPr lang="en-US" sz="2000" dirty="0" smtClean="0"/>
              <a:t> and </a:t>
            </a:r>
            <a:r>
              <a:rPr lang="en-US" sz="2000" i="1" dirty="0"/>
              <a:t>N</a:t>
            </a:r>
            <a:r>
              <a:rPr lang="en-US" sz="2000" dirty="0"/>
              <a:t> non-linear </a:t>
            </a:r>
            <a:r>
              <a:rPr lang="en-US" sz="2000" dirty="0" smtClean="0"/>
              <a:t>coefficients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.</a:t>
            </a:r>
            <a:endParaRPr lang="en-US" sz="2000" dirty="0"/>
          </a:p>
          <a:p>
            <a:pPr marL="171450" indent="-171450">
              <a:spcAft>
                <a:spcPts val="600"/>
              </a:spcAft>
            </a:pPr>
            <a:r>
              <a:rPr lang="en-US" sz="2000" dirty="0"/>
              <a:t>Fit </a:t>
            </a:r>
            <a:r>
              <a:rPr lang="en-US" sz="2000" i="1" dirty="0"/>
              <a:t>U</a:t>
            </a:r>
            <a:r>
              <a:rPr lang="en-US" sz="2000" dirty="0"/>
              <a:t> by minimizing residual </a:t>
            </a:r>
            <a:r>
              <a:rPr lang="en-US" sz="2000" dirty="0" err="1"/>
              <a:t>rms</a:t>
            </a:r>
            <a:r>
              <a:rPr lang="en-US" sz="2000" dirty="0"/>
              <a:t> value of </a:t>
            </a:r>
            <a:r>
              <a:rPr lang="en-US" sz="2000" dirty="0" smtClean="0"/>
              <a:t>the normal magnetic field component: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1" dirty="0">
              <a:ea typeface="Cambria Math"/>
            </a:endParaRPr>
          </a:p>
          <a:p>
            <a:pPr marL="171450" indent="-171450">
              <a:spcAft>
                <a:spcPts val="600"/>
              </a:spcAft>
            </a:pPr>
            <a:r>
              <a:rPr lang="en-US" sz="2000" dirty="0" smtClean="0"/>
              <a:t>Linear and non-linear coefficients,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ik</a:t>
            </a:r>
            <a:r>
              <a:rPr lang="en-US" sz="2000" dirty="0" smtClean="0"/>
              <a:t> and </a:t>
            </a:r>
            <a:r>
              <a:rPr lang="en-US" sz="2000" i="1" dirty="0" smtClean="0"/>
              <a:t>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, obtained through singular value decomposition and downhill simplex method, respectively. </a:t>
            </a:r>
          </a:p>
          <a:p>
            <a:pPr marL="171450" indent="-171450">
              <a:spcAft>
                <a:spcPts val="600"/>
              </a:spcAft>
            </a:pPr>
            <a:r>
              <a:rPr lang="en-US" sz="2000" dirty="0"/>
              <a:t>Each internal source has its own MP shielding current system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56" y="2417622"/>
            <a:ext cx="5562600" cy="89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95" y="1667510"/>
            <a:ext cx="1372722" cy="30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korthh1\Desktop\Snap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56" y="4084473"/>
            <a:ext cx="3048000" cy="12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/>
          <a:lstStyle/>
          <a:p>
            <a:pPr marL="171450" indent="-171450"/>
            <a:r>
              <a:rPr lang="en-US" sz="2000" dirty="0" smtClean="0"/>
              <a:t>Initial dipole moment &amp; offset  taken from </a:t>
            </a:r>
            <a:r>
              <a:rPr lang="en-US" sz="2000" i="1" dirty="0" smtClean="0"/>
              <a:t>Johnson et al.</a:t>
            </a:r>
            <a:r>
              <a:rPr lang="en-US" sz="2000" dirty="0" smtClean="0"/>
              <a:t> (2012); later varied separately to confirm their best-fit value.</a:t>
            </a:r>
            <a:endParaRPr lang="en-US" sz="2000" dirty="0"/>
          </a:p>
          <a:p>
            <a:pPr marL="171450" indent="-171450"/>
            <a:r>
              <a:rPr lang="en-US" sz="2000" dirty="0" smtClean="0"/>
              <a:t>Retained nominal current sheet half-thickness from observations.</a:t>
            </a:r>
          </a:p>
          <a:p>
            <a:pPr marL="171450" indent="-171450"/>
            <a:r>
              <a:rPr lang="en-US" sz="2000" dirty="0" smtClean="0"/>
              <a:t>Amplitude of tail disk and sheet currents determined from minimization of </a:t>
            </a:r>
            <a:r>
              <a:rPr lang="en-US" sz="2000" dirty="0" err="1" smtClean="0"/>
              <a:t>rms</a:t>
            </a:r>
            <a:r>
              <a:rPr lang="en-US" sz="2000" dirty="0" smtClean="0"/>
              <a:t> residual magnetic field: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171450" indent="-171450"/>
            <a:r>
              <a:rPr lang="en-US" sz="2000" dirty="0" smtClean="0"/>
              <a:t>Fitting uses 1 min. averages within observed the magnetosphere in aberrated MSO coordinates over 7 Mercury years (DOY range 11083</a:t>
            </a:r>
            <a:r>
              <a:rPr lang="en-US" sz="2000" dirty="0" smtClean="0">
                <a:latin typeface="Calibri"/>
                <a:cs typeface="Calibri"/>
              </a:rPr>
              <a:t>−</a:t>
            </a:r>
            <a:r>
              <a:rPr lang="en-US" sz="2000" dirty="0" smtClean="0"/>
              <a:t>12327).</a:t>
            </a:r>
          </a:p>
          <a:p>
            <a:pPr marL="171450" indent="-171450"/>
            <a:r>
              <a:rPr lang="en-US" sz="2000" dirty="0" smtClean="0"/>
              <a:t>Expansion of tail current sheet thickness:</a:t>
            </a:r>
            <a:endParaRPr lang="en-US" sz="2400" dirty="0" smtClean="0"/>
          </a:p>
          <a:p>
            <a:pPr marL="571500" lvl="1" indent="-171450"/>
            <a:r>
              <a:rPr lang="en-US" sz="2000" i="1" dirty="0" smtClean="0"/>
              <a:t>X</a:t>
            </a:r>
            <a:r>
              <a:rPr lang="en-US" sz="2000" dirty="0" smtClean="0"/>
              <a:t> direction: </a:t>
            </a:r>
            <a:r>
              <a:rPr lang="en-US" sz="2000" dirty="0"/>
              <a:t>set empirically to yield plausible current configuration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</a:t>
            </a:r>
            <a:r>
              <a:rPr lang="en-US" sz="2000" dirty="0" smtClean="0">
                <a:sym typeface="Symbol"/>
              </a:rPr>
              <a:t>  </a:t>
            </a:r>
            <a:r>
              <a:rPr lang="en-US" sz="2000" i="1" dirty="0" smtClean="0">
                <a:latin typeface="Cambria" panose="02040503050406030204" pitchFamily="18" charset="0"/>
                <a:sym typeface="Symbol"/>
              </a:rPr>
              <a:t>B</a:t>
            </a:r>
            <a:r>
              <a:rPr lang="en-US" sz="2000" dirty="0" smtClean="0">
                <a:latin typeface="Cambria" panose="02040503050406030204" pitchFamily="18" charset="0"/>
                <a:sym typeface="Symbol"/>
              </a:rPr>
              <a:t> = 0 </a:t>
            </a:r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dirty="0" smtClean="0"/>
              <a:t>magnetosphere;</a:t>
            </a:r>
          </a:p>
          <a:p>
            <a:pPr marL="571500" lvl="1" indent="-171450"/>
            <a:r>
              <a:rPr lang="en-US" sz="2000" i="1" dirty="0" smtClean="0"/>
              <a:t>Y</a:t>
            </a:r>
            <a:r>
              <a:rPr lang="en-US" sz="2000" dirty="0" smtClean="0"/>
              <a:t> direction: match observed boundary between open and closed field lines;</a:t>
            </a:r>
          </a:p>
          <a:p>
            <a:pPr marL="571500" lvl="1" indent="-171450"/>
            <a:r>
              <a:rPr lang="en-US" sz="2000" dirty="0" smtClean="0"/>
              <a:t>Exact values for these parameters have small effect on </a:t>
            </a:r>
            <a:r>
              <a:rPr lang="en-US" sz="2000" dirty="0" err="1" smtClean="0"/>
              <a:t>rms</a:t>
            </a:r>
            <a:r>
              <a:rPr lang="en-US" sz="2000" dirty="0" smtClean="0"/>
              <a:t> residuals.</a:t>
            </a:r>
          </a:p>
        </p:txBody>
      </p:sp>
      <p:pic>
        <p:nvPicPr>
          <p:cNvPr id="4098" name="Picture 2" descr="C:\Users\korthh1\Desktop\eq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37" y="3080240"/>
            <a:ext cx="6436565" cy="1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8949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9144000" cy="5181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D:\USER\korthh1\Tex\Talk\MESSENGER Team Meeting 20141028\Figures\field_lines_x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t="11068" r="10325" b="4132"/>
          <a:stretch/>
        </p:blipFill>
        <p:spPr bwMode="auto">
          <a:xfrm>
            <a:off x="130175" y="2514600"/>
            <a:ext cx="4289425" cy="35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822325"/>
          </a:xfrm>
        </p:spPr>
        <p:txBody>
          <a:bodyPr/>
          <a:lstStyle/>
          <a:p>
            <a:r>
              <a:rPr lang="en-US" dirty="0" smtClean="0"/>
              <a:t>KT14 Model Configuration</a:t>
            </a:r>
            <a:endParaRPr lang="en-US" dirty="0"/>
          </a:p>
        </p:txBody>
      </p:sp>
      <p:pic>
        <p:nvPicPr>
          <p:cNvPr id="12" name="Picture 3" descr="D:\USER\korthh1\Tex\Talk\MESSENGER Team Meeting 20141028\Figures\Figure 3\current_xz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17470" r="4199" b="20131"/>
          <a:stretch/>
        </p:blipFill>
        <p:spPr bwMode="auto">
          <a:xfrm>
            <a:off x="4495800" y="1866899"/>
            <a:ext cx="44958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29200" y="21760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</a:t>
            </a:r>
            <a:r>
              <a:rPr lang="en-US" baseline="-25000" dirty="0" smtClean="0">
                <a:solidFill>
                  <a:schemeClr val="bg1"/>
                </a:solidFill>
              </a:rPr>
              <a:t>MSM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dirty="0">
                <a:solidFill>
                  <a:schemeClr val="bg1"/>
                </a:solidFill>
              </a:rPr>
              <a:t>0 </a:t>
            </a:r>
            <a:r>
              <a:rPr lang="en-US" i="1" dirty="0">
                <a:solidFill>
                  <a:schemeClr val="bg1"/>
                </a:solidFill>
              </a:rPr>
              <a:t>R</a:t>
            </a:r>
            <a:r>
              <a:rPr lang="en-US" baseline="-25000" dirty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162800" y="2133600"/>
            <a:ext cx="0" cy="16002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D:\USER\korthh1\Tex\Talk\MESSENGER Team Meeting 20141028\Figures\Figure 3\current_yz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5833" r="4751" b="4568"/>
          <a:stretch/>
        </p:blipFill>
        <p:spPr bwMode="auto">
          <a:xfrm>
            <a:off x="5105400" y="4085807"/>
            <a:ext cx="3613752" cy="277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05500" y="4385846"/>
            <a:ext cx="15621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</a:t>
            </a:r>
            <a:r>
              <a:rPr lang="en-US" baseline="-25000" dirty="0" smtClean="0">
                <a:solidFill>
                  <a:schemeClr val="bg1"/>
                </a:solidFill>
              </a:rPr>
              <a:t>MSM</a:t>
            </a:r>
            <a:r>
              <a:rPr lang="en-US" dirty="0" smtClean="0">
                <a:solidFill>
                  <a:schemeClr val="bg1"/>
                </a:solidFill>
              </a:rPr>
              <a:t> = -2 </a:t>
            </a:r>
            <a:r>
              <a:rPr lang="en-US" i="1" dirty="0" smtClean="0">
                <a:solidFill>
                  <a:schemeClr val="bg1"/>
                </a:solidFill>
              </a:rPr>
              <a:t>R</a:t>
            </a:r>
            <a:r>
              <a:rPr lang="en-US" baseline="-25000" dirty="0" smtClean="0">
                <a:solidFill>
                  <a:schemeClr val="bg1"/>
                </a:solidFill>
              </a:rPr>
              <a:t>M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0236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Magnetic Field Lines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86400" y="17188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7271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New_template.potx</Template>
  <TotalTime>77635</TotalTime>
  <Words>1439</Words>
  <Application>Microsoft Macintosh PowerPoint</Application>
  <PresentationFormat>Letter Paper (8.5x11 in)</PresentationFormat>
  <Paragraphs>199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Modeling Mercury’s magnetospheric magnetic field: Past, present, and future</vt:lpstr>
      <vt:lpstr>Past: Mariner 10</vt:lpstr>
      <vt:lpstr>Present: MESSENGER</vt:lpstr>
      <vt:lpstr>Paraboloid Model</vt:lpstr>
      <vt:lpstr>Tsyganenko Model Approach</vt:lpstr>
      <vt:lpstr>Continuous Cross-tail Current Sheet</vt:lpstr>
      <vt:lpstr>Magnetopause Shielding Field</vt:lpstr>
      <vt:lpstr>Model Fitting</vt:lpstr>
      <vt:lpstr>KT14 Model Configuration</vt:lpstr>
      <vt:lpstr>KT14 Model Magnetic Field Residuals</vt:lpstr>
      <vt:lpstr>KT14 Model Magnetic Field Residuals</vt:lpstr>
      <vt:lpstr>KT14 Model Magnetic Field Residuals</vt:lpstr>
      <vt:lpstr>KT14 Model Magnetic Field Residuals</vt:lpstr>
      <vt:lpstr>KT14 Model Magnetic Field Residuals</vt:lpstr>
      <vt:lpstr>Future: BepiColombo</vt:lpstr>
      <vt:lpstr>Summary</vt:lpstr>
      <vt:lpstr>PowerPoint Presentation</vt:lpstr>
      <vt:lpstr>Model Parameters At A Glance</vt:lpstr>
      <vt:lpstr>Current Distribution</vt:lpstr>
      <vt:lpstr>Model Components</vt:lpstr>
      <vt:lpstr>Tail Disk Module</vt:lpstr>
      <vt:lpstr>Tail Sheet Module</vt:lpstr>
      <vt:lpstr>Paraboloid Model Magnetic Field Residuals</vt:lpstr>
      <vt:lpstr>KT14-Paraboloid Model Comparison</vt:lpstr>
      <vt:lpstr>Dependence on Magnetic Activity</vt:lpstr>
      <vt:lpstr>Need for New Model</vt:lpstr>
    </vt:vector>
  </TitlesOfParts>
  <Manager/>
  <Company>JHUAPL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SPG Meeting</dc:title>
  <dc:subject/>
  <dc:creator>Alice F. Berman</dc:creator>
  <cp:keywords/>
  <dc:description/>
  <cp:lastModifiedBy>Haje Korth</cp:lastModifiedBy>
  <cp:revision>5876</cp:revision>
  <cp:lastPrinted>2013-01-09T13:37:00Z</cp:lastPrinted>
  <dcterms:created xsi:type="dcterms:W3CDTF">2013-02-26T18:00:14Z</dcterms:created>
  <dcterms:modified xsi:type="dcterms:W3CDTF">2015-06-16T05:19:47Z</dcterms:modified>
  <cp:category/>
</cp:coreProperties>
</file>