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7" r:id="rId3"/>
    <p:sldMasterId id="2147483713" r:id="rId4"/>
  </p:sldMasterIdLst>
  <p:sldIdLst>
    <p:sldId id="257" r:id="rId5"/>
    <p:sldId id="268" r:id="rId6"/>
    <p:sldId id="315" r:id="rId7"/>
    <p:sldId id="310" r:id="rId8"/>
    <p:sldId id="280" r:id="rId9"/>
    <p:sldId id="281" r:id="rId10"/>
    <p:sldId id="312" r:id="rId11"/>
    <p:sldId id="286" r:id="rId12"/>
    <p:sldId id="311" r:id="rId13"/>
    <p:sldId id="287" r:id="rId14"/>
    <p:sldId id="288" r:id="rId15"/>
    <p:sldId id="296" r:id="rId16"/>
    <p:sldId id="297" r:id="rId17"/>
    <p:sldId id="305" r:id="rId18"/>
    <p:sldId id="295" r:id="rId19"/>
    <p:sldId id="299" r:id="rId20"/>
    <p:sldId id="300" r:id="rId21"/>
    <p:sldId id="309" r:id="rId22"/>
    <p:sldId id="30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0AFF"/>
    <a:srgbClr val="FFF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06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9660" y="271165"/>
            <a:ext cx="5274740" cy="2421235"/>
          </a:xfrm>
        </p:spPr>
        <p:txBody>
          <a:bodyPr/>
          <a:lstStyle>
            <a:lvl1pPr algn="l">
              <a:defRPr sz="3600" b="1" i="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660" y="2807652"/>
            <a:ext cx="5874180" cy="250602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61" y="6634810"/>
            <a:ext cx="2133600" cy="214483"/>
          </a:xfrm>
        </p:spPr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8F7F82A9-D770-844D-B422-C97C039B4C02}" type="datetime1">
              <a:rPr lang="en-US" smtClean="0"/>
              <a:pPr/>
              <a:t>6/15/15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52455" y="6593840"/>
            <a:ext cx="1650274" cy="253559"/>
          </a:xfrm>
        </p:spPr>
        <p:txBody>
          <a:bodyPr/>
          <a:lstStyle>
            <a:lvl1pPr>
              <a:defRPr sz="900">
                <a:solidFill>
                  <a:srgbClr val="BFBFB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336" y="6634810"/>
            <a:ext cx="2133600" cy="214483"/>
          </a:xfrm>
        </p:spPr>
        <p:txBody>
          <a:bodyPr/>
          <a:lstStyle>
            <a:lvl1pPr>
              <a:defRPr sz="900"/>
            </a:lvl1pPr>
          </a:lstStyle>
          <a:p>
            <a:fld id="{A32202D6-ABBC-43D6-879E-F5BBCCFE79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2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88787-6812-134F-8101-229CD69063A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2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471CB-CC1D-0D4A-AB75-A38C538C03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2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D45D-CA4E-914F-BD60-633C0B7ED83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83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BC00-7C64-0349-978F-7B5D18D632F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49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8BBD-BCB3-014F-A120-A83B83071B1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01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744A-DBEE-7049-9576-1C58CEC89EF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1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302-61DE-8140-A19C-9D7751FE149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1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32AB-0848-CD48-94CD-3ABEFEC504C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7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8428-78AA-E94A-BAA0-63C1412C625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9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D01-B848-EA4A-BF4F-5185415FD65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5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B9F1AD03-6814-6B45-8FDE-6EAED261D939}" type="datetime1">
              <a:rPr lang="en-US" smtClean="0"/>
              <a:pPr/>
              <a:t>6/15/15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02D6-ABBC-43D6-879E-F5BBCCFE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8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061-9918-4944-83A2-502137965D0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9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250-29BF-164A-8D1E-74C9566FA8E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1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D6C7-DAE5-0047-9DE3-0CE8B76B360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40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5052-1932-B54F-87E7-3D524FC302C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8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7D69-7D60-334A-9EAC-8E440A3DAC4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8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DA21-C53A-1942-A997-441B4DB5048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0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B0F6-76AF-2F44-9A36-11F0C8C7B69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9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2CC25-2174-7E4C-87EA-4DF3BC37C59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1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A500-10D2-E041-96E7-489AEED56E3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66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0C9D7-036F-264B-A346-3706A0C96E7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9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515ABAA5-B74A-9046-92B6-E73B08DBEFBE}" type="datetime1">
              <a:rPr lang="en-US" smtClean="0"/>
              <a:pPr/>
              <a:t>6/15/15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02D6-ABBC-43D6-879E-F5BBCCFE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2BAC-A75F-9B4E-862C-F327D4F9D45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2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A335-DCF7-4B44-833A-62EF0866AF6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4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47CC3-709C-C74B-9B65-D577114D50B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6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8A37-9BC1-2F4A-AFF8-76F3EBC0D44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9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519C-9F0A-9E48-889D-BEF6013018A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38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96050-AEFB-AA41-8EB5-3F76004B4D9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DBEFE-B4AC-5746-95BD-619EF3E4BDD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0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8752-8FF0-D141-B9FC-6D5AE043F18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6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62" y="99230"/>
            <a:ext cx="8914143" cy="8777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fld id="{878430F2-A116-E648-845A-15306F73D176}" type="datetime1">
              <a:rPr lang="en-US" smtClean="0"/>
              <a:pPr/>
              <a:t>6/15/15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02D6-ABBC-43D6-879E-F5BBCCFE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C5CD-0B07-404C-961F-1DDDC5511F7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35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1662-33D0-CE40-A654-D1607C258E9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580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75E0-AC51-B149-BDE4-0E3CDF3A9BC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76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0945-F139-EE46-AEC7-7F76150DE04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7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5AC-AD0C-BA4C-8F3F-F0C950ED3B0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199" y="900288"/>
            <a:ext cx="8730485" cy="877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535" y="1778000"/>
            <a:ext cx="8749149" cy="466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9" y="64920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b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defTabSz="914400"/>
            <a:fld id="{10B65FFE-5984-F04A-8644-3487880C68A3}" type="datetime1">
              <a:rPr lang="en-US" smtClean="0">
                <a:ea typeface="ＭＳ Ｐゴシック" pitchFamily="1" charset="-128"/>
              </a:rPr>
              <a:pPr defTabSz="914400"/>
              <a:t>6/15/15</a:t>
            </a:fld>
            <a:endParaRPr lang="en-US" dirty="0">
              <a:ea typeface="ＭＳ Ｐゴシック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2455" y="6482274"/>
            <a:ext cx="165027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 b="0" i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defTabSz="914400"/>
            <a:endParaRPr lang="en-US" dirty="0">
              <a:solidFill>
                <a:prstClr val="white">
                  <a:lumMod val="65000"/>
                </a:prstClr>
              </a:solidFill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259" y="64822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0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defTabSz="914400"/>
            <a:fld id="{A32202D6-ABBC-43D6-879E-F5BBCCFE796E}" type="slidenum">
              <a:rPr lang="en-US" smtClean="0">
                <a:ea typeface="ＭＳ Ｐゴシック" pitchFamily="1" charset="-128"/>
              </a:rPr>
              <a:pPr defTabSz="914400"/>
              <a:t>‹#›</a:t>
            </a:fld>
            <a:endParaRPr lang="en-US" dirty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89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rgbClr val="FFCC6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Ø"/>
        <a:defRPr sz="16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0CD7C-25A5-2641-B92B-BBC627E8FA0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51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40D65-D399-3C46-AD10-DD6BEC7F93C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273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C7792-78E9-3043-B2A5-40FEAC200E7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300E-8F4F-8B40-9E30-B872CD2DA5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19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211" y="271165"/>
            <a:ext cx="5801894" cy="2421235"/>
          </a:xfrm>
        </p:spPr>
        <p:txBody>
          <a:bodyPr/>
          <a:lstStyle/>
          <a:p>
            <a:r>
              <a:rPr lang="en-US" dirty="0" smtClean="0"/>
              <a:t>Imaging Investigations of Water </a:t>
            </a:r>
            <a:r>
              <a:rPr lang="en-US" dirty="0" smtClean="0"/>
              <a:t>Ice on </a:t>
            </a:r>
            <a:r>
              <a:rPr lang="en-US" dirty="0" smtClean="0"/>
              <a:t>Mercury and Future Exploration of the </a:t>
            </a:r>
            <a:r>
              <a:rPr lang="en-US" dirty="0" smtClean="0"/>
              <a:t>South Polar Region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211" y="3009901"/>
            <a:ext cx="6939279" cy="21191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Nancy L. </a:t>
            </a:r>
            <a:r>
              <a:rPr lang="en-US" dirty="0" smtClean="0"/>
              <a:t>Chabot</a:t>
            </a:r>
            <a:r>
              <a:rPr lang="en-US" baseline="30000" dirty="0" smtClean="0"/>
              <a:t>1</a:t>
            </a:r>
            <a:r>
              <a:rPr lang="en-US" dirty="0" smtClean="0"/>
              <a:t>, John K. Harmon</a:t>
            </a:r>
            <a:r>
              <a:rPr lang="en-US" baseline="30000" dirty="0" smtClean="0"/>
              <a:t>2</a:t>
            </a:r>
            <a:r>
              <a:rPr lang="en-US" dirty="0" smtClean="0"/>
              <a:t>, Carolyn M. Ernst</a:t>
            </a:r>
            <a:r>
              <a:rPr lang="en-US" baseline="30000" dirty="0" smtClean="0"/>
              <a:t>1</a:t>
            </a:r>
            <a:r>
              <a:rPr lang="en-US" dirty="0" smtClean="0"/>
              <a:t>, Brett W. Denevi</a:t>
            </a:r>
            <a:r>
              <a:rPr lang="en-US" baseline="30000" dirty="0" smtClean="0"/>
              <a:t>1</a:t>
            </a:r>
            <a:r>
              <a:rPr lang="en-US" dirty="0" smtClean="0"/>
              <a:t>, David T. Blewett</a:t>
            </a:r>
            <a:r>
              <a:rPr lang="en-US" baseline="30000" dirty="0" smtClean="0"/>
              <a:t>1</a:t>
            </a:r>
            <a:r>
              <a:rPr lang="en-US" dirty="0" smtClean="0"/>
              <a:t>, Scott L. Murchie</a:t>
            </a:r>
            <a:r>
              <a:rPr lang="en-US" baseline="30000" dirty="0" smtClean="0"/>
              <a:t>1</a:t>
            </a:r>
            <a:r>
              <a:rPr lang="en-US" dirty="0" smtClean="0"/>
              <a:t>, and James W. Head</a:t>
            </a:r>
            <a:r>
              <a:rPr lang="en-US" baseline="30000" dirty="0" smtClean="0"/>
              <a:t>3</a:t>
            </a:r>
            <a:endParaRPr lang="en-US" baseline="30000" dirty="0"/>
          </a:p>
          <a:p>
            <a:r>
              <a:rPr lang="en-US" sz="1800" baseline="30000" dirty="0" smtClean="0"/>
              <a:t>1</a:t>
            </a:r>
            <a:r>
              <a:rPr lang="en-US" sz="1800" dirty="0" smtClean="0"/>
              <a:t>The </a:t>
            </a:r>
            <a:r>
              <a:rPr lang="en-US" sz="1800" dirty="0"/>
              <a:t>Johns Hopkins University Applied </a:t>
            </a:r>
            <a:r>
              <a:rPr lang="en-US" sz="1800" dirty="0" smtClean="0"/>
              <a:t>Physics Laboratory</a:t>
            </a:r>
            <a:endParaRPr lang="en-US" sz="1800" dirty="0"/>
          </a:p>
          <a:p>
            <a:r>
              <a:rPr lang="en-US" sz="1800" baseline="30000" dirty="0" smtClean="0"/>
              <a:t>2</a:t>
            </a:r>
            <a:r>
              <a:rPr lang="en-US" sz="1800" dirty="0" smtClean="0"/>
              <a:t>National Astronomy and Ionosphere Center, Arecibo Observatory</a:t>
            </a:r>
          </a:p>
          <a:p>
            <a:r>
              <a:rPr lang="en-US" sz="1800" baseline="30000" dirty="0" smtClean="0"/>
              <a:t>3</a:t>
            </a:r>
            <a:r>
              <a:rPr lang="en-US" sz="1800" dirty="0" smtClean="0"/>
              <a:t>Brown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gh_Res_Full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523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289905" y="1141974"/>
            <a:ext cx="710802" cy="369332"/>
            <a:chOff x="8289905" y="1141974"/>
            <a:chExt cx="710802" cy="36933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8329285" y="1161664"/>
              <a:ext cx="551348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9905" y="1141974"/>
              <a:ext cx="710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2 km</a:t>
              </a:r>
              <a:endParaRPr lang="en-US" b="1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430069" y="151698"/>
            <a:ext cx="1621220" cy="677108"/>
          </a:xfrm>
          <a:prstGeom prst="rect">
            <a:avLst/>
          </a:prstGeom>
          <a:solidFill>
            <a:srgbClr val="FFBD7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457151"/>
            <a:r>
              <a:rPr lang="en-US" sz="2400" b="1" u="sng" dirty="0" smtClean="0">
                <a:solidFill>
                  <a:prstClr val="black"/>
                </a:solidFill>
                <a:latin typeface="Helvetica"/>
                <a:cs typeface="Helvetica"/>
              </a:rPr>
              <a:t>Fuller</a:t>
            </a:r>
            <a:endParaRPr lang="en-US" sz="2400" b="1" u="sng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defTabSz="457151"/>
            <a:r>
              <a:rPr lang="en-US" sz="1400" dirty="0" smtClean="0">
                <a:solidFill>
                  <a:prstClr val="black"/>
                </a:solidFill>
                <a:latin typeface="Helvetica"/>
                <a:cs typeface="Helvetica"/>
              </a:rPr>
              <a:t>(Diameter: 27 </a:t>
            </a:r>
            <a:r>
              <a:rPr lang="en-US" sz="1400" dirty="0">
                <a:solidFill>
                  <a:prstClr val="black"/>
                </a:solidFill>
                <a:latin typeface="Helvetica"/>
                <a:cs typeface="Helvetica"/>
              </a:rPr>
              <a:t>km)</a:t>
            </a:r>
          </a:p>
        </p:txBody>
      </p:sp>
      <p:sp>
        <p:nvSpPr>
          <p:cNvPr id="13" name="TextBox 12"/>
          <p:cNvSpPr txBox="1"/>
          <p:nvPr/>
        </p:nvSpPr>
        <p:spPr>
          <a:xfrm rot="14770849">
            <a:off x="6710426" y="5281890"/>
            <a:ext cx="22985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Helvetica"/>
                <a:cs typeface="Helvetica"/>
              </a:rPr>
              <a:t>MDIS</a:t>
            </a:r>
          </a:p>
          <a:p>
            <a:r>
              <a:rPr lang="en-US" sz="1600" b="1" dirty="0" smtClean="0">
                <a:solidFill>
                  <a:prstClr val="black"/>
                </a:solidFill>
                <a:latin typeface="Helvetica"/>
                <a:cs typeface="Helvetica"/>
              </a:rPr>
              <a:t>broadband image</a:t>
            </a:r>
            <a:endParaRPr lang="en-US" sz="16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35" y="2710828"/>
            <a:ext cx="227511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Helvetica"/>
                <a:cs typeface="Helvetica"/>
              </a:rPr>
              <a:t>shadowed surface</a:t>
            </a:r>
          </a:p>
          <a:p>
            <a:r>
              <a:rPr lang="en-US" sz="2400" dirty="0" smtClean="0">
                <a:solidFill>
                  <a:prstClr val="white"/>
                </a:solidFill>
                <a:latin typeface="Helvetica"/>
                <a:cs typeface="Helvetica"/>
              </a:rPr>
              <a:t>during image</a:t>
            </a:r>
            <a:endParaRPr lang="en-US" sz="2400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17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gh_Res_Full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523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6020063" y="3319378"/>
            <a:ext cx="2277943" cy="81069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49458" y="2281623"/>
            <a:ext cx="1439891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prstClr val="black"/>
                </a:solidFill>
                <a:latin typeface="Helvetica"/>
                <a:cs typeface="Helvetica"/>
              </a:rPr>
              <a:t>low reflectance deposit</a:t>
            </a:r>
          </a:p>
          <a:p>
            <a:pPr algn="ctr"/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prstClr val="black"/>
                </a:solidFill>
                <a:latin typeface="Helvetica"/>
                <a:cs typeface="Helvetica"/>
              </a:rPr>
              <a:t>with a sharp boundary</a:t>
            </a:r>
            <a:endParaRPr lang="en-US" dirty="0">
              <a:ln>
                <a:solidFill>
                  <a:srgbClr val="000000"/>
                </a:solidFill>
              </a:ln>
              <a:solidFill>
                <a:prstClr val="black"/>
              </a:solidFill>
              <a:latin typeface="Helvetica"/>
              <a:cs typeface="Helvetica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289905" y="1141974"/>
            <a:ext cx="710802" cy="369332"/>
            <a:chOff x="8289905" y="1141974"/>
            <a:chExt cx="710802" cy="369332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8329285" y="1161664"/>
              <a:ext cx="551348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289905" y="1141974"/>
              <a:ext cx="710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2 km</a:t>
              </a:r>
              <a:endParaRPr lang="en-US" b="1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430069" y="151698"/>
            <a:ext cx="1621220" cy="677108"/>
          </a:xfrm>
          <a:prstGeom prst="rect">
            <a:avLst/>
          </a:prstGeom>
          <a:solidFill>
            <a:srgbClr val="FFBD7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457151"/>
            <a:r>
              <a:rPr lang="en-US" sz="2400" b="1" u="sng" dirty="0" smtClean="0">
                <a:solidFill>
                  <a:prstClr val="black"/>
                </a:solidFill>
                <a:latin typeface="Helvetica"/>
                <a:cs typeface="Helvetica"/>
              </a:rPr>
              <a:t>Fuller</a:t>
            </a:r>
            <a:endParaRPr lang="en-US" sz="2400" b="1" u="sng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defTabSz="457151"/>
            <a:r>
              <a:rPr lang="en-US" sz="1400" dirty="0" smtClean="0">
                <a:solidFill>
                  <a:prstClr val="black"/>
                </a:solidFill>
                <a:latin typeface="Helvetica"/>
                <a:cs typeface="Helvetica"/>
              </a:rPr>
              <a:t>(Diameter: 27 </a:t>
            </a:r>
            <a:r>
              <a:rPr lang="en-US" sz="1400" dirty="0">
                <a:solidFill>
                  <a:prstClr val="black"/>
                </a:solidFill>
                <a:latin typeface="Helvetica"/>
                <a:cs typeface="Helvetica"/>
              </a:rPr>
              <a:t>km)</a:t>
            </a:r>
          </a:p>
        </p:txBody>
      </p:sp>
      <p:sp>
        <p:nvSpPr>
          <p:cNvPr id="37" name="TextBox 36"/>
          <p:cNvSpPr txBox="1"/>
          <p:nvPr/>
        </p:nvSpPr>
        <p:spPr>
          <a:xfrm rot="14770849">
            <a:off x="6710426" y="5281890"/>
            <a:ext cx="22985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Helvetica"/>
                <a:cs typeface="Helvetica"/>
              </a:rPr>
              <a:t>MDIS</a:t>
            </a:r>
          </a:p>
          <a:p>
            <a:r>
              <a:rPr lang="en-US" sz="1600" b="1" dirty="0" smtClean="0">
                <a:solidFill>
                  <a:prstClr val="black"/>
                </a:solidFill>
                <a:latin typeface="Helvetica"/>
                <a:cs typeface="Helvetica"/>
              </a:rPr>
              <a:t>broadband image</a:t>
            </a:r>
            <a:endParaRPr lang="en-US" sz="16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919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dar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4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91884" y="4138115"/>
            <a:ext cx="2109155" cy="2492990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Best published Earth-based radar data sets:</a:t>
            </a:r>
          </a:p>
          <a:p>
            <a:r>
              <a:rPr lang="en-US" sz="1600" i="1" dirty="0" smtClean="0">
                <a:solidFill>
                  <a:srgbClr val="FFFFFF"/>
                </a:solidFill>
                <a:latin typeface="Helvetica"/>
                <a:cs typeface="Helvetica"/>
              </a:rPr>
              <a:t>Arecibo:</a:t>
            </a:r>
          </a:p>
          <a:p>
            <a:r>
              <a:rPr lang="en-US" sz="1400" i="1" dirty="0" smtClean="0">
                <a:solidFill>
                  <a:srgbClr val="FFFFFF"/>
                </a:solidFill>
                <a:latin typeface="Helvetica"/>
                <a:cs typeface="Helvetica"/>
              </a:rPr>
              <a:t>(S-band, 12.6 cm)</a:t>
            </a:r>
          </a:p>
          <a:p>
            <a:r>
              <a:rPr lang="en-US" sz="1400" i="1" dirty="0" smtClean="0">
                <a:solidFill>
                  <a:srgbClr val="FFFFFF"/>
                </a:solidFill>
                <a:latin typeface="Helvetica"/>
                <a:cs typeface="Helvetica"/>
              </a:rPr>
              <a:t>Harmon et al., 2011</a:t>
            </a:r>
          </a:p>
          <a:p>
            <a:endParaRPr lang="en-US" sz="1400" i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1600" i="1" dirty="0" smtClean="0">
                <a:solidFill>
                  <a:srgbClr val="FFFFFF"/>
                </a:solidFill>
                <a:latin typeface="Helvetica"/>
                <a:cs typeface="Helvetica"/>
              </a:rPr>
              <a:t>Goldstone:</a:t>
            </a:r>
          </a:p>
          <a:p>
            <a:r>
              <a:rPr lang="en-US" sz="1400" i="1" dirty="0" smtClean="0">
                <a:solidFill>
                  <a:srgbClr val="FFFFFF"/>
                </a:solidFill>
                <a:latin typeface="Helvetica"/>
                <a:cs typeface="Helvetica"/>
              </a:rPr>
              <a:t>(X-band, 3.5 cm)</a:t>
            </a:r>
          </a:p>
          <a:p>
            <a:r>
              <a:rPr lang="en-US" sz="1400" i="1" dirty="0" err="1" smtClean="0">
                <a:solidFill>
                  <a:srgbClr val="FFFFFF"/>
                </a:solidFill>
                <a:latin typeface="Helvetica"/>
                <a:cs typeface="Helvetica"/>
              </a:rPr>
              <a:t>Harcke</a:t>
            </a:r>
            <a:r>
              <a:rPr lang="en-US" sz="1400" i="1" dirty="0" smtClean="0">
                <a:solidFill>
                  <a:srgbClr val="FFFFFF"/>
                </a:solidFill>
                <a:latin typeface="Helvetica"/>
                <a:cs typeface="Helvetica"/>
              </a:rPr>
              <a:t>, 2005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9860" y="4273536"/>
            <a:ext cx="688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80° S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457" y="5835568"/>
            <a:ext cx="688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7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0° S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8913" y="6425053"/>
            <a:ext cx="609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180°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698" y="102305"/>
            <a:ext cx="2618317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Mercury’s</a:t>
            </a:r>
            <a:r>
              <a:rPr lang="en-US" sz="2400" b="1" dirty="0">
                <a:solidFill>
                  <a:srgbClr val="FFFB71"/>
                </a:solidFill>
                <a:latin typeface="Helvetica"/>
                <a:cs typeface="Helvetica"/>
              </a:rPr>
              <a:t> </a:t>
            </a:r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South Polar Region</a:t>
            </a:r>
            <a:endParaRPr lang="en-US" sz="2400" dirty="0" smtClean="0">
              <a:solidFill>
                <a:srgbClr val="FFFB71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2121" y="6455830"/>
            <a:ext cx="22778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FFFF"/>
                </a:solidFill>
                <a:latin typeface="Helvetica"/>
                <a:cs typeface="Helvetica"/>
              </a:rPr>
              <a:t>Harmon et al., 2011</a:t>
            </a:r>
          </a:p>
        </p:txBody>
      </p:sp>
    </p:spTree>
    <p:extLst>
      <p:ext uri="{BB962C8B-B14F-4D97-AF65-F5344CB8AC3E}">
        <p14:creationId xmlns:p14="http://schemas.microsoft.com/office/powerpoint/2010/main" val="4480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ar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4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8913" y="6425053"/>
            <a:ext cx="609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180°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9860" y="4273536"/>
            <a:ext cx="688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80° S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457" y="5835568"/>
            <a:ext cx="688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7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0° S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698" y="102305"/>
            <a:ext cx="2618317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Mercury’s</a:t>
            </a:r>
            <a:r>
              <a:rPr lang="en-US" sz="2400" b="1" dirty="0">
                <a:solidFill>
                  <a:srgbClr val="FFFB71"/>
                </a:solidFill>
                <a:latin typeface="Helvetica"/>
                <a:cs typeface="Helvetica"/>
              </a:rPr>
              <a:t> </a:t>
            </a:r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South Polar Region</a:t>
            </a:r>
            <a:endParaRPr lang="en-US" sz="2400" dirty="0" smtClean="0">
              <a:solidFill>
                <a:srgbClr val="FFFB71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8670" y="102305"/>
            <a:ext cx="4134996" cy="1107996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Helvetica"/>
                <a:cs typeface="Helvetica"/>
              </a:rPr>
              <a:t>New Arecibo Radar Observations from 2012:</a:t>
            </a:r>
          </a:p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(courtesy of John Harmon)</a:t>
            </a:r>
          </a:p>
        </p:txBody>
      </p:sp>
    </p:spTree>
    <p:extLst>
      <p:ext uri="{BB962C8B-B14F-4D97-AF65-F5344CB8AC3E}">
        <p14:creationId xmlns:p14="http://schemas.microsoft.com/office/powerpoint/2010/main" val="29532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bi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40789"/>
            <a:ext cx="9069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EE93"/>
                </a:solidFill>
                <a:latin typeface="Helvetica"/>
                <a:cs typeface="Helvetica"/>
              </a:rPr>
              <a:t>MESSENGER </a:t>
            </a:r>
            <a:r>
              <a:rPr lang="en-US" sz="2400" b="1" dirty="0" smtClean="0">
                <a:solidFill>
                  <a:srgbClr val="FFEE93"/>
                </a:solidFill>
                <a:latin typeface="Helvetica"/>
                <a:cs typeface="Helvetica"/>
              </a:rPr>
              <a:t>observations </a:t>
            </a:r>
            <a:r>
              <a:rPr lang="en-US" sz="2400" b="1" dirty="0" smtClean="0">
                <a:solidFill>
                  <a:srgbClr val="FFEE93"/>
                </a:solidFill>
                <a:latin typeface="Helvetica"/>
                <a:cs typeface="Helvetica"/>
              </a:rPr>
              <a:t>of Mercury’s </a:t>
            </a:r>
            <a:r>
              <a:rPr lang="en-US" sz="2400" b="1" dirty="0" smtClean="0">
                <a:solidFill>
                  <a:srgbClr val="FFEE93"/>
                </a:solidFill>
                <a:latin typeface="Helvetica"/>
                <a:cs typeface="Helvetica"/>
              </a:rPr>
              <a:t>south </a:t>
            </a:r>
            <a:r>
              <a:rPr lang="en-US" sz="2400" b="1" dirty="0">
                <a:solidFill>
                  <a:srgbClr val="FFEE93"/>
                </a:solidFill>
                <a:latin typeface="Helvetica"/>
                <a:cs typeface="Helvetica"/>
              </a:rPr>
              <a:t>p</a:t>
            </a:r>
            <a:r>
              <a:rPr lang="en-US" sz="2400" b="1" dirty="0" smtClean="0">
                <a:solidFill>
                  <a:srgbClr val="FFEE93"/>
                </a:solidFill>
                <a:latin typeface="Helvetica"/>
                <a:cs typeface="Helvetica"/>
              </a:rPr>
              <a:t>olar </a:t>
            </a:r>
            <a:r>
              <a:rPr lang="en-US" sz="2400" b="1" dirty="0" smtClean="0">
                <a:solidFill>
                  <a:srgbClr val="FFEE93"/>
                </a:solidFill>
                <a:latin typeface="Helvetica"/>
                <a:cs typeface="Helvetica"/>
              </a:rPr>
              <a:t>r</a:t>
            </a:r>
            <a:r>
              <a:rPr lang="en-US" sz="2400" b="1" dirty="0" smtClean="0">
                <a:solidFill>
                  <a:srgbClr val="FFEE93"/>
                </a:solidFill>
                <a:latin typeface="Helvetica"/>
                <a:cs typeface="Helvetica"/>
              </a:rPr>
              <a:t>egion</a:t>
            </a:r>
          </a:p>
          <a:p>
            <a:pPr algn="ctr"/>
            <a:r>
              <a:rPr lang="en-US" sz="2400" b="1" dirty="0" smtClean="0">
                <a:solidFill>
                  <a:srgbClr val="FFEE93"/>
                </a:solidFill>
                <a:latin typeface="Helvetica"/>
                <a:cs typeface="Helvetica"/>
              </a:rPr>
              <a:t>were more limited</a:t>
            </a:r>
            <a:endParaRPr lang="en-US" sz="2400" dirty="0" smtClean="0">
              <a:solidFill>
                <a:srgbClr val="FFEE9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101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2GL051526_aux_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6989" y="4556"/>
            <a:ext cx="6858000" cy="68580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864" y="1396893"/>
            <a:ext cx="1954102" cy="2328440"/>
          </a:xfrm>
          <a:solidFill>
            <a:schemeClr val="tx1">
              <a:alpha val="77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Repeated MDIS imaging, every 2 Earth days, covering one Mercury solar day (176 Earth days)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64" y="102305"/>
            <a:ext cx="1954102" cy="1200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Mercury’s</a:t>
            </a:r>
            <a:r>
              <a:rPr lang="en-US" sz="2400" b="1" dirty="0">
                <a:solidFill>
                  <a:srgbClr val="FFFB71"/>
                </a:solidFill>
                <a:latin typeface="Helvetica"/>
                <a:cs typeface="Helvetica"/>
              </a:rPr>
              <a:t> </a:t>
            </a:r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South Polar Region</a:t>
            </a:r>
            <a:endParaRPr lang="en-US" sz="2400" dirty="0" smtClean="0">
              <a:solidFill>
                <a:srgbClr val="FFFB7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642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GL051526_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0"/>
            <a:ext cx="64579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64" y="102305"/>
            <a:ext cx="1954102" cy="1200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Mercury’s</a:t>
            </a:r>
            <a:r>
              <a:rPr lang="en-US" sz="2400" b="1" dirty="0">
                <a:solidFill>
                  <a:srgbClr val="FFFB71"/>
                </a:solidFill>
                <a:latin typeface="Helvetica"/>
                <a:cs typeface="Helvetica"/>
              </a:rPr>
              <a:t> </a:t>
            </a:r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South Polar Region</a:t>
            </a:r>
            <a:endParaRPr lang="en-US" sz="2400" dirty="0" smtClean="0">
              <a:solidFill>
                <a:srgbClr val="FFFB71"/>
              </a:solidFill>
              <a:latin typeface="Helvetica"/>
              <a:cs typeface="Helvetica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863" y="1396892"/>
            <a:ext cx="2030869" cy="2184507"/>
          </a:xfrm>
          <a:solidFill>
            <a:schemeClr val="tx1">
              <a:alpha val="77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>
                <a:latin typeface="Helvetica"/>
                <a:cs typeface="Helvetica"/>
              </a:rPr>
              <a:t>MESSENGER’s i</a:t>
            </a:r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llumination map identifies permanently shadowed regions</a:t>
            </a:r>
          </a:p>
          <a:p>
            <a:pPr marL="0" indent="0" algn="ctr">
              <a:buNone/>
            </a:pPr>
            <a:r>
              <a:rPr lang="en-US" sz="1400" i="1" dirty="0" smtClean="0">
                <a:latin typeface="Helvetica"/>
                <a:cs typeface="Helvetica"/>
              </a:rPr>
              <a:t>(Chabot et al., 2012)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um_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20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8213"/>
          <a:stretch/>
        </p:blipFill>
        <p:spPr>
          <a:xfrm>
            <a:off x="6316133" y="6348311"/>
            <a:ext cx="2827866" cy="509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9802" y="6348311"/>
            <a:ext cx="3852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Percentage of Illumination Time</a:t>
            </a: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0933" y="116459"/>
            <a:ext cx="2401821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w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hite = Arecibo radar 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0992" y="5554039"/>
            <a:ext cx="688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80° S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3170" y="575239"/>
            <a:ext cx="38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0°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64" y="102305"/>
            <a:ext cx="1954102" cy="1200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Mercury’s</a:t>
            </a:r>
            <a:r>
              <a:rPr lang="en-US" sz="2400" b="1" dirty="0">
                <a:solidFill>
                  <a:srgbClr val="FFFB71"/>
                </a:solidFill>
                <a:latin typeface="Helvetica"/>
                <a:cs typeface="Helvetica"/>
              </a:rPr>
              <a:t> </a:t>
            </a:r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South Polar Region</a:t>
            </a:r>
            <a:endParaRPr lang="en-US" sz="2400" dirty="0" smtClean="0">
              <a:solidFill>
                <a:srgbClr val="FFFB7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654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um_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20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6172200"/>
            <a:ext cx="34925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9163" y="6322667"/>
            <a:ext cx="3852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Percentage of  Illumination Time</a:t>
            </a: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0933" y="116459"/>
            <a:ext cx="2401821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w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hite = Arecibo radar 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0992" y="5554039"/>
            <a:ext cx="688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80° S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3170" y="575239"/>
            <a:ext cx="38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0°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64" y="102305"/>
            <a:ext cx="1954102" cy="1200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Mercury’s</a:t>
            </a:r>
            <a:r>
              <a:rPr lang="en-US" sz="2400" b="1" dirty="0">
                <a:solidFill>
                  <a:srgbClr val="FFFB71"/>
                </a:solidFill>
                <a:latin typeface="Helvetica"/>
                <a:cs typeface="Helvetica"/>
              </a:rPr>
              <a:t> </a:t>
            </a:r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South Polar Region</a:t>
            </a:r>
            <a:endParaRPr lang="en-US" sz="2400" dirty="0" smtClean="0">
              <a:solidFill>
                <a:srgbClr val="FFFB71"/>
              </a:solidFill>
              <a:latin typeface="Helvetica"/>
              <a:cs typeface="Helvetica"/>
            </a:endParaRPr>
          </a:p>
        </p:txBody>
      </p:sp>
      <p:pic>
        <p:nvPicPr>
          <p:cNvPr id="11" name="Picture 10" descr="Bepi_Cha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70" y="499036"/>
            <a:ext cx="4109530" cy="425026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34470" y="4639236"/>
            <a:ext cx="4109530" cy="1253561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latin typeface="Helvetica"/>
                <a:cs typeface="Helvetica"/>
              </a:rPr>
              <a:t>Chao </a:t>
            </a:r>
            <a:r>
              <a:rPr lang="en-US" sz="1800" b="1" dirty="0" err="1" smtClean="0">
                <a:latin typeface="Helvetica"/>
                <a:cs typeface="Helvetica"/>
              </a:rPr>
              <a:t>Meng</a:t>
            </a:r>
            <a:r>
              <a:rPr lang="en-US" sz="1800" b="1" dirty="0" smtClean="0">
                <a:latin typeface="Helvetica"/>
                <a:cs typeface="Helvetica"/>
              </a:rPr>
              <a:t>-Fu</a:t>
            </a:r>
          </a:p>
          <a:p>
            <a:pPr marL="0" indent="0" algn="ctr">
              <a:buNone/>
            </a:pPr>
            <a:r>
              <a:rPr lang="en-US" sz="1600" i="1" dirty="0" smtClean="0">
                <a:solidFill>
                  <a:schemeClr val="bg1"/>
                </a:solidFill>
                <a:latin typeface="Helvetica"/>
                <a:cs typeface="Helvetica"/>
              </a:rPr>
              <a:t>diameter ~160 km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  <a:latin typeface="Helvetica"/>
                <a:cs typeface="Helvetica"/>
              </a:rPr>
              <a:t>Largest crater to host extensive radar-bright deposits on Mercury!</a:t>
            </a:r>
          </a:p>
        </p:txBody>
      </p:sp>
    </p:spTree>
    <p:extLst>
      <p:ext uri="{BB962C8B-B14F-4D97-AF65-F5344CB8AC3E}">
        <p14:creationId xmlns:p14="http://schemas.microsoft.com/office/powerpoint/2010/main" val="579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0_SouthPole_Illumination_20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5"/>
          <a:stretch/>
        </p:blipFill>
        <p:spPr>
          <a:xfrm>
            <a:off x="0" y="0"/>
            <a:ext cx="9144000" cy="3597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73288"/>
            <a:ext cx="9144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EE93"/>
                </a:solidFill>
                <a:latin typeface="Helvetica"/>
                <a:cs typeface="Helvetica"/>
              </a:rPr>
              <a:t>BepiColombo</a:t>
            </a:r>
            <a:r>
              <a:rPr lang="en-US" sz="2400" b="1" dirty="0" smtClean="0">
                <a:solidFill>
                  <a:srgbClr val="FFEE93"/>
                </a:solidFill>
                <a:latin typeface="Helvetica"/>
                <a:cs typeface="Helvetica"/>
              </a:rPr>
              <a:t> is positioned to provide the first in-depth exploration of Mercury’s south polar deposits</a:t>
            </a:r>
          </a:p>
          <a:p>
            <a:pPr algn="ctr"/>
            <a:endParaRPr lang="en-US" sz="800" dirty="0" smtClean="0">
              <a:solidFill>
                <a:srgbClr val="FFEE93"/>
              </a:solidFill>
              <a:latin typeface="Helvetica"/>
              <a:cs typeface="Helvetica"/>
            </a:endParaRPr>
          </a:p>
          <a:p>
            <a:pPr marL="457200" indent="-228600"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MESSENGER’s measurements of the north polar region can inform exploration of the south polar region</a:t>
            </a:r>
          </a:p>
          <a:p>
            <a:pPr marL="914400" lvl="1" indent="-228600">
              <a:buFont typeface="Arial"/>
              <a:buChar char="•"/>
            </a:pPr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Neutron spectrometry to measure Hydrogen</a:t>
            </a:r>
          </a:p>
          <a:p>
            <a:pPr marL="914400" lvl="1" indent="-228600">
              <a:buFont typeface="Arial"/>
              <a:buChar char="•"/>
            </a:pPr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Topography measurements to inform thermal models</a:t>
            </a:r>
          </a:p>
          <a:p>
            <a:pPr marL="914400" lvl="1" indent="-228600">
              <a:buFont typeface="Arial"/>
              <a:buChar char="•"/>
            </a:pPr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Surface reflectance measurements to characterize the deposits </a:t>
            </a:r>
          </a:p>
          <a:p>
            <a:pPr marL="914400" lvl="1" indent="-228600">
              <a:buFont typeface="Arial"/>
              <a:buChar char="•"/>
            </a:pPr>
            <a:r>
              <a:rPr lang="en-US" i="1" dirty="0" smtClean="0">
                <a:solidFill>
                  <a:srgbClr val="FFFFFF"/>
                </a:solidFill>
                <a:latin typeface="Helvetica"/>
                <a:cs typeface="Helvetica"/>
              </a:rPr>
              <a:t>Imaging to reveal the deposits’ morphology</a:t>
            </a:r>
          </a:p>
          <a:p>
            <a:pPr marL="457200" indent="-228600">
              <a:buFont typeface="Arial"/>
              <a:buChar char="•"/>
            </a:pPr>
            <a:endParaRPr lang="en-US" sz="8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457200" indent="-228600"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Earth-based radar images and MESSENGER’s illumination map are valuable resources to plan </a:t>
            </a:r>
            <a:r>
              <a:rPr lang="en-US" sz="2200" dirty="0" err="1" smtClean="0">
                <a:solidFill>
                  <a:srgbClr val="FFFFFF"/>
                </a:solidFill>
                <a:latin typeface="Helvetica"/>
                <a:cs typeface="Helvetica"/>
              </a:rPr>
              <a:t>BepiColombo’s</a:t>
            </a: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 exploration of Mercury’s south polar region</a:t>
            </a:r>
          </a:p>
        </p:txBody>
      </p:sp>
    </p:spTree>
    <p:extLst>
      <p:ext uri="{BB962C8B-B14F-4D97-AF65-F5344CB8AC3E}">
        <p14:creationId xmlns:p14="http://schemas.microsoft.com/office/powerpoint/2010/main" val="40291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0" y="0"/>
            <a:ext cx="8224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83" y="81280"/>
            <a:ext cx="2618317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Mercury’s North Polar Region</a:t>
            </a:r>
            <a:endParaRPr lang="en-US" sz="2400" dirty="0" smtClean="0">
              <a:solidFill>
                <a:srgbClr val="FFFB71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034" y="6550223"/>
            <a:ext cx="858393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Radar-bright regions with high </a:t>
            </a:r>
            <a:r>
              <a:rPr lang="en-US" sz="1400" dirty="0" err="1" smtClean="0">
                <a:solidFill>
                  <a:srgbClr val="FF0000"/>
                </a:solidFill>
                <a:latin typeface="Helvetica"/>
                <a:cs typeface="Helvetica"/>
              </a:rPr>
              <a:t>reflectivities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Helvetica"/>
                <a:cs typeface="Helvetica"/>
              </a:rPr>
              <a:t>and 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high circular </a:t>
            </a:r>
            <a:r>
              <a:rPr lang="en-US" sz="1400" dirty="0">
                <a:solidFill>
                  <a:srgbClr val="FF0000"/>
                </a:solidFill>
                <a:latin typeface="Helvetica"/>
                <a:cs typeface="Helvetica"/>
              </a:rPr>
              <a:t>polarization 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ratios in red, </a:t>
            </a:r>
            <a:r>
              <a:rPr lang="en-US" sz="1400" i="1" dirty="0" smtClean="0">
                <a:solidFill>
                  <a:srgbClr val="FF0000"/>
                </a:solidFill>
                <a:latin typeface="Helvetica"/>
                <a:cs typeface="Helvetica"/>
              </a:rPr>
              <a:t>Harmon et al., 2011 </a:t>
            </a:r>
            <a:endParaRPr lang="en-US" sz="1400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5440" y="5695"/>
            <a:ext cx="4654314" cy="523220"/>
          </a:xfrm>
          <a:prstGeom prst="rect">
            <a:avLst/>
          </a:prstGeom>
          <a:solidFill>
            <a:srgbClr val="000000">
              <a:alpha val="4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The view pre-MESSENGER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0831" y="528915"/>
            <a:ext cx="3069574" cy="120032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latin typeface="Helvetica"/>
                <a:cs typeface="Helvetica"/>
              </a:rPr>
              <a:t>“What are the unusual materials at Mercury’s poles?”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9700" y="5541987"/>
            <a:ext cx="15677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Helvetica"/>
                <a:cs typeface="Helvetica"/>
              </a:rPr>
              <a:t>First Earth-based radar observations:</a:t>
            </a:r>
          </a:p>
          <a:p>
            <a:r>
              <a:rPr lang="en-US" sz="1200" i="1" dirty="0" smtClean="0">
                <a:solidFill>
                  <a:schemeClr val="bg1"/>
                </a:solidFill>
                <a:latin typeface="Helvetica"/>
                <a:cs typeface="Helvetica"/>
              </a:rPr>
              <a:t>Slade et al., 1992 Harmon et al., 1992 Butler et al., 1993</a:t>
            </a:r>
            <a:endParaRPr lang="en-US" sz="1200" i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2070450"/>
            <a:ext cx="9144000" cy="4340897"/>
            <a:chOff x="0" y="2070450"/>
            <a:chExt cx="9144000" cy="4340897"/>
          </a:xfrm>
        </p:grpSpPr>
        <p:sp>
          <p:nvSpPr>
            <p:cNvPr id="15" name="TextBox 14"/>
            <p:cNvSpPr txBox="1"/>
            <p:nvPr/>
          </p:nvSpPr>
          <p:spPr>
            <a:xfrm>
              <a:off x="881267" y="2070450"/>
              <a:ext cx="643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80°N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63665" y="6072793"/>
              <a:ext cx="38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0°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55190" y="3174882"/>
              <a:ext cx="688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90° E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0" y="3197390"/>
              <a:ext cx="802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270° E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8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0" y="0"/>
            <a:ext cx="8224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83" y="81280"/>
            <a:ext cx="2618317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Mercury’s North Polar Region</a:t>
            </a:r>
            <a:endParaRPr lang="en-US" sz="2400" dirty="0" smtClean="0">
              <a:solidFill>
                <a:srgbClr val="FFFB71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034" y="6550223"/>
            <a:ext cx="858393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Radar-bright regions with high </a:t>
            </a:r>
            <a:r>
              <a:rPr lang="en-US" sz="1400" dirty="0" err="1" smtClean="0">
                <a:solidFill>
                  <a:srgbClr val="FF0000"/>
                </a:solidFill>
                <a:latin typeface="Helvetica"/>
                <a:cs typeface="Helvetica"/>
              </a:rPr>
              <a:t>reflectivities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Helvetica"/>
                <a:cs typeface="Helvetica"/>
              </a:rPr>
              <a:t>and 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high circular </a:t>
            </a:r>
            <a:r>
              <a:rPr lang="en-US" sz="1400" dirty="0">
                <a:solidFill>
                  <a:srgbClr val="FF0000"/>
                </a:solidFill>
                <a:latin typeface="Helvetica"/>
                <a:cs typeface="Helvetica"/>
              </a:rPr>
              <a:t>polarization 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ratios in red, </a:t>
            </a:r>
            <a:r>
              <a:rPr lang="en-US" sz="1400" i="1" dirty="0" smtClean="0">
                <a:solidFill>
                  <a:srgbClr val="FF0000"/>
                </a:solidFill>
                <a:latin typeface="Helvetica"/>
                <a:cs typeface="Helvetica"/>
              </a:rPr>
              <a:t>Harmon et al., 2011 </a:t>
            </a:r>
            <a:endParaRPr lang="en-US" sz="1400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5440" y="5695"/>
            <a:ext cx="4083169" cy="523220"/>
          </a:xfrm>
          <a:prstGeom prst="rect">
            <a:avLst/>
          </a:prstGeom>
          <a:solidFill>
            <a:srgbClr val="000000">
              <a:alpha val="4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The MESSENGER View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2070450"/>
            <a:ext cx="9144000" cy="4340897"/>
            <a:chOff x="0" y="2070450"/>
            <a:chExt cx="9144000" cy="4340897"/>
          </a:xfrm>
        </p:grpSpPr>
        <p:sp>
          <p:nvSpPr>
            <p:cNvPr id="14" name="TextBox 13"/>
            <p:cNvSpPr txBox="1"/>
            <p:nvPr/>
          </p:nvSpPr>
          <p:spPr>
            <a:xfrm>
              <a:off x="881267" y="2070450"/>
              <a:ext cx="643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80°N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63665" y="6072793"/>
              <a:ext cx="38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0°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55190" y="3174882"/>
              <a:ext cx="688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90° E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3197390"/>
              <a:ext cx="802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270° E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26527" y="590239"/>
            <a:ext cx="4117474" cy="1015663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Neutron Spectrometer</a:t>
            </a:r>
          </a:p>
          <a:p>
            <a:pPr marL="176213" indent="-176213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Mercury Laser Altimeter</a:t>
            </a:r>
          </a:p>
          <a:p>
            <a:pPr marL="176213" indent="-176213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Mercury Dual Imaging System</a:t>
            </a:r>
            <a:endParaRPr lang="en-US" sz="20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974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3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0" y="0"/>
            <a:ext cx="8224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83" y="81280"/>
            <a:ext cx="2618317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Mercury’s North Polar Region</a:t>
            </a:r>
            <a:endParaRPr lang="en-US" sz="2400" dirty="0" smtClean="0">
              <a:solidFill>
                <a:srgbClr val="FFFB71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034" y="6550223"/>
            <a:ext cx="858393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Radar-bright regions with high </a:t>
            </a:r>
            <a:r>
              <a:rPr lang="en-US" sz="1400" dirty="0" err="1" smtClean="0">
                <a:solidFill>
                  <a:srgbClr val="FF0000"/>
                </a:solidFill>
                <a:latin typeface="Helvetica"/>
                <a:cs typeface="Helvetica"/>
              </a:rPr>
              <a:t>reflectivities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Helvetica"/>
                <a:cs typeface="Helvetica"/>
              </a:rPr>
              <a:t>and 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high circular </a:t>
            </a:r>
            <a:r>
              <a:rPr lang="en-US" sz="1400" dirty="0">
                <a:solidFill>
                  <a:srgbClr val="FF0000"/>
                </a:solidFill>
                <a:latin typeface="Helvetica"/>
                <a:cs typeface="Helvetica"/>
              </a:rPr>
              <a:t>polarization 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ratios in red, </a:t>
            </a:r>
            <a:r>
              <a:rPr lang="en-US" sz="1400" i="1" dirty="0" smtClean="0">
                <a:solidFill>
                  <a:srgbClr val="FF0000"/>
                </a:solidFill>
                <a:latin typeface="Helvetica"/>
                <a:cs typeface="Helvetica"/>
              </a:rPr>
              <a:t>Harmon et al., 2011 </a:t>
            </a:r>
            <a:endParaRPr lang="en-US" sz="1400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5440" y="5695"/>
            <a:ext cx="4083169" cy="523220"/>
          </a:xfrm>
          <a:prstGeom prst="rect">
            <a:avLst/>
          </a:prstGeom>
          <a:solidFill>
            <a:srgbClr val="000000">
              <a:alpha val="4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The MESSENGER View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2070450"/>
            <a:ext cx="9144000" cy="4340897"/>
            <a:chOff x="0" y="2070450"/>
            <a:chExt cx="9144000" cy="4340897"/>
          </a:xfrm>
        </p:grpSpPr>
        <p:sp>
          <p:nvSpPr>
            <p:cNvPr id="17" name="TextBox 16"/>
            <p:cNvSpPr txBox="1"/>
            <p:nvPr/>
          </p:nvSpPr>
          <p:spPr>
            <a:xfrm>
              <a:off x="881267" y="2070450"/>
              <a:ext cx="643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80°N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63665" y="6072793"/>
              <a:ext cx="38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0°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55190" y="3174882"/>
              <a:ext cx="688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90° E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0" y="3197390"/>
              <a:ext cx="802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270° E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537528" y="3720627"/>
            <a:ext cx="920750" cy="920750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08850" y="2974827"/>
            <a:ext cx="2224738" cy="369332"/>
          </a:xfrm>
          <a:prstGeom prst="rect">
            <a:avLst/>
          </a:prstGeom>
          <a:solidFill>
            <a:srgbClr val="8DD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Helvetica"/>
                <a:cs typeface="Helvetica"/>
              </a:rPr>
              <a:t>Prokofiev (112 km)</a:t>
            </a:r>
            <a:endParaRPr lang="en-US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475675" y="3369063"/>
            <a:ext cx="708786" cy="553628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49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Science_Prok_Crop_temp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1"/>
          <p:cNvSpPr txBox="1">
            <a:spLocks noChangeArrowheads="1"/>
          </p:cNvSpPr>
          <p:nvPr/>
        </p:nvSpPr>
        <p:spPr bwMode="auto">
          <a:xfrm>
            <a:off x="7089046" y="165260"/>
            <a:ext cx="193873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Broadband Filter Image </a:t>
            </a:r>
          </a:p>
          <a:p>
            <a:pPr eaLnBrk="1" hangingPunct="1"/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(700 nm, 600 nm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bandpass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eaLnBrk="1" hangingPunct="1"/>
            <a:r>
              <a:rPr lang="en-US" sz="2000" dirty="0">
                <a:solidFill>
                  <a:srgbClr val="00FFF3"/>
                </a:solidFill>
                <a:latin typeface="Helvetica"/>
                <a:cs typeface="Helvetica"/>
              </a:rPr>
              <a:t>Crater 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904761" cy="461665"/>
          </a:xfrm>
          <a:prstGeom prst="rect">
            <a:avLst/>
          </a:prstGeom>
          <a:solidFill>
            <a:srgbClr val="8DD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Helvetica"/>
                <a:cs typeface="Helvetica"/>
              </a:rPr>
              <a:t>Prokofiev (112 km)</a:t>
            </a:r>
            <a:endParaRPr lang="en-US" sz="24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8929" y="6504972"/>
            <a:ext cx="2098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  <a:latin typeface="Helvetica"/>
                <a:cs typeface="Helvetica"/>
              </a:rPr>
              <a:t>(Chabot et al., 2014)</a:t>
            </a:r>
            <a:endParaRPr lang="en-US" sz="1600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9862" y="4633287"/>
            <a:ext cx="202363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shadowed surface</a:t>
            </a:r>
          </a:p>
          <a:p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during image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8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Science_Prok_Crop_temp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089046" y="165260"/>
            <a:ext cx="193873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Broadband Filter Image </a:t>
            </a:r>
          </a:p>
          <a:p>
            <a:pPr eaLnBrk="1" hangingPunct="1"/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(700 nm, 600 nm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bandpass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eaLnBrk="1" hangingPunct="1"/>
            <a:r>
              <a:rPr lang="en-US" sz="2000" dirty="0">
                <a:solidFill>
                  <a:srgbClr val="00FFF3"/>
                </a:solidFill>
                <a:latin typeface="Helvetica"/>
                <a:cs typeface="Helvetica"/>
              </a:rPr>
              <a:t>Crater Position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2904761" cy="461665"/>
          </a:xfrm>
          <a:prstGeom prst="rect">
            <a:avLst/>
          </a:prstGeom>
          <a:solidFill>
            <a:srgbClr val="8DD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Helvetica"/>
                <a:cs typeface="Helvetica"/>
              </a:rPr>
              <a:t>Prokofiev (112 km)</a:t>
            </a:r>
            <a:endParaRPr lang="en-US" sz="24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28929" y="6504972"/>
            <a:ext cx="2098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  <a:latin typeface="Helvetica"/>
                <a:cs typeface="Helvetica"/>
              </a:rPr>
              <a:t>(Chabot et al., 2014)</a:t>
            </a:r>
            <a:endParaRPr lang="en-US" sz="1600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497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Science_Prok_Crop_temp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089046" y="165260"/>
            <a:ext cx="193873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Broadband Filter Image </a:t>
            </a:r>
          </a:p>
          <a:p>
            <a:pPr eaLnBrk="1" hangingPunct="1"/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(700 nm, 600 nm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bandpass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eaLnBrk="1" hangingPunct="1"/>
            <a:r>
              <a:rPr lang="en-US" sz="2000" dirty="0">
                <a:solidFill>
                  <a:srgbClr val="00FFF3"/>
                </a:solidFill>
                <a:latin typeface="Helvetica"/>
                <a:cs typeface="Helvetica"/>
              </a:rPr>
              <a:t>Crater </a:t>
            </a:r>
            <a:r>
              <a:rPr lang="en-US" sz="2000" dirty="0" smtClean="0">
                <a:solidFill>
                  <a:srgbClr val="00FFF3"/>
                </a:solidFill>
                <a:latin typeface="Helvetica"/>
                <a:cs typeface="Helvetica"/>
              </a:rPr>
              <a:t>Position</a:t>
            </a:r>
          </a:p>
          <a:p>
            <a:pPr eaLnBrk="1" hangingPunct="1"/>
            <a:r>
              <a:rPr lang="en-US" sz="2000" dirty="0" smtClean="0">
                <a:solidFill>
                  <a:srgbClr val="FFFF00"/>
                </a:solidFill>
                <a:latin typeface="Helvetica"/>
                <a:cs typeface="Helvetica"/>
              </a:rPr>
              <a:t>Radar</a:t>
            </a:r>
            <a:endParaRPr lang="en-US" sz="20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2904761" cy="461665"/>
          </a:xfrm>
          <a:prstGeom prst="rect">
            <a:avLst/>
          </a:prstGeom>
          <a:solidFill>
            <a:srgbClr val="8DD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Helvetica"/>
                <a:cs typeface="Helvetica"/>
              </a:rPr>
              <a:t>Prokofiev (112 km)</a:t>
            </a:r>
            <a:endParaRPr lang="en-US" sz="24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28929" y="6504972"/>
            <a:ext cx="2098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  <a:latin typeface="Helvetica"/>
                <a:cs typeface="Helvetica"/>
              </a:rPr>
              <a:t>(Chabot et al., 2014)</a:t>
            </a:r>
            <a:endParaRPr lang="en-US" sz="1600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6292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90" y="0"/>
            <a:ext cx="3695043" cy="68580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651063" y="787825"/>
            <a:ext cx="84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 km</a:t>
            </a:r>
            <a:endParaRPr 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p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33" y="0"/>
            <a:ext cx="3695043" cy="6858000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890148" y="1127275"/>
            <a:ext cx="226793" cy="936646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2904761" cy="461665"/>
          </a:xfrm>
          <a:prstGeom prst="rect">
            <a:avLst/>
          </a:prstGeom>
          <a:solidFill>
            <a:srgbClr val="8DD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Helvetica"/>
                <a:cs typeface="Helvetica"/>
              </a:rPr>
              <a:t>Prokofiev (112 km)</a:t>
            </a:r>
            <a:endParaRPr lang="en-US" sz="24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151" y="586593"/>
            <a:ext cx="2496387" cy="1477328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The higher reflectance region in Prokofiev is consistent with an expansive area of surface water ice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114676" y="1132086"/>
            <a:ext cx="100105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FF00"/>
                </a:solidFill>
                <a:latin typeface="Helvetica"/>
                <a:cs typeface="Helvetica"/>
              </a:rPr>
              <a:t>Radar-bright region</a:t>
            </a:r>
            <a:endParaRPr lang="en-US" sz="20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657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3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0" y="0"/>
            <a:ext cx="8224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83" y="81280"/>
            <a:ext cx="2618317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B71"/>
                </a:solidFill>
                <a:latin typeface="Helvetica"/>
                <a:cs typeface="Helvetica"/>
              </a:rPr>
              <a:t>Mercury’s North Polar Region</a:t>
            </a:r>
            <a:endParaRPr lang="en-US" sz="2400" dirty="0" smtClean="0">
              <a:solidFill>
                <a:srgbClr val="FFFB71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034" y="6550223"/>
            <a:ext cx="858393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Radar-bright regions with high </a:t>
            </a:r>
            <a:r>
              <a:rPr lang="en-US" sz="1400" dirty="0" err="1" smtClean="0">
                <a:solidFill>
                  <a:srgbClr val="FF0000"/>
                </a:solidFill>
                <a:latin typeface="Helvetica"/>
                <a:cs typeface="Helvetica"/>
              </a:rPr>
              <a:t>reflectivities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Helvetica"/>
                <a:cs typeface="Helvetica"/>
              </a:rPr>
              <a:t>and 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high circular </a:t>
            </a:r>
            <a:r>
              <a:rPr lang="en-US" sz="1400" dirty="0">
                <a:solidFill>
                  <a:srgbClr val="FF0000"/>
                </a:solidFill>
                <a:latin typeface="Helvetica"/>
                <a:cs typeface="Helvetica"/>
              </a:rPr>
              <a:t>polarization 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ratios in red, </a:t>
            </a:r>
            <a:r>
              <a:rPr lang="en-US" sz="1400" i="1" dirty="0" smtClean="0">
                <a:solidFill>
                  <a:srgbClr val="FF0000"/>
                </a:solidFill>
                <a:latin typeface="Helvetica"/>
                <a:cs typeface="Helvetica"/>
              </a:rPr>
              <a:t>Harmon et al., 2011 </a:t>
            </a:r>
            <a:endParaRPr lang="en-US" sz="1400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5440" y="5695"/>
            <a:ext cx="4083169" cy="523220"/>
          </a:xfrm>
          <a:prstGeom prst="rect">
            <a:avLst/>
          </a:prstGeom>
          <a:solidFill>
            <a:srgbClr val="000000">
              <a:alpha val="4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The MESSENGER View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2070450"/>
            <a:ext cx="9144000" cy="4340897"/>
            <a:chOff x="0" y="2070450"/>
            <a:chExt cx="9144000" cy="4340897"/>
          </a:xfrm>
        </p:grpSpPr>
        <p:sp>
          <p:nvSpPr>
            <p:cNvPr id="17" name="TextBox 16"/>
            <p:cNvSpPr txBox="1"/>
            <p:nvPr/>
          </p:nvSpPr>
          <p:spPr>
            <a:xfrm>
              <a:off x="881267" y="2070450"/>
              <a:ext cx="643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80°N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63665" y="6072793"/>
              <a:ext cx="38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0°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55190" y="3174882"/>
              <a:ext cx="688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90° E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0" y="3197390"/>
              <a:ext cx="802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270° E</a:t>
              </a:r>
              <a:endParaRPr lang="en-US" sz="1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537528" y="3720627"/>
            <a:ext cx="920750" cy="920750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08850" y="2974827"/>
            <a:ext cx="2224738" cy="369332"/>
          </a:xfrm>
          <a:prstGeom prst="rect">
            <a:avLst/>
          </a:prstGeom>
          <a:solidFill>
            <a:srgbClr val="8DD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Helvetica"/>
                <a:cs typeface="Helvetica"/>
              </a:rPr>
              <a:t>Prokofiev (112 km)</a:t>
            </a:r>
            <a:endParaRPr lang="en-US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475675" y="3369063"/>
            <a:ext cx="708786" cy="553628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683702" y="5290034"/>
            <a:ext cx="233771" cy="233771"/>
          </a:xfrm>
          <a:prstGeom prst="ellipse">
            <a:avLst/>
          </a:prstGeom>
          <a:noFill/>
          <a:ln w="28575" cmpd="sng">
            <a:solidFill>
              <a:srgbClr val="F70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05294" y="4436443"/>
            <a:ext cx="661012" cy="836193"/>
          </a:xfrm>
          <a:prstGeom prst="straightConnector1">
            <a:avLst/>
          </a:prstGeom>
          <a:ln w="76200" cmpd="sng">
            <a:solidFill>
              <a:srgbClr val="F70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14197" y="3766130"/>
            <a:ext cx="834383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E56FFF"/>
                </a:solidFill>
                <a:latin typeface="Calibri"/>
              </a:rPr>
              <a:t>Fuller</a:t>
            </a:r>
          </a:p>
          <a:p>
            <a:r>
              <a:rPr lang="en-US" sz="2000" b="1" dirty="0" smtClean="0">
                <a:solidFill>
                  <a:srgbClr val="E56FFF"/>
                </a:solidFill>
                <a:latin typeface="Calibri"/>
              </a:rPr>
              <a:t>27 km</a:t>
            </a:r>
            <a:endParaRPr lang="en-US" sz="2000" b="1" dirty="0">
              <a:solidFill>
                <a:srgbClr val="E56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00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PLR Progress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CDCE5"/>
      </a:hlink>
      <a:folHlink>
        <a:srgbClr val="17B3F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9493</TotalTime>
  <Words>694</Words>
  <Application>Microsoft Macintosh PowerPoint</Application>
  <PresentationFormat>On-screen Show (4:3)</PresentationFormat>
  <Paragraphs>127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2_PLR Progress</vt:lpstr>
      <vt:lpstr>5_Office Theme</vt:lpstr>
      <vt:lpstr>1_Office Theme</vt:lpstr>
      <vt:lpstr>4_Office Theme</vt:lpstr>
      <vt:lpstr>Imaging Investigations of Water Ice on Mercury and Future Exploration of the South Polar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Johns Hopkins Applied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Ice on Mercury: Exploring the South Polar Region</dc:title>
  <dc:creator>Nancy L. Chabot</dc:creator>
  <cp:lastModifiedBy>Nancy L. Chabot</cp:lastModifiedBy>
  <cp:revision>68</cp:revision>
  <dcterms:created xsi:type="dcterms:W3CDTF">2015-06-03T19:33:20Z</dcterms:created>
  <dcterms:modified xsi:type="dcterms:W3CDTF">2015-06-16T09:31:05Z</dcterms:modified>
</cp:coreProperties>
</file>