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C2B"/>
    <a:srgbClr val="07A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6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87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1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6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0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5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5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3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2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A6C9-6A76-4994-B87F-B82ACA4E62EA}" type="datetimeFigureOut">
              <a:rPr lang="en-GB" smtClean="0"/>
              <a:t>16/06/2015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6400F-FD21-4819-8A17-126C9C5C0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0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ctive.pd.infn.it/g4/img/unipd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5094"/>
            <a:ext cx="726335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open.ac.uk/includes/headers-footers/oulogo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873"/>
            <a:ext cx="858781" cy="57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25094"/>
            <a:ext cx="5513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Geological mapping of Mercury </a:t>
            </a:r>
            <a:br>
              <a:rPr lang="en-GB" sz="3200" dirty="0" smtClean="0"/>
            </a:br>
            <a:r>
              <a:rPr lang="en-GB" sz="3200" dirty="0" smtClean="0"/>
              <a:t>in preparation for BepiColombo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06023" y="1083520"/>
            <a:ext cx="5061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Rothery</a:t>
            </a:r>
            <a:r>
              <a:rPr lang="en-GB" dirty="0" smtClean="0"/>
              <a:t> &amp; Matteo Massironi</a:t>
            </a:r>
            <a:br>
              <a:rPr lang="en-GB" dirty="0" smtClean="0"/>
            </a:br>
            <a:r>
              <a:rPr lang="en-GB" dirty="0" smtClean="0"/>
              <a:t>ESA Mercury Surface &amp; Composition Working Group</a:t>
            </a:r>
            <a:endParaRPr lang="en-GB" dirty="0"/>
          </a:p>
        </p:txBody>
      </p:sp>
      <p:pic>
        <p:nvPicPr>
          <p:cNvPr id="10" name="mariner10_geo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66804"/>
            <a:ext cx="9139401" cy="52960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776" y="2060848"/>
            <a:ext cx="161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Published scale</a:t>
            </a:r>
            <a:br>
              <a:rPr lang="en-GB" dirty="0" smtClean="0"/>
            </a:br>
            <a:r>
              <a:rPr lang="en-GB" dirty="0" smtClean="0"/>
              <a:t>1:5M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4325" y="6309320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McGill &amp; King 1983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1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260648"/>
            <a:ext cx="9001000" cy="531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237312"/>
            <a:ext cx="17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Valentina </a:t>
            </a:r>
            <a:r>
              <a:rPr lang="en-GB" dirty="0" err="1" smtClean="0"/>
              <a:t>Galluzi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419872" y="624442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1:3M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05" y="32226"/>
            <a:ext cx="1250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Why?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3759" y="581605"/>
            <a:ext cx="378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provide context for  future study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3134" y="950937"/>
            <a:ext cx="11751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How?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3578" y="1457627"/>
            <a:ext cx="838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MDIS images, supplemented </a:t>
            </a:r>
            <a:r>
              <a:rPr lang="en-GB" dirty="0" smtClean="0"/>
              <a:t>by MESSENGER </a:t>
            </a:r>
            <a:r>
              <a:rPr lang="en-GB" dirty="0" smtClean="0"/>
              <a:t>topographic </a:t>
            </a:r>
            <a:r>
              <a:rPr lang="en-GB" dirty="0" smtClean="0"/>
              <a:t>and compositional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7469" y="1797375"/>
            <a:ext cx="2264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What </a:t>
            </a:r>
            <a:r>
              <a:rPr lang="en-GB" sz="2800" dirty="0" smtClean="0"/>
              <a:t>to map?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9938" y="2165481"/>
            <a:ext cx="7982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many crater age classes?  Should we subdivide smooth plains (HRP, LRBP …)</a:t>
            </a:r>
            <a:br>
              <a:rPr lang="en-GB" dirty="0" smtClean="0"/>
            </a:br>
            <a:r>
              <a:rPr lang="en-GB" dirty="0" smtClean="0"/>
              <a:t>Should we map LRM, hollows,  ‘pyroclastic’ deposits</a:t>
            </a:r>
            <a:r>
              <a:rPr lang="en-GB" dirty="0" smtClean="0"/>
              <a:t>?  Classes of tectonic features? </a:t>
            </a:r>
          </a:p>
          <a:p>
            <a:r>
              <a:rPr lang="en-GB" dirty="0" smtClean="0"/>
              <a:t> (Use of GIS layers?)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3286827"/>
            <a:ext cx="10813079" cy="6082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86" y="3298204"/>
            <a:ext cx="5852172" cy="3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309687"/>
            <a:ext cx="7781925" cy="4238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037" y="5762635"/>
            <a:ext cx="5935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How many degradation/age classes of craters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5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4" y="334243"/>
            <a:ext cx="8258175" cy="4772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331068"/>
            <a:ext cx="8255000" cy="477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613" y="5765889"/>
            <a:ext cx="3400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Global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‘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morphostratigraphic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’ map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1:15M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, Prockter et al.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8384" y="1628800"/>
            <a:ext cx="963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149C2B"/>
                </a:solidFill>
              </a:rPr>
              <a:t>Valentina</a:t>
            </a:r>
            <a:br>
              <a:rPr lang="en-GB" sz="1600" dirty="0" smtClean="0">
                <a:solidFill>
                  <a:srgbClr val="149C2B"/>
                </a:solidFill>
              </a:rPr>
            </a:br>
            <a:r>
              <a:rPr lang="en-GB" sz="1600" dirty="0" smtClean="0">
                <a:solidFill>
                  <a:srgbClr val="149C2B"/>
                </a:solidFill>
              </a:rPr>
              <a:t>Galluzzi</a:t>
            </a:r>
            <a:endParaRPr lang="en-GB" sz="1600" dirty="0">
              <a:solidFill>
                <a:srgbClr val="149C2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1628800"/>
            <a:ext cx="912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C000"/>
                </a:solidFill>
              </a:rPr>
              <a:t>Laura</a:t>
            </a:r>
            <a:br>
              <a:rPr lang="en-GB" sz="1600" dirty="0" smtClean="0">
                <a:solidFill>
                  <a:srgbClr val="FFC000"/>
                </a:solidFill>
              </a:rPr>
            </a:br>
            <a:r>
              <a:rPr lang="en-GB" sz="1600" dirty="0" err="1" smtClean="0">
                <a:solidFill>
                  <a:srgbClr val="FFC000"/>
                </a:solidFill>
              </a:rPr>
              <a:t>Guzzetta</a:t>
            </a:r>
            <a:endParaRPr lang="en-GB" sz="1600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6871" y="1628798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C000"/>
                </a:solidFill>
              </a:rPr>
              <a:t>Paolo</a:t>
            </a:r>
            <a:br>
              <a:rPr lang="en-GB" sz="1600" dirty="0" smtClean="0">
                <a:solidFill>
                  <a:srgbClr val="FFC000"/>
                </a:solidFill>
              </a:rPr>
            </a:br>
            <a:r>
              <a:rPr lang="en-GB" sz="1600" dirty="0" err="1" smtClean="0">
                <a:solidFill>
                  <a:srgbClr val="FFC000"/>
                </a:solidFill>
              </a:rPr>
              <a:t>Mancinelli</a:t>
            </a:r>
            <a:endParaRPr lang="en-GB" sz="1600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9752" y="332656"/>
            <a:ext cx="830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F0"/>
                </a:solidFill>
              </a:rPr>
              <a:t>Valerio</a:t>
            </a:r>
            <a:br>
              <a:rPr lang="en-GB" sz="1600" dirty="0" smtClean="0">
                <a:solidFill>
                  <a:srgbClr val="00B0F0"/>
                </a:solidFill>
              </a:rPr>
            </a:br>
            <a:r>
              <a:rPr lang="en-GB" sz="1600" dirty="0" smtClean="0">
                <a:solidFill>
                  <a:srgbClr val="00B0F0"/>
                </a:solidFill>
              </a:rPr>
              <a:t>Vivaldi?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419" y="5038223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F0"/>
                </a:solidFill>
              </a:rPr>
              <a:t>? Sabrina</a:t>
            </a:r>
            <a:br>
              <a:rPr lang="en-GB" sz="1600" dirty="0" smtClean="0">
                <a:solidFill>
                  <a:srgbClr val="00B0F0"/>
                </a:solidFill>
              </a:rPr>
            </a:br>
            <a:r>
              <a:rPr lang="en-GB" sz="1600" dirty="0" smtClean="0">
                <a:solidFill>
                  <a:srgbClr val="00B0F0"/>
                </a:solidFill>
              </a:rPr>
              <a:t>Ferrari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9952" y="5540800"/>
            <a:ext cx="1016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F0"/>
                </a:solidFill>
              </a:rPr>
              <a:t>Lorenza</a:t>
            </a:r>
            <a:br>
              <a:rPr lang="en-GB" sz="1600" dirty="0" smtClean="0">
                <a:solidFill>
                  <a:srgbClr val="00B0F0"/>
                </a:solidFill>
              </a:rPr>
            </a:br>
            <a:r>
              <a:rPr lang="en-GB" sz="1600" dirty="0" smtClean="0">
                <a:solidFill>
                  <a:srgbClr val="00B0F0"/>
                </a:solidFill>
              </a:rPr>
              <a:t>Giacomini</a:t>
            </a:r>
            <a:endParaRPr lang="en-GB" sz="1600" dirty="0">
              <a:solidFill>
                <a:srgbClr val="00B0F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8227850" y="3789040"/>
            <a:ext cx="283840" cy="1848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19828" y="5303123"/>
            <a:ext cx="223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F0"/>
                </a:solidFill>
              </a:rPr>
              <a:t>Quad </a:t>
            </a:r>
            <a:r>
              <a:rPr lang="en-GB" sz="1600" dirty="0" err="1" smtClean="0">
                <a:solidFill>
                  <a:srgbClr val="00B0F0"/>
                </a:solidFill>
              </a:rPr>
              <a:t>tbd</a:t>
            </a:r>
            <a:r>
              <a:rPr lang="en-GB" sz="1600" dirty="0" smtClean="0">
                <a:solidFill>
                  <a:srgbClr val="00B0F0"/>
                </a:solidFill>
              </a:rPr>
              <a:t/>
            </a:r>
            <a:br>
              <a:rPr lang="en-GB" sz="1600" dirty="0" smtClean="0">
                <a:solidFill>
                  <a:srgbClr val="00B0F0"/>
                </a:solidFill>
              </a:rPr>
            </a:br>
            <a:r>
              <a:rPr lang="en-GB" sz="1600" dirty="0" smtClean="0">
                <a:solidFill>
                  <a:srgbClr val="00B0F0"/>
                </a:solidFill>
              </a:rPr>
              <a:t>Jack Wright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32765"/>
            <a:ext cx="225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Known mapping plans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16871" y="6412220"/>
            <a:ext cx="539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Maps of special interest areas?  (e.g. individual basins?)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5300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to progress future discussion?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2302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Avoid duplication</a:t>
            </a:r>
            <a:br>
              <a:rPr lang="en-GB" dirty="0" smtClean="0"/>
            </a:br>
            <a:r>
              <a:rPr lang="en-GB" dirty="0" smtClean="0"/>
              <a:t>Foster collaboration</a:t>
            </a:r>
            <a:br>
              <a:rPr lang="en-GB" dirty="0" smtClean="0"/>
            </a:br>
            <a:r>
              <a:rPr lang="en-GB" dirty="0" smtClean="0"/>
              <a:t>Encourage consistency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7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108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David.Rothery</dc:creator>
  <cp:lastModifiedBy>David Rothery</cp:lastModifiedBy>
  <cp:revision>20</cp:revision>
  <dcterms:created xsi:type="dcterms:W3CDTF">2015-06-10T11:20:10Z</dcterms:created>
  <dcterms:modified xsi:type="dcterms:W3CDTF">2015-06-16T12:42:27Z</dcterms:modified>
</cp:coreProperties>
</file>