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441" r:id="rId3"/>
    <p:sldId id="409" r:id="rId4"/>
    <p:sldId id="412" r:id="rId5"/>
    <p:sldId id="444" r:id="rId6"/>
    <p:sldId id="406" r:id="rId7"/>
    <p:sldId id="425" r:id="rId8"/>
    <p:sldId id="439" r:id="rId9"/>
    <p:sldId id="440" r:id="rId10"/>
    <p:sldId id="443" r:id="rId11"/>
    <p:sldId id="436" r:id="rId12"/>
    <p:sldId id="437" r:id="rId13"/>
    <p:sldId id="438" r:id="rId14"/>
    <p:sldId id="442" r:id="rId15"/>
    <p:sldId id="341" r:id="rId16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9139C7"/>
    <a:srgbClr val="9900FF"/>
    <a:srgbClr val="9933FF"/>
    <a:srgbClr val="CC66FF"/>
    <a:srgbClr val="CC99FF"/>
    <a:srgbClr val="FF9999"/>
    <a:srgbClr val="3333CC"/>
    <a:srgbClr val="33CC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92436" autoAdjust="0"/>
  </p:normalViewPr>
  <p:slideViewPr>
    <p:cSldViewPr>
      <p:cViewPr>
        <p:scale>
          <a:sx n="60" d="100"/>
          <a:sy n="60" d="100"/>
        </p:scale>
        <p:origin x="-1392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6130D-FA12-416D-B6DD-618A3DCC78F0}" type="datetimeFigureOut">
              <a:rPr kumimoji="1" lang="ja-JP" altLang="en-US" smtClean="0"/>
              <a:t>17/06/15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C2F96-4C5D-4529-A655-F192BDE13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3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9701C-AFB9-420F-94C8-F5C9E11E4130}" type="datetimeFigureOut">
              <a:rPr kumimoji="1" lang="ja-JP" altLang="en-US" smtClean="0"/>
              <a:t>17/06/15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39341-9F11-4367-A068-A57224C52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98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606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32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32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32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+mn-cs"/>
              </a:rPr>
              <a:t>In such a situation, from March 2011, MESSENGER has started the world‘s first observation in Mercury orbit.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+mn-cs"/>
              </a:rPr>
              <a:t>Because MESSENGER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+mn-cs"/>
              </a:rPr>
              <a:t>　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observes solar wind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+mn-cs"/>
              </a:rPr>
              <a:t>, it is possible to </a:t>
            </a:r>
            <a:r>
              <a:rPr lang="en-US" altLang="ja-JP" sz="12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confirm</a:t>
            </a:r>
            <a:r>
              <a:rPr lang="ja-JP" altLang="en-US" sz="12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dirty="0" smtClean="0">
                <a:latin typeface="Calibri" panose="020F0502020204030204" pitchFamily="34" charset="0"/>
              </a:rPr>
              <a:t>the variation of the sodium exosphere when the solar wind flux increase.</a:t>
            </a:r>
            <a:endParaRPr kumimoji="1" lang="ja-JP" altLang="en-US" sz="1200" dirty="0" smtClean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+mn-cs"/>
              </a:rPr>
              <a:t>In this study, we observe sodium exosphere during observation of MESSENGER, and to confirm relation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+mn-cs"/>
              </a:rPr>
              <a:t> between solar wind flux and </a:t>
            </a:r>
            <a:r>
              <a:rPr kumimoji="1" lang="en-US" altLang="ja-JP" sz="1200" kern="1200" baseline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+mn-cs"/>
              </a:rPr>
              <a:t>sodium exosphere.</a:t>
            </a:r>
            <a:endParaRPr kumimoji="1" lang="ja-JP" altLang="en-US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97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926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21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21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21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9341-9F11-4367-A068-A57224C52A1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2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 rot="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67C07F-B951-4465-AFA5-FB8A6E741C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265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2F85-FB4B-47F3-A5FB-7B3AE332D0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206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138D-B442-4D52-ABF4-D6AB1AAD4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210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90BF-67D2-4EC2-9A74-ED79F87A07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501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DA52-14EF-4E72-9F9D-11D12DFFC5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217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FF1DD-0C9C-4E79-A06E-3BDA1524EA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40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3B59-E229-4526-A9EA-9BE48C4FA4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63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722BE-B2F8-4455-9129-D9F716E91D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336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19F2-21BC-4EEF-905D-36E3EF68C8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366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4F4D-9C72-4BA2-9CB9-7151BE8E12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831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65E1-CEAB-4AE2-B874-5CA05A6B03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899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8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192B2C1-E5FB-418F-812E-97CC7F1D04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37" name="Group 17"/>
          <p:cNvGrpSpPr>
            <a:grpSpLocks/>
          </p:cNvGrpSpPr>
          <p:nvPr/>
        </p:nvGrpSpPr>
        <p:grpSpPr bwMode="auto">
          <a:xfrm rot="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6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jpeg"/><Relationship Id="rId7" Type="http://schemas.microsoft.com/office/2007/relationships/hdphoto" Target="../media/hdphoto1.wdp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L:\haleakala_Photo\IMG_0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30" y="4984345"/>
            <a:ext cx="2458118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5" name="Picture 5" descr="L:\haleakala_Photo\IMG_0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04"/>
            <a:ext cx="2480926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27" y="32904"/>
            <a:ext cx="3025021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20" y="1852345"/>
            <a:ext cx="2313928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テキスト ボックス 4"/>
          <p:cNvSpPr txBox="1"/>
          <p:nvPr/>
        </p:nvSpPr>
        <p:spPr>
          <a:xfrm>
            <a:off x="2474686" y="374159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75" y="32904"/>
            <a:ext cx="242788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M:\haleakala_Photo\IMG_09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18" y="3583364"/>
            <a:ext cx="216893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5201" y="32904"/>
            <a:ext cx="2149398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" y="1844824"/>
            <a:ext cx="7702406" cy="49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925235"/>
            <a:ext cx="7613810" cy="840032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Seasonal variability of Mercury’s sodium and interplanetary dust distribution</a:t>
            </a:r>
            <a:br>
              <a:rPr lang="en-US" altLang="ja-JP" sz="2400" dirty="0" smtClean="0"/>
            </a:br>
            <a:r>
              <a:rPr lang="en-US" altLang="ja-JP" sz="2400" dirty="0" smtClean="0"/>
              <a:t>(from </a:t>
            </a:r>
            <a:r>
              <a:rPr lang="en-US" altLang="ja-JP" sz="2400" dirty="0"/>
              <a:t>2011 to </a:t>
            </a:r>
            <a:r>
              <a:rPr lang="en-US" altLang="ja-JP" sz="2400" dirty="0" smtClean="0"/>
              <a:t>2015)</a:t>
            </a:r>
            <a:endParaRPr lang="ja-JP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1488" y="2924944"/>
            <a:ext cx="711911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S. </a:t>
            </a:r>
            <a:r>
              <a:rPr lang="en-US" altLang="ja-JP" sz="2000" dirty="0" smtClean="0"/>
              <a:t>Kameda</a:t>
            </a:r>
            <a:r>
              <a:rPr lang="en-US" altLang="ja-JP" sz="2000" baseline="30000" dirty="0" smtClean="0"/>
              <a:t>1</a:t>
            </a:r>
            <a:r>
              <a:rPr lang="en-US" altLang="ja-JP" sz="2000" dirty="0" smtClean="0"/>
              <a:t>, A. Fusegawa</a:t>
            </a:r>
            <a:r>
              <a:rPr lang="en-US" altLang="ja-JP" sz="2000" baseline="30000" dirty="0" smtClean="0"/>
              <a:t>1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T. Yasuda</a:t>
            </a:r>
            <a:r>
              <a:rPr lang="en-US" altLang="ja-JP" sz="2000" baseline="30000" dirty="0" smtClean="0"/>
              <a:t>1</a:t>
            </a:r>
            <a:r>
              <a:rPr lang="en-US" altLang="ja-JP" sz="2000" dirty="0" smtClean="0"/>
              <a:t>, M</a:t>
            </a:r>
            <a:r>
              <a:rPr lang="en-US" altLang="ja-JP" sz="2000" dirty="0"/>
              <a:t>. </a:t>
            </a:r>
            <a:r>
              <a:rPr lang="en-US" altLang="ja-JP" sz="2000" dirty="0" smtClean="0"/>
              <a:t>Kagitani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, M. Yoneda</a:t>
            </a:r>
            <a:r>
              <a:rPr lang="en-US" altLang="ja-JP" sz="2000" baseline="30000" dirty="0"/>
              <a:t>2</a:t>
            </a:r>
            <a:r>
              <a:rPr lang="en-US" altLang="ja-JP" sz="2000" dirty="0" smtClean="0"/>
              <a:t>, and </a:t>
            </a:r>
            <a:r>
              <a:rPr lang="en-US" altLang="ja-JP" sz="2000" dirty="0"/>
              <a:t>S. </a:t>
            </a:r>
            <a:r>
              <a:rPr lang="en-US" altLang="ja-JP" sz="2000" dirty="0" smtClean="0"/>
              <a:t>Okano</a:t>
            </a:r>
            <a:r>
              <a:rPr lang="en-US" altLang="ja-JP" sz="2000" baseline="30000" dirty="0"/>
              <a:t>2</a:t>
            </a:r>
            <a:endParaRPr lang="en-US" altLang="ja-JP" sz="2000" dirty="0" smtClean="0"/>
          </a:p>
          <a:p>
            <a:pPr algn="ctr"/>
            <a:endParaRPr lang="en-US" altLang="ja-JP" sz="1600" baseline="30000" dirty="0" smtClean="0"/>
          </a:p>
          <a:p>
            <a:pPr algn="ctr"/>
            <a:r>
              <a:rPr lang="en-US" altLang="ja-JP" sz="2000" baseline="30000" dirty="0" smtClean="0"/>
              <a:t>1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Rikkyo</a:t>
            </a:r>
            <a:r>
              <a:rPr lang="en-US" altLang="ja-JP" sz="2000" dirty="0" smtClean="0"/>
              <a:t> University,  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Tohoku </a:t>
            </a:r>
            <a:r>
              <a:rPr lang="en-US" altLang="ja-JP" sz="2000" dirty="0"/>
              <a:t>University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956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"/>
    </mc:Choice>
    <mc:Fallback xmlns="">
      <p:transition spd="slow" advTm="14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Sodium and </a:t>
            </a:r>
            <a:r>
              <a:rPr lang="en-US" altLang="ja-JP" sz="28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Calsium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625208" y="6245225"/>
            <a:ext cx="2133600" cy="476250"/>
          </a:xfrm>
        </p:spPr>
        <p:txBody>
          <a:bodyPr/>
          <a:lstStyle/>
          <a:p>
            <a:pPr>
              <a:defRPr/>
            </a:pPr>
            <a:fld id="{E5D690BF-67D2-4EC2-9A74-ED79F87A07B2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7428653" y="116672"/>
            <a:ext cx="1604862" cy="720000"/>
            <a:chOff x="7407603" y="404664"/>
            <a:chExt cx="1604862" cy="720000"/>
          </a:xfrm>
        </p:grpSpPr>
        <p:pic>
          <p:nvPicPr>
            <p:cNvPr id="46" name="Picture 2" descr="C:\Users\venus\Desktop\LOGO\LOGO\SE_uni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7603" y="404664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48" name="Picture 2" descr="C:\Users\kameken\AppData\Local\Microsoft\Windows\Temporary Internet Files\Content.IE5\K15O0K2E\tohok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2465" y="404664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907704" y="1484784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140°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77842" y="1484784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32</a:t>
            </a:r>
            <a:r>
              <a:rPr kumimoji="1" lang="en-US" altLang="ja-JP" dirty="0" smtClean="0"/>
              <a:t>0°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4715852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140°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97722" y="5723964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32</a:t>
            </a:r>
            <a:r>
              <a:rPr kumimoji="1" lang="en-US" altLang="ja-JP" dirty="0" smtClean="0">
                <a:solidFill>
                  <a:schemeClr val="bg1"/>
                </a:solidFill>
              </a:rPr>
              <a:t>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5" name="図 14" descr="Burger20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3668051" cy="206084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43608" y="4283804"/>
            <a:ext cx="479744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3608" y="1628800"/>
            <a:ext cx="479744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076056" y="3356992"/>
            <a:ext cx="438324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1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Dust size distribution</a:t>
            </a:r>
          </a:p>
          <a:p>
            <a:pPr marL="0" indent="0">
              <a:buNone/>
            </a:pPr>
            <a:r>
              <a:rPr lang="en-US" altLang="ja-JP" sz="2400" dirty="0">
                <a:latin typeface="Calibri" panose="020F0502020204030204" pitchFamily="34" charset="0"/>
              </a:rPr>
              <a:t>	</a:t>
            </a:r>
            <a:r>
              <a:rPr lang="en-US" altLang="ja-JP" sz="2400" dirty="0" smtClean="0">
                <a:latin typeface="Calibri" panose="020F0502020204030204" pitchFamily="34" charset="0"/>
              </a:rPr>
              <a:t>Na: Gardening effect</a:t>
            </a:r>
          </a:p>
          <a:p>
            <a:pPr marL="0" indent="0">
              <a:buNone/>
            </a:pPr>
            <a:r>
              <a:rPr lang="en-US" altLang="ja-JP" sz="2400" dirty="0">
                <a:latin typeface="Calibri" panose="020F0502020204030204" pitchFamily="34" charset="0"/>
              </a:rPr>
              <a:t>	</a:t>
            </a:r>
            <a:r>
              <a:rPr lang="en-US" altLang="ja-JP" sz="2400" dirty="0" err="1" smtClean="0">
                <a:latin typeface="Calibri" panose="020F0502020204030204" pitchFamily="34" charset="0"/>
              </a:rPr>
              <a:t>Ca</a:t>
            </a:r>
            <a:r>
              <a:rPr lang="en-US" altLang="ja-JP" sz="2400" dirty="0" smtClean="0">
                <a:latin typeface="Calibri" panose="020F0502020204030204" pitchFamily="34" charset="0"/>
              </a:rPr>
              <a:t>: Impact vaporization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797152"/>
            <a:ext cx="3312368" cy="16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8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Apr 30,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585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Apr 30, 2015</a:t>
            </a:r>
            <a:endParaRPr kumimoji="1"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899592" y="4869160"/>
            <a:ext cx="4878479" cy="185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Impact to the far side from Earth</a:t>
            </a:r>
          </a:p>
          <a:p>
            <a:r>
              <a:rPr lang="en-US" altLang="ja-JP" sz="2000" dirty="0" smtClean="0"/>
              <a:t>19:26 UT</a:t>
            </a:r>
            <a:r>
              <a:rPr lang="ja-JP" altLang="en-US" sz="2000" dirty="0"/>
              <a:t>　</a:t>
            </a:r>
            <a:r>
              <a:rPr lang="en-US" altLang="ja-JP" sz="2000" dirty="0" smtClean="0"/>
              <a:t>Light time ~8 min</a:t>
            </a:r>
          </a:p>
          <a:p>
            <a:r>
              <a:rPr lang="en-US" altLang="ja-JP" sz="2000" dirty="0" smtClean="0"/>
              <a:t>Stable (within the error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6551243" cy="28803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445" y="1628800"/>
            <a:ext cx="2122995" cy="2592288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6876256" y="4869160"/>
            <a:ext cx="504056" cy="50405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028384" y="4869160"/>
            <a:ext cx="216024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stCxn id="5" idx="1"/>
          </p:cNvCxnSpPr>
          <p:nvPr/>
        </p:nvCxnSpPr>
        <p:spPr>
          <a:xfrm flipH="1">
            <a:off x="7452320" y="4977172"/>
            <a:ext cx="576064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6516216" y="5085184"/>
            <a:ext cx="1224136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70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Apr 30, 2015</a:t>
            </a:r>
            <a:endParaRPr kumimoji="1"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899592" y="4869160"/>
            <a:ext cx="4878479" cy="185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Impact to the far side from Earth</a:t>
            </a:r>
          </a:p>
          <a:p>
            <a:r>
              <a:rPr lang="en-US" altLang="ja-JP" sz="2000" dirty="0" smtClean="0"/>
              <a:t>19:26 UT</a:t>
            </a:r>
            <a:r>
              <a:rPr lang="ja-JP" altLang="en-US" sz="2000" dirty="0"/>
              <a:t>　</a:t>
            </a:r>
            <a:r>
              <a:rPr lang="en-US" altLang="ja-JP" sz="2000" dirty="0" smtClean="0"/>
              <a:t>Light time ~8 min</a:t>
            </a:r>
          </a:p>
          <a:p>
            <a:r>
              <a:rPr lang="en-US" altLang="ja-JP" sz="2000" dirty="0" smtClean="0"/>
              <a:t>Stable (within the error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  <p:sp>
        <p:nvSpPr>
          <p:cNvPr id="3" name="円/楕円 2"/>
          <p:cNvSpPr/>
          <p:nvPr/>
        </p:nvSpPr>
        <p:spPr>
          <a:xfrm>
            <a:off x="6876256" y="4869160"/>
            <a:ext cx="504056" cy="50405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028384" y="4869160"/>
            <a:ext cx="216024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stCxn id="5" idx="1"/>
          </p:cNvCxnSpPr>
          <p:nvPr/>
        </p:nvCxnSpPr>
        <p:spPr>
          <a:xfrm flipH="1">
            <a:off x="7452320" y="4977172"/>
            <a:ext cx="576064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6516216" y="5085184"/>
            <a:ext cx="1224136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6687086" cy="28803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68" y="1624249"/>
            <a:ext cx="2160240" cy="255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77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4000" i="1" dirty="0" smtClean="0">
                <a:latin typeface="Calibri" panose="020F0502020204030204" pitchFamily="34" charset="0"/>
              </a:rPr>
              <a:t>MESSENGER </a:t>
            </a:r>
            <a:r>
              <a:rPr lang="en-US" altLang="ja-JP" sz="2000" i="1" dirty="0" smtClean="0">
                <a:latin typeface="Calibri" panose="020F0502020204030204" pitchFamily="34" charset="0"/>
              </a:rPr>
              <a:t> </a:t>
            </a:r>
            <a:r>
              <a:rPr lang="en-US" altLang="ja-JP" sz="1800" i="1" dirty="0" smtClean="0">
                <a:latin typeface="Calibri" panose="020F0502020204030204" pitchFamily="34" charset="0"/>
              </a:rPr>
              <a:t>and small ground-based telescope (40 cm) in </a:t>
            </a:r>
            <a:r>
              <a:rPr lang="en-US" altLang="ja-JP" sz="1800" i="1" dirty="0" err="1" smtClean="0">
                <a:latin typeface="Calibri" panose="020F0502020204030204" pitchFamily="34" charset="0"/>
              </a:rPr>
              <a:t>Hakealaka</a:t>
            </a:r>
            <a:endPara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90BF-67D2-4EC2-9A74-ED79F87A07B2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179512" y="1771244"/>
            <a:ext cx="5233182" cy="461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1, March 2011 –March 2013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Short term variability of sodium density 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and solar wind flux</a:t>
            </a:r>
          </a:p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ea typeface="小塚ゴシック Pro R"/>
                <a:cs typeface="小塚ゴシック Pro R"/>
              </a:rPr>
              <a:t> </a:t>
            </a: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(Daytime: 47 days with handmade hood)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	</a:t>
            </a:r>
            <a:r>
              <a:rPr lang="en-US" altLang="ja-JP" sz="1800" dirty="0" smtClean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</a:t>
            </a:r>
            <a:r>
              <a:rPr lang="en-US" altLang="ja-JP" sz="1800" dirty="0" smtClean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Mercury’s sodium exosphere is stable</a:t>
            </a:r>
          </a:p>
          <a:p>
            <a:pPr marL="0" indent="0">
              <a:buNone/>
            </a:pPr>
            <a:r>
              <a:rPr lang="en-US" altLang="ja-JP" sz="1800" dirty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	</a:t>
            </a:r>
            <a:r>
              <a:rPr lang="en-US" altLang="ja-JP" sz="1800" dirty="0" smtClean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in short time.</a:t>
            </a:r>
          </a:p>
          <a:p>
            <a:pPr marL="0" indent="0">
              <a:buNone/>
            </a:pPr>
            <a:endParaRPr lang="en-US" altLang="ja-JP" sz="18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2, March 2013 – January 2015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Seasonal variability of sodium density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(After sunset or before sunrise: ~150 days)</a:t>
            </a:r>
          </a:p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ea typeface="小塚ゴシック Pro R"/>
                <a:cs typeface="小塚ゴシック Pro R"/>
              </a:rPr>
              <a:t>	</a:t>
            </a:r>
            <a:r>
              <a:rPr lang="en-US" altLang="ja-JP" sz="1800" dirty="0" smtClean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Not simple</a:t>
            </a:r>
            <a:endParaRPr lang="en-US" altLang="ja-JP" sz="1800" dirty="0" smtClean="0">
              <a:solidFill>
                <a:srgbClr val="FF0000"/>
              </a:solidFill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None/>
            </a:pPr>
            <a:endParaRPr lang="en-US" altLang="ja-JP" sz="18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3, April 30, 2015</a:t>
            </a:r>
          </a:p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ea typeface="小塚ゴシック Pro R"/>
                <a:cs typeface="小塚ゴシック Pro R"/>
              </a:rPr>
              <a:t>	</a:t>
            </a:r>
            <a:r>
              <a:rPr lang="en-US" altLang="ja-JP" sz="1800" dirty="0" smtClean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</a:t>
            </a:r>
            <a:r>
              <a:rPr lang="en-US" altLang="ja-JP" sz="1800" dirty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No </a:t>
            </a:r>
            <a:r>
              <a:rPr lang="en-US" altLang="ja-JP" sz="1800" dirty="0" smtClean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surprise.</a:t>
            </a:r>
          </a:p>
          <a:p>
            <a:pPr marL="0" indent="0">
              <a:buNone/>
            </a:pPr>
            <a:r>
              <a:rPr lang="en-US" altLang="ja-JP" sz="1800" dirty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	</a:t>
            </a:r>
            <a:r>
              <a:rPr lang="en-US" altLang="ja-JP" sz="1800" dirty="0" smtClean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Mercury’s </a:t>
            </a:r>
            <a:r>
              <a:rPr lang="en-US" altLang="ja-JP" sz="1800" dirty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sodium exosphere is </a:t>
            </a:r>
            <a:r>
              <a:rPr lang="en-US" altLang="ja-JP" sz="1800" dirty="0" smtClean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stable</a:t>
            </a:r>
          </a:p>
          <a:p>
            <a:pPr marL="0" indent="0">
              <a:buNone/>
            </a:pPr>
            <a:r>
              <a:rPr lang="en-US" altLang="ja-JP" sz="1800" dirty="0" smtClean="0">
                <a:solidFill>
                  <a:srgbClr val="FF0000"/>
                </a:solidFill>
                <a:latin typeface="Calibri" panose="020F0502020204030204" pitchFamily="34" charset="0"/>
                <a:ea typeface="小塚ゴシック Pro R"/>
                <a:cs typeface="小塚ゴシック Pro R"/>
              </a:rPr>
              <a:t>	</a:t>
            </a:r>
            <a:endParaRPr lang="en-US" altLang="ja-JP" sz="1800" dirty="0">
              <a:solidFill>
                <a:srgbClr val="FF0000"/>
              </a:solidFill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</a:t>
            </a:r>
            <a:endParaRPr lang="en-US" altLang="ja-JP" sz="18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None/>
            </a:pPr>
            <a:endParaRPr lang="en-US" altLang="ja-JP" sz="18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FontTx/>
              <a:buNone/>
            </a:pPr>
            <a:endParaRPr lang="en-US" altLang="ja-JP" sz="1800" kern="0" dirty="0" smtClean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FontTx/>
              <a:buNone/>
            </a:pPr>
            <a:endParaRPr lang="en-US" altLang="ja-JP" sz="1800" kern="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FontTx/>
              <a:buNone/>
            </a:pPr>
            <a:endParaRPr lang="en-US" altLang="ja-JP" sz="1800" kern="0" dirty="0" smtClean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7428653" y="116672"/>
            <a:ext cx="1604862" cy="720000"/>
            <a:chOff x="7407603" y="404664"/>
            <a:chExt cx="1604862" cy="720000"/>
          </a:xfrm>
        </p:grpSpPr>
        <p:pic>
          <p:nvPicPr>
            <p:cNvPr id="16" name="Picture 2" descr="C:\Users\venus\Desktop\LOGO\LOGO\SE_uni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7603" y="404664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17" name="Picture 2" descr="C:\Users\kameken\AppData\Local\Microsoft\Windows\Temporary Internet Files\Content.IE5\K15O0K2E\tohok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2465" y="404664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7" name="図 6" descr="RIMG0396 (Large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3491880" cy="2618910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5508104" y="4365104"/>
            <a:ext cx="3635896" cy="193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Plan:</a:t>
            </a:r>
          </a:p>
          <a:p>
            <a:pPr marL="0" indent="0">
              <a:buNone/>
            </a:pPr>
            <a:r>
              <a:rPr lang="en-US" altLang="ja-JP" sz="1800" dirty="0" err="1" smtClean="0"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Looong</a:t>
            </a: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 term observation 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	from 2013 to 2026-</a:t>
            </a:r>
          </a:p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 </a:t>
            </a: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  <a:sym typeface="Wingdings"/>
              </a:rPr>
              <a:t>Na/K observation from 2016 </a:t>
            </a:r>
            <a:endParaRPr lang="en-US" altLang="ja-JP" sz="1800" kern="0" dirty="0" smtClean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82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en-US" altLang="ja-JP" dirty="0" smtClean="0"/>
              <a:t>END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7C07F-B951-4465-AFA5-FB8A6E741CEE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555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4000" i="1" dirty="0" smtClean="0">
                <a:latin typeface="Calibri" panose="020F0502020204030204" pitchFamily="34" charset="0"/>
              </a:rPr>
              <a:t>MESSENGER </a:t>
            </a:r>
            <a:r>
              <a:rPr lang="en-US" altLang="ja-JP" sz="2000" i="1" dirty="0" smtClean="0">
                <a:latin typeface="Calibri" panose="020F0502020204030204" pitchFamily="34" charset="0"/>
              </a:rPr>
              <a:t> </a:t>
            </a:r>
            <a:r>
              <a:rPr lang="en-US" altLang="ja-JP" sz="1800" i="1" dirty="0" smtClean="0">
                <a:latin typeface="Calibri" panose="020F0502020204030204" pitchFamily="34" charset="0"/>
              </a:rPr>
              <a:t>and small ground-based telescope (40 cm) in </a:t>
            </a:r>
            <a:r>
              <a:rPr lang="en-US" altLang="ja-JP" sz="1800" i="1" dirty="0" err="1" smtClean="0">
                <a:latin typeface="Calibri" panose="020F0502020204030204" pitchFamily="34" charset="0"/>
              </a:rPr>
              <a:t>Hakealaka</a:t>
            </a:r>
            <a:endPara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90BF-67D2-4EC2-9A74-ED79F87A07B2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179512" y="1771244"/>
            <a:ext cx="5233182" cy="389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1, March 2011 –March 2013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Short term variability of sodium density 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and solar wind flux</a:t>
            </a:r>
          </a:p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ea typeface="小塚ゴシック Pro R"/>
                <a:cs typeface="小塚ゴシック Pro R"/>
              </a:rPr>
              <a:t> </a:t>
            </a: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(Daytime: 47 days with handmade hood)</a:t>
            </a:r>
          </a:p>
          <a:p>
            <a:pPr marL="0" indent="0">
              <a:buNone/>
            </a:pPr>
            <a:endParaRPr lang="en-US" altLang="ja-JP" sz="18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2, March 2013 – January 2015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Seasonal variability of sodium density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	(After sunset or before sunrise: ~150 days)</a:t>
            </a:r>
          </a:p>
          <a:p>
            <a:pPr marL="0" indent="0">
              <a:buNone/>
            </a:pPr>
            <a:endParaRPr lang="en-US" altLang="ja-JP" sz="18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3, April 30, 2015</a:t>
            </a:r>
          </a:p>
          <a:p>
            <a:pPr marL="0" indent="0">
              <a:buNone/>
            </a:pPr>
            <a:endParaRPr lang="en-US" altLang="ja-JP" sz="18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None/>
            </a:pPr>
            <a:endParaRPr lang="en-US" altLang="ja-JP" sz="18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FontTx/>
              <a:buNone/>
            </a:pPr>
            <a:endParaRPr lang="en-US" altLang="ja-JP" sz="1800" kern="0" dirty="0" smtClean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FontTx/>
              <a:buNone/>
            </a:pPr>
            <a:endParaRPr lang="en-US" altLang="ja-JP" sz="1800" kern="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FontTx/>
              <a:buNone/>
            </a:pPr>
            <a:endParaRPr lang="en-US" altLang="ja-JP" sz="1800" kern="0" dirty="0" smtClean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7428653" y="116672"/>
            <a:ext cx="1604862" cy="720000"/>
            <a:chOff x="7407603" y="404664"/>
            <a:chExt cx="1604862" cy="720000"/>
          </a:xfrm>
        </p:grpSpPr>
        <p:pic>
          <p:nvPicPr>
            <p:cNvPr id="16" name="Picture 2" descr="C:\Users\venus\Desktop\LOGO\LOGO\SE_uni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7603" y="404664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17" name="Picture 2" descr="C:\Users\kameken\AppData\Local\Microsoft\Windows\Temporary Internet Files\Content.IE5\K15O0K2E\tohok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2465" y="404664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7" name="図 6" descr="RIMG0396 (Large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2800" i="1" dirty="0">
                <a:latin typeface="Calibri" panose="020F0502020204030204" pitchFamily="34" charset="0"/>
              </a:rPr>
              <a:t>Sodium exosphere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90BF-67D2-4EC2-9A74-ED79F87A07B2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4100" y="3705448"/>
            <a:ext cx="3349551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075283" y="6550223"/>
            <a:ext cx="1777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libri" panose="020F0502020204030204" pitchFamily="34" charset="0"/>
              </a:rPr>
              <a:t>[Leblanc  et  al., 2009]</a:t>
            </a:r>
            <a:endParaRPr kumimoji="1" lang="ja-JP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273731" y="1696978"/>
            <a:ext cx="3759784" cy="2647777"/>
            <a:chOff x="949943" y="4149080"/>
            <a:chExt cx="3759784" cy="264777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9943" y="4149080"/>
              <a:ext cx="3514652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2823633" y="6489080"/>
              <a:ext cx="1886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[</a:t>
              </a:r>
              <a:r>
                <a:rPr lang="en-US" altLang="ja-JP" sz="1400" dirty="0" err="1" smtClean="0">
                  <a:latin typeface="Calibri" panose="020F0502020204030204" pitchFamily="34" charset="0"/>
                </a:rPr>
                <a:t>Zurbuchen</a:t>
              </a:r>
              <a:r>
                <a:rPr lang="en-US" altLang="ja-JP" sz="1400" dirty="0">
                  <a:latin typeface="Calibri" panose="020F0502020204030204" pitchFamily="34" charset="0"/>
                </a:rPr>
                <a:t> </a:t>
              </a:r>
              <a:r>
                <a:rPr lang="en-US" altLang="ja-JP" sz="1400" dirty="0" smtClean="0">
                  <a:latin typeface="Calibri" panose="020F0502020204030204" pitchFamily="34" charset="0"/>
                </a:rPr>
                <a:t>et al.,2011</a:t>
              </a:r>
              <a:r>
                <a:rPr lang="en-US" altLang="ja-JP" sz="1400" dirty="0">
                  <a:latin typeface="Calibri" panose="020F0502020204030204" pitchFamily="34" charset="0"/>
                </a:rPr>
                <a:t>]</a:t>
              </a:r>
              <a:endParaRPr kumimoji="1" lang="ja-JP" altLang="en-US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179512" y="1771244"/>
            <a:ext cx="5233182" cy="143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18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       </a:t>
            </a:r>
            <a:r>
              <a:rPr lang="en-US" altLang="ja-JP" sz="2000" u="sng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Concentration at </a:t>
            </a:r>
            <a:r>
              <a:rPr lang="en-US" altLang="ja-JP" sz="2000" u="sng" dirty="0">
                <a:latin typeface="Calibri" panose="020F0502020204030204" pitchFamily="34" charset="0"/>
                <a:ea typeface="小塚ゴシック Pro R"/>
                <a:cs typeface="小塚ゴシック Pro R"/>
              </a:rPr>
              <a:t>high latitudes</a:t>
            </a:r>
          </a:p>
          <a:p>
            <a:pPr marL="0" indent="0">
              <a:buNone/>
            </a:pPr>
            <a:r>
              <a:rPr lang="ja-JP" altLang="en-US" sz="2000" dirty="0">
                <a:latin typeface="Calibri" panose="020F0502020204030204" pitchFamily="34" charset="0"/>
                <a:ea typeface="小塚ゴシック Pro R"/>
                <a:cs typeface="小塚ゴシック Pro R"/>
              </a:rPr>
              <a:t>　 </a:t>
            </a:r>
            <a:r>
              <a:rPr lang="ja-JP" altLang="en-US" sz="20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 </a:t>
            </a:r>
            <a:r>
              <a:rPr lang="en-US" altLang="ja-JP" sz="20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North-South asymmetry</a:t>
            </a:r>
            <a:endParaRPr lang="en-US" altLang="ja-JP" sz="20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None/>
            </a:pPr>
            <a:r>
              <a:rPr lang="en-US" altLang="ja-JP" sz="20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       Temporal variability</a:t>
            </a:r>
            <a:r>
              <a:rPr lang="ja-JP" altLang="en-US" sz="20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 </a:t>
            </a:r>
            <a:r>
              <a:rPr lang="en-US" altLang="ja-JP" sz="2000" dirty="0" smtClean="0">
                <a:latin typeface="Calibri" panose="020F0502020204030204" pitchFamily="34" charset="0"/>
                <a:ea typeface="小塚ゴシック Pro R"/>
                <a:cs typeface="小塚ゴシック Pro R"/>
              </a:rPr>
              <a:t> </a:t>
            </a:r>
          </a:p>
          <a:p>
            <a:pPr marL="0" indent="0">
              <a:buNone/>
            </a:pPr>
            <a:endParaRPr lang="en-US" altLang="ja-JP" sz="1800" dirty="0">
              <a:latin typeface="Calibri" panose="020F0502020204030204" pitchFamily="34" charset="0"/>
              <a:ea typeface="小塚ゴシック Pro R"/>
              <a:cs typeface="小塚ゴシック Pro R"/>
            </a:endParaRPr>
          </a:p>
          <a:p>
            <a:pPr marL="0" indent="0">
              <a:buFontTx/>
              <a:buNone/>
            </a:pPr>
            <a:endParaRPr lang="en-US" altLang="ja-JP" sz="1800" kern="0" dirty="0" smtClean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75679" y="4575748"/>
            <a:ext cx="49578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ja-JP" altLang="en-US" sz="1200" kern="0" dirty="0">
                <a:latin typeface="Calibri" panose="020F0502020204030204" pitchFamily="34" charset="0"/>
              </a:rPr>
              <a:t>■</a:t>
            </a:r>
            <a:r>
              <a:rPr lang="ja-JP" altLang="en-US" sz="1400" kern="0" dirty="0">
                <a:latin typeface="Calibri" panose="020F0502020204030204" pitchFamily="34" charset="0"/>
              </a:rPr>
              <a:t> </a:t>
            </a:r>
            <a:r>
              <a:rPr lang="en-US" altLang="ja-JP" sz="2400" kern="0" dirty="0">
                <a:latin typeface="Calibri" panose="020F0502020204030204" pitchFamily="34" charset="0"/>
              </a:rPr>
              <a:t>S</a:t>
            </a:r>
            <a:r>
              <a:rPr lang="en-US" altLang="ja-JP" sz="2400" kern="0" dirty="0" smtClean="0">
                <a:latin typeface="Calibri" panose="020F0502020204030204" pitchFamily="34" charset="0"/>
              </a:rPr>
              <a:t>ource processes</a:t>
            </a:r>
          </a:p>
          <a:p>
            <a:pPr marL="0" indent="0">
              <a:buFontTx/>
              <a:buNone/>
            </a:pPr>
            <a:r>
              <a:rPr lang="ja-JP" altLang="en-US" sz="600" kern="0" dirty="0">
                <a:latin typeface="Calibri" panose="020F0502020204030204" pitchFamily="34" charset="0"/>
              </a:rPr>
              <a:t>　　</a:t>
            </a:r>
            <a:endParaRPr lang="en-US" altLang="ja-JP" sz="600" kern="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ja-JP" sz="2000" kern="0" dirty="0">
                <a:latin typeface="Calibri" panose="020F0502020204030204" pitchFamily="34" charset="0"/>
              </a:rPr>
              <a:t>       Photon-stimulated </a:t>
            </a:r>
            <a:r>
              <a:rPr lang="en-US" altLang="ja-JP" sz="2000" kern="0" dirty="0" smtClean="0">
                <a:latin typeface="Calibri" panose="020F0502020204030204" pitchFamily="34" charset="0"/>
              </a:rPr>
              <a:t>desorption</a:t>
            </a:r>
          </a:p>
          <a:p>
            <a:pPr marL="0" indent="0">
              <a:buFontTx/>
              <a:buNone/>
            </a:pPr>
            <a:endParaRPr lang="en-US" altLang="ja-JP" sz="600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ja-JP" sz="20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</a:t>
            </a:r>
            <a:r>
              <a:rPr lang="en-US" altLang="ja-JP" sz="2000" u="sng" kern="0" dirty="0">
                <a:latin typeface="Calibri" panose="020F0502020204030204" pitchFamily="34" charset="0"/>
              </a:rPr>
              <a:t>Solar </a:t>
            </a:r>
            <a:r>
              <a:rPr lang="en-US" altLang="ja-JP" sz="2000" u="sng" kern="0" dirty="0" smtClean="0">
                <a:latin typeface="Calibri" panose="020F0502020204030204" pitchFamily="34" charset="0"/>
              </a:rPr>
              <a:t>wind impact</a:t>
            </a:r>
            <a:r>
              <a:rPr lang="en-US" altLang="ja-JP" sz="2000" kern="0" dirty="0" smtClean="0">
                <a:latin typeface="Calibri" panose="020F0502020204030204" pitchFamily="34" charset="0"/>
              </a:rPr>
              <a:t> (sputtering or diffusion)</a:t>
            </a:r>
          </a:p>
          <a:p>
            <a:pPr marL="0" indent="0">
              <a:buFontTx/>
              <a:buNone/>
            </a:pPr>
            <a:endParaRPr lang="en-US" altLang="ja-JP" sz="600" kern="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ja-JP" sz="2000" kern="0" dirty="0">
                <a:latin typeface="Calibri" panose="020F0502020204030204" pitchFamily="34" charset="0"/>
              </a:rPr>
              <a:t>       Micro meteorite vaporization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7428653" y="116672"/>
            <a:ext cx="1604862" cy="720000"/>
            <a:chOff x="7407603" y="404664"/>
            <a:chExt cx="1604862" cy="720000"/>
          </a:xfrm>
        </p:grpSpPr>
        <p:pic>
          <p:nvPicPr>
            <p:cNvPr id="16" name="Picture 2" descr="C:\Users\venus\Desktop\LOGO\LOGO\SE_univ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07603" y="404664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17" name="Picture 2" descr="C:\Users\kameken\AppData\Local\Microsoft\Windows\Temporary Internet Files\Content.IE5\K15O0K2E\tohoku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92465" y="404664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852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2800" i="1" dirty="0">
                <a:latin typeface="Calibri" panose="020F0502020204030204" pitchFamily="34" charset="0"/>
              </a:rPr>
              <a:t>Purpose of this study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896122" y="4110013"/>
            <a:ext cx="3034550" cy="2448000"/>
            <a:chOff x="6518380" y="2581275"/>
            <a:chExt cx="2101685" cy="16954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380" y="2581275"/>
              <a:ext cx="208597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991115" y="2618554"/>
              <a:ext cx="1628950" cy="25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  <a:latin typeface="Calibri" panose="020F0502020204030204" pitchFamily="34" charset="0"/>
                </a:rPr>
                <a:t>Haleakala observatory</a:t>
              </a:r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4609" y="4811435"/>
            <a:ext cx="1906668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788795" y="4524101"/>
            <a:ext cx="2888603" cy="2155058"/>
            <a:chOff x="455088" y="4749072"/>
            <a:chExt cx="3036611" cy="226548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088" y="4749072"/>
              <a:ext cx="3020438" cy="2010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1728928" y="6716992"/>
              <a:ext cx="1762771" cy="297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anose="020F0502020204030204" pitchFamily="34" charset="0"/>
                </a:rPr>
                <a:t>[</a:t>
              </a:r>
              <a:r>
                <a:rPr lang="en-US" altLang="ja-JP" sz="1200" dirty="0" err="1" smtClean="0">
                  <a:latin typeface="Calibri" panose="020F0502020204030204" pitchFamily="34" charset="0"/>
                </a:rPr>
                <a:t>Zurbuchen</a:t>
              </a:r>
              <a:r>
                <a:rPr lang="en-US" altLang="ja-JP" sz="1200" dirty="0">
                  <a:latin typeface="Calibri" panose="020F0502020204030204" pitchFamily="34" charset="0"/>
                </a:rPr>
                <a:t> </a:t>
              </a:r>
              <a:r>
                <a:rPr lang="en-US" altLang="ja-JP" sz="1200" dirty="0" smtClean="0">
                  <a:latin typeface="Calibri" panose="020F0502020204030204" pitchFamily="34" charset="0"/>
                </a:rPr>
                <a:t>et al.,2011</a:t>
              </a:r>
              <a:r>
                <a:rPr lang="en-US" altLang="ja-JP" sz="1200" dirty="0"/>
                <a:t>]</a:t>
              </a:r>
              <a:endParaRPr kumimoji="1" lang="ja-JP" altLang="en-US" sz="12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009140" y="6396101"/>
            <a:ext cx="1557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</a:rPr>
              <a:t>[Leblanc  et  al., 2009]</a:t>
            </a:r>
            <a:endParaRPr kumimoji="1" lang="ja-JP" altLang="en-US" sz="1200" dirty="0">
              <a:latin typeface="Calibri" panose="020F0502020204030204" pitchFamily="34" charset="0"/>
            </a:endParaRPr>
          </a:p>
        </p:txBody>
      </p:sp>
      <p:grpSp>
        <p:nvGrpSpPr>
          <p:cNvPr id="17" name="グループ化 16"/>
          <p:cNvGrpSpPr>
            <a:grpSpLocks noChangeAspect="1"/>
          </p:cNvGrpSpPr>
          <p:nvPr/>
        </p:nvGrpSpPr>
        <p:grpSpPr>
          <a:xfrm>
            <a:off x="5917608" y="1673837"/>
            <a:ext cx="3169363" cy="2227901"/>
            <a:chOff x="5263406" y="3270341"/>
            <a:chExt cx="3208367" cy="2212984"/>
          </a:xfrm>
        </p:grpSpPr>
        <p:pic>
          <p:nvPicPr>
            <p:cNvPr id="18" name="Picture 6" descr="http://nssdc.gsfc.nasa.gov/image/spacecraft/messeng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406" y="3270341"/>
              <a:ext cx="3005434" cy="2154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843179" y="5116466"/>
              <a:ext cx="2628594" cy="36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MESSENGER</a:t>
              </a:r>
              <a:r>
                <a:rPr lang="ja-JP" altLang="en-US" sz="9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en-US" altLang="ja-JP" sz="900" dirty="0" smtClean="0">
                  <a:solidFill>
                    <a:schemeClr val="bg1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NASA</a:t>
              </a:r>
              <a:endParaRPr lang="ja-JP" altLang="en-US" sz="900" dirty="0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5D690BF-67D2-4EC2-9A74-ED79F87A07B2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7428653" y="116672"/>
            <a:ext cx="1604862" cy="720000"/>
            <a:chOff x="7407603" y="404664"/>
            <a:chExt cx="1604862" cy="720000"/>
          </a:xfrm>
        </p:grpSpPr>
        <p:pic>
          <p:nvPicPr>
            <p:cNvPr id="23" name="Picture 2" descr="C:\Users\venus\Desktop\LOGO\LOGO\SE_univ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07603" y="404664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4" name="Picture 2" descr="C:\Users\kameken\AppData\Local\Microsoft\Windows\Temporary Internet Files\Content.IE5\K15O0K2E\tohoku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92465" y="404664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126083" y="1709917"/>
            <a:ext cx="6030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From March 2011 to March 2013,</a:t>
            </a:r>
          </a:p>
          <a:p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Solar wind flux </a:t>
            </a:r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 MESSENGER</a:t>
            </a:r>
          </a:p>
          <a:p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Sodium exosphere  Ground-based obs.</a:t>
            </a:r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24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If the solar wind impact is the dominant </a:t>
            </a:r>
          </a:p>
          <a:p>
            <a:r>
              <a:rPr lang="en-US" altLang="ja-JP" sz="24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ource process of sodium,</a:t>
            </a:r>
          </a:p>
          <a:p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The sodium density should increase </a:t>
            </a:r>
          </a:p>
          <a:p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when the solar wind flux increases.</a:t>
            </a:r>
            <a:endParaRPr lang="en-US" altLang="ja-JP" sz="24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24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sz="2400" i="1" dirty="0" smtClean="0">
                <a:latin typeface="Calibri" panose="020F0502020204030204" pitchFamily="34" charset="0"/>
              </a:rPr>
              <a:t>Dec 2005</a:t>
            </a:r>
            <a:endParaRPr kumimoji="1" lang="ja-JP" altLang="en-US" sz="2400" i="1" dirty="0">
              <a:latin typeface="Calibri" panose="020F050202020403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1" y="5445224"/>
            <a:ext cx="4104456" cy="72008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 smtClean="0">
                <a:latin typeface="Calibri" panose="020F0502020204030204" pitchFamily="34" charset="0"/>
              </a:rPr>
              <a:t>Stable in short term</a:t>
            </a:r>
          </a:p>
          <a:p>
            <a:pPr marL="0" indent="0">
              <a:buNone/>
            </a:pPr>
            <a:r>
              <a:rPr lang="en-US" altLang="ja-JP" sz="2000" dirty="0" smtClean="0">
                <a:latin typeface="Calibri" panose="020F0502020204030204" pitchFamily="34" charset="0"/>
              </a:rPr>
              <a:t>Seasonal variation</a:t>
            </a:r>
            <a:endParaRPr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90BF-67D2-4EC2-9A74-ED79F87A07B2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7428653" y="116672"/>
            <a:ext cx="1604862" cy="720000"/>
            <a:chOff x="7407603" y="404664"/>
            <a:chExt cx="1604862" cy="720000"/>
          </a:xfrm>
        </p:grpSpPr>
        <p:pic>
          <p:nvPicPr>
            <p:cNvPr id="30" name="Picture 2" descr="C:\Users\venus\Desktop\LOGO\LOGO\SE_uni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7603" y="404664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31" name="Picture 2" descr="C:\Users\kameken\AppData\Local\Microsoft\Windows\Temporary Internet Files\Content.IE5\K15O0K2E\tohok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2465" y="404664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6" name="図 5" descr="kameda20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584952" cy="2664296"/>
          </a:xfrm>
          <a:prstGeom prst="rect">
            <a:avLst/>
          </a:prstGeom>
        </p:spPr>
      </p:pic>
      <p:sp>
        <p:nvSpPr>
          <p:cNvPr id="471" name="コンテンツ プレースホルダー 2"/>
          <p:cNvSpPr txBox="1">
            <a:spLocks/>
          </p:cNvSpPr>
          <p:nvPr/>
        </p:nvSpPr>
        <p:spPr bwMode="auto">
          <a:xfrm>
            <a:off x="6084168" y="4941168"/>
            <a:ext cx="280831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000" dirty="0" smtClean="0">
                <a:latin typeface="Calibri" panose="020F0502020204030204" pitchFamily="34" charset="0"/>
              </a:rPr>
              <a:t>Kameda et al., PSS2007</a:t>
            </a:r>
            <a:endParaRPr lang="ja-JP" altLang="en-US" sz="2000" dirty="0">
              <a:latin typeface="Calibri" panose="020F0502020204030204" pitchFamily="34" charset="0"/>
            </a:endParaRPr>
          </a:p>
        </p:txBody>
      </p:sp>
      <p:pic>
        <p:nvPicPr>
          <p:cNvPr id="7" name="図 6" descr="kameda2007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013176"/>
            <a:ext cx="1368152" cy="15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2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3563885" y="2366571"/>
            <a:ext cx="5580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Calibri" panose="020F0502020204030204" pitchFamily="34" charset="0"/>
              </a:rPr>
              <a:t>■   </a:t>
            </a:r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Na distribution over the </a:t>
            </a:r>
          </a:p>
          <a:p>
            <a:r>
              <a:rPr lang="en-US" altLang="ja-JP" sz="24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  northern hemisphere</a:t>
            </a:r>
            <a:endParaRPr lang="en-US" altLang="ja-JP" sz="24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0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      Na/Si at polar </a:t>
            </a:r>
            <a:r>
              <a:rPr lang="en-US" altLang="ja-JP" sz="20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region is higher </a:t>
            </a:r>
            <a:r>
              <a:rPr lang="en-US" altLang="ja-JP" sz="20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than at equatorial </a:t>
            </a:r>
          </a:p>
          <a:p>
            <a:r>
              <a:rPr lang="en-US" altLang="ja-JP" sz="20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     region. </a:t>
            </a:r>
            <a:r>
              <a:rPr lang="en-US" altLang="ja-JP" sz="16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en-US" altLang="ja-JP" sz="1600" dirty="0" err="1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Peplowski</a:t>
            </a:r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et al., </a:t>
            </a:r>
            <a:r>
              <a:rPr lang="en-US" altLang="ja-JP" sz="16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2014; Evans </a:t>
            </a:r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et al., 2012</a:t>
            </a:r>
            <a:r>
              <a:rPr lang="en-US" altLang="ja-JP" sz="16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endParaRPr lang="en-US" altLang="ja-JP" dirty="0" smtClean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445875"/>
            <a:ext cx="6984776" cy="830997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</a:rPr>
              <a:t>Sodium is abundant in high </a:t>
            </a:r>
            <a:r>
              <a:rPr lang="en-US" altLang="ja-JP" sz="2400" dirty="0" smtClean="0">
                <a:latin typeface="Calibri" panose="020F0502020204030204" pitchFamily="34" charset="0"/>
              </a:rPr>
              <a:t>latitudes at the surface.</a:t>
            </a:r>
          </a:p>
          <a:p>
            <a:r>
              <a:rPr kumimoji="1" lang="en-US" altLang="ja-JP" sz="2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(MESSENGER/GRNS)</a:t>
            </a:r>
            <a:endParaRPr kumimoji="1" lang="ja-JP" altLang="en-US" sz="24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2000" i="1" dirty="0" smtClean="0">
                <a:latin typeface="Calibri" panose="020F0502020204030204" pitchFamily="34" charset="0"/>
              </a:rPr>
              <a:t>Why is sodium dense at </a:t>
            </a:r>
            <a:r>
              <a:rPr lang="en-US" altLang="ja-JP" sz="2000" i="1" dirty="0">
                <a:latin typeface="Calibri" panose="020F0502020204030204" pitchFamily="34" charset="0"/>
              </a:rPr>
              <a:t>high at high </a:t>
            </a:r>
            <a:r>
              <a:rPr lang="en-US" altLang="ja-JP" sz="2000" i="1" dirty="0" smtClean="0">
                <a:latin typeface="Calibri" panose="020F0502020204030204" pitchFamily="34" charset="0"/>
              </a:rPr>
              <a:t>latitudes ?</a:t>
            </a:r>
            <a:endParaRPr kumimoji="1" lang="ja-JP" altLang="en-US" sz="2000" i="1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63059" y="2279330"/>
            <a:ext cx="1785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libri" panose="020F0502020204030204" pitchFamily="34" charset="0"/>
              </a:rPr>
              <a:t>[Leblanc  et  al., 2009]</a:t>
            </a:r>
            <a:endParaRPr kumimoji="1" lang="ja-JP" alt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03761" y="4539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4540" y="349462"/>
            <a:ext cx="231891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1" y="2308117"/>
            <a:ext cx="295485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259632" y="4450702"/>
            <a:ext cx="1876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en-US" altLang="ja-JP" sz="1400" dirty="0" err="1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Peplowski</a:t>
            </a:r>
            <a:r>
              <a:rPr lang="en-US" altLang="ja-JP" sz="14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et al., 2014</a:t>
            </a:r>
            <a:r>
              <a:rPr lang="en-US" altLang="ja-JP" sz="14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endParaRPr lang="en-US" altLang="ja-JP" sz="14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01" y="4155600"/>
            <a:ext cx="3705199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7115895" y="6301161"/>
            <a:ext cx="2028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alibri" panose="020F0502020204030204" pitchFamily="34" charset="0"/>
              </a:rPr>
              <a:t>[</a:t>
            </a:r>
            <a:r>
              <a:rPr lang="en-US" altLang="ja-JP" sz="1400" dirty="0" err="1">
                <a:latin typeface="Calibri" panose="020F0502020204030204" pitchFamily="34" charset="0"/>
              </a:rPr>
              <a:t>Peplowski</a:t>
            </a:r>
            <a:r>
              <a:rPr lang="en-US" altLang="ja-JP" sz="1400" dirty="0">
                <a:latin typeface="Calibri" panose="020F0502020204030204" pitchFamily="34" charset="0"/>
              </a:rPr>
              <a:t> et al., 2012</a:t>
            </a:r>
            <a:r>
              <a:rPr lang="en-US" altLang="ja-JP" sz="1400" dirty="0" smtClean="0">
                <a:latin typeface="Calibri" panose="020F0502020204030204" pitchFamily="34" charset="0"/>
              </a:rPr>
              <a:t>]</a:t>
            </a:r>
            <a:endParaRPr lang="en-US" altLang="ja-JP" sz="1400" dirty="0">
              <a:latin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28122" y="6319572"/>
            <a:ext cx="2184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Surface temperature (K)</a:t>
            </a:r>
            <a:endParaRPr kumimoji="1" lang="ja-JP" altLang="en-US" sz="16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4228704" y="4940420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K</a:t>
            </a:r>
            <a:r>
              <a:rPr lang="ja-JP" altLang="en-US" sz="16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abundance</a:t>
            </a:r>
            <a:endParaRPr kumimoji="1" lang="ja-JP" altLang="en-US" sz="16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05244" y="4842244"/>
            <a:ext cx="4383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0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en-US" sz="11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Calibri" panose="020F0502020204030204" pitchFamily="34" charset="0"/>
              </a:rPr>
              <a:t>Relation to surface </a:t>
            </a:r>
            <a:r>
              <a:rPr lang="en-US" altLang="ja-JP" sz="2400" dirty="0" smtClean="0">
                <a:latin typeface="Calibri" panose="020F0502020204030204" pitchFamily="34" charset="0"/>
              </a:rPr>
              <a:t>temperature</a:t>
            </a:r>
          </a:p>
          <a:p>
            <a:pPr marL="0" indent="0">
              <a:buNone/>
            </a:pPr>
            <a:endParaRPr lang="en-US" altLang="ja-JP" sz="8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Calibri" panose="020F0502020204030204" pitchFamily="34" charset="0"/>
              </a:rPr>
              <a:t>There is a high anti-correlated to the </a:t>
            </a:r>
          </a:p>
          <a:p>
            <a:pPr marL="0" indent="0">
              <a:buNone/>
            </a:pPr>
            <a:r>
              <a:rPr lang="en-US" altLang="ja-JP" sz="2000" dirty="0">
                <a:latin typeface="Calibri" panose="020F0502020204030204" pitchFamily="34" charset="0"/>
              </a:rPr>
              <a:t>    surface temperature and the </a:t>
            </a:r>
            <a:endParaRPr lang="en-US" altLang="ja-JP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2000" dirty="0" smtClean="0">
                <a:latin typeface="Calibri" panose="020F0502020204030204" pitchFamily="34" charset="0"/>
              </a:rPr>
              <a:t>    abundance of potassium.   </a:t>
            </a:r>
          </a:p>
          <a:p>
            <a:pPr marL="0" indent="0">
              <a:buNone/>
            </a:pPr>
            <a:r>
              <a:rPr lang="en-US" altLang="ja-JP" sz="20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z="16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en-US" altLang="ja-JP" sz="1600" dirty="0" err="1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Peplowski</a:t>
            </a:r>
            <a:r>
              <a:rPr lang="en-US" altLang="ja-JP" sz="1600" dirty="0" smtClean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et al., 2012]</a:t>
            </a:r>
            <a:endParaRPr lang="en-US" altLang="ja-JP" sz="16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87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March 2013 – January 2015</a:t>
            </a:r>
            <a:b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Seasonal variability – dust distribution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90BF-67D2-4EC2-9A74-ED79F87A07B2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56" name="コンテンツ プレースホルダー 2"/>
          <p:cNvSpPr txBox="1">
            <a:spLocks/>
          </p:cNvSpPr>
          <p:nvPr/>
        </p:nvSpPr>
        <p:spPr bwMode="auto">
          <a:xfrm>
            <a:off x="6744537" y="3689213"/>
            <a:ext cx="2088232" cy="39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Kameda+2009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7428653" y="116672"/>
            <a:ext cx="1604862" cy="720000"/>
            <a:chOff x="7407603" y="404664"/>
            <a:chExt cx="1604862" cy="720000"/>
          </a:xfrm>
        </p:grpSpPr>
        <p:pic>
          <p:nvPicPr>
            <p:cNvPr id="46" name="Picture 2" descr="C:\Users\venus\Desktop\LOGO\LOGO\SE_uni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7603" y="404664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48" name="Picture 2" descr="C:\Users\kameken\AppData\Local\Microsoft\Windows\Temporary Internet Files\Content.IE5\K15O0K2E\tohok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2465" y="404664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4824536" cy="23386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03" y="1315376"/>
            <a:ext cx="2324339" cy="2401655"/>
          </a:xfrm>
          <a:prstGeom prst="rect">
            <a:avLst/>
          </a:prstGeom>
        </p:spPr>
      </p:pic>
      <p:sp>
        <p:nvSpPr>
          <p:cNvPr id="49" name="コンテンツ プレースホルダー 2"/>
          <p:cNvSpPr txBox="1">
            <a:spLocks/>
          </p:cNvSpPr>
          <p:nvPr/>
        </p:nvSpPr>
        <p:spPr bwMode="auto">
          <a:xfrm>
            <a:off x="395535" y="3750359"/>
            <a:ext cx="5108667" cy="33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Higher sodium density near interplanetary dust plane.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コンテンツ プレースホルダー 2"/>
          <p:cNvSpPr txBox="1">
            <a:spLocks/>
          </p:cNvSpPr>
          <p:nvPr/>
        </p:nvSpPr>
        <p:spPr bwMode="auto">
          <a:xfrm>
            <a:off x="968972" y="6212335"/>
            <a:ext cx="7059412" cy="31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estimate the total amount of sodium atoms</a:t>
            </a:r>
          </a:p>
          <a:p>
            <a:pPr marL="0" indent="0">
              <a:buFontTx/>
              <a:buNone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 changed from slit to fiber optics for 2-D spectroscopy. 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1" name="グループ化 50"/>
          <p:cNvGrpSpPr>
            <a:grpSpLocks noChangeAspect="1"/>
          </p:cNvGrpSpPr>
          <p:nvPr/>
        </p:nvGrpSpPr>
        <p:grpSpPr>
          <a:xfrm>
            <a:off x="-684584" y="4396238"/>
            <a:ext cx="3578043" cy="1872000"/>
            <a:chOff x="-728250" y="1916832"/>
            <a:chExt cx="3716074" cy="1944216"/>
          </a:xfrm>
        </p:grpSpPr>
        <p:sp>
          <p:nvSpPr>
            <p:cNvPr id="58" name="正方形/長方形 57"/>
            <p:cNvSpPr/>
            <p:nvPr/>
          </p:nvSpPr>
          <p:spPr>
            <a:xfrm>
              <a:off x="203247" y="1916832"/>
              <a:ext cx="2784577" cy="19442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931" y="2061701"/>
              <a:ext cx="1157553" cy="1656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グループ化 59"/>
            <p:cNvGrpSpPr>
              <a:grpSpLocks noChangeAspect="1"/>
            </p:cNvGrpSpPr>
            <p:nvPr/>
          </p:nvGrpSpPr>
          <p:grpSpPr>
            <a:xfrm>
              <a:off x="-728250" y="2132940"/>
              <a:ext cx="1471497" cy="1512000"/>
              <a:chOff x="-552205" y="4538993"/>
              <a:chExt cx="1681712" cy="1872208"/>
            </a:xfrm>
          </p:grpSpPr>
          <p:sp>
            <p:nvSpPr>
              <p:cNvPr id="61" name="円/楕円 60"/>
              <p:cNvSpPr/>
              <p:nvPr/>
            </p:nvSpPr>
            <p:spPr>
              <a:xfrm>
                <a:off x="-104779" y="4807394"/>
                <a:ext cx="1234286" cy="13372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512365" y="5252728"/>
                <a:ext cx="526106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latin typeface="Calibri" panose="020F0502020204030204" pitchFamily="34" charset="0"/>
                  </a:rPr>
                  <a:t>Sun</a:t>
                </a:r>
                <a:endParaRPr kumimoji="1" lang="ja-JP" altLang="en-US" i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-552205" y="4538993"/>
                <a:ext cx="1064568" cy="1872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solidFill>
                      <a:schemeClr val="tx1"/>
                    </a:solidFill>
                  </a:rPr>
                  <a:t>　　　　　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コンテンツ プレースホルダー 2"/>
          <p:cNvSpPr txBox="1">
            <a:spLocks/>
          </p:cNvSpPr>
          <p:nvPr/>
        </p:nvSpPr>
        <p:spPr bwMode="auto">
          <a:xfrm>
            <a:off x="3056851" y="5198316"/>
            <a:ext cx="2447352" cy="31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March 2013</a:t>
            </a:r>
          </a:p>
          <a:p>
            <a:pPr marL="0" indent="0">
              <a:buFontTx/>
              <a:buNone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Long slit</a:t>
            </a:r>
          </a:p>
          <a:p>
            <a:pPr marL="0" indent="0">
              <a:buFontTx/>
              <a:buNone/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Image slicer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2020125" cy="2084426"/>
          </a:xfrm>
          <a:prstGeom prst="rect">
            <a:avLst/>
          </a:prstGeom>
        </p:spPr>
      </p:pic>
      <p:pic>
        <p:nvPicPr>
          <p:cNvPr id="21" name="図 2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221088"/>
            <a:ext cx="2137420" cy="167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33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March 2013 - January 2015</a:t>
            </a:r>
            <a:b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MESSENGER &amp; HALEAKALA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625208" y="6245225"/>
            <a:ext cx="2133600" cy="476250"/>
          </a:xfrm>
        </p:spPr>
        <p:txBody>
          <a:bodyPr/>
          <a:lstStyle/>
          <a:p>
            <a:pPr>
              <a:defRPr/>
            </a:pPr>
            <a:fld id="{E5D690BF-67D2-4EC2-9A74-ED79F87A07B2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7428653" y="116672"/>
            <a:ext cx="1604862" cy="720000"/>
            <a:chOff x="7407603" y="404664"/>
            <a:chExt cx="1604862" cy="720000"/>
          </a:xfrm>
        </p:grpSpPr>
        <p:pic>
          <p:nvPicPr>
            <p:cNvPr id="46" name="Picture 2" descr="C:\Users\venus\Desktop\LOGO\LOGO\SE_uni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7603" y="404664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48" name="Picture 2" descr="C:\Users\kameken\AppData\Local\Microsoft\Windows\Temporary Internet Files\Content.IE5\K15O0K2E\tohok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2465" y="404664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9" name="図 8" descr="Burger20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3668051" cy="2060848"/>
          </a:xfrm>
          <a:prstGeom prst="rect">
            <a:avLst/>
          </a:prstGeom>
        </p:spPr>
      </p:pic>
      <p:pic>
        <p:nvPicPr>
          <p:cNvPr id="10" name="図 9" descr="Tim20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7" y="4205891"/>
            <a:ext cx="3591445" cy="210342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516216" y="6456564"/>
            <a:ext cx="20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Burger et al., 2014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03648" y="6381328"/>
            <a:ext cx="221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Cassidy </a:t>
            </a:r>
            <a:r>
              <a:rPr lang="en-US" altLang="ja-JP" dirty="0" smtClean="0"/>
              <a:t>et al., </a:t>
            </a:r>
            <a:r>
              <a:rPr kumimoji="1" lang="en-US" altLang="ja-JP" dirty="0" smtClean="0"/>
              <a:t>2014</a:t>
            </a:r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3563888" y="6021288"/>
            <a:ext cx="2592288" cy="792088"/>
          </a:xfrm>
          <a:prstGeom prst="wedgeRoundRectCallout">
            <a:avLst>
              <a:gd name="adj1" fmla="val 22003"/>
              <a:gd name="adj2" fmla="val -8279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Comet </a:t>
            </a:r>
            <a:r>
              <a:rPr kumimoji="1" lang="en-US" altLang="ja-JP" dirty="0" err="1" smtClean="0"/>
              <a:t>Enke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Dust trail</a:t>
            </a:r>
          </a:p>
          <a:p>
            <a:pPr algn="ctr"/>
            <a:r>
              <a:rPr kumimoji="1" lang="en-US" altLang="ja-JP" dirty="0" smtClean="0"/>
              <a:t>Killen and Hahn 2015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73042" y="1700808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Dawn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48264" y="1700808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Dusk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18184" y="4293096"/>
            <a:ext cx="479744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March 2013 - January 2015</a:t>
            </a:r>
            <a:b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Interplanetary dust plane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625208" y="6245225"/>
            <a:ext cx="2133600" cy="476250"/>
          </a:xfrm>
        </p:spPr>
        <p:txBody>
          <a:bodyPr/>
          <a:lstStyle/>
          <a:p>
            <a:pPr>
              <a:defRPr/>
            </a:pPr>
            <a:fld id="{E5D690BF-67D2-4EC2-9A74-ED79F87A07B2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7428653" y="116672"/>
            <a:ext cx="1604862" cy="720000"/>
            <a:chOff x="7407603" y="404664"/>
            <a:chExt cx="1604862" cy="720000"/>
          </a:xfrm>
        </p:grpSpPr>
        <p:pic>
          <p:nvPicPr>
            <p:cNvPr id="46" name="Picture 2" descr="C:\Users\venus\Desktop\LOGO\LOGO\SE_uni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7603" y="404664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48" name="Picture 2" descr="C:\Users\kameken\AppData\Local\Microsoft\Windows\Temporary Internet Files\Content.IE5\K15O0K2E\tohok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2465" y="404664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3851920" y="4509120"/>
            <a:ext cx="5039943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Inclination</a:t>
            </a:r>
            <a:r>
              <a:rPr lang="ja-JP" altLang="en-US" sz="2000" dirty="0" smtClean="0"/>
              <a:t>　</a:t>
            </a:r>
            <a:r>
              <a:rPr lang="en-US" altLang="ja-JP" sz="2000" i="1" dirty="0" err="1" smtClean="0"/>
              <a:t>i</a:t>
            </a:r>
            <a:r>
              <a:rPr lang="en-US" altLang="ja-JP" sz="2000" dirty="0" smtClean="0"/>
              <a:t>=2.03±0.017</a:t>
            </a:r>
            <a:endParaRPr lang="en-US" altLang="ja-JP" sz="2000" dirty="0"/>
          </a:p>
          <a:p>
            <a:r>
              <a:rPr lang="en-US" altLang="ja-JP" sz="2000" dirty="0" smtClean="0"/>
              <a:t>Ascending node </a:t>
            </a:r>
            <a:r>
              <a:rPr lang="ja-JP" altLang="en-US" sz="2000" dirty="0" smtClean="0"/>
              <a:t>　</a:t>
            </a:r>
            <a:r>
              <a:rPr lang="en-US" altLang="ja-JP" sz="2000" i="1" dirty="0" smtClean="0"/>
              <a:t>Ω</a:t>
            </a:r>
            <a:r>
              <a:rPr lang="en-US" altLang="ja-JP" sz="2000" dirty="0" smtClean="0"/>
              <a:t>=77.7±0.6</a:t>
            </a:r>
          </a:p>
          <a:p>
            <a:r>
              <a:rPr lang="en-US" altLang="ja-JP" sz="2000" dirty="0" smtClean="0"/>
              <a:t>DIRBE Model [</a:t>
            </a:r>
            <a:r>
              <a:rPr lang="en-US" altLang="ja-JP" sz="2000" dirty="0" err="1" smtClean="0"/>
              <a:t>Kelsall</a:t>
            </a:r>
            <a:r>
              <a:rPr lang="en-US" altLang="ja-JP" sz="2000" dirty="0" smtClean="0"/>
              <a:t> et al., 1998]</a:t>
            </a:r>
          </a:p>
          <a:p>
            <a:r>
              <a:rPr lang="en-US" altLang="ja-JP" sz="2000" dirty="0" smtClean="0"/>
              <a:t>(at ~1AU)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509120"/>
            <a:ext cx="3312368" cy="160562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923928" y="59233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Near Mercury orbit,</a:t>
            </a:r>
          </a:p>
          <a:p>
            <a:r>
              <a:rPr lang="en-US" altLang="ja-JP" dirty="0"/>
              <a:t>dust cloud is very thin?</a:t>
            </a:r>
          </a:p>
          <a:p>
            <a:r>
              <a:rPr lang="en-US" altLang="ja-JP" dirty="0"/>
              <a:t>Denser, farther from the sun?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1484784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140°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77842" y="1484784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32</a:t>
            </a:r>
            <a:r>
              <a:rPr kumimoji="1" lang="en-US" altLang="ja-JP" dirty="0" smtClean="0"/>
              <a:t>0°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4715852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140°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97722" y="5723964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32</a:t>
            </a:r>
            <a:r>
              <a:rPr kumimoji="1" lang="en-US" altLang="ja-JP" dirty="0" smtClean="0">
                <a:solidFill>
                  <a:schemeClr val="bg1"/>
                </a:solidFill>
              </a:rPr>
              <a:t>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0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06-simple violet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design006-simple violet-</Template>
  <TotalTime>34430</TotalTime>
  <Words>491</Words>
  <Application>Microsoft Macintosh PowerPoint</Application>
  <PresentationFormat>On-screen Show (4:3)</PresentationFormat>
  <Paragraphs>164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design006-simple violet-</vt:lpstr>
      <vt:lpstr>Seasonal variability of Mercury’s sodium and interplanetary dust distribution (from 2011 to 2015)</vt:lpstr>
      <vt:lpstr>MESSENGER  and small ground-based telescope (40 cm) in Hakealaka</vt:lpstr>
      <vt:lpstr>Sodium exosphere</vt:lpstr>
      <vt:lpstr>Purpose of this study</vt:lpstr>
      <vt:lpstr>Dec 2005</vt:lpstr>
      <vt:lpstr>Why is sodium dense at high at high latitudes ?</vt:lpstr>
      <vt:lpstr>March 2013 – January 2015 Seasonal variability – dust distribution</vt:lpstr>
      <vt:lpstr>March 2013 - January 2015 MESSENGER &amp; HALEAKALA</vt:lpstr>
      <vt:lpstr>March 2013 - January 2015 Interplanetary dust plane</vt:lpstr>
      <vt:lpstr>Sodium and Calsium</vt:lpstr>
      <vt:lpstr>Apr 30, 2015</vt:lpstr>
      <vt:lpstr>Apr 30, 2015</vt:lpstr>
      <vt:lpstr>Apr 30, 2015</vt:lpstr>
      <vt:lpstr>MESSENGER  and small ground-based telescope (40 cm) in Hakealaka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Violet</dc:title>
  <dc:creator>kameken</dc:creator>
  <cp:lastModifiedBy>Joe Zender</cp:lastModifiedBy>
  <cp:revision>696</cp:revision>
  <cp:lastPrinted>2014-01-08T02:30:11Z</cp:lastPrinted>
  <dcterms:created xsi:type="dcterms:W3CDTF">2012-09-28T13:03:51Z</dcterms:created>
  <dcterms:modified xsi:type="dcterms:W3CDTF">2015-06-17T13:37:42Z</dcterms:modified>
</cp:coreProperties>
</file>