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9" r:id="rId2"/>
    <p:sldMasterId id="2147483752" r:id="rId3"/>
    <p:sldMasterId id="2147483764" r:id="rId4"/>
    <p:sldMasterId id="2147483776" r:id="rId5"/>
  </p:sldMasterIdLst>
  <p:notesMasterIdLst>
    <p:notesMasterId r:id="rId48"/>
  </p:notesMasterIdLst>
  <p:handoutMasterIdLst>
    <p:handoutMasterId r:id="rId49"/>
  </p:handoutMasterIdLst>
  <p:sldIdLst>
    <p:sldId id="420" r:id="rId6"/>
    <p:sldId id="456" r:id="rId7"/>
    <p:sldId id="450" r:id="rId8"/>
    <p:sldId id="460" r:id="rId9"/>
    <p:sldId id="459" r:id="rId10"/>
    <p:sldId id="458" r:id="rId11"/>
    <p:sldId id="457" r:id="rId12"/>
    <p:sldId id="497" r:id="rId13"/>
    <p:sldId id="498" r:id="rId14"/>
    <p:sldId id="461" r:id="rId15"/>
    <p:sldId id="462" r:id="rId16"/>
    <p:sldId id="463" r:id="rId17"/>
    <p:sldId id="464" r:id="rId18"/>
    <p:sldId id="465" r:id="rId19"/>
    <p:sldId id="494" r:id="rId20"/>
    <p:sldId id="466" r:id="rId21"/>
    <p:sldId id="467" r:id="rId22"/>
    <p:sldId id="495" r:id="rId23"/>
    <p:sldId id="468" r:id="rId24"/>
    <p:sldId id="470" r:id="rId25"/>
    <p:sldId id="473" r:id="rId26"/>
    <p:sldId id="469" r:id="rId27"/>
    <p:sldId id="477" r:id="rId28"/>
    <p:sldId id="471" r:id="rId29"/>
    <p:sldId id="499" r:id="rId30"/>
    <p:sldId id="490" r:id="rId31"/>
    <p:sldId id="480" r:id="rId32"/>
    <p:sldId id="479" r:id="rId33"/>
    <p:sldId id="475" r:id="rId34"/>
    <p:sldId id="496" r:id="rId35"/>
    <p:sldId id="474" r:id="rId36"/>
    <p:sldId id="481" r:id="rId37"/>
    <p:sldId id="449" r:id="rId38"/>
    <p:sldId id="483" r:id="rId39"/>
    <p:sldId id="491" r:id="rId40"/>
    <p:sldId id="492" r:id="rId41"/>
    <p:sldId id="493" r:id="rId42"/>
    <p:sldId id="485" r:id="rId43"/>
    <p:sldId id="486" r:id="rId44"/>
    <p:sldId id="484" r:id="rId45"/>
    <p:sldId id="489" r:id="rId46"/>
    <p:sldId id="455" r:id="rId47"/>
  </p:sldIdLst>
  <p:sldSz cx="9144000" cy="6858000" type="screen4x3"/>
  <p:notesSz cx="6858000" cy="9144000"/>
  <p:defaultTextStyle>
    <a:defPPr>
      <a:defRPr lang="de-DE"/>
    </a:defPPr>
    <a:lvl1pPr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FF66"/>
    <a:srgbClr val="FFCC66"/>
    <a:srgbClr val="686868"/>
    <a:srgbClr val="D2D2D2"/>
    <a:srgbClr val="FAFAFA"/>
    <a:srgbClr val="FF8D00"/>
    <a:srgbClr val="FFE700"/>
    <a:srgbClr val="E7E7E7"/>
    <a:srgbClr val="808080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308" autoAdjust="0"/>
    <p:restoredTop sz="97645" autoAdjust="0"/>
  </p:normalViewPr>
  <p:slideViewPr>
    <p:cSldViewPr showGuides="1">
      <p:cViewPr varScale="1">
        <p:scale>
          <a:sx n="92" d="100"/>
          <a:sy n="92" d="100"/>
        </p:scale>
        <p:origin x="-104" y="-3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9FA044F6-8E21-4B10-B636-04939A1CFAD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374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2150" y="611188"/>
            <a:ext cx="5473700" cy="4105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932363"/>
            <a:ext cx="5486400" cy="352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7E2B6D93-CD9C-4BE9-BDEE-7FFFB7E0BC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769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B2EEF7-ED02-6A4D-B08B-249B394E16E4}" type="slidenum">
              <a:rPr lang="de-DE"/>
              <a:pPr/>
              <a:t>12</a:t>
            </a:fld>
            <a:endParaRPr lang="de-DE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92150" y="611188"/>
            <a:ext cx="5475288" cy="4105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640" y="4933256"/>
            <a:ext cx="5488322" cy="38451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cs typeface="WenQuanYi Micro Hei" charset="0"/>
              </a:rPr>
              <a:t>Welche physikalischen/ geodätischen Beobachtungsgrößen besitzt man?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cs typeface="WenQuanYi Micro Hei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cs typeface="WenQuanYi Micro Hei" charset="0"/>
              </a:rPr>
              <a:t>Radius (MESSENGER mission sehr genau bestimmt) + Masse = Durchschnittleiche Dichte Merkur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cs typeface="WenQuanYi Micro Hei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cs typeface="WenQuanYi Micro Hei" charset="0"/>
              </a:rPr>
              <a:t>Merkur – Trägheitsfaktoren aus geodätischen Messungen besonders gut bestimmt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cs typeface="WenQuanYi Micro Hei" charset="0"/>
              </a:rPr>
              <a:t>Fehler: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cs typeface="WenQuanYi Micro Hei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cs typeface="WenQuanYi Micro Hei" charset="0"/>
              </a:rPr>
              <a:t>Normierte polare Gesamtträgheitsmoment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cs typeface="WenQuanYi Micro Hei" charset="0"/>
              </a:rPr>
              <a:t>Auf das gesamte Trägheitsmoment normierte Trägheitsmoment des Mantels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cs typeface="WenQuanYi Micro Hei" charset="0"/>
              </a:rPr>
              <a:t>(ergeben sich aus einer Kombination </a:t>
            </a:r>
            <a:r>
              <a:rPr lang="de-DE" i="1">
                <a:cs typeface="WenQuanYi Micro Hei" charset="0"/>
              </a:rPr>
              <a:t>Schwerefeldfaktore</a:t>
            </a:r>
            <a:r>
              <a:rPr lang="de-DE">
                <a:cs typeface="WenQuanYi Micro Hei" charset="0"/>
              </a:rPr>
              <a:t>n (niedrigen Grades) und </a:t>
            </a:r>
            <a:r>
              <a:rPr lang="de-DE" i="1">
                <a:cs typeface="WenQuanYi Micro Hei" charset="0"/>
              </a:rPr>
              <a:t>Librationsparameter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cs typeface="WenQuanYi Micro Hei" charset="0"/>
              </a:rPr>
              <a:t>Beobachtbaren weisen darauf hin, dass der innere Kern entkoppelt von Mantel und Kruste -&gt; flüssig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cs typeface="WenQuanYi Micro Hei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cs typeface="WenQuanYi Micro Hei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cs typeface="WenQuanYi Micro Hei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cs typeface="WenQuanYi Micro Hei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884758" y="8686216"/>
            <a:ext cx="2973242" cy="45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8DF07E29-5245-5D40-97A8-87AF6CB7A0E9}" type="slidenum">
              <a:rPr lang="de-DE" sz="1200"/>
              <a:pPr algn="r">
                <a:buClrTx/>
                <a:buFontTx/>
                <a:buNone/>
              </a:pPr>
              <a:t>12</a:t>
            </a:fld>
            <a:endParaRPr lang="de-DE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0425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2pPr>
            <a:lvl3pPr marL="1143000" indent="-228600" defTabSz="860425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3pPr>
            <a:lvl4pPr marL="1600200" indent="-228600" defTabSz="860425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4pPr>
            <a:lvl5pPr marL="2057400" indent="-228600" defTabSz="860425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defTabSz="8604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defTabSz="8604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defTabSz="8604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defTabSz="8604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2882F7F-6265-0A4C-B202-3294F325BF19}" type="slidenum">
              <a:rPr lang="en-US" sz="1100">
                <a:solidFill>
                  <a:srgbClr val="000000"/>
                </a:solidFill>
                <a:latin typeface="Verdana" charset="0"/>
                <a:ea typeface="MS PGothic" charset="0"/>
                <a:cs typeface="MS PGothic" charset="0"/>
              </a:rPr>
              <a:pPr eaLnBrk="1" hangingPunct="1"/>
              <a:t>34</a:t>
            </a:fld>
            <a:endParaRPr lang="en-US" sz="1100">
              <a:solidFill>
                <a:srgbClr val="000000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FFF1CE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A7CEF46B-0C3F-8543-A98B-2B1BE15EE5F7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44398738-3F3D-9343-8298-E4F5FB9142CD}" type="slidenum">
              <a:rPr lang="en-GB" sz="1200">
                <a:solidFill>
                  <a:srgbClr val="000000"/>
                </a:solidFill>
                <a:latin typeface="Calibri" charset="0"/>
              </a:rPr>
              <a:pPr eaLnBrk="1" hangingPunct="1"/>
              <a:t>36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8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1292412-5616-0C48-B65F-94263A9E1195}" type="slidenum">
              <a:rPr lang="en-GB" sz="1200">
                <a:solidFill>
                  <a:srgbClr val="000000"/>
                </a:solidFill>
                <a:latin typeface="Calibri" charset="0"/>
              </a:rPr>
              <a:pPr eaLnBrk="1" hangingPunct="1"/>
              <a:t>37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B33A7A-CF4B-354B-8364-2B1B98D2039B}" type="slidenum">
              <a:rPr lang="de-DE"/>
              <a:pPr/>
              <a:t>13</a:t>
            </a:fld>
            <a:endParaRPr lang="de-DE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92150" y="611188"/>
            <a:ext cx="5475288" cy="4105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640" y="4933256"/>
            <a:ext cx="5488322" cy="35262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latin typeface="Arial" charset="0"/>
                <a:cs typeface="ＭＳ Ｐゴシック" charset="0"/>
              </a:rPr>
              <a:t>Variation:</a:t>
            </a:r>
          </a:p>
          <a:p>
            <a:pPr>
              <a:spcBef>
                <a:spcPts val="450"/>
              </a:spcBef>
              <a:buFont typeface="Arial" charset="0"/>
              <a:buChar char="-"/>
            </a:pPr>
            <a:r>
              <a:rPr lang="de-DE">
                <a:latin typeface="Arial" charset="0"/>
                <a:cs typeface="ＭＳ Ｐゴシック" charset="0"/>
              </a:rPr>
              <a:t>innerer Kern zwischen 0 und 1000 km</a:t>
            </a:r>
          </a:p>
          <a:p>
            <a:pPr>
              <a:spcBef>
                <a:spcPts val="450"/>
              </a:spcBef>
              <a:buFont typeface="Arial" charset="0"/>
              <a:buChar char="-"/>
            </a:pPr>
            <a:r>
              <a:rPr lang="de-DE">
                <a:latin typeface="Arial" charset="0"/>
                <a:cs typeface="ＭＳ Ｐゴシック" charset="0"/>
              </a:rPr>
              <a:t>Krustendicke 25, 50, 75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latin typeface="Arial" charset="0"/>
              <a:cs typeface="ＭＳ Ｐゴシック" charset="0"/>
            </a:endParaRPr>
          </a:p>
          <a:p>
            <a:pPr>
              <a:spcBef>
                <a:spcPts val="450"/>
              </a:spcBef>
              <a:buFont typeface="Arial" charset="0"/>
              <a:buChar char="-"/>
            </a:pPr>
            <a:r>
              <a:rPr lang="de-DE">
                <a:latin typeface="Arial" charset="0"/>
                <a:cs typeface="ＭＳ Ｐゴシック" charset="0"/>
              </a:rPr>
              <a:t>Gute Abdekung des Bereiches mit unseren Modellen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latin typeface="Arial" charset="0"/>
              <a:cs typeface="ＭＳ Ｐゴシック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latin typeface="Arial" charset="0"/>
                <a:cs typeface="ＭＳ Ｐゴシック" charset="0"/>
              </a:rPr>
              <a:t>Auf Schwachstelle hindeuten!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latin typeface="Arial" charset="0"/>
              <a:cs typeface="ＭＳ Ｐゴシック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latin typeface="Arial" charset="0"/>
                <a:cs typeface="ＭＳ Ｐゴシック" charset="0"/>
              </a:rPr>
              <a:t>Schwefelgehalt: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884758" y="8686216"/>
            <a:ext cx="2973242" cy="45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4EB44C43-96B2-1848-BDBA-41989C3E1F2E}" type="slidenum">
              <a:rPr lang="de-DE" sz="1200"/>
              <a:pPr algn="r">
                <a:buClrTx/>
                <a:buFontTx/>
                <a:buNone/>
              </a:pPr>
              <a:t>13</a:t>
            </a:fld>
            <a:endParaRPr lang="de-D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ACAD77-4780-6748-8387-051C5F62E77F}" type="slidenum">
              <a:rPr lang="de-DE"/>
              <a:pPr/>
              <a:t>14</a:t>
            </a:fld>
            <a:endParaRPr lang="de-DE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92150" y="611188"/>
            <a:ext cx="5475288" cy="4105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640" y="4933256"/>
            <a:ext cx="5488322" cy="35262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latin typeface="Arial" charset="0"/>
                <a:cs typeface="ＭＳ Ｐゴシック" charset="0"/>
              </a:rPr>
              <a:t>Variation:</a:t>
            </a:r>
          </a:p>
          <a:p>
            <a:pPr>
              <a:spcBef>
                <a:spcPts val="450"/>
              </a:spcBef>
              <a:buFont typeface="Arial" charset="0"/>
              <a:buChar char="-"/>
            </a:pPr>
            <a:r>
              <a:rPr lang="de-DE">
                <a:latin typeface="Arial" charset="0"/>
                <a:cs typeface="ＭＳ Ｐゴシック" charset="0"/>
              </a:rPr>
              <a:t>innerer Kern zwischen 0 und 1000 km</a:t>
            </a:r>
          </a:p>
          <a:p>
            <a:pPr>
              <a:spcBef>
                <a:spcPts val="450"/>
              </a:spcBef>
              <a:buFont typeface="Arial" charset="0"/>
              <a:buChar char="-"/>
            </a:pPr>
            <a:r>
              <a:rPr lang="de-DE">
                <a:latin typeface="Arial" charset="0"/>
                <a:cs typeface="ＭＳ Ｐゴシック" charset="0"/>
              </a:rPr>
              <a:t>Krustendicke 25, 50, 75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latin typeface="Arial" charset="0"/>
              <a:cs typeface="ＭＳ Ｐゴシック" charset="0"/>
            </a:endParaRPr>
          </a:p>
          <a:p>
            <a:pPr>
              <a:spcBef>
                <a:spcPts val="450"/>
              </a:spcBef>
              <a:buFont typeface="Arial" charset="0"/>
              <a:buChar char="-"/>
            </a:pPr>
            <a:r>
              <a:rPr lang="de-DE">
                <a:latin typeface="Arial" charset="0"/>
                <a:cs typeface="ＭＳ Ｐゴシック" charset="0"/>
              </a:rPr>
              <a:t>Gute Abdekung des Bereiches mit unseren Modellen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latin typeface="Arial" charset="0"/>
              <a:cs typeface="ＭＳ Ｐゴシック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latin typeface="Arial" charset="0"/>
                <a:cs typeface="ＭＳ Ｐゴシック" charset="0"/>
              </a:rPr>
              <a:t>Auf Schwachstelle hindeuten!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latin typeface="Arial" charset="0"/>
              <a:cs typeface="ＭＳ Ｐゴシック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latin typeface="Arial" charset="0"/>
                <a:cs typeface="ＭＳ Ｐゴシック" charset="0"/>
              </a:rPr>
              <a:t>Schwefelgehalt: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758" y="8686216"/>
            <a:ext cx="2973242" cy="45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C1C17325-FCB1-0B45-9369-8F3880308E3E}" type="slidenum">
              <a:rPr lang="de-DE" sz="1200"/>
              <a:pPr algn="r">
                <a:buClrTx/>
                <a:buFontTx/>
                <a:buNone/>
              </a:pPr>
              <a:t>14</a:t>
            </a:fld>
            <a:endParaRPr lang="de-D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52DB671-BAE5-6A4B-8DAC-F751DF60BE6E}" type="slidenum">
              <a:rPr lang="de-DE"/>
              <a:pPr/>
              <a:t>15</a:t>
            </a:fld>
            <a:endParaRPr lang="de-DE"/>
          </a:p>
        </p:txBody>
      </p:sp>
      <p:sp>
        <p:nvSpPr>
          <p:cNvPr id="6246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692150" y="611188"/>
            <a:ext cx="5475288" cy="4105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640" y="4933256"/>
            <a:ext cx="5488322" cy="35262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cs typeface="WenQuanYi Micro Hei" charset="0"/>
              </a:rPr>
              <a:t>Variation:</a:t>
            </a:r>
          </a:p>
          <a:p>
            <a:pPr>
              <a:spcBef>
                <a:spcPts val="450"/>
              </a:spcBef>
              <a:buFont typeface="Arial" charset="0"/>
              <a:buChar char="-"/>
            </a:pPr>
            <a:r>
              <a:rPr lang="de-DE">
                <a:cs typeface="WenQuanYi Micro Hei" charset="0"/>
              </a:rPr>
              <a:t>innerer Kern zwischen 0 und 1000 km</a:t>
            </a:r>
          </a:p>
          <a:p>
            <a:pPr>
              <a:spcBef>
                <a:spcPts val="450"/>
              </a:spcBef>
              <a:buFont typeface="Arial" charset="0"/>
              <a:buChar char="-"/>
            </a:pPr>
            <a:r>
              <a:rPr lang="de-DE">
                <a:cs typeface="WenQuanYi Micro Hei" charset="0"/>
              </a:rPr>
              <a:t>Krustendicke 25, 50, 75, oder 100 km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884758" y="8686216"/>
            <a:ext cx="2973242" cy="45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0CACBF06-906F-0349-AC95-53B100FEC792}" type="slidenum">
              <a:rPr lang="de-DE" sz="1200"/>
              <a:pPr algn="r">
                <a:buClrTx/>
                <a:buFontTx/>
                <a:buNone/>
              </a:pPr>
              <a:t>15</a:t>
            </a:fld>
            <a:endParaRPr lang="de-D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791EE0-4A05-BD4E-A1BF-B4A08725C9AA}" type="slidenum">
              <a:rPr lang="de-DE"/>
              <a:pPr/>
              <a:t>16</a:t>
            </a:fld>
            <a:endParaRPr lang="de-DE"/>
          </a:p>
        </p:txBody>
      </p:sp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92150" y="611188"/>
            <a:ext cx="5475288" cy="4105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640" y="4933256"/>
            <a:ext cx="5488322" cy="35262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latin typeface="Arial" charset="0"/>
                <a:cs typeface="ＭＳ Ｐゴシック" charset="0"/>
              </a:rPr>
              <a:t>Unterschiedliche Mantelzusammensetzung seismisch bemerkbar: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latin typeface="Arial" charset="0"/>
                <a:cs typeface="ＭＳ Ｐゴシック" charset="0"/>
              </a:rPr>
              <a:t>Drei Modelle (ersten gezeigten) mit den drei Zusammensetzungen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latin typeface="Arial" charset="0"/>
              <a:cs typeface="ＭＳ Ｐゴシック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latin typeface="Arial" charset="0"/>
                <a:cs typeface="ＭＳ Ｐゴシック" charset="0"/>
              </a:rPr>
              <a:t>Vergleich der Dichte ( rot) und der seismischen Geschwingigkeiten (blau)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latin typeface="Arial" charset="0"/>
              <a:cs typeface="ＭＳ Ｐゴシック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latin typeface="Arial" charset="0"/>
                <a:cs typeface="ＭＳ Ｐゴシック" charset="0"/>
              </a:rPr>
              <a:t>Raumwellen: P und S 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latin typeface="Arial" charset="0"/>
              <a:cs typeface="ＭＳ Ｐゴシック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de-DE">
                <a:latin typeface="Arial" charset="0"/>
                <a:cs typeface="ＭＳ Ｐゴシック" charset="0"/>
              </a:rPr>
              <a:t>Unterschied in ihrer „Ausbreitungsweise“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latin typeface="Arial" charset="0"/>
              <a:cs typeface="ＭＳ Ｐゴシック" charset="0"/>
            </a:endParaRPr>
          </a:p>
          <a:p>
            <a:pPr>
              <a:spcBef>
                <a:spcPts val="450"/>
              </a:spcBef>
              <a:buClrTx/>
              <a:buFontTx/>
              <a:buNone/>
            </a:pPr>
            <a:endParaRPr lang="de-DE">
              <a:latin typeface="Arial" charset="0"/>
              <a:cs typeface="ＭＳ Ｐゴシック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884758" y="8686216"/>
            <a:ext cx="2973242" cy="45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C0424D1E-B2CC-204C-91B3-F5AB8DF89224}" type="slidenum">
              <a:rPr lang="de-DE" sz="1200"/>
              <a:pPr algn="r">
                <a:buClrTx/>
                <a:buFontTx/>
                <a:buNone/>
              </a:pPr>
              <a:t>16</a:t>
            </a:fld>
            <a:endParaRPr lang="de-DE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1BF86F-FED8-4546-B049-98E0A448B0A2}" type="slidenum">
              <a:rPr lang="de-DE"/>
              <a:pPr/>
              <a:t>17</a:t>
            </a:fld>
            <a:endParaRPr lang="de-DE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92150" y="611188"/>
            <a:ext cx="5475288" cy="4105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640" y="4933256"/>
            <a:ext cx="5488322" cy="35262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>
                <a:cs typeface="WenQuanYi Micro Hei" charset="0"/>
              </a:rPr>
              <a:t>Mean (uncompressed) density is related to the bulk chemical composition of a planetary body.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endParaRPr lang="en-US">
              <a:cs typeface="WenQuanYi Micro Hei" charset="0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884758" y="8686216"/>
            <a:ext cx="2973242" cy="45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746EE494-974D-844D-A7B9-EFA68D228649}" type="slidenum">
              <a:rPr lang="de-DE" sz="1200"/>
              <a:pPr algn="r">
                <a:buClrTx/>
                <a:buFontTx/>
                <a:buNone/>
              </a:pPr>
              <a:t>17</a:t>
            </a:fld>
            <a:endParaRPr lang="de-DE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593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C9C3D7B-0EAA-294A-82F0-23A333BF283A}" type="slidenum">
              <a:rPr lang="en-GB" sz="1200"/>
              <a:pPr eaLnBrk="1" hangingPunct="1"/>
              <a:t>27</a:t>
            </a:fld>
            <a:endParaRPr lang="en-GB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4A0420D-9767-924D-8F0F-DD7DE2CA3E7A}" type="slidenum">
              <a:rPr lang="en-GB" sz="1200"/>
              <a:pPr eaLnBrk="1" hangingPunct="1"/>
              <a:t>28</a:t>
            </a:fld>
            <a:endParaRPr lang="en-GB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826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D21EDA-6A8E-F740-8B46-3F14F40D4F3F}" type="slidenum">
              <a:rPr lang="en-GB" sz="1100"/>
              <a:pPr/>
              <a:t>33</a:t>
            </a:fld>
            <a:endParaRPr lang="en-GB" sz="11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913"/>
            <a:ext cx="5487041" cy="41128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noProof="1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56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61156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E19ADC32-8BA4-452D-8D92-8E4AF5BC6D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64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489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7769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338" y="1268413"/>
            <a:ext cx="4117975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6" y="1268413"/>
            <a:ext cx="4119562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346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079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41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512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0975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5038"/>
            <a:ext cx="3008313" cy="7100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07588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5052"/>
            <a:ext cx="5486400" cy="4022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8033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94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9966" y="447675"/>
            <a:ext cx="1074310" cy="5068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2753" y="447675"/>
            <a:ext cx="6142038" cy="5068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772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08912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494830"/>
            <a:ext cx="8226053" cy="4670474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11560" y="122238"/>
            <a:ext cx="1230313" cy="12223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www.DLR.de  •  Chart </a:t>
            </a:r>
            <a:fld id="{3506621A-C0A4-4A0C-B85C-C8F5CD15F72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2024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3" y="447675"/>
            <a:ext cx="8391525" cy="5407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14340" y="1268413"/>
            <a:ext cx="8389937" cy="424815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3855877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7A9A0CD-2920-734E-9A6A-9788584FF848}" type="datetimeFigureOut">
              <a:rPr lang="en-US"/>
              <a:pPr>
                <a:defRPr/>
              </a:pPr>
              <a:t>18.06.15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C9597EC-A796-BD40-A8DA-E19185D610E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87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60432A-D52C-524A-A7EE-BC8318C74348}" type="datetimeFigureOut">
              <a:rPr lang="en-US"/>
              <a:pPr>
                <a:defRPr/>
              </a:pPr>
              <a:t>18.06.15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B6C3305-F01C-DE41-BEAC-E14672BB11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67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E2AE27F-EBCB-014B-B0A8-27568A5CFF13}" type="datetimeFigureOut">
              <a:rPr lang="en-US"/>
              <a:pPr>
                <a:defRPr/>
              </a:pPr>
              <a:t>18.06.15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9260D9B-CE40-5E44-B7BB-81CC654554A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19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5AE5D19-0545-CD49-B88B-4FDD902B0436}" type="datetimeFigureOut">
              <a:rPr lang="en-US"/>
              <a:pPr>
                <a:defRPr/>
              </a:pPr>
              <a:t>18.06.15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94D071E-E63E-924D-B60E-1DBC3435AD9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03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607BEA9-584B-DA41-8EFC-994C4A20B414}" type="datetimeFigureOut">
              <a:rPr lang="en-US"/>
              <a:pPr>
                <a:defRPr/>
              </a:pPr>
              <a:t>18.06.15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2D9345B-828A-7245-8EF0-E18C7CF44CA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52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E44A8B8-F420-2F47-978B-6ACDAC5C4FFC}" type="datetimeFigureOut">
              <a:rPr lang="en-US"/>
              <a:pPr>
                <a:defRPr/>
              </a:pPr>
              <a:t>18.06.15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D291B91-2D72-2D44-9E0A-5ADF5BE0905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30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CEB60AB-93A2-FD42-85EE-DA08126683EE}" type="datetimeFigureOut">
              <a:rPr lang="en-US"/>
              <a:pPr>
                <a:defRPr/>
              </a:pPr>
              <a:t>18.06.15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6A4BCBF-6497-5C43-8DC8-B4A9A44206F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09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9F8041B-692E-3C43-84FE-9BC00479DB57}" type="datetimeFigureOut">
              <a:rPr lang="en-US"/>
              <a:pPr>
                <a:defRPr/>
              </a:pPr>
              <a:t>18.06.15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E458CBC-0B8D-1047-A857-D69590467D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00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DCE5D6A-B1D9-A342-AFCE-577F87CC046E}" type="datetimeFigureOut">
              <a:rPr lang="en-US"/>
              <a:pPr>
                <a:defRPr/>
              </a:pPr>
              <a:t>18.06.15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5B2FB59-5086-CD4E-824B-375AB7676AF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9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0" y="1884363"/>
            <a:ext cx="3770313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3" y="1884363"/>
            <a:ext cx="3771900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8403CA8D-A942-4B99-8FFB-5DE4FC6456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49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9E07194-A34E-084C-B8BE-3F0A4516D0F6}" type="datetimeFigureOut">
              <a:rPr lang="en-US"/>
              <a:pPr>
                <a:defRPr/>
              </a:pPr>
              <a:t>18.06.15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077C4C8-B617-C444-B093-187EF190034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97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2AFB6CE-1F5C-3E4C-ACA4-9C3B533C1250}" type="datetimeFigureOut">
              <a:rPr lang="en-US"/>
              <a:pPr>
                <a:defRPr/>
              </a:pPr>
              <a:t>18.06.15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9F7E153-FB27-C046-95C3-7D2BD3E366A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27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PPT_Header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signatur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27775"/>
            <a:ext cx="9139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9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037493" y="4035425"/>
            <a:ext cx="5251938" cy="2266950"/>
          </a:xfrm>
        </p:spPr>
        <p:txBody>
          <a:bodyPr lIns="90000" tIns="36000" rIns="90000" bIns="36000"/>
          <a:lstStyle>
            <a:lvl1pPr>
              <a:lnSpc>
                <a:spcPct val="100000"/>
              </a:lnSpc>
              <a:spcBef>
                <a:spcPct val="25000"/>
              </a:spcBef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Click to edit Master subtitle style</a:t>
            </a:r>
          </a:p>
          <a:p>
            <a:r>
              <a:rPr lang="it-IT" dirty="0"/>
              <a:t>And date</a:t>
            </a:r>
          </a:p>
        </p:txBody>
      </p:sp>
      <p:sp>
        <p:nvSpPr>
          <p:cNvPr id="32769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037497" y="2749563"/>
            <a:ext cx="6690946" cy="1279525"/>
          </a:xfrm>
        </p:spPr>
        <p:txBody>
          <a:bodyPr tIns="0" bIns="0" anchor="t"/>
          <a:lstStyle>
            <a:lvl1pPr>
              <a:lnSpc>
                <a:spcPct val="110000"/>
              </a:lnSpc>
              <a:defRPr sz="3200"/>
            </a:lvl1pPr>
          </a:lstStyle>
          <a:p>
            <a:r>
              <a:rPr lang="it-IT"/>
              <a:t>CLICK TO EDIT </a:t>
            </a:r>
            <a:br>
              <a:rPr lang="it-IT"/>
            </a:br>
            <a:r>
              <a:rPr lang="it-IT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4085205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bepicolombo_RGB_transpare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005513"/>
            <a:ext cx="213836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06650" y="6253163"/>
            <a:ext cx="5300663" cy="368300"/>
          </a:xfrm>
        </p:spPr>
        <p:txBody>
          <a:bodyPr/>
          <a:lstStyle>
            <a:lvl1pPr algn="r">
              <a:defRPr>
                <a:latin typeface="Arial Narrow" charset="0"/>
              </a:defRPr>
            </a:lvl1pPr>
          </a:lstStyle>
          <a:p>
            <a:pPr>
              <a:defRPr/>
            </a:pPr>
            <a:r>
              <a:rPr lang="it-IT"/>
              <a:t>Document title | Author Name | Place | Data doc | Programme | Pag. </a:t>
            </a:r>
            <a:fld id="{82498D4B-C34D-094D-8D2E-12E46C2FF794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914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bepicolombo_RGB_transpare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5989638"/>
            <a:ext cx="21399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4406913"/>
            <a:ext cx="717452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751" y="2906713"/>
            <a:ext cx="717452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295525" y="6134100"/>
            <a:ext cx="5302250" cy="368300"/>
          </a:xfrm>
        </p:spPr>
        <p:txBody>
          <a:bodyPr/>
          <a:lstStyle>
            <a:lvl1pPr algn="r">
              <a:defRPr>
                <a:latin typeface="Arial Narrow" charset="0"/>
              </a:defRPr>
            </a:lvl1pPr>
          </a:lstStyle>
          <a:p>
            <a:pPr>
              <a:defRPr/>
            </a:pPr>
            <a:r>
              <a:rPr lang="it-IT"/>
              <a:t>Document title | Author Name | Place | Data doc | Programme | Pag. </a:t>
            </a:r>
            <a:fld id="{18A2ACC6-151B-AD48-8C4C-4EA535608E89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2643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639" y="1673225"/>
            <a:ext cx="351106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7379" y="1673225"/>
            <a:ext cx="351106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>
                <a:latin typeface="Arial Narrow" charset="0"/>
              </a:defRPr>
            </a:lvl1pPr>
          </a:lstStyle>
          <a:p>
            <a:pPr>
              <a:defRPr/>
            </a:pPr>
            <a:r>
              <a:rPr lang="it-IT"/>
              <a:t>Document title | Author Name | Place | Data doc | Programme | Pag. </a:t>
            </a:r>
            <a:fld id="{4F765A37-2154-EC47-B2F7-169F8250C6EB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082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274638"/>
            <a:ext cx="75965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031" y="1535113"/>
            <a:ext cx="372940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031" y="2174875"/>
            <a:ext cx="372940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7722" y="1535113"/>
            <a:ext cx="373086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87722" y="2174875"/>
            <a:ext cx="373086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>
                <a:latin typeface="Arial Narrow" charset="0"/>
              </a:defRPr>
            </a:lvl1pPr>
          </a:lstStyle>
          <a:p>
            <a:pPr>
              <a:defRPr/>
            </a:pPr>
            <a:r>
              <a:rPr lang="it-IT"/>
              <a:t>Document title | Author Name | Place | Data doc | Programme | Pag. </a:t>
            </a:r>
            <a:fld id="{C99942CE-C32D-5B46-A868-2F390640FA62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681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>
                <a:latin typeface="Arial Narrow" charset="0"/>
              </a:defRPr>
            </a:lvl1pPr>
          </a:lstStyle>
          <a:p>
            <a:pPr>
              <a:defRPr/>
            </a:pPr>
            <a:r>
              <a:rPr lang="it-IT"/>
              <a:t>Document title | Author Name | Place | Data doc | Programme | Pag. </a:t>
            </a:r>
            <a:fld id="{D58BFE08-1F51-214C-9C2B-26339D94E4B4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156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>
                <a:latin typeface="Arial Narrow" charset="0"/>
              </a:defRPr>
            </a:lvl1pPr>
          </a:lstStyle>
          <a:p>
            <a:pPr>
              <a:defRPr/>
            </a:pPr>
            <a:r>
              <a:rPr lang="it-IT"/>
              <a:t>Document title | Author Name | Place | Data doc | Programme | Pag. </a:t>
            </a:r>
            <a:fld id="{48BBE04E-2334-0046-B69F-17EFB4BB6474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317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273050"/>
            <a:ext cx="277690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0047" y="273063"/>
            <a:ext cx="47185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2031" y="1435103"/>
            <a:ext cx="277690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>
                <a:latin typeface="Arial Narrow" charset="0"/>
              </a:defRPr>
            </a:lvl1pPr>
          </a:lstStyle>
          <a:p>
            <a:pPr>
              <a:defRPr/>
            </a:pPr>
            <a:r>
              <a:rPr lang="it-IT"/>
              <a:t>Document title | Author Name | Place | Data doc | Programme | Pag. </a:t>
            </a:r>
            <a:fld id="{D8F12A9E-C61A-CF4D-81A1-A2DE7E1307FD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56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39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DAF37945-9962-4CB1-B478-66BDA73302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8726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424" y="4800600"/>
            <a:ext cx="506436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54424" y="612775"/>
            <a:ext cx="506436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4424" y="5367338"/>
            <a:ext cx="506436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>
                <a:latin typeface="Arial Narrow" charset="0"/>
              </a:defRPr>
            </a:lvl1pPr>
          </a:lstStyle>
          <a:p>
            <a:pPr>
              <a:defRPr/>
            </a:pPr>
            <a:r>
              <a:rPr lang="it-IT"/>
              <a:t>Document title | Author Name | Place | Data doc | Programme | Pag. </a:t>
            </a:r>
            <a:fld id="{F5070CC5-6A07-C34E-A79A-BC863F1D0B26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994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>
                <a:latin typeface="Arial Narrow" charset="0"/>
              </a:defRPr>
            </a:lvl1pPr>
          </a:lstStyle>
          <a:p>
            <a:pPr>
              <a:defRPr/>
            </a:pPr>
            <a:r>
              <a:rPr lang="it-IT"/>
              <a:t>Document title | Author Name | Place | Data doc | Programme | Pag. </a:t>
            </a:r>
            <a:fld id="{2833B989-E40E-124A-8C21-BECCA852B7E7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733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37744" y="307975"/>
            <a:ext cx="17907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644" y="307975"/>
            <a:ext cx="5231423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>
                <a:latin typeface="Arial Narrow" charset="0"/>
              </a:defRPr>
            </a:lvl1pPr>
          </a:lstStyle>
          <a:p>
            <a:pPr>
              <a:defRPr/>
            </a:pPr>
            <a:r>
              <a:rPr lang="it-IT"/>
              <a:t>Document title | Author Name | Place | Data doc | Programme | Pag. </a:t>
            </a:r>
            <a:fld id="{81EBBE46-DD52-8A44-B089-AFD612796AB4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1472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59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5900"/>
              <a:t>Titeltext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2500"/>
            </a:lvl1pPr>
            <a:lvl2pPr marL="0" indent="0" algn="ctr">
              <a:spcBef>
                <a:spcPts val="0"/>
              </a:spcBef>
              <a:buSzTx/>
              <a:buNone/>
              <a:defRPr sz="2500"/>
            </a:lvl2pPr>
            <a:lvl3pPr marL="0" indent="0" algn="ctr">
              <a:spcBef>
                <a:spcPts val="0"/>
              </a:spcBef>
              <a:buSzTx/>
              <a:buNone/>
              <a:defRPr sz="2500"/>
            </a:lvl3pPr>
            <a:lvl4pPr marL="0" indent="0" algn="ctr">
              <a:spcBef>
                <a:spcPts val="0"/>
              </a:spcBef>
              <a:buSzTx/>
              <a:buNone/>
              <a:defRPr sz="2500"/>
            </a:lvl4pPr>
            <a:lvl5pPr marL="0" indent="0" algn="ctr">
              <a:spcBef>
                <a:spcPts val="0"/>
              </a:spcBef>
              <a:buSzTx/>
              <a:buNone/>
              <a:defRPr sz="2500"/>
            </a:lvl5pPr>
          </a:lstStyle>
          <a:p>
            <a:pPr lvl="0">
              <a:defRPr sz="1800"/>
            </a:pPr>
            <a:r>
              <a:rPr sz="2500"/>
              <a:t>Textebene 1</a:t>
            </a:r>
          </a:p>
          <a:p>
            <a:pPr lvl="1">
              <a:defRPr sz="1800"/>
            </a:pPr>
            <a:r>
              <a:rPr sz="2500"/>
              <a:t>Textebene 2</a:t>
            </a:r>
          </a:p>
          <a:p>
            <a:pPr lvl="2">
              <a:defRPr sz="1800"/>
            </a:pPr>
            <a:r>
              <a:rPr sz="2500"/>
              <a:t>Textebene 3</a:t>
            </a:r>
          </a:p>
          <a:p>
            <a:pPr lvl="3">
              <a:defRPr sz="1800"/>
            </a:pPr>
            <a:r>
              <a:rPr sz="2500"/>
              <a:t>Textebene 4</a:t>
            </a:r>
          </a:p>
          <a:p>
            <a:pPr lvl="4">
              <a:defRPr sz="1800"/>
            </a:pPr>
            <a:r>
              <a:rPr sz="2500"/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771857903"/>
      </p:ext>
    </p:extLst>
  </p:cSld>
  <p:clrMapOvr>
    <a:masterClrMapping/>
  </p:clrMapOvr>
  <p:transition xmlns:p14="http://schemas.microsoft.com/office/powerpoint/2010/main"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232323"/>
                </a:solidFill>
              </a:rPr>
              <a:t>Titeltext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Textebene 1</a:t>
            </a:r>
          </a:p>
          <a:p>
            <a:pPr lvl="1">
              <a:defRPr sz="1800"/>
            </a:pPr>
            <a:r>
              <a:rPr sz="3000"/>
              <a:t>Textebene 2</a:t>
            </a:r>
          </a:p>
          <a:p>
            <a:pPr lvl="2">
              <a:defRPr sz="1800"/>
            </a:pPr>
            <a:r>
              <a:rPr sz="3000"/>
              <a:t>Textebene 3</a:t>
            </a:r>
          </a:p>
          <a:p>
            <a:pPr lvl="3">
              <a:defRPr sz="1800"/>
            </a:pPr>
            <a:r>
              <a:rPr sz="3000"/>
              <a:t>Textebene 4</a:t>
            </a:r>
          </a:p>
          <a:p>
            <a:pPr lvl="4">
              <a:defRPr sz="1800"/>
            </a:pPr>
            <a:r>
              <a:rPr sz="3000"/>
              <a:t>Textebene 5</a:t>
            </a:r>
          </a:p>
        </p:txBody>
      </p:sp>
      <p:sp>
        <p:nvSpPr>
          <p:cNvPr id="13" name="Shape 13"/>
          <p:cNvSpPr/>
          <p:nvPr/>
        </p:nvSpPr>
        <p:spPr>
          <a:xfrm>
            <a:off x="190728" y="795689"/>
            <a:ext cx="8760312" cy="2"/>
          </a:xfrm>
          <a:prstGeom prst="line">
            <a:avLst/>
          </a:prstGeom>
          <a:ln w="25400">
            <a:solidFill>
              <a:srgbClr val="232323"/>
            </a:solidFill>
            <a:miter lim="400000"/>
          </a:ln>
        </p:spPr>
        <p:txBody>
          <a:bodyPr lIns="0" tIns="0" rIns="0" bIns="0" anchor="ctr"/>
          <a:lstStyle/>
          <a:p>
            <a:pPr defTabSz="32145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44972521"/>
      </p:ext>
    </p:extLst>
  </p:cSld>
  <p:clrMapOvr>
    <a:masterClrMapping/>
  </p:clrMapOvr>
  <p:transition xmlns:p14="http://schemas.microsoft.com/office/powerpoint/2010/main"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>
              <a:defRPr sz="59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5900"/>
              <a:t>Titeltext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367890" anchor="t"/>
          <a:lstStyle>
            <a:lvl1pPr marL="571002" indent="-347767">
              <a:spcBef>
                <a:spcPts val="2672"/>
              </a:spcBef>
              <a:defRPr sz="2200"/>
            </a:lvl1pPr>
            <a:lvl2pPr marL="883530" indent="-347767">
              <a:spcBef>
                <a:spcPts val="2672"/>
              </a:spcBef>
              <a:defRPr sz="2200"/>
            </a:lvl2pPr>
            <a:lvl3pPr marL="1196057" indent="-347767">
              <a:spcBef>
                <a:spcPts val="2672"/>
              </a:spcBef>
              <a:defRPr sz="2200"/>
            </a:lvl3pPr>
            <a:lvl4pPr marL="1508585" indent="-347767">
              <a:spcBef>
                <a:spcPts val="2672"/>
              </a:spcBef>
              <a:defRPr sz="2200"/>
            </a:lvl4pPr>
            <a:lvl5pPr marL="1821113" indent="-347767">
              <a:spcBef>
                <a:spcPts val="2672"/>
              </a:spcBef>
              <a:defRPr sz="2200"/>
            </a:lvl5pPr>
          </a:lstStyle>
          <a:p>
            <a:pPr lvl="0">
              <a:defRPr sz="1800"/>
            </a:pPr>
            <a:r>
              <a:rPr sz="2200"/>
              <a:t>Textebene 1</a:t>
            </a:r>
          </a:p>
          <a:p>
            <a:pPr lvl="1">
              <a:defRPr sz="1800"/>
            </a:pPr>
            <a:r>
              <a:rPr sz="2200"/>
              <a:t>Textebene 2</a:t>
            </a:r>
          </a:p>
          <a:p>
            <a:pPr lvl="2">
              <a:defRPr sz="1800"/>
            </a:pPr>
            <a:r>
              <a:rPr sz="2200"/>
              <a:t>Textebene 3</a:t>
            </a:r>
          </a:p>
          <a:p>
            <a:pPr lvl="3">
              <a:defRPr sz="1800"/>
            </a:pPr>
            <a:r>
              <a:rPr sz="2200"/>
              <a:t>Textebene 4</a:t>
            </a:r>
          </a:p>
          <a:p>
            <a:pPr lvl="4">
              <a:defRPr sz="1800"/>
            </a:pPr>
            <a:r>
              <a:rPr sz="2200"/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085545495"/>
      </p:ext>
    </p:extLst>
  </p:cSld>
  <p:clrMapOvr>
    <a:masterClrMapping/>
  </p:clrMapOvr>
  <p:transition xmlns:p14="http://schemas.microsoft.com/office/powerpoint/2010/main"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/>
          <a:lstStyle>
            <a:lvl1pPr>
              <a:spcBef>
                <a:spcPts val="3375"/>
              </a:spcBef>
            </a:lvl1pPr>
            <a:lvl2pPr>
              <a:spcBef>
                <a:spcPts val="3375"/>
              </a:spcBef>
            </a:lvl2pPr>
            <a:lvl3pPr>
              <a:spcBef>
                <a:spcPts val="3375"/>
              </a:spcBef>
            </a:lvl3pPr>
            <a:lvl4pPr>
              <a:spcBef>
                <a:spcPts val="3375"/>
              </a:spcBef>
            </a:lvl4pPr>
            <a:lvl5pPr>
              <a:spcBef>
                <a:spcPts val="3375"/>
              </a:spcBef>
            </a:lvl5pPr>
          </a:lstStyle>
          <a:p>
            <a:pPr lvl="0">
              <a:defRPr sz="1800"/>
            </a:pPr>
            <a:r>
              <a:rPr sz="3000"/>
              <a:t>Textebene 1</a:t>
            </a:r>
          </a:p>
          <a:p>
            <a:pPr lvl="1">
              <a:defRPr sz="1800"/>
            </a:pPr>
            <a:r>
              <a:rPr sz="3000"/>
              <a:t>Textebene 2</a:t>
            </a:r>
          </a:p>
          <a:p>
            <a:pPr lvl="2">
              <a:defRPr sz="1800"/>
            </a:pPr>
            <a:r>
              <a:rPr sz="3000"/>
              <a:t>Textebene 3</a:t>
            </a:r>
          </a:p>
          <a:p>
            <a:pPr lvl="3">
              <a:defRPr sz="1800"/>
            </a:pPr>
            <a:r>
              <a:rPr sz="3000"/>
              <a:t>Textebene 4</a:t>
            </a:r>
          </a:p>
          <a:p>
            <a:pPr lvl="4">
              <a:defRPr sz="1800"/>
            </a:pPr>
            <a:r>
              <a:rPr sz="3000"/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1915089468"/>
      </p:ext>
    </p:extLst>
  </p:cSld>
  <p:clrMapOvr>
    <a:masterClrMapping/>
  </p:clrMapOvr>
  <p:transition xmlns:p14="http://schemas.microsoft.com/office/powerpoint/2010/main"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55078"/>
      </p:ext>
    </p:extLst>
  </p:cSld>
  <p:clrMapOvr>
    <a:masterClrMapping/>
  </p:clrMapOvr>
  <p:transition xmlns:p14="http://schemas.microsoft.com/office/powerpoint/2010/main"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900373"/>
      </p:ext>
    </p:extLst>
  </p:cSld>
  <p:clrMapOvr>
    <a:masterClrMapping/>
  </p:clrMapOvr>
  <p:transition xmlns:p14="http://schemas.microsoft.com/office/powerpoint/2010/main"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>
            <a:lvl1pPr>
              <a:defRPr sz="59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5900"/>
              <a:t>Titeltext</a:t>
            </a:r>
          </a:p>
        </p:txBody>
      </p:sp>
    </p:spTree>
    <p:extLst>
      <p:ext uri="{BB962C8B-B14F-4D97-AF65-F5344CB8AC3E}">
        <p14:creationId xmlns:p14="http://schemas.microsoft.com/office/powerpoint/2010/main" val="3290524966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AD18FC4C-D580-4D31-B635-268EFBEDCC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2891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>
            <a:lvl1pPr>
              <a:defRPr sz="59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5900"/>
              <a:t>Titeltext</a:t>
            </a:r>
          </a:p>
        </p:txBody>
      </p:sp>
    </p:spTree>
    <p:extLst>
      <p:ext uri="{BB962C8B-B14F-4D97-AF65-F5344CB8AC3E}">
        <p14:creationId xmlns:p14="http://schemas.microsoft.com/office/powerpoint/2010/main" val="1426886842"/>
      </p:ext>
    </p:extLst>
  </p:cSld>
  <p:clrMapOvr>
    <a:masterClrMapping/>
  </p:clrMapOvr>
  <p:transition xmlns:p14="http://schemas.microsoft.com/office/powerpoint/2010/main"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>
            <a:lvl1pPr>
              <a:defRPr sz="59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5900"/>
              <a:t>Titeltext</a:t>
            </a:r>
          </a:p>
        </p:txBody>
      </p:sp>
    </p:spTree>
    <p:extLst>
      <p:ext uri="{BB962C8B-B14F-4D97-AF65-F5344CB8AC3E}">
        <p14:creationId xmlns:p14="http://schemas.microsoft.com/office/powerpoint/2010/main" val="4056557776"/>
      </p:ext>
    </p:extLst>
  </p:cSld>
  <p:clrMapOvr>
    <a:masterClrMapping/>
  </p:clrMapOvr>
  <p:transition xmlns:p14="http://schemas.microsoft.com/office/powerpoint/2010/main"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46484" y="991195"/>
            <a:ext cx="4125516" cy="232171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9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900"/>
              <a:t>Titeltext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232171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0" algn="ctr">
              <a:spcBef>
                <a:spcPts val="0"/>
              </a:spcBef>
              <a:buSzTx/>
              <a:buNone/>
              <a:defRPr sz="2400"/>
            </a:lvl2pPr>
            <a:lvl3pPr marL="0" indent="0" algn="ctr">
              <a:spcBef>
                <a:spcPts val="0"/>
              </a:spcBef>
              <a:buSzTx/>
              <a:buNone/>
              <a:defRPr sz="2400"/>
            </a:lvl3pPr>
            <a:lvl4pPr marL="0" indent="0" algn="ctr">
              <a:spcBef>
                <a:spcPts val="0"/>
              </a:spcBef>
              <a:buSzTx/>
              <a:buNone/>
              <a:defRPr sz="2400"/>
            </a:lvl4pPr>
            <a:lvl5pPr marL="0" indent="0" algn="ctr"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Textebene 1</a:t>
            </a:r>
          </a:p>
          <a:p>
            <a:pPr lvl="1">
              <a:defRPr sz="1800"/>
            </a:pPr>
            <a:r>
              <a:rPr sz="2400"/>
              <a:t>Textebene 2</a:t>
            </a:r>
          </a:p>
          <a:p>
            <a:pPr lvl="2">
              <a:defRPr sz="1800"/>
            </a:pPr>
            <a:r>
              <a:rPr sz="2400"/>
              <a:t>Textebene 3</a:t>
            </a:r>
          </a:p>
          <a:p>
            <a:pPr lvl="3">
              <a:defRPr sz="1800"/>
            </a:pPr>
            <a:r>
              <a:rPr sz="2400"/>
              <a:t>Textebene 4</a:t>
            </a:r>
          </a:p>
          <a:p>
            <a:pPr lvl="4">
              <a:defRPr sz="1800"/>
            </a:pPr>
            <a:r>
              <a:rPr sz="2400"/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865589844"/>
      </p:ext>
    </p:extLst>
  </p:cSld>
  <p:clrMapOvr>
    <a:masterClrMapping/>
  </p:clrMapOvr>
  <p:transition xmlns:p14="http://schemas.microsoft.com/office/powerpoint/2010/main"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46484" y="991195"/>
            <a:ext cx="4125516" cy="232171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9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900"/>
              <a:t>Titeltext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232171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0" algn="ctr">
              <a:spcBef>
                <a:spcPts val="0"/>
              </a:spcBef>
              <a:buSzTx/>
              <a:buNone/>
              <a:defRPr sz="2400"/>
            </a:lvl2pPr>
            <a:lvl3pPr marL="0" indent="0" algn="ctr">
              <a:spcBef>
                <a:spcPts val="0"/>
              </a:spcBef>
              <a:buSzTx/>
              <a:buNone/>
              <a:defRPr sz="2400"/>
            </a:lvl3pPr>
            <a:lvl4pPr marL="0" indent="0" algn="ctr">
              <a:spcBef>
                <a:spcPts val="0"/>
              </a:spcBef>
              <a:buSzTx/>
              <a:buNone/>
              <a:defRPr sz="2400"/>
            </a:lvl4pPr>
            <a:lvl5pPr marL="0" indent="0" algn="ctr"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Textebene 1</a:t>
            </a:r>
          </a:p>
          <a:p>
            <a:pPr lvl="1">
              <a:defRPr sz="1800"/>
            </a:pPr>
            <a:r>
              <a:rPr sz="2400"/>
              <a:t>Textebene 2</a:t>
            </a:r>
          </a:p>
          <a:p>
            <a:pPr lvl="2">
              <a:defRPr sz="1800"/>
            </a:pPr>
            <a:r>
              <a:rPr sz="2400"/>
              <a:t>Textebene 3</a:t>
            </a:r>
          </a:p>
          <a:p>
            <a:pPr lvl="3">
              <a:defRPr sz="1800"/>
            </a:pPr>
            <a:r>
              <a:rPr sz="2400"/>
              <a:t>Textebene 4</a:t>
            </a:r>
          </a:p>
          <a:p>
            <a:pPr lvl="4">
              <a:defRPr sz="1800"/>
            </a:pPr>
            <a:r>
              <a:rPr sz="2400"/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3843860521"/>
      </p:ext>
    </p:extLst>
  </p:cSld>
  <p:clrMapOvr>
    <a:masterClrMapping/>
  </p:clrMapOvr>
  <p:transition xmlns:p14="http://schemas.microsoft.com/office/powerpoint/2010/main"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>
              <a:defRPr sz="59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5900"/>
              <a:t>Titeltext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3545086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00"/>
            </a:lvl1pPr>
            <a:lvl2pPr marL="883530" indent="-347767">
              <a:spcBef>
                <a:spcPts val="2672"/>
              </a:spcBef>
              <a:defRPr sz="2200"/>
            </a:lvl2pPr>
            <a:lvl3pPr marL="1196057" indent="-347767">
              <a:spcBef>
                <a:spcPts val="2672"/>
              </a:spcBef>
              <a:defRPr sz="2200"/>
            </a:lvl3pPr>
            <a:lvl4pPr marL="1508585" indent="-347767">
              <a:spcBef>
                <a:spcPts val="2672"/>
              </a:spcBef>
              <a:defRPr sz="2200"/>
            </a:lvl4pPr>
            <a:lvl5pPr marL="1821113" indent="-347767">
              <a:spcBef>
                <a:spcPts val="2672"/>
              </a:spcBef>
              <a:defRPr sz="2200"/>
            </a:lvl5pPr>
          </a:lstStyle>
          <a:p>
            <a:pPr lvl="0">
              <a:defRPr sz="1800"/>
            </a:pPr>
            <a:r>
              <a:rPr sz="2200"/>
              <a:t>Textebene 1</a:t>
            </a:r>
          </a:p>
          <a:p>
            <a:pPr lvl="1">
              <a:defRPr sz="1800"/>
            </a:pPr>
            <a:r>
              <a:rPr sz="2200"/>
              <a:t>Textebene 2</a:t>
            </a:r>
          </a:p>
          <a:p>
            <a:pPr lvl="2">
              <a:defRPr sz="1800"/>
            </a:pPr>
            <a:r>
              <a:rPr sz="2200"/>
              <a:t>Textebene 3</a:t>
            </a:r>
          </a:p>
          <a:p>
            <a:pPr lvl="3">
              <a:defRPr sz="1800"/>
            </a:pPr>
            <a:r>
              <a:rPr sz="2200"/>
              <a:t>Textebene 4</a:t>
            </a:r>
          </a:p>
          <a:p>
            <a:pPr lvl="4">
              <a:defRPr sz="1800"/>
            </a:pPr>
            <a:r>
              <a:rPr sz="2200"/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4268008942"/>
      </p:ext>
    </p:extLst>
  </p:cSld>
  <p:clrMapOvr>
    <a:masterClrMapping/>
  </p:clrMapOvr>
  <p:transition xmlns:p14="http://schemas.microsoft.com/office/powerpoint/2010/main"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>
              <a:defRPr sz="59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5900"/>
              <a:t>Titeltext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3545086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00"/>
            </a:lvl1pPr>
            <a:lvl2pPr marL="883530" indent="-347767">
              <a:spcBef>
                <a:spcPts val="2672"/>
              </a:spcBef>
              <a:defRPr sz="2200"/>
            </a:lvl2pPr>
            <a:lvl3pPr marL="1196057" indent="-347767">
              <a:spcBef>
                <a:spcPts val="2672"/>
              </a:spcBef>
              <a:defRPr sz="2200"/>
            </a:lvl3pPr>
            <a:lvl4pPr marL="1508585" indent="-347767">
              <a:spcBef>
                <a:spcPts val="2672"/>
              </a:spcBef>
              <a:defRPr sz="2200"/>
            </a:lvl4pPr>
            <a:lvl5pPr marL="1821113" indent="-347767">
              <a:spcBef>
                <a:spcPts val="2672"/>
              </a:spcBef>
              <a:defRPr sz="2200"/>
            </a:lvl5pPr>
          </a:lstStyle>
          <a:p>
            <a:pPr lvl="0">
              <a:defRPr sz="1800"/>
            </a:pPr>
            <a:r>
              <a:rPr sz="2200"/>
              <a:t>Textebene 1</a:t>
            </a:r>
          </a:p>
          <a:p>
            <a:pPr lvl="1">
              <a:defRPr sz="1800"/>
            </a:pPr>
            <a:r>
              <a:rPr sz="2200"/>
              <a:t>Textebene 2</a:t>
            </a:r>
          </a:p>
          <a:p>
            <a:pPr lvl="2">
              <a:defRPr sz="1800"/>
            </a:pPr>
            <a:r>
              <a:rPr sz="2200"/>
              <a:t>Textebene 3</a:t>
            </a:r>
          </a:p>
          <a:p>
            <a:pPr lvl="3">
              <a:defRPr sz="1800"/>
            </a:pPr>
            <a:r>
              <a:rPr sz="2200"/>
              <a:t>Textebene 4</a:t>
            </a:r>
          </a:p>
          <a:p>
            <a:pPr lvl="4">
              <a:defRPr sz="1800"/>
            </a:pPr>
            <a:r>
              <a:rPr sz="2200"/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4260676176"/>
      </p:ext>
    </p:extLst>
  </p:cSld>
  <p:clrMapOvr>
    <a:masterClrMapping/>
  </p:clrMapOvr>
  <p:transition xmlns:p14="http://schemas.microsoft.com/office/powerpoint/2010/main"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>
              <a:defRPr sz="59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5900"/>
              <a:t>Titeltext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5464969" y="1946672"/>
            <a:ext cx="2786063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00"/>
            </a:lvl1pPr>
            <a:lvl2pPr marL="883530" indent="-347767">
              <a:spcBef>
                <a:spcPts val="2672"/>
              </a:spcBef>
              <a:defRPr sz="2200"/>
            </a:lvl2pPr>
            <a:lvl3pPr marL="1196057" indent="-347767">
              <a:spcBef>
                <a:spcPts val="2672"/>
              </a:spcBef>
              <a:defRPr sz="2200"/>
            </a:lvl3pPr>
            <a:lvl4pPr marL="1508585" indent="-347767">
              <a:spcBef>
                <a:spcPts val="2672"/>
              </a:spcBef>
              <a:defRPr sz="2200"/>
            </a:lvl4pPr>
            <a:lvl5pPr marL="1821113" indent="-347767">
              <a:spcBef>
                <a:spcPts val="2672"/>
              </a:spcBef>
              <a:defRPr sz="2200"/>
            </a:lvl5pPr>
          </a:lstStyle>
          <a:p>
            <a:pPr lvl="0">
              <a:defRPr sz="1800"/>
            </a:pPr>
            <a:r>
              <a:rPr sz="2200"/>
              <a:t>Textebene 1</a:t>
            </a:r>
          </a:p>
          <a:p>
            <a:pPr lvl="1">
              <a:defRPr sz="1800"/>
            </a:pPr>
            <a:r>
              <a:rPr sz="2200"/>
              <a:t>Textebene 2</a:t>
            </a:r>
          </a:p>
          <a:p>
            <a:pPr lvl="2">
              <a:defRPr sz="1800"/>
            </a:pPr>
            <a:r>
              <a:rPr sz="2200"/>
              <a:t>Textebene 3</a:t>
            </a:r>
          </a:p>
          <a:p>
            <a:pPr lvl="3">
              <a:defRPr sz="1800"/>
            </a:pPr>
            <a:r>
              <a:rPr sz="2200"/>
              <a:t>Textebene 4</a:t>
            </a:r>
          </a:p>
          <a:p>
            <a:pPr lvl="4">
              <a:defRPr sz="1800"/>
            </a:pPr>
            <a:r>
              <a:rPr sz="2200"/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124769198"/>
      </p:ext>
    </p:extLst>
  </p:cSld>
  <p:clrMapOvr>
    <a:masterClrMapping/>
  </p:clrMapOvr>
  <p:transition xmlns:p14="http://schemas.microsoft.com/office/powerpoint/2010/main"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232323"/>
                </a:solidFill>
              </a:rPr>
              <a:t>Titeltext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Textebene 1</a:t>
            </a:r>
          </a:p>
          <a:p>
            <a:pPr lvl="1">
              <a:defRPr sz="1800"/>
            </a:pPr>
            <a:r>
              <a:rPr sz="3000"/>
              <a:t>Textebene 2</a:t>
            </a:r>
          </a:p>
          <a:p>
            <a:pPr lvl="2">
              <a:defRPr sz="1800"/>
            </a:pPr>
            <a:r>
              <a:rPr sz="3000"/>
              <a:t>Textebene 3</a:t>
            </a:r>
          </a:p>
          <a:p>
            <a:pPr lvl="3">
              <a:defRPr sz="1800"/>
            </a:pPr>
            <a:r>
              <a:rPr sz="3000"/>
              <a:t>Textebene 4</a:t>
            </a:r>
          </a:p>
          <a:p>
            <a:pPr lvl="4">
              <a:defRPr sz="1800"/>
            </a:pPr>
            <a:r>
              <a:rPr sz="3000"/>
              <a:t>Textebene 5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Gill Sans"/>
                <a:ea typeface="Gill Sans"/>
                <a:cs typeface="Gill Sans"/>
              </a:rPr>
              <a:pPr/>
              <a:t>‹Nr.›</a:t>
            </a:fld>
            <a:endParaRPr>
              <a:latin typeface="Gill Sans"/>
              <a:ea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60619018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32472557-09D5-4963-8EC6-B344159E91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28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5999" y="1"/>
            <a:ext cx="5562601" cy="6857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98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232323"/>
                </a:solidFill>
              </a:rPr>
              <a:t>Titeltext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Textebene 1</a:t>
            </a:r>
          </a:p>
          <a:p>
            <a:pPr lvl="1">
              <a:defRPr sz="1800"/>
            </a:pPr>
            <a:r>
              <a:rPr sz="3000"/>
              <a:t>Textebene 2</a:t>
            </a:r>
          </a:p>
          <a:p>
            <a:pPr lvl="2">
              <a:defRPr sz="1800"/>
            </a:pPr>
            <a:r>
              <a:rPr sz="3000"/>
              <a:t>Textebene 3</a:t>
            </a:r>
          </a:p>
          <a:p>
            <a:pPr lvl="3">
              <a:defRPr sz="1800"/>
            </a:pPr>
            <a:r>
              <a:rPr sz="3000"/>
              <a:t>Textebene 4</a:t>
            </a:r>
          </a:p>
          <a:p>
            <a:pPr lvl="4">
              <a:defRPr sz="1800"/>
            </a:pPr>
            <a:r>
              <a:rPr sz="3000"/>
              <a:t>Textebene 5</a:t>
            </a:r>
          </a:p>
        </p:txBody>
      </p:sp>
      <p:sp>
        <p:nvSpPr>
          <p:cNvPr id="13" name="Shape 13"/>
          <p:cNvSpPr/>
          <p:nvPr/>
        </p:nvSpPr>
        <p:spPr>
          <a:xfrm>
            <a:off x="190728" y="795689"/>
            <a:ext cx="8760312" cy="2"/>
          </a:xfrm>
          <a:prstGeom prst="line">
            <a:avLst/>
          </a:prstGeom>
          <a:ln w="25400">
            <a:solidFill>
              <a:srgbClr val="232323"/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504860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5407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47092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548680"/>
            <a:ext cx="8208912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494829"/>
            <a:ext cx="8226053" cy="46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029" name="Grafik 10" descr="dlr_signet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" name="Rectangle 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560" y="122238"/>
            <a:ext cx="1315286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dirty="0" err="1"/>
              <a:t>www.DLR.de</a:t>
            </a:r>
            <a:r>
              <a:rPr lang="de-DE" dirty="0"/>
              <a:t> </a:t>
            </a:r>
            <a:r>
              <a:rPr lang="de-DE" dirty="0" smtClean="0"/>
              <a:t> – PF </a:t>
            </a:r>
            <a:r>
              <a:rPr lang="de-DE" dirty="0"/>
              <a:t>•  Chart </a:t>
            </a:r>
            <a:fld id="{52917C3B-CD55-4701-84F9-F08C458EA71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6" r:id="rId7"/>
    <p:sldLayoutId id="2147483738" r:id="rId8"/>
  </p:sldLayoutIdLst>
  <p:hf hdr="0" dt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"/>
          <p:cNvSpPr>
            <a:spLocks noChangeArrowheads="1"/>
          </p:cNvSpPr>
          <p:nvPr/>
        </p:nvSpPr>
        <p:spPr bwMode="auto">
          <a:xfrm>
            <a:off x="36513" y="5876925"/>
            <a:ext cx="9144000" cy="1008063"/>
          </a:xfrm>
          <a:prstGeom prst="rect">
            <a:avLst/>
          </a:prstGeom>
          <a:solidFill>
            <a:srgbClr val="1725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buFontTx/>
              <a:buNone/>
            </a:pPr>
            <a:endParaRPr lang="en-GB" sz="1000" smtClean="0">
              <a:solidFill>
                <a:srgbClr val="99CCFF"/>
              </a:solidFill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100000"/>
              </a:lnSpc>
              <a:buFontTx/>
              <a:buNone/>
            </a:pPr>
            <a:endParaRPr lang="en-GB" sz="1000" smtClean="0">
              <a:solidFill>
                <a:srgbClr val="99CCFF"/>
              </a:solidFill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100000"/>
              </a:lnSpc>
              <a:buFontTx/>
              <a:buNone/>
            </a:pPr>
            <a:endParaRPr lang="en-GB" sz="1000" smtClean="0">
              <a:solidFill>
                <a:srgbClr val="99CCFF"/>
              </a:solidFill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100000"/>
              </a:lnSpc>
              <a:buFontTx/>
              <a:buNone/>
            </a:pPr>
            <a:endParaRPr lang="en-GB" sz="1000" smtClean="0">
              <a:solidFill>
                <a:srgbClr val="99CCFF"/>
              </a:solidFill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en-GB" sz="1000" smtClean="0">
                <a:solidFill>
                  <a:srgbClr val="99CCFF"/>
                </a:solidFill>
                <a:ea typeface="ＭＳ Ｐゴシック" charset="0"/>
                <a:cs typeface="ＭＳ Ｐゴシック" charset="0"/>
              </a:rPr>
              <a:t>Johannes.Benkhoff@esa.int </a:t>
            </a:r>
          </a:p>
        </p:txBody>
      </p:sp>
      <p:pic>
        <p:nvPicPr>
          <p:cNvPr id="13315" name="Picture 4" descr="BLACK_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2750800"/>
            <a:ext cx="190500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COLO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92825"/>
            <a:ext cx="15843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12750" y="447675"/>
            <a:ext cx="83915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268413"/>
            <a:ext cx="83899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3319" name="Picture 1" descr="bepicolombo_RGB_transparent_BB.gif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878513"/>
            <a:ext cx="24479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2" descr="Screen shot 2011-06-28 at 3.12.19 PM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6165850"/>
            <a:ext cx="7921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88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17255F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17255F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17255F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17255F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17255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900" b="1">
          <a:solidFill>
            <a:srgbClr val="17255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900" b="1">
          <a:solidFill>
            <a:srgbClr val="17255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900" b="1">
          <a:solidFill>
            <a:srgbClr val="17255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900" b="1">
          <a:solidFill>
            <a:srgbClr val="17255F"/>
          </a:solidFill>
          <a:latin typeface="Arial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20000"/>
        </a:spcAft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03263" indent="-266700" algn="l" rtl="0" eaLnBrk="0" fontAlgn="base" hangingPunct="0">
        <a:spcBef>
          <a:spcPct val="20000"/>
        </a:spcBef>
        <a:spcAft>
          <a:spcPct val="20000"/>
        </a:spcAft>
        <a:buChar char="–"/>
        <a:defRPr sz="2000">
          <a:solidFill>
            <a:srgbClr val="605C58"/>
          </a:solidFill>
          <a:latin typeface="+mn-lt"/>
          <a:ea typeface="ＭＳ Ｐゴシック" charset="-128"/>
        </a:defRPr>
      </a:lvl2pPr>
      <a:lvl3pPr marL="1111250" indent="-228600" algn="l" rtl="0" eaLnBrk="0" fontAlgn="base" hangingPunct="0">
        <a:spcBef>
          <a:spcPct val="20000"/>
        </a:spcBef>
        <a:spcAft>
          <a:spcPct val="20000"/>
        </a:spcAft>
        <a:buChar char="•"/>
        <a:defRPr>
          <a:solidFill>
            <a:srgbClr val="605C58"/>
          </a:solidFill>
          <a:latin typeface="+mn-lt"/>
          <a:ea typeface="ＭＳ Ｐゴシック" charset="-128"/>
        </a:defRPr>
      </a:lvl3pPr>
      <a:lvl4pPr marL="1519238" indent="-228600" algn="l" rtl="0" eaLnBrk="0" fontAlgn="base" hangingPunct="0">
        <a:spcBef>
          <a:spcPct val="20000"/>
        </a:spcBef>
        <a:spcAft>
          <a:spcPct val="20000"/>
        </a:spcAft>
        <a:buChar char="–"/>
        <a:defRPr sz="1600">
          <a:solidFill>
            <a:srgbClr val="605C58"/>
          </a:solidFill>
          <a:latin typeface="+mn-lt"/>
          <a:ea typeface="ＭＳ Ｐゴシック" charset="-128"/>
        </a:defRPr>
      </a:lvl4pPr>
      <a:lvl5pPr marL="1974850" indent="-276225" algn="l" rtl="0" eaLnBrk="0" fontAlgn="base" hangingPunct="0">
        <a:spcBef>
          <a:spcPct val="20000"/>
        </a:spcBef>
        <a:spcAft>
          <a:spcPct val="20000"/>
        </a:spcAft>
        <a:buChar char="»"/>
        <a:defRPr sz="1600">
          <a:solidFill>
            <a:srgbClr val="605C58"/>
          </a:solidFill>
          <a:latin typeface="+mn-lt"/>
          <a:ea typeface="ＭＳ Ｐゴシック" charset="-128"/>
        </a:defRPr>
      </a:lvl5pPr>
      <a:lvl6pPr marL="2432050" indent="-276225" algn="l" rtl="0" fontAlgn="base">
        <a:spcBef>
          <a:spcPct val="20000"/>
        </a:spcBef>
        <a:spcAft>
          <a:spcPct val="20000"/>
        </a:spcAft>
        <a:buChar char="»"/>
        <a:defRPr sz="1600">
          <a:solidFill>
            <a:srgbClr val="605C58"/>
          </a:solidFill>
          <a:latin typeface="+mn-lt"/>
          <a:ea typeface="ＭＳ Ｐゴシック" charset="-128"/>
        </a:defRPr>
      </a:lvl6pPr>
      <a:lvl7pPr marL="2889250" indent="-276225" algn="l" rtl="0" fontAlgn="base">
        <a:spcBef>
          <a:spcPct val="20000"/>
        </a:spcBef>
        <a:spcAft>
          <a:spcPct val="20000"/>
        </a:spcAft>
        <a:buChar char="»"/>
        <a:defRPr sz="1600">
          <a:solidFill>
            <a:srgbClr val="605C58"/>
          </a:solidFill>
          <a:latin typeface="+mn-lt"/>
          <a:ea typeface="ＭＳ Ｐゴシック" charset="-128"/>
        </a:defRPr>
      </a:lvl7pPr>
      <a:lvl8pPr marL="3346450" indent="-276225" algn="l" rtl="0" fontAlgn="base">
        <a:spcBef>
          <a:spcPct val="20000"/>
        </a:spcBef>
        <a:spcAft>
          <a:spcPct val="20000"/>
        </a:spcAft>
        <a:buChar char="»"/>
        <a:defRPr sz="1600">
          <a:solidFill>
            <a:srgbClr val="605C58"/>
          </a:solidFill>
          <a:latin typeface="+mn-lt"/>
          <a:ea typeface="ＭＳ Ｐゴシック" charset="-128"/>
        </a:defRPr>
      </a:lvl8pPr>
      <a:lvl9pPr marL="3803650" indent="-276225" algn="l" rtl="0" fontAlgn="base">
        <a:spcBef>
          <a:spcPct val="20000"/>
        </a:spcBef>
        <a:spcAft>
          <a:spcPct val="20000"/>
        </a:spcAft>
        <a:buChar char="»"/>
        <a:defRPr sz="1600">
          <a:solidFill>
            <a:srgbClr val="605C5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fld id="{14BADD83-59AB-724A-8322-59AB41EE485E}" type="datetimeFigureOut">
              <a:rPr lang="en-US"/>
              <a:pPr>
                <a:lnSpc>
                  <a:spcPct val="100000"/>
                </a:lnSpc>
                <a:buFontTx/>
                <a:buNone/>
                <a:defRPr/>
              </a:pPr>
              <a:t>18.06.15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fld id="{284BC473-7AE1-524D-AF2B-AC3BF69516CB}" type="slidenum">
              <a:rPr lang="en-US"/>
              <a:pPr>
                <a:lnSpc>
                  <a:spcPct val="100000"/>
                </a:lnSpc>
                <a:buFontTx/>
                <a:buNone/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8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3" descr="PPT_Header0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2775" y="1673225"/>
            <a:ext cx="77597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32666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7550" y="6286500"/>
            <a:ext cx="5302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4D4F53"/>
                </a:solidFill>
                <a:latin typeface="Verdana" charset="0"/>
                <a:cs typeface="+mn-cs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it-IT">
                <a:ea typeface="ＭＳ Ｐゴシック" charset="0"/>
              </a:rPr>
              <a:t>Document title | Author Name | Place | Data doc | Programme | Pag. </a:t>
            </a:r>
            <a:fld id="{FECBDCD9-37BC-7347-B71F-25998AEB9F66}" type="slidenum">
              <a:rPr lang="it-IT">
                <a:ea typeface="ＭＳ Ｐゴシック" charset="0"/>
              </a:rPr>
              <a:pPr>
                <a:lnSpc>
                  <a:spcPct val="100000"/>
                </a:lnSpc>
                <a:buFontTx/>
                <a:buNone/>
                <a:defRPr/>
              </a:pPr>
              <a:t>‹Nr.›</a:t>
            </a:fld>
            <a:endParaRPr lang="it-IT">
              <a:ea typeface="ＭＳ Ｐゴシック" charset="0"/>
            </a:endParaRPr>
          </a:p>
        </p:txBody>
      </p:sp>
      <p:sp>
        <p:nvSpPr>
          <p:cNvPr id="1434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2300" y="163513"/>
            <a:ext cx="62007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pic>
        <p:nvPicPr>
          <p:cNvPr id="14342" name="Picture 22" descr="signatur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27775"/>
            <a:ext cx="9139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75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  <a:cs typeface="ＭＳ Ｐゴシック" charset="0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0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600">
          <a:solidFill>
            <a:srgbClr val="9D9FA1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600">
          <a:solidFill>
            <a:srgbClr val="9D9FA1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600">
          <a:solidFill>
            <a:srgbClr val="9D9FA1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1600">
          <a:solidFill>
            <a:srgbClr val="9D9FA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90728" y="795689"/>
            <a:ext cx="8760312" cy="2"/>
          </a:xfrm>
          <a:prstGeom prst="line">
            <a:avLst/>
          </a:prstGeom>
          <a:ln w="25400">
            <a:solidFill>
              <a:srgbClr val="232323"/>
            </a:solidFill>
            <a:miter lim="400000"/>
          </a:ln>
        </p:spPr>
        <p:txBody>
          <a:bodyPr lIns="0" tIns="0" rIns="0" bIns="0" anchor="ctr"/>
          <a:lstStyle/>
          <a:p>
            <a:pPr defTabSz="32145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Shape 3"/>
          <p:cNvSpPr/>
          <p:nvPr/>
        </p:nvSpPr>
        <p:spPr>
          <a:xfrm>
            <a:off x="8667929" y="6455727"/>
            <a:ext cx="444730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800"/>
            </a:lvl1pPr>
          </a:lstStyle>
          <a:p>
            <a:pPr algn="ctr" defTabSz="41075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ern="0">
                <a:solidFill>
                  <a:sysClr val="windowText" lastClr="000000"/>
                </a:solidFill>
                <a:latin typeface="Gill Sans"/>
                <a:ea typeface="Gill Sans"/>
                <a:cs typeface="Gill Sans"/>
                <a:sym typeface="Gill Sans"/>
              </a:rPr>
              <a:t>/ 37</a:t>
            </a:r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892969" y="169664"/>
            <a:ext cx="7250906" cy="616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232323"/>
                </a:solidFill>
              </a:rPr>
              <a:t>Titeltext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/>
          <a:p>
            <a:pPr lvl="0">
              <a:defRPr sz="1800"/>
            </a:pPr>
            <a:r>
              <a:rPr sz="3000"/>
              <a:t>Textebene 1</a:t>
            </a:r>
          </a:p>
          <a:p>
            <a:pPr lvl="1">
              <a:defRPr sz="1800"/>
            </a:pPr>
            <a:r>
              <a:rPr sz="3000"/>
              <a:t>Textebene 2</a:t>
            </a:r>
          </a:p>
          <a:p>
            <a:pPr lvl="2">
              <a:defRPr sz="1800"/>
            </a:pPr>
            <a:r>
              <a:rPr sz="3000"/>
              <a:t>Textebene 3</a:t>
            </a:r>
          </a:p>
          <a:p>
            <a:pPr lvl="3">
              <a:defRPr sz="1800"/>
            </a:pPr>
            <a:r>
              <a:rPr sz="3000"/>
              <a:t>Textebene 4</a:t>
            </a:r>
          </a:p>
          <a:p>
            <a:pPr lvl="4">
              <a:defRPr sz="1800"/>
            </a:pPr>
            <a:r>
              <a:rPr sz="3000"/>
              <a:t>Textebene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488788" y="6500812"/>
            <a:ext cx="337088" cy="2000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300"/>
            </a:lvl1pPr>
          </a:lstStyle>
          <a:p>
            <a:pPr algn="ctr" defTabSz="41075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86CB4B4D-7CA3-9044-876B-883B54F8677D}" type="slidenum">
              <a:rPr kern="0">
                <a:solidFill>
                  <a:sysClr val="windowText" lastClr="000000"/>
                </a:solidFill>
                <a:latin typeface="Gill Sans"/>
                <a:ea typeface="Gill Sans"/>
                <a:cs typeface="Gill Sans"/>
                <a:sym typeface="Gill Sans"/>
              </a:rPr>
              <a:pPr algn="ctr" defTabSz="41075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‹Nr.›</a:t>
            </a:fld>
            <a:endParaRPr kern="0">
              <a:solidFill>
                <a:sysClr val="windowText" lastClr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7662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</p:sldLayoutIdLst>
  <p:transition xmlns:p14="http://schemas.microsoft.com/office/powerpoint/2010/main" spd="med"/>
  <p:txStyles>
    <p:titleStyle>
      <a:lvl1pPr algn="ctr" defTabSz="410751">
        <a:defRPr sz="3400">
          <a:solidFill>
            <a:srgbClr val="232323"/>
          </a:solidFill>
          <a:latin typeface="+mn-lt"/>
          <a:ea typeface="+mn-ea"/>
          <a:cs typeface="+mn-cs"/>
          <a:sym typeface="Gill Sans"/>
        </a:defRPr>
      </a:lvl1pPr>
      <a:lvl2pPr indent="160729" algn="ctr" defTabSz="410751">
        <a:defRPr sz="3400">
          <a:solidFill>
            <a:srgbClr val="232323"/>
          </a:solidFill>
          <a:latin typeface="+mn-lt"/>
          <a:ea typeface="+mn-ea"/>
          <a:cs typeface="+mn-cs"/>
          <a:sym typeface="Gill Sans"/>
        </a:defRPr>
      </a:lvl2pPr>
      <a:lvl3pPr indent="321457" algn="ctr" defTabSz="410751">
        <a:defRPr sz="3400">
          <a:solidFill>
            <a:srgbClr val="232323"/>
          </a:solidFill>
          <a:latin typeface="+mn-lt"/>
          <a:ea typeface="+mn-ea"/>
          <a:cs typeface="+mn-cs"/>
          <a:sym typeface="Gill Sans"/>
        </a:defRPr>
      </a:lvl3pPr>
      <a:lvl4pPr indent="482186" algn="ctr" defTabSz="410751">
        <a:defRPr sz="3400">
          <a:solidFill>
            <a:srgbClr val="232323"/>
          </a:solidFill>
          <a:latin typeface="+mn-lt"/>
          <a:ea typeface="+mn-ea"/>
          <a:cs typeface="+mn-cs"/>
          <a:sym typeface="Gill Sans"/>
        </a:defRPr>
      </a:lvl4pPr>
      <a:lvl5pPr indent="642915" algn="ctr" defTabSz="410751">
        <a:defRPr sz="3400">
          <a:solidFill>
            <a:srgbClr val="232323"/>
          </a:solidFill>
          <a:latin typeface="+mn-lt"/>
          <a:ea typeface="+mn-ea"/>
          <a:cs typeface="+mn-cs"/>
          <a:sym typeface="Gill Sans"/>
        </a:defRPr>
      </a:lvl5pPr>
      <a:lvl6pPr indent="803643" algn="ctr" defTabSz="410751">
        <a:defRPr sz="3400">
          <a:solidFill>
            <a:srgbClr val="232323"/>
          </a:solidFill>
          <a:latin typeface="+mn-lt"/>
          <a:ea typeface="+mn-ea"/>
          <a:cs typeface="+mn-cs"/>
          <a:sym typeface="Gill Sans"/>
        </a:defRPr>
      </a:lvl6pPr>
      <a:lvl7pPr indent="964372" algn="ctr" defTabSz="410751">
        <a:defRPr sz="3400">
          <a:solidFill>
            <a:srgbClr val="232323"/>
          </a:solidFill>
          <a:latin typeface="+mn-lt"/>
          <a:ea typeface="+mn-ea"/>
          <a:cs typeface="+mn-cs"/>
          <a:sym typeface="Gill Sans"/>
        </a:defRPr>
      </a:lvl7pPr>
      <a:lvl8pPr indent="1125101" algn="ctr" defTabSz="410751">
        <a:defRPr sz="3400">
          <a:solidFill>
            <a:srgbClr val="232323"/>
          </a:solidFill>
          <a:latin typeface="+mn-lt"/>
          <a:ea typeface="+mn-ea"/>
          <a:cs typeface="+mn-cs"/>
          <a:sym typeface="Gill Sans"/>
        </a:defRPr>
      </a:lvl8pPr>
      <a:lvl9pPr indent="1285829" algn="ctr" defTabSz="410751">
        <a:defRPr sz="3400">
          <a:solidFill>
            <a:srgbClr val="232323"/>
          </a:solidFill>
          <a:latin typeface="+mn-lt"/>
          <a:ea typeface="+mn-ea"/>
          <a:cs typeface="+mn-cs"/>
          <a:sym typeface="Gill Sans"/>
        </a:defRPr>
      </a:lvl9pPr>
    </p:titleStyle>
    <p:bodyStyle>
      <a:lvl1pPr marL="625056" indent="-401822" defTabSz="410751">
        <a:spcBef>
          <a:spcPts val="1687"/>
        </a:spcBef>
        <a:buSzPct val="171000"/>
        <a:buChar char="•"/>
        <a:defRPr sz="3000">
          <a:latin typeface="+mn-lt"/>
          <a:ea typeface="+mn-ea"/>
          <a:cs typeface="+mn-cs"/>
          <a:sym typeface="Gill Sans"/>
        </a:defRPr>
      </a:lvl1pPr>
      <a:lvl2pPr marL="937584" indent="-401822" defTabSz="410751">
        <a:spcBef>
          <a:spcPts val="1687"/>
        </a:spcBef>
        <a:buSzPct val="171000"/>
        <a:buChar char="•"/>
        <a:defRPr sz="3000">
          <a:latin typeface="+mn-lt"/>
          <a:ea typeface="+mn-ea"/>
          <a:cs typeface="+mn-cs"/>
          <a:sym typeface="Gill Sans"/>
        </a:defRPr>
      </a:lvl2pPr>
      <a:lvl3pPr marL="1250112" indent="-401822" defTabSz="410751">
        <a:spcBef>
          <a:spcPts val="1687"/>
        </a:spcBef>
        <a:buSzPct val="171000"/>
        <a:buChar char="•"/>
        <a:defRPr sz="3000">
          <a:latin typeface="+mn-lt"/>
          <a:ea typeface="+mn-ea"/>
          <a:cs typeface="+mn-cs"/>
          <a:sym typeface="Gill Sans"/>
        </a:defRPr>
      </a:lvl3pPr>
      <a:lvl4pPr marL="1562640" indent="-401822" defTabSz="410751">
        <a:spcBef>
          <a:spcPts val="1687"/>
        </a:spcBef>
        <a:buSzPct val="171000"/>
        <a:buChar char="•"/>
        <a:defRPr sz="3000">
          <a:latin typeface="+mn-lt"/>
          <a:ea typeface="+mn-ea"/>
          <a:cs typeface="+mn-cs"/>
          <a:sym typeface="Gill Sans"/>
        </a:defRPr>
      </a:lvl4pPr>
      <a:lvl5pPr marL="1875168" indent="-401822" defTabSz="410751">
        <a:spcBef>
          <a:spcPts val="1687"/>
        </a:spcBef>
        <a:buSzPct val="171000"/>
        <a:buChar char="•"/>
        <a:defRPr sz="3000">
          <a:latin typeface="+mn-lt"/>
          <a:ea typeface="+mn-ea"/>
          <a:cs typeface="+mn-cs"/>
          <a:sym typeface="Gill Sans"/>
        </a:defRPr>
      </a:lvl5pPr>
      <a:lvl6pPr marL="2125190" indent="-401822" defTabSz="410751">
        <a:spcBef>
          <a:spcPts val="1687"/>
        </a:spcBef>
        <a:buSzPct val="171000"/>
        <a:buChar char="•"/>
        <a:defRPr sz="3000">
          <a:latin typeface="+mn-lt"/>
          <a:ea typeface="+mn-ea"/>
          <a:cs typeface="+mn-cs"/>
          <a:sym typeface="Gill Sans"/>
        </a:defRPr>
      </a:lvl6pPr>
      <a:lvl7pPr marL="2375212" indent="-401822" defTabSz="410751">
        <a:spcBef>
          <a:spcPts val="1687"/>
        </a:spcBef>
        <a:buSzPct val="171000"/>
        <a:buChar char="•"/>
        <a:defRPr sz="3000">
          <a:latin typeface="+mn-lt"/>
          <a:ea typeface="+mn-ea"/>
          <a:cs typeface="+mn-cs"/>
          <a:sym typeface="Gill Sans"/>
        </a:defRPr>
      </a:lvl7pPr>
      <a:lvl8pPr marL="2625235" indent="-401822" defTabSz="410751">
        <a:spcBef>
          <a:spcPts val="1687"/>
        </a:spcBef>
        <a:buSzPct val="171000"/>
        <a:buChar char="•"/>
        <a:defRPr sz="3000">
          <a:latin typeface="+mn-lt"/>
          <a:ea typeface="+mn-ea"/>
          <a:cs typeface="+mn-cs"/>
          <a:sym typeface="Gill Sans"/>
        </a:defRPr>
      </a:lvl8pPr>
      <a:lvl9pPr marL="2875257" indent="-401822" defTabSz="410751">
        <a:spcBef>
          <a:spcPts val="1687"/>
        </a:spcBef>
        <a:buSzPct val="171000"/>
        <a:buChar char="•"/>
        <a:defRPr sz="3000">
          <a:latin typeface="+mn-lt"/>
          <a:ea typeface="+mn-ea"/>
          <a:cs typeface="+mn-cs"/>
          <a:sym typeface="Gill Sans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emf"/><Relationship Id="rId3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Relationship Id="rId3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gif"/><Relationship Id="rId3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-27384"/>
            <a:ext cx="9161907" cy="6871430"/>
          </a:xfrm>
          <a:prstGeom prst="rect">
            <a:avLst/>
          </a:prstGeom>
        </p:spPr>
      </p:pic>
      <p:sp>
        <p:nvSpPr>
          <p:cNvPr id="8194" name="Titel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342188" cy="741362"/>
          </a:xfrm>
        </p:spPr>
        <p:txBody>
          <a:bodyPr/>
          <a:lstStyle/>
          <a:p>
            <a:r>
              <a:rPr lang="de-DE" dirty="0" smtClean="0"/>
              <a:t>The Big Picture:</a:t>
            </a:r>
            <a:br>
              <a:rPr lang="de-DE" dirty="0" smtClean="0"/>
            </a:br>
            <a:r>
              <a:rPr lang="de-DE" dirty="0" err="1" smtClean="0"/>
              <a:t>Contributions</a:t>
            </a:r>
            <a:r>
              <a:rPr lang="de-DE" dirty="0" smtClean="0"/>
              <a:t> </a:t>
            </a:r>
            <a:r>
              <a:rPr lang="de-DE" dirty="0" err="1"/>
              <a:t>E</a:t>
            </a:r>
            <a:r>
              <a:rPr lang="de-DE" dirty="0" err="1" smtClean="0"/>
              <a:t>xpected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Bepi</a:t>
            </a:r>
            <a:r>
              <a:rPr lang="de-DE" dirty="0" smtClean="0"/>
              <a:t> Colombo	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611560" y="2060848"/>
            <a:ext cx="4464496" cy="369332"/>
          </a:xfrm>
        </p:spPr>
        <p:txBody>
          <a:bodyPr wrap="square">
            <a:spAutoFit/>
          </a:bodyPr>
          <a:lstStyle/>
          <a:p>
            <a:r>
              <a:rPr lang="de-DE" dirty="0" smtClean="0"/>
              <a:t>Tilman Spohn</a:t>
            </a:r>
          </a:p>
        </p:txBody>
      </p:sp>
      <p:pic>
        <p:nvPicPr>
          <p:cNvPr id="7" name="Bild 6" descr="DSC00025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938" y="3140968"/>
            <a:ext cx="10001189" cy="3960440"/>
          </a:xfrm>
          <a:prstGeom prst="roundRect">
            <a:avLst>
              <a:gd name="adj" fmla="val 270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1" descr="bepicolombo_RGB_transparen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33301"/>
            <a:ext cx="21399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Grand Tack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Pebble</a:t>
            </a:r>
            <a:r>
              <a:rPr lang="de-DE" dirty="0" smtClean="0"/>
              <a:t> Scenarios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1" y="1484784"/>
            <a:ext cx="3960440" cy="4670474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Messenger showed that Mercury is volatile richer than previously thought and then perhaps not consistent with some formation scenarios e.g., giant impact or series of giant impacts. </a:t>
            </a:r>
            <a:r>
              <a:rPr lang="en-US" dirty="0" smtClean="0"/>
              <a:t>Way out, late veneer?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7" name="Picture 3" descr="2_Nittler_4b-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07" y="1689298"/>
            <a:ext cx="4000473" cy="3035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83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Interior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1" y="1494830"/>
            <a:ext cx="4392487" cy="467047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Messenger </a:t>
            </a:r>
            <a:r>
              <a:rPr lang="de-DE" dirty="0" err="1" smtClean="0"/>
              <a:t>observations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gravity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C</a:t>
            </a:r>
            <a:r>
              <a:rPr lang="de-DE" baseline="-25000" dirty="0" smtClean="0"/>
              <a:t>20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C</a:t>
            </a:r>
            <a:r>
              <a:rPr lang="de-DE" baseline="-25000" dirty="0" smtClean="0"/>
              <a:t>22</a:t>
            </a:r>
            <a:r>
              <a:rPr lang="de-DE" dirty="0" smtClean="0"/>
              <a:t> </a:t>
            </a:r>
            <a:r>
              <a:rPr lang="de-DE" dirty="0" err="1" smtClean="0"/>
              <a:t>together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earthbound</a:t>
            </a:r>
            <a:r>
              <a:rPr lang="de-DE" dirty="0" smtClean="0"/>
              <a:t> </a:t>
            </a:r>
            <a:r>
              <a:rPr lang="de-DE" dirty="0" err="1" smtClean="0"/>
              <a:t>observations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libration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obliquity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determine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interior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Peale‘s</a:t>
            </a:r>
            <a:r>
              <a:rPr lang="de-DE" dirty="0" smtClean="0"/>
              <a:t> </a:t>
            </a:r>
            <a:r>
              <a:rPr lang="de-DE" dirty="0" err="1" smtClean="0"/>
              <a:t>method</a:t>
            </a:r>
            <a:r>
              <a:rPr lang="de-DE" dirty="0" smtClean="0"/>
              <a:t>.</a:t>
            </a:r>
          </a:p>
          <a:p>
            <a:pPr marL="0" indent="0">
              <a:buNone/>
            </a:pPr>
            <a:r>
              <a:rPr lang="de-DE" dirty="0" smtClean="0"/>
              <a:t>Core </a:t>
            </a:r>
            <a:r>
              <a:rPr lang="de-DE" dirty="0" err="1" smtClean="0"/>
              <a:t>radius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2000 – 2050 km, </a:t>
            </a:r>
            <a:r>
              <a:rPr lang="de-DE" dirty="0" err="1" smtClean="0"/>
              <a:t>mantle</a:t>
            </a:r>
            <a:r>
              <a:rPr lang="de-DE" dirty="0" smtClean="0"/>
              <a:t> </a:t>
            </a:r>
            <a:r>
              <a:rPr lang="de-DE" dirty="0" err="1" smtClean="0"/>
              <a:t>thickness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</a:t>
            </a:r>
            <a:r>
              <a:rPr lang="de-DE" dirty="0" smtClean="0"/>
              <a:t> 400 km (Hauck et al, 2013) 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The </a:t>
            </a:r>
            <a:r>
              <a:rPr lang="de-DE" dirty="0" err="1" smtClean="0"/>
              <a:t>late</a:t>
            </a:r>
            <a:r>
              <a:rPr lang="de-DE" dirty="0" smtClean="0"/>
              <a:t> Stan Peale </a:t>
            </a:r>
            <a:r>
              <a:rPr lang="de-DE" dirty="0" err="1" smtClean="0"/>
              <a:t>saw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his</a:t>
            </a:r>
            <a:r>
              <a:rPr lang="de-DE" dirty="0" smtClean="0"/>
              <a:t> </a:t>
            </a:r>
            <a:r>
              <a:rPr lang="de-DE" dirty="0" err="1" smtClean="0"/>
              <a:t>assumption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decoupled</a:t>
            </a:r>
            <a:r>
              <a:rPr lang="de-DE" dirty="0" smtClean="0"/>
              <a:t> </a:t>
            </a:r>
            <a:r>
              <a:rPr lang="de-DE" dirty="0" err="1" smtClean="0"/>
              <a:t>core</a:t>
            </a:r>
            <a:r>
              <a:rPr lang="de-DE" dirty="0" smtClean="0"/>
              <a:t>, </a:t>
            </a:r>
            <a:r>
              <a:rPr lang="de-DE" dirty="0" err="1" smtClean="0"/>
              <a:t>though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Gravity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also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derive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crust</a:t>
            </a:r>
            <a:r>
              <a:rPr lang="de-DE" dirty="0" smtClean="0"/>
              <a:t> </a:t>
            </a:r>
            <a:r>
              <a:rPr lang="de-DE" dirty="0" err="1" smtClean="0"/>
              <a:t>thickness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419872" y="-27384"/>
            <a:ext cx="10166350" cy="10166350"/>
            <a:chOff x="-616" y="160"/>
            <a:chExt cx="6404" cy="6404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93" y="1038"/>
              <a:ext cx="4535" cy="4535"/>
              <a:chOff x="293" y="1038"/>
              <a:chExt cx="4535" cy="4535"/>
            </a:xfrm>
          </p:grpSpPr>
          <p:sp>
            <p:nvSpPr>
              <p:cNvPr id="15" name="Freeform 7"/>
              <p:cNvSpPr>
                <a:spLocks noChangeArrowheads="1"/>
              </p:cNvSpPr>
              <p:nvPr/>
            </p:nvSpPr>
            <p:spPr bwMode="auto">
              <a:xfrm>
                <a:off x="293" y="1038"/>
                <a:ext cx="4535" cy="4535"/>
              </a:xfrm>
              <a:custGeom>
                <a:avLst/>
                <a:gdLst>
                  <a:gd name="T0" fmla="*/ 736015 w 7199621"/>
                  <a:gd name="T1" fmla="*/ 1418998 h 7201210"/>
                  <a:gd name="T2" fmla="*/ 3596371 w 7199621"/>
                  <a:gd name="T3" fmla="*/ 2 h 7201210"/>
                  <a:gd name="T4" fmla="*/ 3599811 w 7199621"/>
                  <a:gd name="T5" fmla="*/ 3600605 h 7201210"/>
                  <a:gd name="T6" fmla="*/ 736015 w 7199621"/>
                  <a:gd name="T7" fmla="*/ 1418998 h 720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99621" h="7201210">
                    <a:moveTo>
                      <a:pt x="736015" y="1418998"/>
                    </a:moveTo>
                    <a:cubicBezTo>
                      <a:pt x="1416133" y="525813"/>
                      <a:pt x="2473879" y="1075"/>
                      <a:pt x="3596371" y="2"/>
                    </a:cubicBezTo>
                    <a:cubicBezTo>
                      <a:pt x="3597518" y="1200203"/>
                      <a:pt x="3598664" y="2400404"/>
                      <a:pt x="3599811" y="3600605"/>
                    </a:cubicBezTo>
                    <a:lnTo>
                      <a:pt x="736015" y="1418998"/>
                    </a:lnTo>
                    <a:close/>
                  </a:path>
                </a:pathLst>
              </a:custGeom>
              <a:solidFill>
                <a:srgbClr val="F2F2F2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" name="Freeform 8"/>
              <p:cNvSpPr>
                <a:spLocks noChangeArrowheads="1"/>
              </p:cNvSpPr>
              <p:nvPr/>
            </p:nvSpPr>
            <p:spPr bwMode="auto">
              <a:xfrm>
                <a:off x="360" y="1106"/>
                <a:ext cx="4399" cy="4399"/>
              </a:xfrm>
              <a:custGeom>
                <a:avLst/>
                <a:gdLst>
                  <a:gd name="T0" fmla="*/ 713935 w 6983712"/>
                  <a:gd name="T1" fmla="*/ 1376462 h 6985301"/>
                  <a:gd name="T2" fmla="*/ 3488518 w 6983712"/>
                  <a:gd name="T3" fmla="*/ 1 h 6985301"/>
                  <a:gd name="T4" fmla="*/ 3491856 w 6983712"/>
                  <a:gd name="T5" fmla="*/ 3492651 h 6985301"/>
                  <a:gd name="T6" fmla="*/ 713935 w 6983712"/>
                  <a:gd name="T7" fmla="*/ 1376462 h 6985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3712" h="6985301">
                    <a:moveTo>
                      <a:pt x="713935" y="1376462"/>
                    </a:moveTo>
                    <a:cubicBezTo>
                      <a:pt x="1373657" y="510051"/>
                      <a:pt x="2399685" y="1042"/>
                      <a:pt x="3488518" y="1"/>
                    </a:cubicBezTo>
                    <a:cubicBezTo>
                      <a:pt x="3489631" y="1164218"/>
                      <a:pt x="3490743" y="2328434"/>
                      <a:pt x="3491856" y="3492651"/>
                    </a:cubicBezTo>
                    <a:lnTo>
                      <a:pt x="713935" y="1376462"/>
                    </a:lnTo>
                    <a:close/>
                  </a:path>
                </a:pathLst>
              </a:custGeom>
              <a:solidFill>
                <a:srgbClr val="BFBFB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7" name="Freeform 9"/>
              <p:cNvSpPr>
                <a:spLocks noChangeArrowheads="1"/>
              </p:cNvSpPr>
              <p:nvPr/>
            </p:nvSpPr>
            <p:spPr bwMode="auto">
              <a:xfrm>
                <a:off x="632" y="1378"/>
                <a:ext cx="3855" cy="3855"/>
              </a:xfrm>
              <a:custGeom>
                <a:avLst/>
                <a:gdLst>
                  <a:gd name="T0" fmla="*/ 625618 w 6120075"/>
                  <a:gd name="T1" fmla="*/ 1206319 h 6121664"/>
                  <a:gd name="T2" fmla="*/ 3057113 w 6120075"/>
                  <a:gd name="T3" fmla="*/ 1 h 6121664"/>
                  <a:gd name="T4" fmla="*/ 3060038 w 6120075"/>
                  <a:gd name="T5" fmla="*/ 3060832 h 6121664"/>
                  <a:gd name="T6" fmla="*/ 625618 w 6120075"/>
                  <a:gd name="T7" fmla="*/ 1206319 h 6121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20075" h="6121664">
                    <a:moveTo>
                      <a:pt x="625618" y="1206319"/>
                    </a:moveTo>
                    <a:cubicBezTo>
                      <a:pt x="1203754" y="447006"/>
                      <a:pt x="2102913" y="914"/>
                      <a:pt x="3057113" y="1"/>
                    </a:cubicBezTo>
                    <a:lnTo>
                      <a:pt x="3060038" y="3060832"/>
                    </a:lnTo>
                    <a:lnTo>
                      <a:pt x="625618" y="1206319"/>
                    </a:lnTo>
                    <a:close/>
                  </a:path>
                </a:pathLst>
              </a:custGeom>
              <a:solidFill>
                <a:srgbClr val="7F7F7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" name="Freeform 10"/>
              <p:cNvSpPr>
                <a:spLocks noChangeArrowheads="1"/>
              </p:cNvSpPr>
              <p:nvPr/>
            </p:nvSpPr>
            <p:spPr bwMode="auto">
              <a:xfrm>
                <a:off x="1313" y="2059"/>
                <a:ext cx="2494" cy="2493"/>
              </a:xfrm>
              <a:custGeom>
                <a:avLst/>
                <a:gdLst>
                  <a:gd name="T0" fmla="*/ 405289 w 3960982"/>
                  <a:gd name="T1" fmla="*/ 779727 h 3959395"/>
                  <a:gd name="T2" fmla="*/ 1978599 w 3960982"/>
                  <a:gd name="T3" fmla="*/ 1 h 3959395"/>
                  <a:gd name="T4" fmla="*/ 1980491 w 3960982"/>
                  <a:gd name="T5" fmla="*/ 1979698 h 3959395"/>
                  <a:gd name="T6" fmla="*/ 405289 w 3960982"/>
                  <a:gd name="T7" fmla="*/ 779727 h 3959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0982" h="3959395">
                    <a:moveTo>
                      <a:pt x="405289" y="779727"/>
                    </a:moveTo>
                    <a:cubicBezTo>
                      <a:pt x="779487" y="288910"/>
                      <a:pt x="1361251" y="590"/>
                      <a:pt x="1978599" y="1"/>
                    </a:cubicBezTo>
                    <a:cubicBezTo>
                      <a:pt x="1979230" y="659900"/>
                      <a:pt x="1979860" y="1319799"/>
                      <a:pt x="1980491" y="1979698"/>
                    </a:cubicBezTo>
                    <a:lnTo>
                      <a:pt x="405289" y="779727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 rot="18420000">
              <a:off x="500" y="1961"/>
              <a:ext cx="383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r">
                <a:lnSpc>
                  <a:spcPts val="2588"/>
                </a:lnSpc>
                <a:buClrTx/>
                <a:buFontTx/>
                <a:buNone/>
              </a:pPr>
              <a:r>
                <a:rPr lang="de-DE" sz="1400"/>
                <a:t>Crust</a:t>
              </a:r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 rot="18420000">
              <a:off x="576" y="2093"/>
              <a:ext cx="450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r">
                <a:lnSpc>
                  <a:spcPts val="2588"/>
                </a:lnSpc>
                <a:buClrTx/>
                <a:buFontTx/>
                <a:buNone/>
              </a:pPr>
              <a:r>
                <a:rPr lang="de-DE" sz="1400"/>
                <a:t>Mantle</a:t>
              </a: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 rot="18420000">
              <a:off x="784" y="2478"/>
              <a:ext cx="67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r">
                <a:buClrTx/>
                <a:buFontTx/>
                <a:buNone/>
              </a:pPr>
              <a:r>
                <a:rPr lang="de-DE" sz="1400"/>
                <a:t>Liquid</a:t>
              </a:r>
              <a:br>
                <a:rPr lang="de-DE" sz="1400"/>
              </a:br>
              <a:r>
                <a:rPr lang="de-DE" sz="1400"/>
                <a:t>Outer Core</a:t>
              </a: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 rot="18420000">
              <a:off x="1486" y="2991"/>
              <a:ext cx="64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r">
                <a:buClrTx/>
                <a:buFontTx/>
                <a:buNone/>
              </a:pPr>
              <a:r>
                <a:rPr lang="de-DE" sz="1400"/>
                <a:t>Solid</a:t>
              </a:r>
              <a:br>
                <a:rPr lang="de-DE" sz="1400"/>
              </a:br>
              <a:r>
                <a:rPr lang="de-DE" sz="1400"/>
                <a:t>Inner Core</a:t>
              </a: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 rot="19980000">
              <a:off x="507" y="1298"/>
              <a:ext cx="4126" cy="4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 rot="19980000">
              <a:off x="1013" y="1759"/>
              <a:ext cx="3173" cy="3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 rot="19980000">
              <a:off x="1913" y="2637"/>
              <a:ext cx="1246" cy="1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 rot="19980000">
              <a:off x="205" y="981"/>
              <a:ext cx="4761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9" name="Group 71"/>
          <p:cNvGrpSpPr/>
          <p:nvPr/>
        </p:nvGrpSpPr>
        <p:grpSpPr>
          <a:xfrm>
            <a:off x="5436096" y="764704"/>
            <a:ext cx="3528392" cy="5328594"/>
            <a:chOff x="57962" y="-1242235"/>
            <a:chExt cx="5033397" cy="6637431"/>
          </a:xfrm>
        </p:grpSpPr>
        <p:grpSp>
          <p:nvGrpSpPr>
            <p:cNvPr id="20" name="Group 69"/>
            <p:cNvGrpSpPr/>
            <p:nvPr/>
          </p:nvGrpSpPr>
          <p:grpSpPr>
            <a:xfrm>
              <a:off x="57962" y="84822"/>
              <a:ext cx="5033397" cy="5310374"/>
              <a:chOff x="57962" y="0"/>
              <a:chExt cx="5033395" cy="5310372"/>
            </a:xfrm>
          </p:grpSpPr>
          <p:pic>
            <p:nvPicPr>
              <p:cNvPr id="22" name="droppedImage.pdf"/>
              <p:cNvPicPr/>
              <p:nvPr/>
            </p:nvPicPr>
            <p:blipFill>
              <a:blip r:embed="rId2">
                <a:extLst/>
              </a:blip>
              <a:srcRect t="479" r="49622"/>
              <a:stretch>
                <a:fillRect/>
              </a:stretch>
            </p:blipFill>
            <p:spPr>
              <a:xfrm>
                <a:off x="57962" y="0"/>
                <a:ext cx="4981313" cy="43237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" name="Shape 68"/>
              <p:cNvSpPr/>
              <p:nvPr/>
            </p:nvSpPr>
            <p:spPr>
              <a:xfrm>
                <a:off x="953781" y="4772202"/>
                <a:ext cx="4137576" cy="5381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2400"/>
                </a:lvl1pPr>
              </a:lstStyle>
              <a:p>
                <a:pPr lvl="0">
                  <a:buNone/>
                  <a:defRPr sz="1800"/>
                </a:pPr>
                <a:r>
                  <a:rPr sz="2400" dirty="0"/>
                  <a:t>Hauck et al. (2013)</a:t>
                </a:r>
              </a:p>
            </p:txBody>
          </p:sp>
        </p:grpSp>
        <p:sp>
          <p:nvSpPr>
            <p:cNvPr id="21" name="Shape 70"/>
            <p:cNvSpPr/>
            <p:nvPr/>
          </p:nvSpPr>
          <p:spPr>
            <a:xfrm>
              <a:off x="879741" y="-1242235"/>
              <a:ext cx="3574369" cy="515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/>
              </a:lvl1pPr>
            </a:lstStyle>
            <a:p>
              <a:pPr lvl="0">
                <a:buNone/>
                <a:defRPr sz="1800"/>
              </a:pPr>
              <a:r>
                <a:rPr sz="3200" dirty="0"/>
                <a:t>Core radius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185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b="1">
                <a:solidFill>
                  <a:srgbClr val="686868"/>
                </a:solidFill>
              </a:rPr>
              <a:t>MESSENGER Constraints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2932113"/>
            <a:ext cx="396875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392613" y="4576763"/>
            <a:ext cx="4319587" cy="72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000" dirty="0"/>
              <a:t>Smith, D</a:t>
            </a:r>
            <a:r>
              <a:rPr lang="en-US" sz="1000" dirty="0" smtClean="0"/>
              <a:t>.</a:t>
            </a:r>
            <a:r>
              <a:rPr lang="en-US" sz="1000" dirty="0"/>
              <a:t> </a:t>
            </a:r>
            <a:r>
              <a:rPr lang="en-US" sz="1000" dirty="0" smtClean="0"/>
              <a:t>et al.: </a:t>
            </a:r>
            <a:r>
              <a:rPr lang="en-US" sz="1000" dirty="0"/>
              <a:t>Gravity Field and Internal Structure of Mercury from MESSENGER, Science, vol. 336, pp. 214-217, 2012.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356100" y="1676400"/>
            <a:ext cx="44354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600">
                <a:solidFill>
                  <a:srgbClr val="333333"/>
                </a:solidFill>
                <a:cs typeface="Arial" charset="0"/>
              </a:rPr>
              <a:t>Improved geodetic parameters provided by NASA </a:t>
            </a:r>
            <a:r>
              <a:rPr lang="en-US" sz="1600">
                <a:solidFill>
                  <a:srgbClr val="333333"/>
                </a:solidFill>
              </a:rPr>
              <a:t>spacecraft </a:t>
            </a:r>
            <a:r>
              <a:rPr lang="de-DE" sz="1600">
                <a:solidFill>
                  <a:srgbClr val="333333"/>
                </a:solidFill>
                <a:cs typeface="Arial" charset="0"/>
              </a:rPr>
              <a:t>MESSENGER</a:t>
            </a:r>
          </a:p>
        </p:txBody>
      </p:sp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-977900" y="254000"/>
            <a:ext cx="10166350" cy="10166350"/>
            <a:chOff x="-616" y="160"/>
            <a:chExt cx="6404" cy="6404"/>
          </a:xfrm>
        </p:grpSpPr>
        <p:grpSp>
          <p:nvGrpSpPr>
            <p:cNvPr id="8198" name="Group 6"/>
            <p:cNvGrpSpPr>
              <a:grpSpLocks/>
            </p:cNvGrpSpPr>
            <p:nvPr/>
          </p:nvGrpSpPr>
          <p:grpSpPr bwMode="auto">
            <a:xfrm>
              <a:off x="293" y="1038"/>
              <a:ext cx="4535" cy="4535"/>
              <a:chOff x="293" y="1038"/>
              <a:chExt cx="4535" cy="4535"/>
            </a:xfrm>
          </p:grpSpPr>
          <p:sp>
            <p:nvSpPr>
              <p:cNvPr id="8199" name="Freeform 7"/>
              <p:cNvSpPr>
                <a:spLocks noChangeArrowheads="1"/>
              </p:cNvSpPr>
              <p:nvPr/>
            </p:nvSpPr>
            <p:spPr bwMode="auto">
              <a:xfrm>
                <a:off x="293" y="1038"/>
                <a:ext cx="4535" cy="4535"/>
              </a:xfrm>
              <a:custGeom>
                <a:avLst/>
                <a:gdLst>
                  <a:gd name="T0" fmla="*/ 736015 w 7199621"/>
                  <a:gd name="T1" fmla="*/ 1418998 h 7201210"/>
                  <a:gd name="T2" fmla="*/ 3596371 w 7199621"/>
                  <a:gd name="T3" fmla="*/ 2 h 7201210"/>
                  <a:gd name="T4" fmla="*/ 3599811 w 7199621"/>
                  <a:gd name="T5" fmla="*/ 3600605 h 7201210"/>
                  <a:gd name="T6" fmla="*/ 736015 w 7199621"/>
                  <a:gd name="T7" fmla="*/ 1418998 h 720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99621" h="7201210">
                    <a:moveTo>
                      <a:pt x="736015" y="1418998"/>
                    </a:moveTo>
                    <a:cubicBezTo>
                      <a:pt x="1416133" y="525813"/>
                      <a:pt x="2473879" y="1075"/>
                      <a:pt x="3596371" y="2"/>
                    </a:cubicBezTo>
                    <a:cubicBezTo>
                      <a:pt x="3597518" y="1200203"/>
                      <a:pt x="3598664" y="2400404"/>
                      <a:pt x="3599811" y="3600605"/>
                    </a:cubicBezTo>
                    <a:lnTo>
                      <a:pt x="736015" y="1418998"/>
                    </a:lnTo>
                    <a:close/>
                  </a:path>
                </a:pathLst>
              </a:custGeom>
              <a:solidFill>
                <a:srgbClr val="F2F2F2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200" name="Freeform 8"/>
              <p:cNvSpPr>
                <a:spLocks noChangeArrowheads="1"/>
              </p:cNvSpPr>
              <p:nvPr/>
            </p:nvSpPr>
            <p:spPr bwMode="auto">
              <a:xfrm>
                <a:off x="360" y="1106"/>
                <a:ext cx="4399" cy="4399"/>
              </a:xfrm>
              <a:custGeom>
                <a:avLst/>
                <a:gdLst>
                  <a:gd name="T0" fmla="*/ 713935 w 6983712"/>
                  <a:gd name="T1" fmla="*/ 1376462 h 6985301"/>
                  <a:gd name="T2" fmla="*/ 3488518 w 6983712"/>
                  <a:gd name="T3" fmla="*/ 1 h 6985301"/>
                  <a:gd name="T4" fmla="*/ 3491856 w 6983712"/>
                  <a:gd name="T5" fmla="*/ 3492651 h 6985301"/>
                  <a:gd name="T6" fmla="*/ 713935 w 6983712"/>
                  <a:gd name="T7" fmla="*/ 1376462 h 6985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3712" h="6985301">
                    <a:moveTo>
                      <a:pt x="713935" y="1376462"/>
                    </a:moveTo>
                    <a:cubicBezTo>
                      <a:pt x="1373657" y="510051"/>
                      <a:pt x="2399685" y="1042"/>
                      <a:pt x="3488518" y="1"/>
                    </a:cubicBezTo>
                    <a:cubicBezTo>
                      <a:pt x="3489631" y="1164218"/>
                      <a:pt x="3490743" y="2328434"/>
                      <a:pt x="3491856" y="3492651"/>
                    </a:cubicBezTo>
                    <a:lnTo>
                      <a:pt x="713935" y="1376462"/>
                    </a:lnTo>
                    <a:close/>
                  </a:path>
                </a:pathLst>
              </a:custGeom>
              <a:solidFill>
                <a:srgbClr val="BFBFB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201" name="Freeform 9"/>
              <p:cNvSpPr>
                <a:spLocks noChangeArrowheads="1"/>
              </p:cNvSpPr>
              <p:nvPr/>
            </p:nvSpPr>
            <p:spPr bwMode="auto">
              <a:xfrm>
                <a:off x="632" y="1378"/>
                <a:ext cx="3855" cy="3855"/>
              </a:xfrm>
              <a:custGeom>
                <a:avLst/>
                <a:gdLst>
                  <a:gd name="T0" fmla="*/ 625618 w 6120075"/>
                  <a:gd name="T1" fmla="*/ 1206319 h 6121664"/>
                  <a:gd name="T2" fmla="*/ 3057113 w 6120075"/>
                  <a:gd name="T3" fmla="*/ 1 h 6121664"/>
                  <a:gd name="T4" fmla="*/ 3060038 w 6120075"/>
                  <a:gd name="T5" fmla="*/ 3060832 h 6121664"/>
                  <a:gd name="T6" fmla="*/ 625618 w 6120075"/>
                  <a:gd name="T7" fmla="*/ 1206319 h 6121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20075" h="6121664">
                    <a:moveTo>
                      <a:pt x="625618" y="1206319"/>
                    </a:moveTo>
                    <a:cubicBezTo>
                      <a:pt x="1203754" y="447006"/>
                      <a:pt x="2102913" y="914"/>
                      <a:pt x="3057113" y="1"/>
                    </a:cubicBezTo>
                    <a:lnTo>
                      <a:pt x="3060038" y="3060832"/>
                    </a:lnTo>
                    <a:lnTo>
                      <a:pt x="625618" y="1206319"/>
                    </a:lnTo>
                    <a:close/>
                  </a:path>
                </a:pathLst>
              </a:custGeom>
              <a:solidFill>
                <a:srgbClr val="7F7F7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202" name="Freeform 10"/>
              <p:cNvSpPr>
                <a:spLocks noChangeArrowheads="1"/>
              </p:cNvSpPr>
              <p:nvPr/>
            </p:nvSpPr>
            <p:spPr bwMode="auto">
              <a:xfrm>
                <a:off x="1313" y="2059"/>
                <a:ext cx="2494" cy="2493"/>
              </a:xfrm>
              <a:custGeom>
                <a:avLst/>
                <a:gdLst>
                  <a:gd name="T0" fmla="*/ 405289 w 3960982"/>
                  <a:gd name="T1" fmla="*/ 779727 h 3959395"/>
                  <a:gd name="T2" fmla="*/ 1978599 w 3960982"/>
                  <a:gd name="T3" fmla="*/ 1 h 3959395"/>
                  <a:gd name="T4" fmla="*/ 1980491 w 3960982"/>
                  <a:gd name="T5" fmla="*/ 1979698 h 3959395"/>
                  <a:gd name="T6" fmla="*/ 405289 w 3960982"/>
                  <a:gd name="T7" fmla="*/ 779727 h 3959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0982" h="3959395">
                    <a:moveTo>
                      <a:pt x="405289" y="779727"/>
                    </a:moveTo>
                    <a:cubicBezTo>
                      <a:pt x="779487" y="288910"/>
                      <a:pt x="1361251" y="590"/>
                      <a:pt x="1978599" y="1"/>
                    </a:cubicBezTo>
                    <a:cubicBezTo>
                      <a:pt x="1979230" y="659900"/>
                      <a:pt x="1979860" y="1319799"/>
                      <a:pt x="1980491" y="1979698"/>
                    </a:cubicBezTo>
                    <a:lnTo>
                      <a:pt x="405289" y="779727"/>
                    </a:lnTo>
                    <a:close/>
                  </a:path>
                </a:pathLst>
              </a:custGeom>
              <a:solidFill>
                <a:srgbClr val="00000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 rot="18420000">
              <a:off x="500" y="1961"/>
              <a:ext cx="383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r">
                <a:lnSpc>
                  <a:spcPts val="2588"/>
                </a:lnSpc>
                <a:buClrTx/>
                <a:buFontTx/>
                <a:buNone/>
              </a:pPr>
              <a:r>
                <a:rPr lang="de-DE" sz="1400"/>
                <a:t>Crust</a:t>
              </a:r>
            </a:p>
          </p:txBody>
        </p:sp>
        <p:sp>
          <p:nvSpPr>
            <p:cNvPr id="8204" name="Text Box 12"/>
            <p:cNvSpPr txBox="1">
              <a:spLocks noChangeArrowheads="1"/>
            </p:cNvSpPr>
            <p:nvPr/>
          </p:nvSpPr>
          <p:spPr bwMode="auto">
            <a:xfrm rot="18420000">
              <a:off x="576" y="2093"/>
              <a:ext cx="450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r">
                <a:lnSpc>
                  <a:spcPts val="2588"/>
                </a:lnSpc>
                <a:buClrTx/>
                <a:buFontTx/>
                <a:buNone/>
              </a:pPr>
              <a:r>
                <a:rPr lang="de-DE" sz="1400"/>
                <a:t>Mantle</a:t>
              </a:r>
            </a:p>
          </p:txBody>
        </p:sp>
        <p:sp>
          <p:nvSpPr>
            <p:cNvPr id="8205" name="Text Box 13"/>
            <p:cNvSpPr txBox="1">
              <a:spLocks noChangeArrowheads="1"/>
            </p:cNvSpPr>
            <p:nvPr/>
          </p:nvSpPr>
          <p:spPr bwMode="auto">
            <a:xfrm rot="18420000">
              <a:off x="784" y="2478"/>
              <a:ext cx="67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r">
                <a:buClrTx/>
                <a:buFontTx/>
                <a:buNone/>
              </a:pPr>
              <a:r>
                <a:rPr lang="de-DE" sz="1400"/>
                <a:t>Liquid</a:t>
              </a:r>
              <a:br>
                <a:rPr lang="de-DE" sz="1400"/>
              </a:br>
              <a:r>
                <a:rPr lang="de-DE" sz="1400"/>
                <a:t>Outer Core</a:t>
              </a:r>
            </a:p>
          </p:txBody>
        </p:sp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 rot="18420000">
              <a:off x="1486" y="2991"/>
              <a:ext cx="64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r">
                <a:buClrTx/>
                <a:buFontTx/>
                <a:buNone/>
              </a:pPr>
              <a:r>
                <a:rPr lang="de-DE" sz="1400"/>
                <a:t>Solid</a:t>
              </a:r>
              <a:br>
                <a:rPr lang="de-DE" sz="1400"/>
              </a:br>
              <a:r>
                <a:rPr lang="de-DE" sz="1400"/>
                <a:t>Inner Core</a:t>
              </a:r>
            </a:p>
          </p:txBody>
        </p:sp>
        <p:sp>
          <p:nvSpPr>
            <p:cNvPr id="8207" name="Rectangle 15"/>
            <p:cNvSpPr>
              <a:spLocks noChangeArrowheads="1"/>
            </p:cNvSpPr>
            <p:nvPr/>
          </p:nvSpPr>
          <p:spPr bwMode="auto">
            <a:xfrm rot="19980000">
              <a:off x="507" y="1298"/>
              <a:ext cx="4126" cy="4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08" name="Rectangle 16"/>
            <p:cNvSpPr>
              <a:spLocks noChangeArrowheads="1"/>
            </p:cNvSpPr>
            <p:nvPr/>
          </p:nvSpPr>
          <p:spPr bwMode="auto">
            <a:xfrm rot="19980000">
              <a:off x="1013" y="1759"/>
              <a:ext cx="3173" cy="3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09" name="Rectangle 17"/>
            <p:cNvSpPr>
              <a:spLocks noChangeArrowheads="1"/>
            </p:cNvSpPr>
            <p:nvPr/>
          </p:nvSpPr>
          <p:spPr bwMode="auto">
            <a:xfrm rot="19980000">
              <a:off x="1913" y="2637"/>
              <a:ext cx="1246" cy="1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10" name="Rectangle 18"/>
            <p:cNvSpPr>
              <a:spLocks noChangeArrowheads="1"/>
            </p:cNvSpPr>
            <p:nvPr/>
          </p:nvSpPr>
          <p:spPr bwMode="auto">
            <a:xfrm rot="19980000">
              <a:off x="205" y="981"/>
              <a:ext cx="4761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130459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b="1">
                <a:solidFill>
                  <a:srgbClr val="686868"/>
                </a:solidFill>
              </a:rPr>
              <a:t>Distribution of Models  -  Core - Mantle - Boundary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9303" r="2475" b="783"/>
          <a:stretch>
            <a:fillRect/>
          </a:stretch>
        </p:blipFill>
        <p:spPr bwMode="auto">
          <a:xfrm>
            <a:off x="1144588" y="1341438"/>
            <a:ext cx="6075362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75" t="9303" r="2475" b="7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439887" y="5877272"/>
            <a:ext cx="59404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800" dirty="0" err="1">
                <a:solidFill>
                  <a:srgbClr val="333333"/>
                </a:solidFill>
              </a:rPr>
              <a:t>Mercury‘s</a:t>
            </a:r>
            <a:r>
              <a:rPr lang="de-DE" sz="1800" dirty="0">
                <a:solidFill>
                  <a:srgbClr val="333333"/>
                </a:solidFill>
              </a:rPr>
              <a:t> </a:t>
            </a:r>
            <a:r>
              <a:rPr lang="de-DE" sz="1800" dirty="0" err="1">
                <a:solidFill>
                  <a:srgbClr val="333333"/>
                </a:solidFill>
              </a:rPr>
              <a:t>core</a:t>
            </a:r>
            <a:r>
              <a:rPr lang="de-DE" sz="1800" dirty="0">
                <a:solidFill>
                  <a:srgbClr val="333333"/>
                </a:solidFill>
              </a:rPr>
              <a:t> </a:t>
            </a:r>
            <a:r>
              <a:rPr lang="de-DE" sz="1800" dirty="0" err="1">
                <a:solidFill>
                  <a:srgbClr val="333333"/>
                </a:solidFill>
              </a:rPr>
              <a:t>radius</a:t>
            </a:r>
            <a:r>
              <a:rPr lang="de-DE" sz="1800" dirty="0">
                <a:solidFill>
                  <a:srgbClr val="333333"/>
                </a:solidFill>
              </a:rPr>
              <a:t> </a:t>
            </a:r>
            <a:r>
              <a:rPr lang="de-DE" sz="1800" dirty="0" err="1">
                <a:solidFill>
                  <a:srgbClr val="333333"/>
                </a:solidFill>
              </a:rPr>
              <a:t>ranges</a:t>
            </a:r>
            <a:r>
              <a:rPr lang="de-DE" sz="1800" dirty="0">
                <a:solidFill>
                  <a:srgbClr val="333333"/>
                </a:solidFill>
              </a:rPr>
              <a:t> </a:t>
            </a:r>
            <a:r>
              <a:rPr lang="de-DE" sz="1800" dirty="0" err="1">
                <a:solidFill>
                  <a:srgbClr val="333333"/>
                </a:solidFill>
              </a:rPr>
              <a:t>from</a:t>
            </a:r>
            <a:r>
              <a:rPr lang="de-DE" sz="1800" dirty="0">
                <a:solidFill>
                  <a:srgbClr val="333333"/>
                </a:solidFill>
              </a:rPr>
              <a:t> 1980 km </a:t>
            </a:r>
            <a:r>
              <a:rPr lang="de-DE" sz="1800" dirty="0" err="1">
                <a:solidFill>
                  <a:srgbClr val="333333"/>
                </a:solidFill>
              </a:rPr>
              <a:t>to</a:t>
            </a:r>
            <a:r>
              <a:rPr lang="de-DE" sz="1800" dirty="0">
                <a:solidFill>
                  <a:srgbClr val="333333"/>
                </a:solidFill>
              </a:rPr>
              <a:t> 2080 km.</a:t>
            </a:r>
          </a:p>
        </p:txBody>
      </p:sp>
    </p:spTree>
    <p:extLst>
      <p:ext uri="{BB962C8B-B14F-4D97-AF65-F5344CB8AC3E}">
        <p14:creationId xmlns:p14="http://schemas.microsoft.com/office/powerpoint/2010/main" val="18196422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t="9259" r="2341" b="786"/>
          <a:stretch>
            <a:fillRect/>
          </a:stretch>
        </p:blipFill>
        <p:spPr bwMode="auto">
          <a:xfrm>
            <a:off x="1143000" y="1338263"/>
            <a:ext cx="607695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41" t="9259" r="2341" b="7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143000" y="938213"/>
            <a:ext cx="78216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b="1">
                <a:solidFill>
                  <a:srgbClr val="686868"/>
                </a:solidFill>
              </a:rPr>
              <a:t>Distribution of Models - Relative Core Mass</a:t>
            </a:r>
          </a:p>
        </p:txBody>
      </p:sp>
      <p:sp>
        <p:nvSpPr>
          <p:cNvPr id="16387" name="AutoShape 3"/>
          <p:cNvSpPr>
            <a:spLocks/>
          </p:cNvSpPr>
          <p:nvPr/>
        </p:nvSpPr>
        <p:spPr bwMode="auto">
          <a:xfrm>
            <a:off x="7451725" y="1557338"/>
            <a:ext cx="1441450" cy="728662"/>
          </a:xfrm>
          <a:prstGeom prst="borderCallout2">
            <a:avLst>
              <a:gd name="adj1" fmla="val 53384"/>
              <a:gd name="adj2" fmla="val 801"/>
              <a:gd name="adj3" fmla="val 53407"/>
              <a:gd name="adj4" fmla="val -20884"/>
              <a:gd name="adj5" fmla="val 165546"/>
              <a:gd name="adj6" fmla="val -142644"/>
            </a:avLst>
          </a:prstGeom>
          <a:solidFill>
            <a:srgbClr val="F2F2F2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2000" tIns="36000" rIns="72000" bIns="36000">
            <a:spAutoFit/>
          </a:bodyPr>
          <a:lstStyle/>
          <a:p>
            <a:pPr>
              <a:lnSpc>
                <a:spcPts val="2575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400">
                <a:solidFill>
                  <a:srgbClr val="000000"/>
                </a:solidFill>
                <a:cs typeface="Arial" charset="0"/>
              </a:rPr>
              <a:t>mantle density:</a:t>
            </a:r>
          </a:p>
          <a:p>
            <a:pPr>
              <a:lnSpc>
                <a:spcPts val="2575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400">
                <a:solidFill>
                  <a:srgbClr val="000000"/>
                </a:solidFill>
                <a:cs typeface="Arial" charset="0"/>
              </a:rPr>
              <a:t>4.3 g/cm</a:t>
            </a:r>
            <a:r>
              <a:rPr lang="de-DE" sz="1400" baseline="30000">
                <a:solidFill>
                  <a:srgbClr val="000000"/>
                </a:solidFill>
                <a:cs typeface="Arial" charset="0"/>
              </a:rPr>
              <a:t>3</a:t>
            </a:r>
          </a:p>
        </p:txBody>
      </p:sp>
      <p:sp>
        <p:nvSpPr>
          <p:cNvPr id="16388" name="AutoShape 4"/>
          <p:cNvSpPr>
            <a:spLocks/>
          </p:cNvSpPr>
          <p:nvPr/>
        </p:nvSpPr>
        <p:spPr bwMode="auto">
          <a:xfrm>
            <a:off x="7470775" y="2681288"/>
            <a:ext cx="1422400" cy="728662"/>
          </a:xfrm>
          <a:prstGeom prst="borderCallout2">
            <a:avLst>
              <a:gd name="adj1" fmla="val 49565"/>
              <a:gd name="adj2" fmla="val -861"/>
              <a:gd name="adj3" fmla="val 49583"/>
              <a:gd name="adj4" fmla="val -23435"/>
              <a:gd name="adj5" fmla="val 133958"/>
              <a:gd name="adj6" fmla="val -213005"/>
            </a:avLst>
          </a:prstGeom>
          <a:solidFill>
            <a:srgbClr val="F2F2F2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2000" tIns="36000" rIns="72000" bIns="36000">
            <a:spAutoFit/>
          </a:bodyPr>
          <a:lstStyle/>
          <a:p>
            <a:pPr>
              <a:lnSpc>
                <a:spcPts val="2575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400">
                <a:solidFill>
                  <a:srgbClr val="000000"/>
                </a:solidFill>
                <a:cs typeface="Arial" charset="0"/>
              </a:rPr>
              <a:t>mantle density:</a:t>
            </a:r>
          </a:p>
          <a:p>
            <a:pPr>
              <a:lnSpc>
                <a:spcPts val="2575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400">
                <a:solidFill>
                  <a:srgbClr val="000000"/>
                </a:solidFill>
                <a:cs typeface="Arial" charset="0"/>
              </a:rPr>
              <a:t>3.7 g/cm</a:t>
            </a:r>
            <a:r>
              <a:rPr lang="de-DE" sz="1400" baseline="30000">
                <a:solidFill>
                  <a:srgbClr val="000000"/>
                </a:solidFill>
                <a:cs typeface="Arial" charset="0"/>
              </a:rPr>
              <a:t>3</a:t>
            </a:r>
          </a:p>
        </p:txBody>
      </p:sp>
      <p:sp>
        <p:nvSpPr>
          <p:cNvPr id="16389" name="AutoShape 5"/>
          <p:cNvSpPr>
            <a:spLocks/>
          </p:cNvSpPr>
          <p:nvPr/>
        </p:nvSpPr>
        <p:spPr bwMode="auto">
          <a:xfrm>
            <a:off x="7451725" y="3797300"/>
            <a:ext cx="1441450" cy="728663"/>
          </a:xfrm>
          <a:prstGeom prst="borderCallout2">
            <a:avLst>
              <a:gd name="adj1" fmla="val 61028"/>
              <a:gd name="adj2" fmla="val -273"/>
              <a:gd name="adj3" fmla="val 61046"/>
              <a:gd name="adj4" fmla="val -23222"/>
              <a:gd name="adj5" fmla="val 64458"/>
              <a:gd name="adj6" fmla="val -312556"/>
            </a:avLst>
          </a:prstGeom>
          <a:solidFill>
            <a:srgbClr val="F2F2F2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2000" tIns="36000" rIns="72000" bIns="36000">
            <a:spAutoFit/>
          </a:bodyPr>
          <a:lstStyle/>
          <a:p>
            <a:pPr>
              <a:lnSpc>
                <a:spcPts val="2575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400">
                <a:solidFill>
                  <a:srgbClr val="000000"/>
                </a:solidFill>
                <a:cs typeface="Arial" charset="0"/>
              </a:rPr>
              <a:t>mantle density:</a:t>
            </a:r>
          </a:p>
          <a:p>
            <a:pPr>
              <a:lnSpc>
                <a:spcPts val="2575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400">
                <a:solidFill>
                  <a:srgbClr val="000000"/>
                </a:solidFill>
                <a:cs typeface="Arial" charset="0"/>
              </a:rPr>
              <a:t>3.2 g/cm</a:t>
            </a:r>
            <a:r>
              <a:rPr lang="de-DE" sz="1400" baseline="30000">
                <a:solidFill>
                  <a:srgbClr val="000000"/>
                </a:solidFill>
                <a:cs typeface="Arial" charset="0"/>
              </a:rPr>
              <a:t>3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724128" y="5805264"/>
            <a:ext cx="1840054" cy="416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T. Steinke, 2013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86289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8617" r="1962" b="5165"/>
          <a:stretch>
            <a:fillRect/>
          </a:stretch>
        </p:blipFill>
        <p:spPr bwMode="auto">
          <a:xfrm>
            <a:off x="1814513" y="1482725"/>
            <a:ext cx="6408737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585" t="8617" r="1962" b="51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b="1" dirty="0">
                <a:solidFill>
                  <a:srgbClr val="686868"/>
                </a:solidFill>
              </a:rPr>
              <a:t>Distribution </a:t>
            </a:r>
            <a:r>
              <a:rPr lang="de-DE" b="1" dirty="0" err="1">
                <a:solidFill>
                  <a:srgbClr val="686868"/>
                </a:solidFill>
              </a:rPr>
              <a:t>of</a:t>
            </a:r>
            <a:r>
              <a:rPr lang="de-DE" b="1" dirty="0">
                <a:solidFill>
                  <a:srgbClr val="686868"/>
                </a:solidFill>
              </a:rPr>
              <a:t> </a:t>
            </a:r>
            <a:r>
              <a:rPr lang="de-DE" b="1" dirty="0" smtClean="0">
                <a:solidFill>
                  <a:srgbClr val="686868"/>
                </a:solidFill>
              </a:rPr>
              <a:t>Models</a:t>
            </a:r>
            <a:endParaRPr lang="de-DE" b="1" dirty="0">
              <a:solidFill>
                <a:srgbClr val="686868"/>
              </a:solidFill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 rot="20160000">
            <a:off x="4121150" y="2133600"/>
            <a:ext cx="1344613" cy="3324225"/>
          </a:xfrm>
          <a:prstGeom prst="rect">
            <a:avLst/>
          </a:prstGeom>
          <a:solidFill>
            <a:srgbClr val="595959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800" b="1">
                <a:solidFill>
                  <a:srgbClr val="FCFEFD"/>
                </a:solidFill>
                <a:cs typeface="Arial" charset="0"/>
              </a:rPr>
              <a:t>50% Forsterite</a:t>
            </a:r>
            <a:br>
              <a:rPr lang="de-DE" sz="1800" b="1">
                <a:solidFill>
                  <a:srgbClr val="FCFEFD"/>
                </a:solidFill>
                <a:cs typeface="Arial" charset="0"/>
              </a:rPr>
            </a:br>
            <a:r>
              <a:rPr lang="de-DE" sz="1800" b="1">
                <a:solidFill>
                  <a:srgbClr val="FCFEFD"/>
                </a:solidFill>
                <a:cs typeface="Arial" charset="0"/>
              </a:rPr>
              <a:t>50% Fayalite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 rot="20160000">
            <a:off x="2908300" y="2763838"/>
            <a:ext cx="1173163" cy="3324225"/>
          </a:xfrm>
          <a:prstGeom prst="rect">
            <a:avLst/>
          </a:prstGeom>
          <a:solidFill>
            <a:srgbClr val="595959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800" b="1">
                <a:solidFill>
                  <a:srgbClr val="FCFEFD"/>
                </a:solidFill>
                <a:cs typeface="Arial" charset="0"/>
              </a:rPr>
              <a:t>100% Forsterite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 rot="20160000">
            <a:off x="5475288" y="1627188"/>
            <a:ext cx="1198562" cy="3324225"/>
          </a:xfrm>
          <a:prstGeom prst="rect">
            <a:avLst/>
          </a:prstGeom>
          <a:solidFill>
            <a:srgbClr val="595959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800" b="1">
                <a:solidFill>
                  <a:srgbClr val="FCFEFD"/>
                </a:solidFill>
                <a:cs typeface="Arial" charset="0"/>
              </a:rPr>
              <a:t>100% Fayalite</a:t>
            </a:r>
          </a:p>
        </p:txBody>
      </p:sp>
      <p:sp>
        <p:nvSpPr>
          <p:cNvPr id="30726" name="AutoShape 6"/>
          <p:cNvSpPr>
            <a:spLocks/>
          </p:cNvSpPr>
          <p:nvPr/>
        </p:nvSpPr>
        <p:spPr bwMode="auto">
          <a:xfrm rot="9360000" flipV="1">
            <a:off x="2443163" y="1722438"/>
            <a:ext cx="3090862" cy="747712"/>
          </a:xfrm>
          <a:prstGeom prst="notchedRightArrow">
            <a:avLst>
              <a:gd name="adj1" fmla="val 59287"/>
              <a:gd name="adj2" fmla="val 57949"/>
            </a:avLst>
          </a:prstGeom>
          <a:solidFill>
            <a:srgbClr val="595959">
              <a:alpha val="39999"/>
            </a:srgbClr>
          </a:solidFill>
          <a:ln w="9360">
            <a:solidFill>
              <a:srgbClr val="000000"/>
            </a:solidFill>
            <a:round/>
            <a:headEnd/>
            <a:tailEnd type="triangle" w="med" len="med"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2588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800" b="1">
                <a:solidFill>
                  <a:srgbClr val="FFFFFF"/>
                </a:solidFill>
                <a:cs typeface="Arial" charset="0"/>
              </a:rPr>
              <a:t>Larger Inner Core</a:t>
            </a:r>
          </a:p>
        </p:txBody>
      </p:sp>
      <p:sp>
        <p:nvSpPr>
          <p:cNvPr id="30727" name="AutoShape 7"/>
          <p:cNvSpPr>
            <a:spLocks/>
          </p:cNvSpPr>
          <p:nvPr/>
        </p:nvSpPr>
        <p:spPr bwMode="auto">
          <a:xfrm rot="9360000" flipV="1">
            <a:off x="4392613" y="5181600"/>
            <a:ext cx="3090862" cy="747713"/>
          </a:xfrm>
          <a:prstGeom prst="notchedRightArrow">
            <a:avLst>
              <a:gd name="adj1" fmla="val 59287"/>
              <a:gd name="adj2" fmla="val 57949"/>
            </a:avLst>
          </a:prstGeom>
          <a:solidFill>
            <a:srgbClr val="595959">
              <a:alpha val="39999"/>
            </a:srgbClr>
          </a:solidFill>
          <a:ln w="9360">
            <a:solidFill>
              <a:srgbClr val="000000"/>
            </a:solidFill>
            <a:round/>
            <a:headEnd/>
            <a:tailEnd type="triangle" w="med" len="med"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2588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800" b="1">
                <a:solidFill>
                  <a:srgbClr val="FFFFFF"/>
                </a:solidFill>
                <a:cs typeface="Arial" charset="0"/>
              </a:rPr>
              <a:t>Thicker Crust</a:t>
            </a:r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1592263" y="4779963"/>
            <a:ext cx="1855787" cy="1854200"/>
            <a:chOff x="1003" y="3011"/>
            <a:chExt cx="1169" cy="1168"/>
          </a:xfrm>
        </p:grpSpPr>
        <p:sp>
          <p:nvSpPr>
            <p:cNvPr id="30729" name="AutoShape 9"/>
            <p:cNvSpPr>
              <a:spLocks/>
            </p:cNvSpPr>
            <p:nvPr/>
          </p:nvSpPr>
          <p:spPr bwMode="auto">
            <a:xfrm>
              <a:off x="1266" y="3840"/>
              <a:ext cx="906" cy="339"/>
            </a:xfrm>
            <a:prstGeom prst="notchedRightArrow">
              <a:avLst>
                <a:gd name="adj1" fmla="val 50000"/>
                <a:gd name="adj2" fmla="val 50135"/>
              </a:avLst>
            </a:prstGeom>
            <a:solidFill>
              <a:srgbClr val="595959">
                <a:alpha val="39999"/>
              </a:srgbClr>
            </a:solidFill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>
              <a:outerShdw blurRad="63500"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 sz="1400" b="1">
                  <a:solidFill>
                    <a:srgbClr val="FFFFFF"/>
                  </a:solidFill>
                  <a:cs typeface="Arial" charset="0"/>
                </a:rPr>
                <a:t>MoI</a:t>
              </a:r>
            </a:p>
          </p:txBody>
        </p:sp>
        <p:sp>
          <p:nvSpPr>
            <p:cNvPr id="30730" name="AutoShape 10"/>
            <p:cNvSpPr>
              <a:spLocks/>
            </p:cNvSpPr>
            <p:nvPr/>
          </p:nvSpPr>
          <p:spPr bwMode="auto">
            <a:xfrm>
              <a:off x="1003" y="3012"/>
              <a:ext cx="339" cy="906"/>
            </a:xfrm>
            <a:prstGeom prst="notchedRightArrow">
              <a:avLst>
                <a:gd name="adj1" fmla="val 50000"/>
                <a:gd name="adj2" fmla="val 18727"/>
              </a:avLst>
            </a:prstGeom>
            <a:solidFill>
              <a:srgbClr val="595959">
                <a:alpha val="39999"/>
              </a:srgbClr>
            </a:solidFill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>
              <a:outerShdw blurRad="63500"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vert="eaVert"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de-DE" sz="1400" b="1">
                  <a:solidFill>
                    <a:srgbClr val="FFFFFF"/>
                  </a:solidFill>
                  <a:cs typeface="Arial" charset="0"/>
                </a:rPr>
                <a:t>Mantle MoI</a:t>
              </a:r>
            </a:p>
          </p:txBody>
        </p:sp>
      </p:grpSp>
      <p:sp>
        <p:nvSpPr>
          <p:cNvPr id="30731" name="AutoShape 11"/>
          <p:cNvSpPr>
            <a:spLocks/>
          </p:cNvSpPr>
          <p:nvPr/>
        </p:nvSpPr>
        <p:spPr bwMode="auto">
          <a:xfrm rot="14760000" flipH="1" flipV="1">
            <a:off x="2020888" y="4048125"/>
            <a:ext cx="3074987" cy="747713"/>
          </a:xfrm>
          <a:prstGeom prst="notchedRightArrow">
            <a:avLst>
              <a:gd name="adj1" fmla="val 59287"/>
              <a:gd name="adj2" fmla="val 57956"/>
            </a:avLst>
          </a:prstGeom>
          <a:solidFill>
            <a:srgbClr val="595959">
              <a:alpha val="29999"/>
            </a:srgbClr>
          </a:solidFill>
          <a:ln w="9360">
            <a:solidFill>
              <a:srgbClr val="000000"/>
            </a:solidFill>
            <a:round/>
            <a:headEnd/>
            <a:tailEnd type="triangle" w="med" len="med"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2588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800" b="1">
                <a:solidFill>
                  <a:srgbClr val="FFFFFF"/>
                </a:solidFill>
                <a:cs typeface="Arial" charset="0"/>
              </a:rPr>
              <a:t>Outer Core Radius</a:t>
            </a:r>
          </a:p>
        </p:txBody>
      </p:sp>
      <p:sp>
        <p:nvSpPr>
          <p:cNvPr id="30732" name="AutoShape 12"/>
          <p:cNvSpPr>
            <a:spLocks/>
          </p:cNvSpPr>
          <p:nvPr/>
        </p:nvSpPr>
        <p:spPr bwMode="auto">
          <a:xfrm rot="14820000" flipH="1" flipV="1">
            <a:off x="3289300" y="3470276"/>
            <a:ext cx="3011487" cy="747712"/>
          </a:xfrm>
          <a:prstGeom prst="notchedRightArrow">
            <a:avLst>
              <a:gd name="adj1" fmla="val 59287"/>
              <a:gd name="adj2" fmla="val 57953"/>
            </a:avLst>
          </a:prstGeom>
          <a:solidFill>
            <a:srgbClr val="595959">
              <a:alpha val="29999"/>
            </a:srgbClr>
          </a:solidFill>
          <a:ln w="9360">
            <a:solidFill>
              <a:srgbClr val="000000"/>
            </a:solidFill>
            <a:round/>
            <a:headEnd/>
            <a:tailEnd type="triangle" w="med" len="med"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2588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800" b="1">
                <a:solidFill>
                  <a:srgbClr val="FFFFFF"/>
                </a:solidFill>
                <a:cs typeface="Arial" charset="0"/>
              </a:rPr>
              <a:t>Outer Core Radius</a:t>
            </a:r>
          </a:p>
        </p:txBody>
      </p:sp>
      <p:sp>
        <p:nvSpPr>
          <p:cNvPr id="30733" name="AutoShape 13"/>
          <p:cNvSpPr>
            <a:spLocks/>
          </p:cNvSpPr>
          <p:nvPr/>
        </p:nvSpPr>
        <p:spPr bwMode="auto">
          <a:xfrm rot="14760000" flipH="1" flipV="1">
            <a:off x="4494213" y="3013075"/>
            <a:ext cx="3181350" cy="736600"/>
          </a:xfrm>
          <a:prstGeom prst="notchedRightArrow">
            <a:avLst>
              <a:gd name="adj1" fmla="val 57991"/>
              <a:gd name="adj2" fmla="val 57946"/>
            </a:avLst>
          </a:prstGeom>
          <a:solidFill>
            <a:srgbClr val="595959">
              <a:alpha val="29999"/>
            </a:srgbClr>
          </a:solidFill>
          <a:ln w="9360">
            <a:solidFill>
              <a:srgbClr val="000000"/>
            </a:solidFill>
            <a:round/>
            <a:headEnd/>
            <a:tailEnd type="triangle" w="med" len="med"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2588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800" b="1">
                <a:solidFill>
                  <a:srgbClr val="FFFFFF"/>
                </a:solidFill>
                <a:cs typeface="Arial" charset="0"/>
              </a:rPr>
              <a:t>Outer Core Radius</a:t>
            </a:r>
          </a:p>
        </p:txBody>
      </p:sp>
      <p:sp>
        <p:nvSpPr>
          <p:cNvPr id="30734" name="AutoShape 14"/>
          <p:cNvSpPr>
            <a:spLocks/>
          </p:cNvSpPr>
          <p:nvPr/>
        </p:nvSpPr>
        <p:spPr bwMode="auto">
          <a:xfrm rot="20160000">
            <a:off x="2384425" y="3579813"/>
            <a:ext cx="4651375" cy="755650"/>
          </a:xfrm>
          <a:prstGeom prst="notchedRightArrow">
            <a:avLst>
              <a:gd name="adj1" fmla="val 59287"/>
              <a:gd name="adj2" fmla="val 57964"/>
            </a:avLst>
          </a:prstGeom>
          <a:solidFill>
            <a:srgbClr val="595959">
              <a:alpha val="39999"/>
            </a:srgbClr>
          </a:solidFill>
          <a:ln w="9360">
            <a:solidFill>
              <a:srgbClr val="000000"/>
            </a:solidFill>
            <a:round/>
            <a:headEnd/>
            <a:tailEnd type="triangle" w="med" len="med"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b="1">
                <a:solidFill>
                  <a:srgbClr val="FFFFFF"/>
                </a:solidFill>
                <a:cs typeface="Arial" charset="0"/>
              </a:rPr>
              <a:t>Mantle Density</a:t>
            </a:r>
          </a:p>
        </p:txBody>
      </p:sp>
    </p:spTree>
    <p:extLst>
      <p:ext uri="{BB962C8B-B14F-4D97-AF65-F5344CB8AC3E}">
        <p14:creationId xmlns:p14="http://schemas.microsoft.com/office/powerpoint/2010/main" val="34353167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b="1">
                <a:solidFill>
                  <a:srgbClr val="686868"/>
                </a:solidFill>
              </a:rPr>
              <a:t>Tidal Love Numbers  h</a:t>
            </a:r>
            <a:r>
              <a:rPr lang="en-US" b="1" baseline="-25000">
                <a:solidFill>
                  <a:srgbClr val="686868"/>
                </a:solidFill>
              </a:rPr>
              <a:t>2</a:t>
            </a:r>
            <a:r>
              <a:rPr lang="en-US" b="1">
                <a:solidFill>
                  <a:srgbClr val="686868"/>
                </a:solidFill>
              </a:rPr>
              <a:t> und k</a:t>
            </a:r>
            <a:r>
              <a:rPr lang="en-US" b="1" baseline="-25000">
                <a:solidFill>
                  <a:srgbClr val="686868"/>
                </a:solidFill>
              </a:rPr>
              <a:t>2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6" t="17085" r="35432" b="34409"/>
          <a:stretch>
            <a:fillRect/>
          </a:stretch>
        </p:blipFill>
        <p:spPr bwMode="auto">
          <a:xfrm>
            <a:off x="4927600" y="1881361"/>
            <a:ext cx="3671888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406" t="17085" r="35432" b="344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3" t="15652" r="35428" b="33733"/>
          <a:stretch>
            <a:fillRect/>
          </a:stretch>
        </p:blipFill>
        <p:spPr bwMode="auto">
          <a:xfrm>
            <a:off x="1050925" y="1881361"/>
            <a:ext cx="3671888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413" t="15652" r="35428" b="337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619672" y="5013176"/>
            <a:ext cx="6403975" cy="141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800" dirty="0">
                <a:solidFill>
                  <a:srgbClr val="333333"/>
                </a:solidFill>
              </a:rPr>
              <a:t>Body </a:t>
            </a:r>
            <a:r>
              <a:rPr lang="de-DE" sz="1800" dirty="0" err="1">
                <a:solidFill>
                  <a:srgbClr val="333333"/>
                </a:solidFill>
              </a:rPr>
              <a:t>tide</a:t>
            </a:r>
            <a:r>
              <a:rPr lang="de-DE" sz="1800" dirty="0">
                <a:solidFill>
                  <a:srgbClr val="333333"/>
                </a:solidFill>
              </a:rPr>
              <a:t> Love </a:t>
            </a:r>
            <a:r>
              <a:rPr lang="de-DE" sz="1800" dirty="0" err="1">
                <a:solidFill>
                  <a:srgbClr val="333333"/>
                </a:solidFill>
              </a:rPr>
              <a:t>numbers</a:t>
            </a:r>
            <a:r>
              <a:rPr lang="de-DE" sz="1800" dirty="0">
                <a:solidFill>
                  <a:srgbClr val="333333"/>
                </a:solidFill>
              </a:rPr>
              <a:t> </a:t>
            </a:r>
            <a:r>
              <a:rPr lang="de-DE" sz="1800" dirty="0" err="1">
                <a:solidFill>
                  <a:srgbClr val="333333"/>
                </a:solidFill>
              </a:rPr>
              <a:t>are</a:t>
            </a:r>
            <a:r>
              <a:rPr lang="de-DE" sz="1800" dirty="0">
                <a:solidFill>
                  <a:srgbClr val="333333"/>
                </a:solidFill>
              </a:rPr>
              <a:t> </a:t>
            </a:r>
            <a:r>
              <a:rPr lang="de-DE" sz="1800" dirty="0" err="1">
                <a:solidFill>
                  <a:srgbClr val="333333"/>
                </a:solidFill>
              </a:rPr>
              <a:t>useful</a:t>
            </a:r>
            <a:r>
              <a:rPr lang="de-DE" sz="1800" dirty="0">
                <a:solidFill>
                  <a:srgbClr val="333333"/>
                </a:solidFill>
              </a:rPr>
              <a:t> </a:t>
            </a:r>
            <a:r>
              <a:rPr lang="de-DE" sz="1800" dirty="0" err="1">
                <a:solidFill>
                  <a:srgbClr val="333333"/>
                </a:solidFill>
              </a:rPr>
              <a:t>to</a:t>
            </a:r>
            <a:r>
              <a:rPr lang="de-DE" sz="1800" dirty="0">
                <a:solidFill>
                  <a:srgbClr val="333333"/>
                </a:solidFill>
              </a:rPr>
              <a:t> </a:t>
            </a:r>
            <a:r>
              <a:rPr lang="de-DE" sz="1800" dirty="0" err="1">
                <a:solidFill>
                  <a:srgbClr val="333333"/>
                </a:solidFill>
              </a:rPr>
              <a:t>set</a:t>
            </a:r>
            <a:r>
              <a:rPr lang="de-DE" sz="1800" dirty="0">
                <a:solidFill>
                  <a:srgbClr val="333333"/>
                </a:solidFill>
              </a:rPr>
              <a:t> </a:t>
            </a:r>
            <a:r>
              <a:rPr lang="de-DE" sz="1800" dirty="0" err="1">
                <a:solidFill>
                  <a:srgbClr val="333333"/>
                </a:solidFill>
              </a:rPr>
              <a:t>further</a:t>
            </a:r>
            <a:r>
              <a:rPr lang="de-DE" sz="1800" dirty="0">
                <a:solidFill>
                  <a:srgbClr val="333333"/>
                </a:solidFill>
              </a:rPr>
              <a:t> </a:t>
            </a:r>
            <a:r>
              <a:rPr lang="de-DE" sz="1800" dirty="0" err="1">
                <a:solidFill>
                  <a:srgbClr val="333333"/>
                </a:solidFill>
              </a:rPr>
              <a:t>constraints</a:t>
            </a:r>
            <a:r>
              <a:rPr lang="de-DE" sz="1800" dirty="0">
                <a:solidFill>
                  <a:srgbClr val="333333"/>
                </a:solidFill>
              </a:rPr>
              <a:t> on </a:t>
            </a:r>
            <a:r>
              <a:rPr lang="de-DE" sz="1800" dirty="0" err="1">
                <a:solidFill>
                  <a:srgbClr val="333333"/>
                </a:solidFill>
              </a:rPr>
              <a:t>Mercury‘s</a:t>
            </a:r>
            <a:r>
              <a:rPr lang="de-DE" sz="1800" dirty="0">
                <a:solidFill>
                  <a:srgbClr val="333333"/>
                </a:solidFill>
              </a:rPr>
              <a:t> </a:t>
            </a:r>
            <a:r>
              <a:rPr lang="de-DE" sz="1800" dirty="0" err="1">
                <a:solidFill>
                  <a:srgbClr val="333333"/>
                </a:solidFill>
              </a:rPr>
              <a:t>interior</a:t>
            </a:r>
            <a:r>
              <a:rPr lang="de-DE" sz="1800" dirty="0">
                <a:solidFill>
                  <a:srgbClr val="333333"/>
                </a:solidFill>
              </a:rPr>
              <a:t> </a:t>
            </a:r>
            <a:r>
              <a:rPr lang="de-DE" sz="1800" dirty="0" err="1">
                <a:solidFill>
                  <a:srgbClr val="333333"/>
                </a:solidFill>
              </a:rPr>
              <a:t>structure</a:t>
            </a:r>
            <a:r>
              <a:rPr lang="de-DE" sz="1800" dirty="0" smtClean="0">
                <a:solidFill>
                  <a:srgbClr val="333333"/>
                </a:solidFill>
              </a:rPr>
              <a:t>. </a:t>
            </a:r>
            <a:r>
              <a:rPr lang="de-DE" dirty="0"/>
              <a:t>See </a:t>
            </a:r>
            <a:r>
              <a:rPr lang="de-DE" dirty="0" err="1"/>
              <a:t>poster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Steinbrügge et al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8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808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b="1">
                <a:solidFill>
                  <a:srgbClr val="686868"/>
                </a:solidFill>
              </a:rPr>
              <a:t>Tidal Response Constraint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143000" y="1884363"/>
            <a:ext cx="396875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ClrTx/>
              <a:buFontTx/>
              <a:buNone/>
            </a:pPr>
            <a:endParaRPr lang="de-DE" sz="1800"/>
          </a:p>
          <a:p>
            <a:pPr>
              <a:buClrTx/>
              <a:buFontTx/>
              <a:buNone/>
            </a:pPr>
            <a:endParaRPr lang="de-DE" sz="1800"/>
          </a:p>
          <a:p>
            <a:pPr>
              <a:buClrTx/>
              <a:buFontTx/>
              <a:buNone/>
            </a:pPr>
            <a:endParaRPr lang="de-DE" sz="1800"/>
          </a:p>
          <a:p>
            <a:pPr>
              <a:buClrTx/>
              <a:buFontTx/>
              <a:buNone/>
            </a:pPr>
            <a:endParaRPr lang="de-DE" sz="180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58775" y="1952625"/>
            <a:ext cx="3529013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ts val="2588"/>
              </a:lnSpc>
              <a:buClrTx/>
              <a:buFontTx/>
              <a:buNone/>
            </a:pPr>
            <a:endParaRPr lang="en-US" sz="1400"/>
          </a:p>
          <a:p>
            <a:pPr>
              <a:lnSpc>
                <a:spcPts val="2588"/>
              </a:lnSpc>
              <a:buClrTx/>
              <a:buFontTx/>
              <a:buNone/>
            </a:pPr>
            <a:endParaRPr lang="en-US" sz="1200"/>
          </a:p>
          <a:p>
            <a:pPr>
              <a:lnSpc>
                <a:spcPts val="2588"/>
              </a:lnSpc>
              <a:buClrTx/>
              <a:buFontTx/>
              <a:buNone/>
            </a:pPr>
            <a:r>
              <a:rPr lang="en-US" sz="1200"/>
              <a:t> 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84313"/>
            <a:ext cx="45720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484313"/>
            <a:ext cx="2962275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822450"/>
            <a:ext cx="2109787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01675" y="4567238"/>
            <a:ext cx="3600450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ts val="2588"/>
              </a:lnSpc>
              <a:buClrTx/>
              <a:buFontTx/>
              <a:buNone/>
            </a:pPr>
            <a:r>
              <a:rPr lang="en-US" sz="1200" dirty="0"/>
              <a:t>Tidal measurements would provide additional constraints on Mercury's inner core size for </a:t>
            </a:r>
            <a:r>
              <a:rPr lang="en-US" sz="1200" dirty="0" err="1"/>
              <a:t>Ric</a:t>
            </a:r>
            <a:r>
              <a:rPr lang="en-US" sz="1200" dirty="0"/>
              <a:t>/</a:t>
            </a:r>
            <a:r>
              <a:rPr lang="en-US" sz="1200" dirty="0" err="1"/>
              <a:t>Rp</a:t>
            </a:r>
            <a:r>
              <a:rPr lang="en-US" sz="1200" dirty="0"/>
              <a:t>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83568" y="5517232"/>
            <a:ext cx="2058489" cy="416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Spohn et al.</a:t>
            </a:r>
            <a:r>
              <a:rPr lang="de-DE" dirty="0" smtClean="0"/>
              <a:t>, 2001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97422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2472557-09D5-4963-8EC6-B344159E914B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3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72684" y="4869160"/>
            <a:ext cx="8419796" cy="1423253"/>
          </a:xfrm>
          <a:prstGeom prst="rect">
            <a:avLst/>
          </a:prstGeom>
          <a:noFill/>
        </p:spPr>
        <p:txBody>
          <a:bodyPr wrap="square" lIns="88688" tIns="44344" rIns="88688" bIns="44344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Cambria" panose="02040503050406030204" pitchFamily="18" charset="0"/>
              </a:rPr>
              <a:t>BELA can obtain full global coverage due to the MPO orbit and its natural shift of pericenter</a:t>
            </a:r>
          </a:p>
          <a:p>
            <a:pPr>
              <a:buNone/>
            </a:pPr>
            <a:r>
              <a:rPr lang="en-US" dirty="0" smtClean="0">
                <a:latin typeface="Cambria" panose="02040503050406030204" pitchFamily="18" charset="0"/>
              </a:rPr>
              <a:t>Blue regions correspond to the best signal-to-noise ratio  (lowest altitude ~400 km, red regions to ~1050 km altitude)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348907" y="260648"/>
            <a:ext cx="6446209" cy="422979"/>
          </a:xfrm>
          <a:prstGeom prst="rect">
            <a:avLst/>
          </a:prstGeom>
          <a:noFill/>
        </p:spPr>
        <p:txBody>
          <a:bodyPr wrap="none" lIns="88688" tIns="44344" rIns="88688" bIns="44344" rtlCol="0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latin typeface="Cambria" panose="02040503050406030204" pitchFamily="18" charset="0"/>
              </a:rPr>
              <a:t>Expected BELA coverage for 1 year (nominal mission)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10" y="1023667"/>
            <a:ext cx="6789702" cy="359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BIG Picture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1" y="1494830"/>
            <a:ext cx="3672408" cy="467047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...</a:t>
            </a:r>
            <a:r>
              <a:rPr lang="de-DE" dirty="0" err="1" smtClean="0"/>
              <a:t>calls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som</a:t>
            </a:r>
            <a:r>
              <a:rPr lang="de-DE" dirty="0" err="1"/>
              <a:t>e</a:t>
            </a:r>
            <a:r>
              <a:rPr lang="de-DE" dirty="0" smtClean="0"/>
              <a:t> </a:t>
            </a:r>
            <a:r>
              <a:rPr lang="de-DE" dirty="0" err="1" smtClean="0"/>
              <a:t>comparative</a:t>
            </a:r>
            <a:r>
              <a:rPr lang="de-DE" dirty="0" smtClean="0"/>
              <a:t> </a:t>
            </a:r>
            <a:r>
              <a:rPr lang="de-DE" dirty="0" err="1" smtClean="0"/>
              <a:t>planetology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342900" indent="-342900">
              <a:buAutoNum type="arabicPeriod"/>
            </a:pPr>
            <a:r>
              <a:rPr lang="de-DE" dirty="0" smtClean="0"/>
              <a:t>Mercury in </a:t>
            </a:r>
            <a:r>
              <a:rPr lang="de-DE" dirty="0" err="1"/>
              <a:t>C</a:t>
            </a:r>
            <a:r>
              <a:rPr lang="de-DE" dirty="0" err="1" smtClean="0"/>
              <a:t>omparison</a:t>
            </a:r>
            <a:endParaRPr lang="de-DE" dirty="0" smtClean="0"/>
          </a:p>
          <a:p>
            <a:pPr marL="342900" indent="-342900">
              <a:buAutoNum type="arabicPeriod"/>
            </a:pPr>
            <a:r>
              <a:rPr lang="de-DE" dirty="0" smtClean="0"/>
              <a:t>Formation </a:t>
            </a:r>
            <a:r>
              <a:rPr lang="de-DE" dirty="0" err="1" smtClean="0"/>
              <a:t>of</a:t>
            </a:r>
            <a:r>
              <a:rPr lang="de-DE" dirty="0" smtClean="0"/>
              <a:t> Mercury</a:t>
            </a:r>
          </a:p>
          <a:p>
            <a:pPr marL="342900" indent="-342900">
              <a:buAutoNum type="arabicPeriod"/>
            </a:pPr>
            <a:r>
              <a:rPr lang="de-DE" dirty="0" err="1" smtClean="0"/>
              <a:t>Interior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tructure</a:t>
            </a:r>
            <a:endParaRPr lang="de-DE" dirty="0" smtClean="0"/>
          </a:p>
          <a:p>
            <a:pPr marL="342900" indent="-342900">
              <a:buAutoNum type="arabicPeriod"/>
            </a:pPr>
            <a:r>
              <a:rPr lang="de-DE" dirty="0" smtClean="0"/>
              <a:t>Evolution</a:t>
            </a:r>
          </a:p>
          <a:p>
            <a:pPr marL="342900" indent="-342900">
              <a:buAutoNum type="arabicPeriod"/>
            </a:pPr>
            <a:r>
              <a:rPr lang="de-DE" dirty="0" err="1" smtClean="0"/>
              <a:t>BepiColombo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pic>
        <p:nvPicPr>
          <p:cNvPr id="5" name="Picture 2" descr="C:\Users\tspohn\Desktop\111118_TS_Bremen\1_Merkur\Global_mono250m_color1000m.jpg"/>
          <p:cNvPicPr>
            <a:picLocks noChangeAspect="1" noChangeArrowheads="1"/>
          </p:cNvPicPr>
          <p:nvPr/>
        </p:nvPicPr>
        <p:blipFill>
          <a:blip r:embed="rId2" cstate="print">
            <a:alphaModFix amt="28000"/>
          </a:blip>
          <a:srcRect/>
          <a:stretch>
            <a:fillRect/>
          </a:stretch>
        </p:blipFill>
        <p:spPr bwMode="auto">
          <a:xfrm>
            <a:off x="-44226" y="404664"/>
            <a:ext cx="9224738" cy="5654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542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687586" y="187524"/>
            <a:ext cx="7768828" cy="616148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232323"/>
                </a:solidFill>
              </a:rPr>
              <a:t>Geoid-to-Topography Ratio (GTR)</a:t>
            </a:r>
          </a:p>
        </p:txBody>
      </p:sp>
      <p:pic>
        <p:nvPicPr>
          <p:cNvPr id="17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329" y="1029401"/>
            <a:ext cx="4610297" cy="235637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5050279" y="1379333"/>
            <a:ext cx="3602664" cy="1558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algn="l" defTabSz="457200">
              <a:defRPr sz="3400"/>
            </a:lvl1pPr>
          </a:lstStyle>
          <a:p>
            <a:pPr lvl="0">
              <a:defRPr sz="1800"/>
            </a:pPr>
            <a:r>
              <a:rPr sz="2400"/>
              <a:t>GTR analysis of the northern hemisphere excluding large impact basins and smooth plains</a:t>
            </a:r>
          </a:p>
        </p:txBody>
      </p:sp>
      <p:grpSp>
        <p:nvGrpSpPr>
          <p:cNvPr id="177" name="Group 177"/>
          <p:cNvGrpSpPr/>
          <p:nvPr/>
        </p:nvGrpSpPr>
        <p:grpSpPr>
          <a:xfrm>
            <a:off x="152562" y="3488747"/>
            <a:ext cx="4077932" cy="3214638"/>
            <a:chOff x="0" y="0"/>
            <a:chExt cx="5799725" cy="4571927"/>
          </a:xfrm>
        </p:grpSpPr>
        <p:grpSp>
          <p:nvGrpSpPr>
            <p:cNvPr id="175" name="Group 175"/>
            <p:cNvGrpSpPr/>
            <p:nvPr/>
          </p:nvGrpSpPr>
          <p:grpSpPr>
            <a:xfrm>
              <a:off x="0" y="0"/>
              <a:ext cx="5799726" cy="4571928"/>
              <a:chOff x="0" y="0"/>
              <a:chExt cx="5799725" cy="4571927"/>
            </a:xfrm>
          </p:grpSpPr>
          <p:pic>
            <p:nvPicPr>
              <p:cNvPr id="172" name="droppedImage.pdf"/>
              <p:cNvPicPr/>
              <p:nvPr/>
            </p:nvPicPr>
            <p:blipFill>
              <a:blip r:embed="rId3">
                <a:extLst/>
              </a:blip>
              <a:srcRect l="4301" t="2158" r="497" b="3956"/>
              <a:stretch>
                <a:fillRect/>
              </a:stretch>
            </p:blipFill>
            <p:spPr>
              <a:xfrm>
                <a:off x="436191" y="0"/>
                <a:ext cx="5363535" cy="42165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3" name="latexit-drag.pdf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811008" y="4216512"/>
                <a:ext cx="613899" cy="3554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4" name="latexit-drag.pdf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6199998">
                <a:off x="-904693" y="1744764"/>
                <a:ext cx="2229423" cy="4200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6" name="Shape 176"/>
            <p:cNvSpPr/>
            <p:nvPr/>
          </p:nvSpPr>
          <p:spPr>
            <a:xfrm>
              <a:off x="2132489" y="96931"/>
              <a:ext cx="1259344" cy="3892517"/>
            </a:xfrm>
            <a:prstGeom prst="rect">
              <a:avLst/>
            </a:prstGeom>
            <a:solidFill>
              <a:srgbClr val="FF26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321457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78" name="Shape 178"/>
          <p:cNvSpPr/>
          <p:nvPr/>
        </p:nvSpPr>
        <p:spPr>
          <a:xfrm>
            <a:off x="4328788" y="3314336"/>
            <a:ext cx="4724176" cy="333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/>
          <a:p>
            <a:pPr marL="177181" indent="-177181" defTabSz="321457">
              <a:spcBef>
                <a:spcPts val="703"/>
              </a:spcBef>
              <a:buSzPct val="125000"/>
              <a:buChar char="•"/>
              <a:defRPr sz="1800"/>
            </a:pPr>
            <a:r>
              <a:rPr sz="2400"/>
              <a:t>GTR is nearly constant between        degree 9 and 15</a:t>
            </a:r>
          </a:p>
          <a:p>
            <a:pPr marL="177181" indent="-177181" defTabSz="321457">
              <a:spcBef>
                <a:spcPts val="703"/>
              </a:spcBef>
              <a:buSzPct val="125000"/>
              <a:buChar char="•"/>
              <a:defRPr sz="1800"/>
            </a:pPr>
            <a:r>
              <a:rPr sz="2400"/>
              <a:t>Assuming Airy isostasy:                 </a:t>
            </a:r>
            <a:r>
              <a:rPr sz="2400" i="1"/>
              <a:t>d</a:t>
            </a:r>
            <a:r>
              <a:rPr sz="2400" baseline="-5999"/>
              <a:t>crust </a:t>
            </a:r>
            <a:r>
              <a:rPr sz="2400"/>
              <a:t>= 35 ± 18 km</a:t>
            </a:r>
          </a:p>
          <a:p>
            <a:pPr marL="177181" indent="-177181" defTabSz="321457">
              <a:spcBef>
                <a:spcPts val="703"/>
              </a:spcBef>
              <a:buSzPct val="125000"/>
              <a:buChar char="•"/>
              <a:defRPr sz="1800"/>
            </a:pPr>
            <a:r>
              <a:rPr sz="2400"/>
              <a:t>For</a:t>
            </a:r>
            <a:r>
              <a:rPr sz="2400" i="1"/>
              <a:t> </a:t>
            </a:r>
            <a:r>
              <a:rPr sz="2400"/>
              <a:t>larger degrees, decrease in quality and resolution of the data</a:t>
            </a:r>
          </a:p>
          <a:p>
            <a:pPr marL="177181" indent="-177181" defTabSz="321457">
              <a:spcBef>
                <a:spcPts val="703"/>
              </a:spcBef>
              <a:buSzPct val="125000"/>
              <a:buChar char="•"/>
              <a:defRPr sz="1800"/>
            </a:pPr>
            <a:r>
              <a:rPr sz="2400"/>
              <a:t>At lower degrees, GTR is scattered: other possible sources?</a:t>
            </a:r>
          </a:p>
        </p:txBody>
      </p:sp>
      <p:sp>
        <p:nvSpPr>
          <p:cNvPr id="179" name="Shape 179"/>
          <p:cNvSpPr/>
          <p:nvPr/>
        </p:nvSpPr>
        <p:spPr>
          <a:xfrm>
            <a:off x="1730298" y="3407835"/>
            <a:ext cx="2417656" cy="727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defTabSz="321457">
              <a:defRPr sz="1800"/>
            </a:pPr>
            <a:r>
              <a:rPr sz="1700"/>
              <a:t>Padovan et al., </a:t>
            </a:r>
            <a:r>
              <a:rPr sz="1700" i="1"/>
              <a:t>GRL </a:t>
            </a:r>
            <a:r>
              <a:rPr sz="1700"/>
              <a:t>(2015)</a:t>
            </a:r>
          </a:p>
        </p:txBody>
      </p:sp>
    </p:spTree>
    <p:extLst>
      <p:ext uri="{BB962C8B-B14F-4D97-AF65-F5344CB8AC3E}">
        <p14:creationId xmlns:p14="http://schemas.microsoft.com/office/powerpoint/2010/main" val="36057967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611560" y="170533"/>
            <a:ext cx="8208912" cy="738187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32323"/>
                </a:solidFill>
              </a:rPr>
              <a:t>Fully dynamic (2D and 3D) models</a:t>
            </a:r>
          </a:p>
        </p:txBody>
      </p:sp>
      <p:sp>
        <p:nvSpPr>
          <p:cNvPr id="125" name="Shape 125"/>
          <p:cNvSpPr/>
          <p:nvPr/>
        </p:nvSpPr>
        <p:spPr>
          <a:xfrm>
            <a:off x="309121" y="4760140"/>
            <a:ext cx="8403162" cy="1764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168082" indent="-168082">
              <a:spcBef>
                <a:spcPts val="352"/>
              </a:spcBef>
              <a:buSzPct val="125000"/>
              <a:buChar char="•"/>
              <a:defRPr sz="1800"/>
            </a:pPr>
            <a:r>
              <a:rPr sz="2200" dirty="0"/>
              <a:t>Fully dynamic 2D cylindrical and 3D spherical models confirm the predictions of 1D models (thermal history, contraction and crustal production)</a:t>
            </a:r>
          </a:p>
          <a:p>
            <a:pPr marL="168082" indent="-168082">
              <a:buSzPct val="125000"/>
              <a:buChar char="•"/>
              <a:defRPr sz="1800"/>
            </a:pPr>
            <a:r>
              <a:rPr sz="2200" dirty="0"/>
              <a:t>Convection pattern characterised by stable and regular cells with nearly unitary aspect ratio and no preferred orientation</a:t>
            </a:r>
          </a:p>
        </p:txBody>
      </p:sp>
      <p:sp>
        <p:nvSpPr>
          <p:cNvPr id="126" name="Shape 126"/>
          <p:cNvSpPr/>
          <p:nvPr/>
        </p:nvSpPr>
        <p:spPr>
          <a:xfrm>
            <a:off x="467544" y="6455823"/>
            <a:ext cx="2691433" cy="39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buNone/>
              <a:defRPr sz="1800"/>
            </a:pPr>
            <a:r>
              <a:rPr sz="1700" dirty="0"/>
              <a:t>Tosi et al., </a:t>
            </a:r>
            <a:r>
              <a:rPr sz="1700" i="1" dirty="0"/>
              <a:t>JGR </a:t>
            </a:r>
            <a:r>
              <a:rPr sz="1700" dirty="0"/>
              <a:t>(2013)</a:t>
            </a:r>
          </a:p>
        </p:txBody>
      </p:sp>
      <p:grpSp>
        <p:nvGrpSpPr>
          <p:cNvPr id="129" name="Group 129"/>
          <p:cNvGrpSpPr/>
          <p:nvPr/>
        </p:nvGrpSpPr>
        <p:grpSpPr>
          <a:xfrm>
            <a:off x="688662" y="858165"/>
            <a:ext cx="3255794" cy="3931673"/>
            <a:chOff x="2279249" y="-406400"/>
            <a:chExt cx="4630462" cy="5591712"/>
          </a:xfrm>
        </p:grpSpPr>
        <p:pic>
          <p:nvPicPr>
            <p:cNvPr id="127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32880" y="4395763"/>
              <a:ext cx="4123202" cy="789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3d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79249" y="-406401"/>
              <a:ext cx="4630463" cy="48119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0" name="droppedImage.pdf"/>
          <p:cNvPicPr/>
          <p:nvPr/>
        </p:nvPicPr>
        <p:blipFill>
          <a:blip r:embed="rId4">
            <a:extLst/>
          </a:blip>
          <a:srcRect r="49467"/>
          <a:stretch>
            <a:fillRect/>
          </a:stretch>
        </p:blipFill>
        <p:spPr>
          <a:xfrm>
            <a:off x="4054078" y="1309945"/>
            <a:ext cx="4292284" cy="32593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009573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/>
              <a:t>E</a:t>
            </a:r>
            <a:r>
              <a:rPr lang="de-DE" dirty="0" smtClean="0"/>
              <a:t>volution </a:t>
            </a:r>
            <a:r>
              <a:rPr lang="de-DE" dirty="0"/>
              <a:t>S</a:t>
            </a:r>
            <a:r>
              <a:rPr lang="de-DE" dirty="0" smtClean="0"/>
              <a:t>cenario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96752"/>
            <a:ext cx="7812360" cy="520292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572000" y="3847027"/>
            <a:ext cx="4572000" cy="2411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/>
              <a:t>Initial </a:t>
            </a:r>
            <a:r>
              <a:rPr lang="de-DE" sz="1600" dirty="0" err="1"/>
              <a:t>heating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expansion</a:t>
            </a:r>
            <a:r>
              <a:rPr lang="de-DE" sz="1600" dirty="0"/>
              <a:t> </a:t>
            </a:r>
            <a:r>
              <a:rPr lang="de-DE" sz="1600" dirty="0" err="1"/>
              <a:t>phase</a:t>
            </a:r>
            <a:r>
              <a:rPr lang="de-DE" sz="1600" dirty="0"/>
              <a:t>, </a:t>
            </a:r>
            <a:r>
              <a:rPr lang="de-DE" sz="1600" dirty="0" err="1"/>
              <a:t>followed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core-mantle</a:t>
            </a:r>
            <a:r>
              <a:rPr lang="de-DE" sz="1600" dirty="0"/>
              <a:t> </a:t>
            </a:r>
            <a:r>
              <a:rPr lang="de-DE" sz="1600" dirty="0" err="1"/>
              <a:t>cooling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contraction</a:t>
            </a:r>
            <a:endParaRPr lang="de-DE" sz="1600" dirty="0"/>
          </a:p>
          <a:p>
            <a:r>
              <a:rPr lang="de-DE" sz="1600" dirty="0"/>
              <a:t>Dry </a:t>
            </a:r>
            <a:r>
              <a:rPr lang="de-DE" sz="1600" dirty="0" err="1"/>
              <a:t>rheologies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preferred</a:t>
            </a:r>
            <a:endParaRPr lang="de-DE" sz="1600" dirty="0"/>
          </a:p>
          <a:p>
            <a:r>
              <a:rPr lang="de-DE" sz="1600" dirty="0" err="1"/>
              <a:t>Crustal</a:t>
            </a:r>
            <a:r>
              <a:rPr lang="de-DE" sz="1600" dirty="0"/>
              <a:t> </a:t>
            </a:r>
            <a:r>
              <a:rPr lang="de-DE" sz="1600" dirty="0" err="1"/>
              <a:t>thickness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20-40 km </a:t>
            </a:r>
            <a:r>
              <a:rPr lang="de-DE" sz="1600" dirty="0" err="1"/>
              <a:t>produced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up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2-3 </a:t>
            </a:r>
            <a:r>
              <a:rPr lang="de-DE" sz="1600" dirty="0" err="1"/>
              <a:t>Ga</a:t>
            </a:r>
            <a:endParaRPr lang="de-DE" sz="1600" dirty="0"/>
          </a:p>
          <a:p>
            <a:r>
              <a:rPr lang="de-DE" sz="1600" dirty="0"/>
              <a:t>Most </a:t>
            </a:r>
            <a:r>
              <a:rPr lang="de-DE" sz="1600" dirty="0" err="1"/>
              <a:t>models</a:t>
            </a:r>
            <a:r>
              <a:rPr lang="de-DE" sz="1600" dirty="0"/>
              <a:t> </a:t>
            </a:r>
            <a:r>
              <a:rPr lang="de-DE" sz="1600" dirty="0" err="1"/>
              <a:t>predict</a:t>
            </a:r>
            <a:r>
              <a:rPr lang="de-DE" sz="1600" dirty="0"/>
              <a:t> </a:t>
            </a:r>
            <a:r>
              <a:rPr lang="de-DE" sz="1600" dirty="0" err="1"/>
              <a:t>convection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stop</a:t>
            </a:r>
            <a:r>
              <a:rPr lang="de-DE" sz="1600" dirty="0"/>
              <a:t> after 3-4 </a:t>
            </a:r>
            <a:r>
              <a:rPr lang="de-DE" sz="1600" dirty="0" err="1"/>
              <a:t>Ga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65888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7" b="10847"/>
          <a:stretch>
            <a:fillRect/>
          </a:stretch>
        </p:blipFill>
        <p:spPr>
          <a:xfrm>
            <a:off x="-468560" y="2409780"/>
            <a:ext cx="8558785" cy="4763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Constraints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AD18FC4C-D580-4D31-B635-268EFBEDCC5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404664"/>
            <a:ext cx="4151193" cy="597666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282075" y="5733256"/>
            <a:ext cx="1929885" cy="416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Byrne et al. 2014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899592" y="1700808"/>
            <a:ext cx="3672407" cy="208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Contraction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planet</a:t>
            </a:r>
          </a:p>
          <a:p>
            <a:r>
              <a:rPr lang="de-DE" sz="2000" dirty="0" smtClean="0"/>
              <a:t>Early </a:t>
            </a:r>
            <a:r>
              <a:rPr lang="de-DE" sz="2000" dirty="0" err="1" smtClean="0"/>
              <a:t>volcanic</a:t>
            </a:r>
            <a:r>
              <a:rPr lang="de-DE" sz="2000" dirty="0" smtClean="0"/>
              <a:t> </a:t>
            </a:r>
            <a:r>
              <a:rPr lang="de-DE" sz="2000" dirty="0" err="1" smtClean="0"/>
              <a:t>acitvity</a:t>
            </a:r>
            <a:endParaRPr lang="de-DE" sz="2000" dirty="0" smtClean="0"/>
          </a:p>
          <a:p>
            <a:r>
              <a:rPr lang="de-DE" sz="2000" dirty="0" smtClean="0"/>
              <a:t>Early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sustained</a:t>
            </a:r>
            <a:r>
              <a:rPr lang="de-DE" sz="2000" dirty="0" smtClean="0"/>
              <a:t> </a:t>
            </a:r>
            <a:r>
              <a:rPr lang="de-DE" sz="2000" dirty="0" err="1" smtClean="0"/>
              <a:t>magnetic</a:t>
            </a:r>
            <a:r>
              <a:rPr lang="de-DE" sz="2000" dirty="0" smtClean="0"/>
              <a:t> </a:t>
            </a:r>
            <a:r>
              <a:rPr lang="de-DE" sz="2000" dirty="0" err="1" smtClean="0"/>
              <a:t>field</a:t>
            </a:r>
            <a:endParaRPr lang="de-DE" sz="2000" dirty="0" smtClean="0"/>
          </a:p>
          <a:p>
            <a:r>
              <a:rPr lang="de-DE" sz="2000" dirty="0" err="1" smtClean="0"/>
              <a:t>Crustal</a:t>
            </a:r>
            <a:r>
              <a:rPr lang="de-DE" sz="2000" dirty="0" smtClean="0"/>
              <a:t> </a:t>
            </a:r>
            <a:r>
              <a:rPr lang="de-DE" sz="2000" dirty="0" err="1" smtClean="0"/>
              <a:t>heat</a:t>
            </a:r>
            <a:r>
              <a:rPr lang="de-DE" sz="2000" dirty="0" smtClean="0"/>
              <a:t> </a:t>
            </a:r>
            <a:r>
              <a:rPr lang="de-DE" sz="2000" dirty="0" err="1" smtClean="0"/>
              <a:t>production</a:t>
            </a:r>
            <a:r>
              <a:rPr lang="de-DE" sz="2000" dirty="0" smtClean="0"/>
              <a:t> </a:t>
            </a:r>
            <a:r>
              <a:rPr lang="de-DE" sz="2000" dirty="0" err="1" smtClean="0"/>
              <a:t>rates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>
                <a:latin typeface="Symbol" charset="2"/>
                <a:cs typeface="Symbol" charset="2"/>
              </a:rPr>
              <a:t>g</a:t>
            </a:r>
            <a:r>
              <a:rPr lang="de-DE" sz="2000" dirty="0" err="1" smtClean="0"/>
              <a:t>-ray</a:t>
            </a:r>
            <a:r>
              <a:rPr lang="de-DE" sz="2000" dirty="0" smtClean="0"/>
              <a:t> </a:t>
            </a:r>
            <a:r>
              <a:rPr lang="de-DE" sz="2000" dirty="0" err="1" smtClean="0"/>
              <a:t>spectroscopy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61751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110009" y="187524"/>
            <a:ext cx="8926487" cy="616148"/>
          </a:xfrm>
          <a:prstGeom prst="rect">
            <a:avLst/>
          </a:prstGeom>
        </p:spPr>
        <p:txBody>
          <a:bodyPr/>
          <a:lstStyle>
            <a:lvl1pPr>
              <a:defRPr sz="4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 dirty="0">
                <a:solidFill>
                  <a:srgbClr val="232323"/>
                </a:solidFill>
              </a:rPr>
              <a:t>Surface temperature, geoid and topography</a:t>
            </a:r>
          </a:p>
        </p:txBody>
      </p:sp>
      <p:sp>
        <p:nvSpPr>
          <p:cNvPr id="182" name="Shape 182"/>
          <p:cNvSpPr/>
          <p:nvPr/>
        </p:nvSpPr>
        <p:spPr>
          <a:xfrm>
            <a:off x="183058" y="3555147"/>
            <a:ext cx="8786813" cy="3015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177181" indent="-177181" defTabSz="321457">
              <a:spcBef>
                <a:spcPts val="703"/>
              </a:spcBef>
              <a:buSzPct val="125000"/>
              <a:buChar char="•"/>
              <a:defRPr sz="1800"/>
            </a:pPr>
            <a:r>
              <a:rPr sz="2400" dirty="0"/>
              <a:t>3:2 spin-orbit resonance, high eccentricity and small obliquity result in significant latitudinal and longitudinal variations of the surface temperature</a:t>
            </a:r>
          </a:p>
          <a:p>
            <a:pPr marL="177181" indent="-177181" defTabSz="321457">
              <a:spcBef>
                <a:spcPts val="703"/>
              </a:spcBef>
              <a:buSzPct val="125000"/>
              <a:buChar char="•"/>
              <a:defRPr sz="1800"/>
            </a:pPr>
            <a:r>
              <a:rPr sz="2400" dirty="0"/>
              <a:t>Pattern of mean surface temperature can be expressed in terms of degree 2 and 4 spherical harmonics </a:t>
            </a:r>
            <a:r>
              <a:rPr sz="1700" dirty="0"/>
              <a:t>(Vasavada et al., </a:t>
            </a:r>
            <a:r>
              <a:rPr sz="1700" i="1" dirty="0"/>
              <a:t>Icarus</a:t>
            </a:r>
            <a:r>
              <a:rPr sz="1700" dirty="0"/>
              <a:t>,1999)</a:t>
            </a:r>
            <a:endParaRPr sz="2400" dirty="0"/>
          </a:p>
          <a:p>
            <a:pPr marL="177181" indent="-177181" defTabSz="321457">
              <a:spcBef>
                <a:spcPts val="703"/>
              </a:spcBef>
              <a:buSzPct val="125000"/>
              <a:buChar char="•"/>
              <a:defRPr sz="1800"/>
            </a:pPr>
            <a:r>
              <a:rPr sz="2400" dirty="0"/>
              <a:t>Geoid and topography correlate with the surface temperature</a:t>
            </a:r>
          </a:p>
          <a:p>
            <a:pPr marL="177181" indent="-177181" defTabSz="321457">
              <a:spcBef>
                <a:spcPts val="703"/>
              </a:spcBef>
              <a:buSzPct val="125000"/>
              <a:buChar char="•"/>
              <a:defRPr sz="1800"/>
            </a:pPr>
            <a:r>
              <a:rPr sz="2400" dirty="0"/>
              <a:t>How to exploit such correlation?</a:t>
            </a:r>
          </a:p>
        </p:txBody>
      </p:sp>
      <p:grpSp>
        <p:nvGrpSpPr>
          <p:cNvPr id="186" name="Group 186"/>
          <p:cNvGrpSpPr/>
          <p:nvPr/>
        </p:nvGrpSpPr>
        <p:grpSpPr>
          <a:xfrm>
            <a:off x="67071" y="1211310"/>
            <a:ext cx="9009860" cy="2203905"/>
            <a:chOff x="0" y="0"/>
            <a:chExt cx="12814022" cy="3134440"/>
          </a:xfrm>
        </p:grpSpPr>
        <p:pic>
          <p:nvPicPr>
            <p:cNvPr id="183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82965" cy="3099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81418" y="16757"/>
              <a:ext cx="4263440" cy="3100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55566" y="35398"/>
              <a:ext cx="4258457" cy="3099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Textfeld 1"/>
          <p:cNvSpPr txBox="1"/>
          <p:nvPr/>
        </p:nvSpPr>
        <p:spPr>
          <a:xfrm>
            <a:off x="5292080" y="6381328"/>
            <a:ext cx="3031599" cy="416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Nicola </a:t>
            </a:r>
            <a:r>
              <a:rPr lang="de-DE" dirty="0" err="1" smtClean="0"/>
              <a:t>Tosi‘s</a:t>
            </a:r>
            <a:r>
              <a:rPr lang="de-DE" dirty="0" smtClean="0"/>
              <a:t>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yesterday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65305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651867" y="1007094"/>
            <a:ext cx="3714750" cy="1075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marL="0" lvl="1" algn="ctr" defTabSz="32144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pPr>
            <a:r>
              <a:rPr sz="2400" kern="0">
                <a:solidFill>
                  <a:sysClr val="windowText" lastClr="000000"/>
                </a:solidFill>
                <a:latin typeface="Gill Sans"/>
                <a:ea typeface="Gill Sans"/>
                <a:cs typeface="Gill Sans"/>
                <a:sym typeface="Gill Sans"/>
              </a:rPr>
              <a:t>3-D thermal evolution model with imposed surface temperature variations</a:t>
            </a:r>
          </a:p>
        </p:txBody>
      </p:sp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892969" y="187524"/>
            <a:ext cx="7250906" cy="616148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Convection vs Conduction</a:t>
            </a:r>
          </a:p>
        </p:txBody>
      </p:sp>
      <p:sp>
        <p:nvSpPr>
          <p:cNvPr id="194" name="Shape 194"/>
          <p:cNvSpPr/>
          <p:nvPr/>
        </p:nvSpPr>
        <p:spPr>
          <a:xfrm>
            <a:off x="5063133" y="1007094"/>
            <a:ext cx="3714750" cy="1075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marL="0" lvl="1" algn="ctr" defTabSz="32144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pPr>
            <a:r>
              <a:rPr sz="2400" kern="0">
                <a:solidFill>
                  <a:sysClr val="windowText" lastClr="000000"/>
                </a:solidFill>
                <a:latin typeface="Gill Sans"/>
                <a:ea typeface="Gill Sans"/>
                <a:cs typeface="Gill Sans"/>
                <a:sym typeface="Gill Sans"/>
              </a:rPr>
              <a:t>Variance reduction vs </a:t>
            </a:r>
          </a:p>
          <a:p>
            <a:pPr marL="0" lvl="1" algn="ctr" defTabSz="32144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pPr>
            <a:r>
              <a:rPr sz="2400" kern="0">
                <a:solidFill>
                  <a:sysClr val="windowText" lastClr="000000"/>
                </a:solidFill>
                <a:latin typeface="Gill Sans"/>
                <a:ea typeface="Gill Sans"/>
                <a:cs typeface="Gill Sans"/>
                <a:sym typeface="Gill Sans"/>
              </a:rPr>
              <a:t>elastic thickness for </a:t>
            </a:r>
          </a:p>
          <a:p>
            <a:pPr marL="0" lvl="1" algn="ctr" defTabSz="32144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pPr>
            <a:r>
              <a:rPr sz="2400" kern="0">
                <a:solidFill>
                  <a:sysClr val="windowText" lastClr="000000"/>
                </a:solidFill>
                <a:latin typeface="Gill Sans"/>
                <a:ea typeface="Gill Sans"/>
                <a:cs typeface="Gill Sans"/>
                <a:sym typeface="Gill Sans"/>
              </a:rPr>
              <a:t>geoid and topography</a:t>
            </a:r>
          </a:p>
        </p:txBody>
      </p:sp>
      <p:sp>
        <p:nvSpPr>
          <p:cNvPr id="195" name="Shape 195"/>
          <p:cNvSpPr/>
          <p:nvPr/>
        </p:nvSpPr>
        <p:spPr>
          <a:xfrm>
            <a:off x="1151930" y="5791421"/>
            <a:ext cx="6831211" cy="472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 defTabSz="457200">
              <a:spcBef>
                <a:spcPts val="1000"/>
              </a:spcBef>
              <a:defRPr sz="3400"/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buNone/>
              <a:defRPr sz="1800"/>
            </a:pPr>
            <a:r>
              <a:rPr sz="1300" kern="0">
                <a:solidFill>
                  <a:sysClr val="windowText" lastClr="000000"/>
                </a:solidFill>
                <a:latin typeface="Gill Sans"/>
                <a:ea typeface="Gill Sans"/>
                <a:cs typeface="Gill Sans"/>
                <a:sym typeface="Gill Sans"/>
              </a:rPr>
              <a:t>For elastic thicknesses between 130 and 140 km,     the model predicts more than 95% of the data         for both convective and conductive solutions</a:t>
            </a:r>
          </a:p>
        </p:txBody>
      </p:sp>
      <p:pic>
        <p:nvPicPr>
          <p:cNvPr id="19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83" y="2167208"/>
            <a:ext cx="4298977" cy="3206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0146" y="2167208"/>
            <a:ext cx="4288814" cy="320670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feld 7"/>
          <p:cNvSpPr txBox="1"/>
          <p:nvPr/>
        </p:nvSpPr>
        <p:spPr>
          <a:xfrm>
            <a:off x="5292080" y="6381328"/>
            <a:ext cx="3031599" cy="416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Nicola </a:t>
            </a:r>
            <a:r>
              <a:rPr lang="de-DE" dirty="0" err="1" smtClean="0"/>
              <a:t>Tosi‘s</a:t>
            </a:r>
            <a:r>
              <a:rPr lang="de-DE" dirty="0" smtClean="0"/>
              <a:t>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yesterday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9135313"/>
      </p:ext>
    </p:extLst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2472557-09D5-4963-8EC6-B344159E914B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r="171"/>
          <a:stretch/>
        </p:blipFill>
        <p:spPr>
          <a:xfrm>
            <a:off x="0" y="277525"/>
            <a:ext cx="9182028" cy="631982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81270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64088" y="2564904"/>
            <a:ext cx="3600400" cy="411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sz="1600" dirty="0">
                <a:solidFill>
                  <a:schemeClr val="bg1"/>
                </a:solidFill>
                <a:latin typeface="Verdana" charset="0"/>
              </a:rPr>
              <a:t>Anderson et al., </a:t>
            </a:r>
            <a:r>
              <a:rPr lang="en-US" sz="1600" dirty="0" smtClean="0">
                <a:solidFill>
                  <a:schemeClr val="bg1"/>
                </a:solidFill>
                <a:latin typeface="Verdana" charset="0"/>
              </a:rPr>
              <a:t>2011</a:t>
            </a:r>
            <a:endParaRPr lang="en-GB" sz="1600" dirty="0">
              <a:solidFill>
                <a:schemeClr val="bg1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2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hteck 10"/>
          <p:cNvSpPr>
            <a:spLocks noChangeArrowheads="1"/>
          </p:cNvSpPr>
          <p:nvPr/>
        </p:nvSpPr>
        <p:spPr bwMode="auto">
          <a:xfrm>
            <a:off x="1571625" y="0"/>
            <a:ext cx="5857875" cy="67151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790575"/>
            <a:ext cx="460057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71875" y="928688"/>
            <a:ext cx="285750" cy="3214687"/>
          </a:xfrm>
          <a:prstGeom prst="rect">
            <a:avLst/>
          </a:prstGeom>
          <a:gradFill rotWithShape="1"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gamma/>
                  <a:tint val="78431"/>
                  <a:invGamma/>
                  <a:alpha val="38000"/>
                </a:schemeClr>
              </a:gs>
            </a:gsLst>
            <a:lin ang="5400000" scaled="1"/>
          </a:gra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latin typeface="Times New Roman" pitchFamily="18" charset="0"/>
              <a:ea typeface="+mn-ea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 rot="-2698033">
            <a:off x="3049588" y="422275"/>
            <a:ext cx="2035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de-DE" sz="1600">
                <a:solidFill>
                  <a:srgbClr val="000000"/>
                </a:solidFill>
              </a:rPr>
              <a:t>Galilean Satellites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57625" y="928688"/>
            <a:ext cx="1928813" cy="3214687"/>
          </a:xfrm>
          <a:prstGeom prst="rect">
            <a:avLst/>
          </a:prstGeom>
          <a:solidFill>
            <a:srgbClr val="99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80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 rot="-2698033">
            <a:off x="4205288" y="22225"/>
            <a:ext cx="2035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de-DE" sz="1800">
                <a:solidFill>
                  <a:srgbClr val="000000"/>
                </a:solidFill>
              </a:rPr>
              <a:t>Mercury</a:t>
            </a:r>
          </a:p>
        </p:txBody>
      </p:sp>
      <p:sp>
        <p:nvSpPr>
          <p:cNvPr id="9" name="Rectangle 6" descr="Horizontal hell"/>
          <p:cNvSpPr>
            <a:spLocks noChangeArrowheads="1"/>
          </p:cNvSpPr>
          <p:nvPr/>
        </p:nvSpPr>
        <p:spPr bwMode="auto">
          <a:xfrm>
            <a:off x="4500563" y="928688"/>
            <a:ext cx="1285875" cy="3214687"/>
          </a:xfrm>
          <a:prstGeom prst="rect">
            <a:avLst/>
          </a:prstGeom>
          <a:pattFill prst="ltHorz">
            <a:fgClr>
              <a:schemeClr val="folHlink">
                <a:alpha val="32941"/>
              </a:schemeClr>
            </a:fgClr>
            <a:bgClr>
              <a:srgbClr val="FFFFFF">
                <a:alpha val="32941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80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 rot="-2698033">
            <a:off x="4975225" y="-31750"/>
            <a:ext cx="2035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de-DE" sz="1800">
                <a:solidFill>
                  <a:srgbClr val="000000"/>
                </a:solidFill>
              </a:rPr>
              <a:t>Mars</a:t>
            </a:r>
          </a:p>
        </p:txBody>
      </p:sp>
    </p:spTree>
    <p:extLst>
      <p:ext uri="{BB962C8B-B14F-4D97-AF65-F5344CB8AC3E}">
        <p14:creationId xmlns:p14="http://schemas.microsoft.com/office/powerpoint/2010/main" val="10160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hteck 3"/>
          <p:cNvSpPr>
            <a:spLocks noChangeArrowheads="1"/>
          </p:cNvSpPr>
          <p:nvPr/>
        </p:nvSpPr>
        <p:spPr bwMode="auto">
          <a:xfrm>
            <a:off x="1571625" y="0"/>
            <a:ext cx="5857875" cy="67151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295400"/>
            <a:ext cx="46101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71875" y="1500188"/>
            <a:ext cx="285750" cy="3000375"/>
          </a:xfrm>
          <a:prstGeom prst="rect">
            <a:avLst/>
          </a:prstGeom>
          <a:gradFill rotWithShape="1"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gamma/>
                  <a:tint val="78431"/>
                  <a:invGamma/>
                  <a:alpha val="38000"/>
                </a:schemeClr>
              </a:gs>
            </a:gsLst>
            <a:lin ang="5400000" scaled="1"/>
          </a:gra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latin typeface="Times New Roman" pitchFamily="18" charset="0"/>
              <a:ea typeface="+mn-ea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 rot="-2698033">
            <a:off x="3041650" y="984250"/>
            <a:ext cx="2035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de-DE" sz="1600">
                <a:solidFill>
                  <a:srgbClr val="000000"/>
                </a:solidFill>
              </a:rPr>
              <a:t>Galilean Satellites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57625" y="1500188"/>
            <a:ext cx="1928813" cy="3000375"/>
          </a:xfrm>
          <a:prstGeom prst="rect">
            <a:avLst/>
          </a:prstGeom>
          <a:solidFill>
            <a:srgbClr val="99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80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 rot="-2698033">
            <a:off x="4195763" y="584200"/>
            <a:ext cx="2035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de-DE" sz="1800">
                <a:solidFill>
                  <a:srgbClr val="000000"/>
                </a:solidFill>
              </a:rPr>
              <a:t>Mercury</a:t>
            </a:r>
          </a:p>
        </p:txBody>
      </p:sp>
      <p:sp>
        <p:nvSpPr>
          <p:cNvPr id="9" name="Rectangle 6" descr="Horizontal hell"/>
          <p:cNvSpPr>
            <a:spLocks noChangeArrowheads="1"/>
          </p:cNvSpPr>
          <p:nvPr/>
        </p:nvSpPr>
        <p:spPr bwMode="auto">
          <a:xfrm>
            <a:off x="4500563" y="1500188"/>
            <a:ext cx="1285875" cy="3000375"/>
          </a:xfrm>
          <a:prstGeom prst="rect">
            <a:avLst/>
          </a:prstGeom>
          <a:pattFill prst="ltHorz">
            <a:fgClr>
              <a:schemeClr val="folHlink">
                <a:alpha val="32941"/>
              </a:schemeClr>
            </a:fgClr>
            <a:bgClr>
              <a:srgbClr val="FFFFFF">
                <a:alpha val="32941"/>
              </a:srgbClr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z="180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 rot="-2698033">
            <a:off x="4967288" y="530225"/>
            <a:ext cx="2035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de-DE" sz="1800">
                <a:solidFill>
                  <a:srgbClr val="000000"/>
                </a:solidFill>
              </a:rPr>
              <a:t>Mars</a:t>
            </a:r>
          </a:p>
        </p:txBody>
      </p:sp>
    </p:spTree>
    <p:extLst>
      <p:ext uri="{BB962C8B-B14F-4D97-AF65-F5344CB8AC3E}">
        <p14:creationId xmlns:p14="http://schemas.microsoft.com/office/powerpoint/2010/main" val="286584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AD18FC4C-D580-4D31-B635-268EFBEDCC58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9144000" cy="405779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427984" y="5661248"/>
            <a:ext cx="3225500" cy="416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err="1" smtClean="0"/>
              <a:t>Dumberry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Rivoldini</a:t>
            </a:r>
            <a:r>
              <a:rPr lang="de-DE" smtClean="0"/>
              <a:t>, </a:t>
            </a:r>
            <a:r>
              <a:rPr lang="de-DE" smtClean="0"/>
              <a:t>2015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67396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320480" cy="453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323529" y="1725159"/>
            <a:ext cx="4824535" cy="441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Innermost planet, close to parent star, hottest surface, harsh radiation environment</a:t>
            </a:r>
          </a:p>
          <a:p>
            <a:pPr>
              <a:buFontTx/>
              <a:buChar char="•"/>
            </a:pPr>
            <a:r>
              <a:rPr lang="en-US" dirty="0" smtClean="0"/>
              <a:t> Smallest planet with 0.38 R</a:t>
            </a:r>
            <a:r>
              <a:rPr lang="en-US" baseline="-25000" dirty="0" smtClean="0"/>
              <a:t>E </a:t>
            </a:r>
            <a:r>
              <a:rPr lang="en-US" dirty="0" smtClean="0"/>
              <a:t>and 0.06 M</a:t>
            </a:r>
            <a:r>
              <a:rPr lang="en-US" baseline="-25000" dirty="0" smtClean="0"/>
              <a:t>E, </a:t>
            </a:r>
            <a:r>
              <a:rPr lang="en-US" dirty="0" smtClean="0"/>
              <a:t>smaller than e.g., Ganymede</a:t>
            </a:r>
          </a:p>
          <a:p>
            <a:pPr>
              <a:buFontTx/>
              <a:buChar char="•"/>
            </a:pPr>
            <a:r>
              <a:rPr lang="en-US" dirty="0" smtClean="0"/>
              <a:t> Largest uncompressed density of solar system planets and satellites implies largest relative core size</a:t>
            </a:r>
          </a:p>
          <a:p>
            <a:pPr>
              <a:buFontTx/>
              <a:buChar char="•"/>
            </a:pPr>
            <a:r>
              <a:rPr lang="en-US" dirty="0" smtClean="0"/>
              <a:t> Mostly cratered (i.e. old) surface with tectonic and volcanic features (e.g., scarps, </a:t>
            </a:r>
            <a:r>
              <a:rPr lang="en-US" dirty="0" err="1" smtClean="0"/>
              <a:t>rupes</a:t>
            </a:r>
            <a:r>
              <a:rPr lang="en-US" dirty="0" smtClean="0"/>
              <a:t>..) </a:t>
            </a:r>
          </a:p>
          <a:p>
            <a:pPr>
              <a:buFontTx/>
              <a:buChar char="•"/>
            </a:pPr>
            <a:r>
              <a:rPr lang="en-US" dirty="0" smtClean="0"/>
              <a:t> Self sustained magnetic field</a:t>
            </a:r>
          </a:p>
          <a:p>
            <a:pPr>
              <a:buFontTx/>
              <a:buChar char="•"/>
            </a:pPr>
            <a:r>
              <a:rPr lang="en-US" dirty="0" smtClean="0"/>
              <a:t> Thin exosphere</a:t>
            </a:r>
            <a:endParaRPr lang="en-US" dirty="0"/>
          </a:p>
          <a:p>
            <a:endParaRPr lang="en-US" dirty="0"/>
          </a:p>
        </p:txBody>
      </p:sp>
      <p:sp>
        <p:nvSpPr>
          <p:cNvPr id="63493" name="Rectangle 4"/>
          <p:cNvSpPr>
            <a:spLocks noGrp="1" noChangeArrowheads="1"/>
          </p:cNvSpPr>
          <p:nvPr>
            <p:ph type="title"/>
          </p:nvPr>
        </p:nvSpPr>
        <p:spPr>
          <a:xfrm>
            <a:off x="328613" y="519336"/>
            <a:ext cx="8391525" cy="533400"/>
          </a:xfrm>
          <a:noFill/>
        </p:spPr>
        <p:txBody>
          <a:bodyPr lIns="92075" tIns="46038" rIns="92075" bIns="46038"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Mercury in the Solar System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216" y="476672"/>
            <a:ext cx="2439988" cy="2135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8284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AD18FC4C-D580-4D31-B635-268EFBEDCC58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309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59832" y="6420390"/>
            <a:ext cx="3225500" cy="416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err="1" smtClean="0"/>
              <a:t>Dumberry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Rivoldini</a:t>
            </a:r>
            <a:r>
              <a:rPr lang="de-DE" dirty="0" smtClean="0"/>
              <a:t>,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1104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AD18FC4C-D580-4D31-B635-268EFBEDCC58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01"/>
            <a:ext cx="9144000" cy="395500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300318" y="5748951"/>
            <a:ext cx="2520154" cy="416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Breuer et al., 2015 </a:t>
            </a:r>
            <a:r>
              <a:rPr lang="de-DE" dirty="0" err="1" smtClean="0"/>
              <a:t>sub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4797152"/>
            <a:ext cx="6356615" cy="416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err="1" smtClean="0"/>
              <a:t>Bepi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give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 </a:t>
            </a:r>
            <a:r>
              <a:rPr lang="de-DE" dirty="0" err="1" smtClean="0"/>
              <a:t>clues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constrain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depth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dynamo</a:t>
            </a:r>
            <a:r>
              <a:rPr lang="de-DE" dirty="0" smtClean="0"/>
              <a:t>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9624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 descr="Fig 05b Hi-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27384"/>
            <a:ext cx="9204956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468313" y="5534025"/>
            <a:ext cx="4568825" cy="77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2800" b="1" dirty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Comprehensive Exploration</a:t>
            </a:r>
          </a:p>
          <a:p>
            <a:pPr algn="ctr" eaLnBrk="1" hangingPunct="1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of </a:t>
            </a:r>
            <a:r>
              <a:rPr lang="en-US" sz="2800" b="1" dirty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Planet Mercury</a:t>
            </a:r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4572000" y="180975"/>
            <a:ext cx="4449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400" b="1">
                <a:solidFill>
                  <a:srgbClr val="FFFFFF"/>
                </a:solidFill>
                <a:latin typeface="Calibri" charset="0"/>
                <a:ea typeface="MS PGothic" charset="0"/>
                <a:cs typeface="MS PGothic" charset="0"/>
              </a:rPr>
              <a:t>BepiColombo</a:t>
            </a:r>
          </a:p>
        </p:txBody>
      </p:sp>
      <p:sp>
        <p:nvSpPr>
          <p:cNvPr id="29700" name="TextBox 7"/>
          <p:cNvSpPr txBox="1">
            <a:spLocks noChangeArrowheads="1"/>
          </p:cNvSpPr>
          <p:nvPr/>
        </p:nvSpPr>
        <p:spPr bwMode="auto">
          <a:xfrm>
            <a:off x="7923213" y="6488113"/>
            <a:ext cx="1220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9CCFF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  <a:latin typeface="Calibri" charset="0"/>
                <a:ea typeface="MS PGothic" charset="0"/>
                <a:cs typeface="MS PGothic" charset="0"/>
              </a:rPr>
              <a:t>Credit: ESA</a:t>
            </a:r>
          </a:p>
        </p:txBody>
      </p:sp>
    </p:spTree>
    <p:extLst>
      <p:ext uri="{BB962C8B-B14F-4D97-AF65-F5344CB8AC3E}">
        <p14:creationId xmlns:p14="http://schemas.microsoft.com/office/powerpoint/2010/main" val="3229612288"/>
      </p:ext>
    </p:extLst>
  </p:cSld>
  <p:clrMapOvr>
    <a:masterClrMapping/>
  </p:clrMapOvr>
  <p:transition xmlns:p14="http://schemas.microsoft.com/office/powerpoint/2010/main" spd="slow" advClick="0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20898"/>
            <a:ext cx="8391525" cy="731838"/>
          </a:xfrm>
          <a:ln>
            <a:miter lim="800000"/>
          </a:ln>
        </p:spPr>
        <p:txBody>
          <a:bodyPr lIns="91440" tIns="45720" rIns="91440" bIns="45720" anchor="t"/>
          <a:lstStyle/>
          <a:p>
            <a:r>
              <a:rPr lang="en-GB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BepiColombo</a:t>
            </a:r>
            <a:r>
              <a:rPr lang="en-GB" sz="3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at Mercury</a:t>
            </a:r>
            <a:endParaRPr sz="3200" noProof="1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0419" name="Picture 5" descr="MMO and MPO orb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69" y="1638870"/>
            <a:ext cx="4787579" cy="359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Line 6"/>
          <p:cNvSpPr>
            <a:spLocks noChangeShapeType="1"/>
          </p:cNvSpPr>
          <p:nvPr/>
        </p:nvSpPr>
        <p:spPr bwMode="auto">
          <a:xfrm flipH="1">
            <a:off x="3563938" y="1484313"/>
            <a:ext cx="1800225" cy="8651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60421" name="Line 7"/>
          <p:cNvSpPr>
            <a:spLocks noChangeShapeType="1"/>
          </p:cNvSpPr>
          <p:nvPr/>
        </p:nvSpPr>
        <p:spPr bwMode="auto">
          <a:xfrm flipH="1">
            <a:off x="4859338" y="3716338"/>
            <a:ext cx="504825" cy="5762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5076056" y="2133079"/>
            <a:ext cx="3959994" cy="345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20000"/>
              </a:spcAft>
            </a:pPr>
            <a:r>
              <a:rPr lang="en-US" sz="1800" b="1" dirty="0" smtClean="0">
                <a:solidFill>
                  <a:srgbClr val="800000"/>
                </a:solidFill>
              </a:rPr>
              <a:t>Planetary Orbiter (</a:t>
            </a:r>
            <a:r>
              <a:rPr lang="en-US" sz="1800" b="1" dirty="0">
                <a:solidFill>
                  <a:srgbClr val="800000"/>
                </a:solidFill>
              </a:rPr>
              <a:t>MPO)</a:t>
            </a:r>
          </a:p>
          <a:p>
            <a:pPr eaLnBrk="1" hangingPunct="1">
              <a:spcAft>
                <a:spcPct val="20000"/>
              </a:spcAft>
              <a:buFontTx/>
              <a:buChar char="•"/>
            </a:pPr>
            <a:r>
              <a:rPr lang="en-US" sz="1800" b="1" dirty="0"/>
              <a:t>polar orbit </a:t>
            </a:r>
            <a:r>
              <a:rPr lang="en-US" sz="1800" b="1" dirty="0" smtClean="0"/>
              <a:t>400x1500 km, 2.3 </a:t>
            </a:r>
            <a:r>
              <a:rPr lang="en-US" sz="1800" b="1" dirty="0" err="1"/>
              <a:t>hr</a:t>
            </a:r>
            <a:r>
              <a:rPr lang="en-US" sz="1800" b="1" dirty="0"/>
              <a:t> period</a:t>
            </a:r>
          </a:p>
          <a:p>
            <a:pPr eaLnBrk="1" hangingPunct="1">
              <a:spcAft>
                <a:spcPct val="20000"/>
              </a:spcAft>
            </a:pPr>
            <a:r>
              <a:rPr lang="en-US" sz="1800" b="1" dirty="0"/>
              <a:t> </a:t>
            </a:r>
            <a:r>
              <a:rPr lang="en-US" sz="1800" b="1" dirty="0" err="1" smtClean="0">
                <a:solidFill>
                  <a:srgbClr val="800000"/>
                </a:solidFill>
              </a:rPr>
              <a:t>Magnetospheric</a:t>
            </a:r>
            <a:r>
              <a:rPr lang="en-US" sz="1800" b="1" dirty="0" smtClean="0">
                <a:solidFill>
                  <a:srgbClr val="800000"/>
                </a:solidFill>
              </a:rPr>
              <a:t> Orbiter (</a:t>
            </a:r>
            <a:r>
              <a:rPr lang="en-US" sz="1800" b="1" dirty="0">
                <a:solidFill>
                  <a:srgbClr val="800000"/>
                </a:solidFill>
              </a:rPr>
              <a:t>MMO)</a:t>
            </a:r>
          </a:p>
          <a:p>
            <a:pPr eaLnBrk="1" hangingPunct="1">
              <a:spcAft>
                <a:spcPct val="20000"/>
              </a:spcAft>
              <a:buFontTx/>
              <a:buChar char="•"/>
            </a:pPr>
            <a:r>
              <a:rPr lang="en-US" sz="1800" b="1" dirty="0"/>
              <a:t>polar </a:t>
            </a:r>
            <a:r>
              <a:rPr lang="en-US" sz="1800" b="1" dirty="0" smtClean="0"/>
              <a:t>orbit 400x12000 km, 9.2 </a:t>
            </a:r>
            <a:r>
              <a:rPr lang="en-US" sz="1800" b="1" dirty="0" err="1"/>
              <a:t>hr</a:t>
            </a:r>
            <a:r>
              <a:rPr lang="en-US" sz="1800" b="1" dirty="0"/>
              <a:t> </a:t>
            </a:r>
            <a:r>
              <a:rPr lang="en-US" sz="1800" b="1" dirty="0" smtClean="0"/>
              <a:t>period</a:t>
            </a:r>
          </a:p>
          <a:p>
            <a:pPr eaLnBrk="1" hangingPunct="1">
              <a:spcAft>
                <a:spcPct val="20000"/>
              </a:spcAft>
              <a:buFontTx/>
              <a:buChar char="•"/>
            </a:pPr>
            <a:endParaRPr lang="en-US" sz="1800" b="1" dirty="0"/>
          </a:p>
          <a:p>
            <a:pPr marL="0" indent="0" eaLnBrk="1" hangingPunct="1">
              <a:spcAft>
                <a:spcPct val="20000"/>
              </a:spcAft>
              <a:buNone/>
            </a:pPr>
            <a:endParaRPr sz="1800" b="1" noProof="1"/>
          </a:p>
          <a:p>
            <a:pPr eaLnBrk="1" hangingPunct="1">
              <a:spcAft>
                <a:spcPct val="20000"/>
              </a:spcAft>
              <a:buFontTx/>
              <a:buChar char="•"/>
            </a:pPr>
            <a:endParaRPr lang="en-GB" sz="1800" b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33232" y="-1040805"/>
            <a:ext cx="1268413" cy="4214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0352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75" y="1303338"/>
            <a:ext cx="8786813" cy="4240212"/>
          </a:xfrm>
        </p:spPr>
        <p:txBody>
          <a:bodyPr/>
          <a:lstStyle/>
          <a:p>
            <a:pPr marL="342900" lvl="1" indent="-342900">
              <a:lnSpc>
                <a:spcPct val="120000"/>
              </a:lnSpc>
              <a:buFont typeface="Wingdings" charset="0"/>
              <a:buChar char="è"/>
              <a:defRPr/>
            </a:pPr>
            <a:r>
              <a:rPr lang="en-US" sz="2400" b="1" dirty="0" smtClean="0">
                <a:solidFill>
                  <a:srgbClr val="F7DD68"/>
                </a:solidFill>
              </a:rPr>
              <a:t>Launch January 2017 (</a:t>
            </a:r>
            <a:r>
              <a:rPr lang="en-US" sz="2400" dirty="0" smtClean="0">
                <a:solidFill>
                  <a:srgbClr val="F7DD68"/>
                </a:solidFill>
              </a:rPr>
              <a:t>baseline - with repeating opportunities in</a:t>
            </a:r>
            <a:r>
              <a:rPr lang="en-US" sz="2400" b="1" dirty="0" smtClean="0">
                <a:solidFill>
                  <a:srgbClr val="F7DD68"/>
                </a:solidFill>
              </a:rPr>
              <a:t> March, and July 2017)</a:t>
            </a:r>
          </a:p>
          <a:p>
            <a:pPr marL="436563" lvl="1" indent="0">
              <a:lnSpc>
                <a:spcPct val="120000"/>
              </a:lnSpc>
              <a:buFontTx/>
              <a:buNone/>
              <a:defRPr/>
            </a:pPr>
            <a:endParaRPr lang="en-US" sz="2400" dirty="0">
              <a:solidFill>
                <a:srgbClr val="F7DD68"/>
              </a:solidFill>
            </a:endParaRPr>
          </a:p>
          <a:p>
            <a:pPr marL="436563" lvl="1" indent="0">
              <a:lnSpc>
                <a:spcPct val="12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F7DD68"/>
                </a:solidFill>
              </a:rPr>
              <a:t>Arrival January 2024 </a:t>
            </a:r>
          </a:p>
          <a:p>
            <a:pPr marL="436563" lvl="1" indent="0">
              <a:lnSpc>
                <a:spcPct val="12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F7DD68"/>
                </a:solidFill>
              </a:rPr>
              <a:t>(1 Earth</a:t>
            </a:r>
            <a:r>
              <a:rPr lang="en-US" sz="2400" dirty="0">
                <a:solidFill>
                  <a:srgbClr val="F7DD68"/>
                </a:solidFill>
              </a:rPr>
              <a:t>, 2 Venus and 5 Mercury fly-</a:t>
            </a:r>
            <a:r>
              <a:rPr lang="en-US" sz="2400" dirty="0" smtClean="0">
                <a:solidFill>
                  <a:srgbClr val="F7DD68"/>
                </a:solidFill>
              </a:rPr>
              <a:t>bys)</a:t>
            </a:r>
          </a:p>
        </p:txBody>
      </p:sp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263525" y="350838"/>
            <a:ext cx="7312025" cy="525462"/>
          </a:xfrm>
        </p:spPr>
        <p:txBody>
          <a:bodyPr/>
          <a:lstStyle/>
          <a:p>
            <a:r>
              <a:rPr lang="en-US" sz="2800">
                <a:solidFill>
                  <a:srgbClr val="F7DD68"/>
                </a:solidFill>
                <a:latin typeface="Verdana" charset="0"/>
                <a:ea typeface="MS PGothic" charset="0"/>
                <a:cs typeface="MS PGothic" charset="0"/>
              </a:rPr>
              <a:t>Launch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065986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0"/>
          <p:cNvSpPr>
            <a:spLocks noGrp="1"/>
          </p:cNvSpPr>
          <p:nvPr>
            <p:ph type="title"/>
          </p:nvPr>
        </p:nvSpPr>
        <p:spPr>
          <a:xfrm>
            <a:off x="2008188" y="131763"/>
            <a:ext cx="5424487" cy="541337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 Objectives 1/3</a:t>
            </a:r>
            <a:endParaRPr lang="de-DE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Rectangle 3"/>
          <p:cNvSpPr>
            <a:spLocks noGrp="1"/>
          </p:cNvSpPr>
          <p:nvPr>
            <p:ph idx="1"/>
          </p:nvPr>
        </p:nvSpPr>
        <p:spPr>
          <a:xfrm>
            <a:off x="295275" y="508000"/>
            <a:ext cx="9001125" cy="5688013"/>
          </a:xfrm>
        </p:spPr>
        <p:txBody>
          <a:bodyPr/>
          <a:lstStyle/>
          <a:p>
            <a:pPr>
              <a:lnSpc>
                <a:spcPct val="150000"/>
              </a:lnSpc>
              <a:buFont typeface="Wingdings" charset="0"/>
              <a:buChar char="§"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Mercury as a planet: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surface morphology and topography (&lt; 10m accuracy)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surface age (observation of craters &gt; 500m diameter)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mineralogical and Elemental Composition (thermal IR spectral range 7-14µm,</a:t>
            </a:r>
            <a:b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</a:b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spectral resolution 200nm; near IR 0.4 - 2µm)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determination of abundance of key elements (X-ray telescope better than 200km </a:t>
            </a:r>
            <a:b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</a:b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spatial resolution; MGNS)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search and identify signatures of unexpected species 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study mass, figure and moment of inertia (moment of inertia factor C/MR2 with </a:t>
            </a:r>
            <a:b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</a:b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accuracy better 0.003; second degree tidal Love number k with Signal/Noise ~ 50)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chemistry of the surface 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surface heat flow</a:t>
            </a:r>
          </a:p>
        </p:txBody>
      </p:sp>
    </p:spTree>
    <p:extLst>
      <p:ext uri="{BB962C8B-B14F-4D97-AF65-F5344CB8AC3E}">
        <p14:creationId xmlns:p14="http://schemas.microsoft.com/office/powerpoint/2010/main" val="31366049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2135188" y="-39688"/>
            <a:ext cx="4657725" cy="541338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 Objectives  2/3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214313" y="333375"/>
            <a:ext cx="8839200" cy="47879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charset="0"/>
              <a:buChar char="§"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Origin of Mercury’</a:t>
            </a:r>
            <a:r>
              <a:rPr lang="en-US" altLang="ja-JP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s magnetic field: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map magnetic field 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separation of internal/external sources</a:t>
            </a:r>
          </a:p>
          <a:p>
            <a:pPr>
              <a:lnSpc>
                <a:spcPct val="150000"/>
              </a:lnSpc>
              <a:buFont typeface="Wingdings" charset="0"/>
              <a:buChar char="§"/>
            </a:pP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Exosphere: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composition and vertical structure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search for noble gases, isotopes, molecules, atoms from crustal origin, composition and dynamics (UV range 50-300nm)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surface release processes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search for Ionosphere, Exosphere/Magnetosphere exchange and </a:t>
            </a:r>
            <a:b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</a:b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transport processes</a:t>
            </a:r>
          </a:p>
          <a:p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50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2174875" y="0"/>
            <a:ext cx="4737100" cy="541338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 Objectives 3/3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915400" cy="3005138"/>
          </a:xfrm>
        </p:spPr>
        <p:txBody>
          <a:bodyPr/>
          <a:lstStyle/>
          <a:p>
            <a:pPr>
              <a:lnSpc>
                <a:spcPct val="150000"/>
              </a:lnSpc>
              <a:buFont typeface="Wingdings" charset="0"/>
              <a:buChar char="§"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Magnetosphere: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structure, dynamics, interaction with planet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>
              <a:lnSpc>
                <a:spcPct val="150000"/>
              </a:lnSpc>
              <a:buFont typeface="Wingdings" charset="0"/>
              <a:buChar char="§"/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Relativity and Gravitational Physics:</a:t>
            </a:r>
          </a:p>
          <a:p>
            <a:pPr lvl="1">
              <a:lnSpc>
                <a:spcPct val="150000"/>
              </a:lnSpc>
              <a:buFont typeface="Wingdings" charset="0"/>
              <a:buChar char="§"/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sym typeface="Wingdings" charset="0"/>
              </a:rPr>
              <a:t>test general relativity and alternative theories of gravity  </a:t>
            </a:r>
          </a:p>
          <a:p>
            <a:pPr marL="436563" lvl="1" indent="0">
              <a:lnSpc>
                <a:spcPct val="150000"/>
              </a:lnSpc>
              <a:buFontTx/>
              <a:buNone/>
              <a:defRPr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>
              <a:buFontTx/>
              <a:buChar char="•"/>
              <a:defRPr/>
            </a:pPr>
            <a:endParaRPr lang="en-US" sz="2400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9794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3081338" y="203200"/>
            <a:ext cx="4389437" cy="519113"/>
          </a:xfrm>
        </p:spPr>
        <p:txBody>
          <a:bodyPr/>
          <a:lstStyle/>
          <a:p>
            <a:r>
              <a:rPr lang="en-GB" sz="2800">
                <a:latin typeface="Verdana" charset="0"/>
              </a:rPr>
              <a:t>Scientific Payload MPO</a:t>
            </a:r>
          </a:p>
        </p:txBody>
      </p:sp>
      <p:sp>
        <p:nvSpPr>
          <p:cNvPr id="686084" name="Text Box 4"/>
          <p:cNvSpPr txBox="1">
            <a:spLocks noChangeArrowheads="1"/>
          </p:cNvSpPr>
          <p:nvPr/>
        </p:nvSpPr>
        <p:spPr bwMode="auto">
          <a:xfrm>
            <a:off x="250825" y="355600"/>
            <a:ext cx="2389188" cy="523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kumimoji="1" lang="en-US" altLang="ja-JP" sz="2800" b="1">
                <a:solidFill>
                  <a:srgbClr val="0000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Science Topics</a:t>
            </a:r>
          </a:p>
        </p:txBody>
      </p:sp>
      <p:sp>
        <p:nvSpPr>
          <p:cNvPr id="686085" name="Text Box 5"/>
          <p:cNvSpPr txBox="1">
            <a:spLocks noChangeArrowheads="1"/>
          </p:cNvSpPr>
          <p:nvPr/>
        </p:nvSpPr>
        <p:spPr bwMode="auto">
          <a:xfrm>
            <a:off x="0" y="5121275"/>
            <a:ext cx="2786063" cy="6477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kumimoji="1" lang="en-US" altLang="ja-JP" b="1" dirty="0">
                <a:solidFill>
                  <a:srgbClr val="0099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Magnetosphere  structure, </a:t>
            </a:r>
            <a:br>
              <a:rPr kumimoji="1" lang="en-US" altLang="ja-JP" b="1" dirty="0">
                <a:solidFill>
                  <a:srgbClr val="0099FF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kumimoji="1" lang="en-US" altLang="ja-JP" b="1" dirty="0">
                <a:solidFill>
                  <a:srgbClr val="0099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dynamics, composition</a:t>
            </a:r>
          </a:p>
        </p:txBody>
      </p:sp>
      <p:sp>
        <p:nvSpPr>
          <p:cNvPr id="686103" name="Text Box 23"/>
          <p:cNvSpPr txBox="1">
            <a:spLocks noChangeArrowheads="1"/>
          </p:cNvSpPr>
          <p:nvPr/>
        </p:nvSpPr>
        <p:spPr bwMode="auto">
          <a:xfrm>
            <a:off x="17463" y="2657475"/>
            <a:ext cx="2903537" cy="646113"/>
          </a:xfrm>
          <a:prstGeom prst="rect">
            <a:avLst/>
          </a:prstGeom>
          <a:solidFill>
            <a:srgbClr val="E4FF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kumimoji="1" lang="en-US" altLang="ja-JP" b="1" dirty="0">
                <a:solidFill>
                  <a:srgbClr val="FF33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Interior – state of the core; </a:t>
            </a:r>
            <a:br>
              <a:rPr kumimoji="1" lang="en-US" altLang="ja-JP" b="1" dirty="0">
                <a:solidFill>
                  <a:srgbClr val="FF33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kumimoji="1" lang="en-US" altLang="ja-JP" b="1" dirty="0">
                <a:solidFill>
                  <a:srgbClr val="FF33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composition; magnetic field</a:t>
            </a:r>
          </a:p>
        </p:txBody>
      </p:sp>
      <p:sp>
        <p:nvSpPr>
          <p:cNvPr id="686104" name="Text Box 24"/>
          <p:cNvSpPr txBox="1">
            <a:spLocks noChangeArrowheads="1"/>
          </p:cNvSpPr>
          <p:nvPr/>
        </p:nvSpPr>
        <p:spPr bwMode="auto">
          <a:xfrm>
            <a:off x="0" y="4041775"/>
            <a:ext cx="2719388" cy="646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kumimoji="1" lang="en-US" altLang="ja-JP" b="1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Exosphere – composition;</a:t>
            </a:r>
            <a:br>
              <a:rPr kumimoji="1" lang="en-US" altLang="ja-JP" b="1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kumimoji="1" lang="en-US" altLang="ja-JP" b="1" dirty="0">
                <a:solidFill>
                  <a:srgbClr val="008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dynamics; surface release</a:t>
            </a:r>
          </a:p>
        </p:txBody>
      </p:sp>
      <p:sp>
        <p:nvSpPr>
          <p:cNvPr id="686133" name="Text Box 53"/>
          <p:cNvSpPr txBox="1">
            <a:spLocks noChangeArrowheads="1"/>
          </p:cNvSpPr>
          <p:nvPr/>
        </p:nvSpPr>
        <p:spPr bwMode="auto">
          <a:xfrm>
            <a:off x="6350" y="1906588"/>
            <a:ext cx="2878138" cy="74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GB" sz="1400" b="1" dirty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SIMBIO-SYS, MERTIS,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GB" sz="1400" b="1" dirty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MIXS, MGNS, SERENA, BELA</a:t>
            </a:r>
          </a:p>
        </p:txBody>
      </p:sp>
      <p:sp>
        <p:nvSpPr>
          <p:cNvPr id="686134" name="Text Box 54"/>
          <p:cNvSpPr txBox="1">
            <a:spLocks noChangeArrowheads="1"/>
          </p:cNvSpPr>
          <p:nvPr/>
        </p:nvSpPr>
        <p:spPr bwMode="auto">
          <a:xfrm>
            <a:off x="0" y="3273425"/>
            <a:ext cx="267970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GB" sz="1400" b="1" dirty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SIMBIO-SYS, BELA,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GB" sz="1400" b="1" dirty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ISA, MORE</a:t>
            </a:r>
          </a:p>
        </p:txBody>
      </p:sp>
      <p:sp>
        <p:nvSpPr>
          <p:cNvPr id="686135" name="Text Box 55"/>
          <p:cNvSpPr txBox="1">
            <a:spLocks noChangeArrowheads="1"/>
          </p:cNvSpPr>
          <p:nvPr/>
        </p:nvSpPr>
        <p:spPr bwMode="auto">
          <a:xfrm>
            <a:off x="0" y="4651375"/>
            <a:ext cx="267970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GB" sz="1400" b="1" dirty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PEBUS, SERENA</a:t>
            </a:r>
          </a:p>
        </p:txBody>
      </p:sp>
      <p:sp>
        <p:nvSpPr>
          <p:cNvPr id="686136" name="Text Box 56"/>
          <p:cNvSpPr txBox="1">
            <a:spLocks noChangeArrowheads="1"/>
          </p:cNvSpPr>
          <p:nvPr/>
        </p:nvSpPr>
        <p:spPr bwMode="auto">
          <a:xfrm>
            <a:off x="0" y="5753100"/>
            <a:ext cx="267970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GB" sz="1400" b="1" dirty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MERMAG, SERENA</a:t>
            </a:r>
          </a:p>
        </p:txBody>
      </p:sp>
      <p:sp>
        <p:nvSpPr>
          <p:cNvPr id="15" name="Rectangle 42"/>
          <p:cNvSpPr>
            <a:spLocks noChangeArrowheads="1"/>
          </p:cNvSpPr>
          <p:nvPr/>
        </p:nvSpPr>
        <p:spPr bwMode="auto">
          <a:xfrm>
            <a:off x="2847975" y="874713"/>
            <a:ext cx="6477000" cy="5911850"/>
          </a:xfrm>
          <a:prstGeom prst="rect">
            <a:avLst/>
          </a:prstGeom>
          <a:solidFill>
            <a:srgbClr val="E4FF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it-IT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SIMBIO-SYS 	</a:t>
            </a:r>
            <a:r>
              <a:rPr lang="en-GB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Spectrometers and Imagers </a:t>
            </a:r>
            <a:r>
              <a:rPr lang="en-GB" sz="1400" b="1" dirty="0">
                <a:solidFill>
                  <a:srgbClr val="996600"/>
                </a:solidFill>
                <a:latin typeface="Verdana"/>
                <a:ea typeface="ＭＳ Ｐゴシック" charset="0"/>
                <a:cs typeface="Verdana"/>
              </a:rPr>
              <a:t>☻</a:t>
            </a:r>
            <a:r>
              <a:rPr lang="en-GB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en-GB" sz="1400" b="1" dirty="0">
                <a:solidFill>
                  <a:srgbClr val="CC3300"/>
                </a:solidFill>
                <a:latin typeface="Verdana"/>
                <a:ea typeface="ＭＳ Ｐゴシック" charset="0"/>
                <a:cs typeface="Verdana"/>
              </a:rPr>
              <a:t>☻</a:t>
            </a:r>
            <a:r>
              <a:rPr lang="en-GB" sz="1400" b="1" i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en-GB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	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GB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		</a:t>
            </a:r>
            <a:r>
              <a:rPr lang="it-IT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PI: Enrico Flamini (</a:t>
            </a:r>
            <a:r>
              <a:rPr lang="it-IT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Italy</a:t>
            </a:r>
            <a:r>
              <a:rPr lang="it-IT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)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de-DE" sz="1400" b="1" dirty="0">
                <a:solidFill>
                  <a:srgbClr val="314EC9"/>
                </a:solidFill>
                <a:latin typeface="Verdana"/>
                <a:ea typeface="ＭＳ Ｐゴシック" charset="0"/>
                <a:cs typeface="Verdana"/>
              </a:rPr>
              <a:t>MERTIS</a:t>
            </a:r>
            <a:r>
              <a:rPr lang="de-DE" sz="1400" b="1" dirty="0">
                <a:solidFill>
                  <a:srgbClr val="17255F"/>
                </a:solidFill>
                <a:latin typeface="Verdana"/>
                <a:ea typeface="ＭＳ Ｐゴシック" charset="0"/>
                <a:cs typeface="Verdana"/>
              </a:rPr>
              <a:t>  </a:t>
            </a:r>
            <a:r>
              <a:rPr lang="de-DE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 	Mercury Radiometer </a:t>
            </a:r>
            <a:r>
              <a:rPr lang="de-DE" sz="1400" b="1" dirty="0" err="1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and</a:t>
            </a:r>
            <a:r>
              <a:rPr lang="de-DE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Thermal </a:t>
            </a:r>
            <a:br>
              <a:rPr lang="de-DE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</a:br>
            <a:r>
              <a:rPr lang="de-DE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		Imaging </a:t>
            </a:r>
            <a:r>
              <a:rPr lang="de-DE" sz="1400" b="1" dirty="0" err="1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Spectrometer</a:t>
            </a:r>
            <a:r>
              <a:rPr lang="de-DE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en-GB" sz="1400" b="1" dirty="0">
                <a:solidFill>
                  <a:srgbClr val="996600"/>
                </a:solidFill>
                <a:latin typeface="Verdana"/>
                <a:ea typeface="ＭＳ Ｐゴシック" charset="0"/>
                <a:cs typeface="Verdana"/>
              </a:rPr>
              <a:t>☻		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GB" sz="1400" b="1" dirty="0">
                <a:solidFill>
                  <a:srgbClr val="996600"/>
                </a:solidFill>
                <a:latin typeface="Verdana"/>
                <a:ea typeface="ＭＳ Ｐゴシック" charset="0"/>
                <a:cs typeface="Verdana"/>
              </a:rPr>
              <a:t>		</a:t>
            </a:r>
            <a:r>
              <a:rPr lang="de-DE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PI: Harald </a:t>
            </a:r>
            <a:r>
              <a:rPr lang="de-DE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Hiesinger</a:t>
            </a:r>
            <a:r>
              <a:rPr lang="de-DE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 ( Germany)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de-DE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MIXS 		</a:t>
            </a:r>
            <a:r>
              <a:rPr lang="en-GB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Mercury Imaging X-ray Spectrometer </a:t>
            </a:r>
            <a:r>
              <a:rPr lang="en-GB" sz="1400" b="1" dirty="0">
                <a:solidFill>
                  <a:srgbClr val="996600"/>
                </a:solidFill>
                <a:latin typeface="Verdana"/>
                <a:ea typeface="ＭＳ Ｐゴシック" charset="0"/>
                <a:cs typeface="Verdana"/>
              </a:rPr>
              <a:t>☻</a:t>
            </a:r>
            <a:r>
              <a:rPr lang="de-DE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    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de-DE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		PI: Emma </a:t>
            </a:r>
            <a:r>
              <a:rPr lang="de-DE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Bunce</a:t>
            </a:r>
            <a:r>
              <a:rPr lang="de-DE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 (United </a:t>
            </a:r>
            <a:r>
              <a:rPr lang="de-DE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Kingdom</a:t>
            </a:r>
            <a:r>
              <a:rPr lang="de-DE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)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fr-FR" sz="1400" b="1" dirty="0">
                <a:solidFill>
                  <a:srgbClr val="314EC9"/>
                </a:solidFill>
                <a:latin typeface="Verdana"/>
                <a:ea typeface="ＭＳ Ｐゴシック" charset="0"/>
                <a:cs typeface="Verdana"/>
              </a:rPr>
              <a:t>SIXS </a:t>
            </a:r>
            <a:r>
              <a:rPr lang="fr-FR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		S</a:t>
            </a:r>
            <a:r>
              <a:rPr lang="en-GB" sz="1400" b="1" dirty="0" err="1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olar</a:t>
            </a:r>
            <a:r>
              <a:rPr lang="en-GB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Intensity X-ray and particle </a:t>
            </a:r>
            <a:r>
              <a:rPr lang="en-GB" sz="1400" b="1" dirty="0" err="1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spectrom</a:t>
            </a:r>
            <a:r>
              <a:rPr lang="en-GB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.</a:t>
            </a:r>
            <a:br>
              <a:rPr lang="en-GB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</a:br>
            <a:r>
              <a:rPr lang="en-GB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		</a:t>
            </a:r>
            <a:r>
              <a:rPr lang="fr-FR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PI: </a:t>
            </a:r>
            <a:r>
              <a:rPr lang="fr-FR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Juhani</a:t>
            </a:r>
            <a:r>
              <a:rPr lang="fr-FR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Huovelin</a:t>
            </a:r>
            <a:r>
              <a:rPr lang="fr-FR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 (</a:t>
            </a:r>
            <a:r>
              <a:rPr lang="fr-FR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Finland</a:t>
            </a:r>
            <a:r>
              <a:rPr lang="fr-FR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)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fr-FR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MGNS 		</a:t>
            </a:r>
            <a:r>
              <a:rPr lang="fr-FR" sz="1400" b="1" dirty="0" err="1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Mercury</a:t>
            </a:r>
            <a:r>
              <a:rPr lang="fr-FR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Gamma-Ray and Neutron </a:t>
            </a:r>
            <a:r>
              <a:rPr lang="en-GB" sz="1400" b="1" dirty="0">
                <a:solidFill>
                  <a:srgbClr val="996600"/>
                </a:solidFill>
                <a:latin typeface="Verdana"/>
                <a:ea typeface="ＭＳ Ｐゴシック" charset="0"/>
                <a:cs typeface="Verdana"/>
              </a:rPr>
              <a:t>☻</a:t>
            </a:r>
            <a:r>
              <a:rPr lang="fr-FR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</a:t>
            </a:r>
            <a:br>
              <a:rPr lang="fr-FR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</a:br>
            <a:r>
              <a:rPr lang="fr-FR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             		</a:t>
            </a:r>
            <a:r>
              <a:rPr lang="fr-FR" sz="1400" b="1" dirty="0" err="1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Spectrometer</a:t>
            </a:r>
            <a:r>
              <a:rPr lang="fr-FR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	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fr-FR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		</a:t>
            </a:r>
            <a:r>
              <a:rPr lang="fr-FR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PI: Igor </a:t>
            </a:r>
            <a:r>
              <a:rPr lang="fr-FR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Mitrofanov</a:t>
            </a:r>
            <a:r>
              <a:rPr lang="fr-FR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 (</a:t>
            </a:r>
            <a:r>
              <a:rPr lang="fr-FR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Russia</a:t>
            </a:r>
            <a:r>
              <a:rPr lang="fr-FR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)</a:t>
            </a:r>
            <a:r>
              <a:rPr lang="fr-FR" sz="1400" dirty="0">
                <a:solidFill>
                  <a:srgbClr val="99CCFF"/>
                </a:solidFill>
                <a:latin typeface="Verdana"/>
                <a:ea typeface="ＭＳ Ｐゴシック" charset="0"/>
                <a:cs typeface="Verdana"/>
              </a:rPr>
              <a:t> 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PHEBUS  	Probing of Hermean Exosphere by </a:t>
            </a:r>
            <a:r>
              <a:rPr lang="en-GB" sz="1400" b="1" dirty="0">
                <a:solidFill>
                  <a:srgbClr val="66FF66"/>
                </a:solidFill>
                <a:latin typeface="Verdana"/>
                <a:ea typeface="ＭＳ Ｐゴシック" charset="0"/>
                <a:cs typeface="Verdana"/>
              </a:rPr>
              <a:t>☻</a:t>
            </a:r>
            <a:r>
              <a:rPr lang="en-US" sz="1400" b="1" dirty="0">
                <a:solidFill>
                  <a:srgbClr val="66FF66"/>
                </a:solidFill>
                <a:latin typeface="Verdana"/>
                <a:ea typeface="ＭＳ Ｐゴシック" charset="0"/>
                <a:cs typeface="Verdana"/>
              </a:rPr>
              <a:t> </a:t>
            </a:r>
            <a:br>
              <a:rPr lang="en-US" sz="1400" b="1" dirty="0">
                <a:solidFill>
                  <a:srgbClr val="66FF66"/>
                </a:solidFill>
                <a:latin typeface="Verdana"/>
                <a:ea typeface="ＭＳ Ｐゴシック" charset="0"/>
                <a:cs typeface="Verdana"/>
              </a:rPr>
            </a:br>
            <a:r>
              <a:rPr lang="en-US" sz="1400" b="1" dirty="0">
                <a:solidFill>
                  <a:srgbClr val="66FF66"/>
                </a:solidFill>
                <a:latin typeface="Verdana"/>
                <a:ea typeface="ＭＳ Ｐゴシック" charset="0"/>
                <a:cs typeface="Verdana"/>
              </a:rPr>
              <a:t>		</a:t>
            </a:r>
            <a:r>
              <a:rPr lang="en-US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Ultraviolet Spectroscopy	                  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		</a:t>
            </a:r>
            <a:r>
              <a:rPr lang="en-US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PI: Eric  </a:t>
            </a:r>
            <a:r>
              <a:rPr lang="en-US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Quemerais</a:t>
            </a:r>
            <a:r>
              <a:rPr lang="en-US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 ( France)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it-IT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SERENA 	 	</a:t>
            </a:r>
            <a:r>
              <a:rPr lang="it-IT" sz="1400" b="1" dirty="0" err="1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Search</a:t>
            </a:r>
            <a:r>
              <a:rPr lang="it-IT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for </a:t>
            </a:r>
            <a:r>
              <a:rPr lang="it-IT" sz="1400" b="1" dirty="0" err="1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Exospheric</a:t>
            </a:r>
            <a:r>
              <a:rPr lang="it-IT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it-IT" sz="1400" b="1" dirty="0" err="1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Refilling</a:t>
            </a:r>
            <a:r>
              <a:rPr lang="it-IT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and</a:t>
            </a:r>
            <a:r>
              <a:rPr lang="en-GB" sz="1400" b="1" dirty="0">
                <a:solidFill>
                  <a:srgbClr val="996600"/>
                </a:solidFill>
                <a:latin typeface="Verdana"/>
                <a:ea typeface="ＭＳ Ｐゴシック" charset="0"/>
                <a:cs typeface="Verdana"/>
              </a:rPr>
              <a:t>☻</a:t>
            </a:r>
            <a:r>
              <a:rPr lang="it-IT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en-GB" sz="1400" b="1" dirty="0">
                <a:solidFill>
                  <a:srgbClr val="99CCFF"/>
                </a:solidFill>
                <a:latin typeface="Verdana"/>
                <a:ea typeface="ＭＳ Ｐゴシック" charset="0"/>
                <a:cs typeface="Verdana"/>
              </a:rPr>
              <a:t>☻ </a:t>
            </a:r>
            <a:r>
              <a:rPr lang="en-GB" sz="1400" b="1" dirty="0">
                <a:solidFill>
                  <a:srgbClr val="66FF66"/>
                </a:solidFill>
                <a:latin typeface="Verdana"/>
                <a:ea typeface="ＭＳ Ｐゴシック" charset="0"/>
                <a:cs typeface="Verdana"/>
              </a:rPr>
              <a:t>☻</a:t>
            </a:r>
            <a:r>
              <a:rPr lang="fr-FR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</a:t>
            </a:r>
            <a:br>
              <a:rPr lang="fr-FR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</a:br>
            <a:r>
              <a:rPr lang="fr-FR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		</a:t>
            </a:r>
            <a:r>
              <a:rPr lang="it-IT" sz="1400" b="1" dirty="0" err="1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Emitted</a:t>
            </a:r>
            <a:r>
              <a:rPr lang="it-IT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Natural </a:t>
            </a:r>
            <a:r>
              <a:rPr lang="it-IT" sz="1400" b="1" dirty="0" err="1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Abundances</a:t>
            </a:r>
            <a:r>
              <a:rPr lang="it-IT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	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it-IT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		</a:t>
            </a:r>
            <a:r>
              <a:rPr lang="it-IT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PI:  Stefano Orsini ( </a:t>
            </a:r>
            <a:r>
              <a:rPr lang="it-IT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Italy</a:t>
            </a:r>
            <a:r>
              <a:rPr lang="it-IT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)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GB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BELA 		BepiColombo Laser Altimeter </a:t>
            </a:r>
            <a:r>
              <a:rPr lang="en-GB" sz="1400" b="1" dirty="0">
                <a:solidFill>
                  <a:srgbClr val="996600"/>
                </a:solidFill>
                <a:latin typeface="Verdana"/>
                <a:ea typeface="ＭＳ Ｐゴシック" charset="0"/>
                <a:cs typeface="Verdana"/>
              </a:rPr>
              <a:t>☻</a:t>
            </a:r>
            <a:r>
              <a:rPr lang="fr-FR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en-GB" sz="1400" b="1" dirty="0">
                <a:solidFill>
                  <a:srgbClr val="CC3300"/>
                </a:solidFill>
                <a:latin typeface="Verdana"/>
                <a:ea typeface="ＭＳ Ｐゴシック" charset="0"/>
                <a:cs typeface="Verdana"/>
              </a:rPr>
              <a:t>☻ </a:t>
            </a:r>
            <a:r>
              <a:rPr lang="en-GB" sz="1400" b="1" i="1" dirty="0">
                <a:solidFill>
                  <a:srgbClr val="99CC00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en-GB" sz="1400" b="1" i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           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GB" sz="1400" b="1" i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		</a:t>
            </a:r>
            <a:r>
              <a:rPr lang="en-GB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PIs: </a:t>
            </a:r>
            <a:r>
              <a:rPr lang="en-GB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Tilman</a:t>
            </a:r>
            <a:r>
              <a:rPr lang="en-GB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en-GB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Spohn</a:t>
            </a:r>
            <a:r>
              <a:rPr lang="en-GB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 (Germany)         </a:t>
            </a:r>
            <a:br>
              <a:rPr lang="en-GB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</a:br>
            <a:r>
              <a:rPr lang="en-GB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	      	       Nicolas Thomas (Switzerland)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MORE 		Mercury Orbiter Radio Science Experiment </a:t>
            </a:r>
            <a:r>
              <a:rPr lang="en-GB" sz="1400" b="1" dirty="0">
                <a:solidFill>
                  <a:srgbClr val="CC3300"/>
                </a:solidFill>
                <a:latin typeface="Verdana"/>
                <a:ea typeface="ＭＳ Ｐゴシック" charset="0"/>
                <a:cs typeface="Verdana"/>
              </a:rPr>
              <a:t>☻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GB" sz="1400" b="1" dirty="0">
                <a:solidFill>
                  <a:srgbClr val="CC3300"/>
                </a:solidFill>
                <a:latin typeface="Verdana"/>
                <a:ea typeface="ＭＳ Ｐゴシック" charset="0"/>
                <a:cs typeface="Verdana"/>
              </a:rPr>
              <a:t>		</a:t>
            </a:r>
            <a:r>
              <a:rPr lang="en-US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PI: Luciano </a:t>
            </a:r>
            <a:r>
              <a:rPr lang="en-US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Iess</a:t>
            </a:r>
            <a:r>
              <a:rPr lang="en-US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  (Italy)</a:t>
            </a:r>
            <a:r>
              <a:rPr lang="en-US" sz="1400" dirty="0">
                <a:solidFill>
                  <a:srgbClr val="99CCFF"/>
                </a:solidFill>
                <a:latin typeface="Verdana"/>
                <a:ea typeface="ＭＳ Ｐゴシック" charset="0"/>
                <a:cs typeface="Verdana"/>
              </a:rPr>
              <a:t> 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it-IT" sz="1400" b="1" dirty="0">
                <a:solidFill>
                  <a:srgbClr val="314EC9"/>
                </a:solidFill>
                <a:latin typeface="Verdana"/>
                <a:ea typeface="ＭＳ Ｐゴシック" charset="0"/>
                <a:cs typeface="Verdana"/>
              </a:rPr>
              <a:t>ISA </a:t>
            </a:r>
            <a:r>
              <a:rPr lang="it-IT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		</a:t>
            </a:r>
            <a:r>
              <a:rPr lang="it-IT" sz="1400" b="1" dirty="0" err="1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Italian</a:t>
            </a:r>
            <a:r>
              <a:rPr lang="it-IT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Spring </a:t>
            </a:r>
            <a:r>
              <a:rPr lang="it-IT" sz="1400" b="1" dirty="0" err="1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Accelerometer</a:t>
            </a:r>
            <a:r>
              <a:rPr lang="it-IT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en-GB" sz="1400" b="1" dirty="0">
                <a:solidFill>
                  <a:srgbClr val="CC3300"/>
                </a:solidFill>
                <a:latin typeface="Verdana"/>
                <a:ea typeface="ＭＳ Ｐゴシック" charset="0"/>
                <a:cs typeface="Verdana"/>
              </a:rPr>
              <a:t>☻	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GB" sz="1400" b="1" dirty="0">
                <a:solidFill>
                  <a:srgbClr val="CC3300"/>
                </a:solidFill>
                <a:latin typeface="Verdana"/>
                <a:ea typeface="ＭＳ Ｐゴシック" charset="0"/>
                <a:cs typeface="Verdana"/>
              </a:rPr>
              <a:t>		</a:t>
            </a:r>
            <a:r>
              <a:rPr lang="it-IT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PI: Valerio </a:t>
            </a:r>
            <a:r>
              <a:rPr lang="it-IT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Iafolla</a:t>
            </a:r>
            <a:r>
              <a:rPr lang="it-IT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 (</a:t>
            </a:r>
            <a:r>
              <a:rPr lang="it-IT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Italy</a:t>
            </a:r>
            <a:r>
              <a:rPr lang="it-IT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)</a:t>
            </a:r>
            <a:br>
              <a:rPr lang="it-IT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</a:br>
            <a:r>
              <a:rPr lang="en-US" sz="1400" b="1" dirty="0">
                <a:solidFill>
                  <a:srgbClr val="003399"/>
                </a:solidFill>
                <a:latin typeface="Verdana"/>
                <a:ea typeface="ＭＳ Ｐゴシック" charset="0"/>
                <a:cs typeface="Verdana"/>
              </a:rPr>
              <a:t>MERMAG		Magnetic Field Investigation </a:t>
            </a:r>
            <a:r>
              <a:rPr lang="en-GB" sz="1400" b="1" dirty="0">
                <a:solidFill>
                  <a:srgbClr val="99CCFF"/>
                </a:solidFill>
                <a:latin typeface="Verdana"/>
                <a:ea typeface="ＭＳ Ｐゴシック" charset="0"/>
                <a:cs typeface="Verdana"/>
              </a:rPr>
              <a:t>☻ </a:t>
            </a:r>
            <a:r>
              <a:rPr lang="en-GB" sz="1400" b="1" dirty="0">
                <a:solidFill>
                  <a:srgbClr val="CC3300"/>
                </a:solidFill>
                <a:latin typeface="Verdana"/>
                <a:ea typeface="ＭＳ Ｐゴシック" charset="0"/>
                <a:cs typeface="Verdana"/>
              </a:rPr>
              <a:t>☻</a:t>
            </a:r>
            <a:br>
              <a:rPr lang="en-GB" sz="1400" b="1" dirty="0">
                <a:solidFill>
                  <a:srgbClr val="CC3300"/>
                </a:solidFill>
                <a:latin typeface="Verdana"/>
                <a:ea typeface="ＭＳ Ｐゴシック" charset="0"/>
                <a:cs typeface="Verdana"/>
              </a:rPr>
            </a:br>
            <a:r>
              <a:rPr lang="en-GB" sz="1400" b="1" dirty="0">
                <a:solidFill>
                  <a:srgbClr val="CC3300"/>
                </a:solidFill>
                <a:latin typeface="Verdana"/>
                <a:ea typeface="ＭＳ Ｐゴシック" charset="0"/>
                <a:cs typeface="Verdana"/>
              </a:rPr>
              <a:t>		</a:t>
            </a:r>
            <a:r>
              <a:rPr lang="en-US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PI: Karl-Heinz </a:t>
            </a:r>
            <a:r>
              <a:rPr lang="en-US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Glassmeier</a:t>
            </a:r>
            <a:r>
              <a:rPr lang="en-US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 (Germany)</a:t>
            </a:r>
            <a:endParaRPr lang="de-DE" sz="1400" b="1" dirty="0">
              <a:solidFill>
                <a:srgbClr val="000000"/>
              </a:solidFill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0" y="1265238"/>
            <a:ext cx="2705100" cy="646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kumimoji="1" lang="en-US" altLang="ja-JP" b="1" dirty="0">
                <a:solidFill>
                  <a:srgbClr val="9966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Surface -  topography;</a:t>
            </a:r>
            <a:br>
              <a:rPr kumimoji="1" lang="en-US" altLang="ja-JP" b="1" dirty="0">
                <a:solidFill>
                  <a:srgbClr val="9966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kumimoji="1" lang="en-US" altLang="ja-JP" b="1" dirty="0">
                <a:solidFill>
                  <a:srgbClr val="9966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morphology; composition</a:t>
            </a:r>
          </a:p>
        </p:txBody>
      </p:sp>
    </p:spTree>
    <p:extLst>
      <p:ext uri="{BB962C8B-B14F-4D97-AF65-F5344CB8AC3E}">
        <p14:creationId xmlns:p14="http://schemas.microsoft.com/office/powerpoint/2010/main" val="32707757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6" name="Text Box 6"/>
          <p:cNvSpPr txBox="1">
            <a:spLocks noChangeArrowheads="1"/>
          </p:cNvSpPr>
          <p:nvPr/>
        </p:nvSpPr>
        <p:spPr bwMode="auto">
          <a:xfrm>
            <a:off x="5076825" y="622300"/>
            <a:ext cx="1760538" cy="400050"/>
          </a:xfrm>
          <a:prstGeom prst="rect">
            <a:avLst/>
          </a:prstGeom>
          <a:solidFill>
            <a:srgbClr val="008000"/>
          </a:solidFill>
          <a:ln w="9525">
            <a:solidFill>
              <a:srgbClr val="0066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1" lang="en-US" altLang="ja-JP" sz="2000" b="1">
                <a:solidFill>
                  <a:srgbClr val="FFCC00"/>
                </a:solidFill>
                <a:latin typeface="Times New Roman" charset="0"/>
              </a:rPr>
              <a:t>Science Topics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3500"/>
            <a:ext cx="8250238" cy="533400"/>
          </a:xfrm>
        </p:spPr>
        <p:txBody>
          <a:bodyPr/>
          <a:lstStyle/>
          <a:p>
            <a:r>
              <a:rPr lang="en-US">
                <a:solidFill>
                  <a:srgbClr val="003399"/>
                </a:solidFill>
                <a:latin typeface="Verdana" charset="0"/>
              </a:rPr>
              <a:t> </a:t>
            </a:r>
            <a:r>
              <a:rPr lang="en-US" sz="2800">
                <a:latin typeface="Verdana" charset="0"/>
              </a:rPr>
              <a:t>Scientific Payload MMO</a:t>
            </a:r>
          </a:p>
        </p:txBody>
      </p:sp>
      <p:sp>
        <p:nvSpPr>
          <p:cNvPr id="675843" name="Text Box 3"/>
          <p:cNvSpPr txBox="1">
            <a:spLocks noChangeArrowheads="1"/>
          </p:cNvSpPr>
          <p:nvPr/>
        </p:nvSpPr>
        <p:spPr bwMode="auto">
          <a:xfrm>
            <a:off x="-44450" y="1390650"/>
            <a:ext cx="9440863" cy="516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kumimoji="1" lang="en-US" altLang="ja-JP" sz="1800" b="1" dirty="0">
                <a:solidFill>
                  <a:srgbClr val="8B8D8E"/>
                </a:solidFill>
                <a:latin typeface="Verdana" charset="0"/>
              </a:rPr>
              <a:t>MGF </a:t>
            </a:r>
            <a:r>
              <a:rPr kumimoji="1" lang="en-US" altLang="ja-JP" sz="1800" b="1" dirty="0">
                <a:solidFill>
                  <a:srgbClr val="003399"/>
                </a:solidFill>
                <a:latin typeface="Verdana" charset="0"/>
              </a:rPr>
              <a:t>    	</a:t>
            </a:r>
            <a:r>
              <a:rPr kumimoji="1" lang="en-US" altLang="ja-JP" sz="1800" b="1" dirty="0">
                <a:solidFill>
                  <a:srgbClr val="006600"/>
                </a:solidFill>
                <a:latin typeface="Verdana" charset="0"/>
              </a:rPr>
              <a:t>Magnetic Field Investigation studies</a:t>
            </a: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 magnetic field from</a:t>
            </a:r>
            <a:b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</a:br>
            <a:r>
              <a:rPr kumimoji="1" lang="en-US" altLang="ja-JP" sz="1800" b="1" dirty="0">
                <a:solidFill>
                  <a:srgbClr val="17255F"/>
                </a:solidFill>
                <a:latin typeface="Verdana" charset="0"/>
              </a:rPr>
              <a:t>(2 sub-units)</a:t>
            </a:r>
            <a:r>
              <a:rPr kumimoji="1" lang="en-US" altLang="ja-JP" sz="1800" b="1" dirty="0">
                <a:solidFill>
                  <a:srgbClr val="003399"/>
                </a:solidFill>
                <a:latin typeface="Verdana" charset="0"/>
              </a:rPr>
              <a:t>	</a:t>
            </a: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the planet, magnetosphere, and interplanetary solar</a:t>
            </a:r>
            <a:b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</a:b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		wind.</a:t>
            </a:r>
          </a:p>
          <a:p>
            <a:pPr algn="l">
              <a:defRPr/>
            </a:pPr>
            <a:r>
              <a:rPr kumimoji="1" lang="en-US" altLang="ja-JP" sz="1200" b="1" dirty="0">
                <a:solidFill>
                  <a:srgbClr val="003399"/>
                </a:solidFill>
                <a:latin typeface="Verdana" charset="0"/>
              </a:rPr>
              <a:t>		</a:t>
            </a:r>
            <a:r>
              <a:rPr kumimoji="1" lang="en-US" altLang="ja-JP" sz="1200" b="1" dirty="0">
                <a:solidFill>
                  <a:srgbClr val="314EC9"/>
                </a:solidFill>
                <a:latin typeface="Verdana" charset="0"/>
              </a:rPr>
              <a:t>PI: W. </a:t>
            </a:r>
            <a:r>
              <a:rPr kumimoji="1" lang="en-US" altLang="ja-JP" sz="1200" b="1" dirty="0" err="1">
                <a:solidFill>
                  <a:srgbClr val="314EC9"/>
                </a:solidFill>
                <a:latin typeface="Verdana" charset="0"/>
              </a:rPr>
              <a:t>Baumjohann</a:t>
            </a:r>
            <a:r>
              <a:rPr kumimoji="1" lang="en-US" altLang="ja-JP" sz="1200" b="1" dirty="0">
                <a:solidFill>
                  <a:srgbClr val="314EC9"/>
                </a:solidFill>
                <a:latin typeface="Verdana" charset="0"/>
              </a:rPr>
              <a:t>, Austrian Academy of Science, Austria.</a:t>
            </a:r>
          </a:p>
          <a:p>
            <a:pPr algn="l">
              <a:defRPr/>
            </a:pPr>
            <a:endParaRPr kumimoji="1" lang="en-US" altLang="ja-JP" sz="1200" b="1" dirty="0">
              <a:solidFill>
                <a:srgbClr val="314EC9"/>
              </a:solidFill>
              <a:latin typeface="Verdana" charset="0"/>
            </a:endParaRPr>
          </a:p>
          <a:p>
            <a:pPr algn="l">
              <a:lnSpc>
                <a:spcPct val="95000"/>
              </a:lnSpc>
              <a:defRPr/>
            </a:pPr>
            <a:r>
              <a:rPr kumimoji="1" lang="en-US" altLang="ja-JP" sz="1800" b="1" dirty="0">
                <a:solidFill>
                  <a:srgbClr val="8B8D8E"/>
                </a:solidFill>
                <a:latin typeface="Verdana" charset="0"/>
              </a:rPr>
              <a:t>MPPE</a:t>
            </a:r>
            <a:r>
              <a:rPr kumimoji="1" lang="en-US" altLang="ja-JP" sz="1800" b="1" dirty="0">
                <a:solidFill>
                  <a:srgbClr val="CC6600"/>
                </a:solidFill>
                <a:latin typeface="Verdana" charset="0"/>
              </a:rPr>
              <a:t>  </a:t>
            </a:r>
            <a:r>
              <a:rPr kumimoji="1" lang="en-US" altLang="ja-JP" sz="1800" b="1" dirty="0">
                <a:solidFill>
                  <a:srgbClr val="003399"/>
                </a:solidFill>
                <a:latin typeface="Verdana" charset="0"/>
              </a:rPr>
              <a:t>		</a:t>
            </a: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Mercury </a:t>
            </a:r>
            <a:r>
              <a:rPr kumimoji="1" lang="en-US" altLang="ja-JP" sz="1800" b="1" dirty="0">
                <a:solidFill>
                  <a:srgbClr val="006600"/>
                </a:solidFill>
                <a:latin typeface="Verdana" charset="0"/>
              </a:rPr>
              <a:t>Plasma Particle Experiment studies</a:t>
            </a: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 plasma</a:t>
            </a:r>
            <a:r>
              <a:rPr kumimoji="1" lang="en-US" altLang="ja-JP" sz="1800" b="1" dirty="0">
                <a:solidFill>
                  <a:srgbClr val="003399"/>
                </a:solidFill>
                <a:latin typeface="Verdana" charset="0"/>
              </a:rPr>
              <a:t> </a:t>
            </a:r>
            <a:br>
              <a:rPr kumimoji="1" lang="en-US" altLang="ja-JP" sz="1800" b="1" dirty="0">
                <a:solidFill>
                  <a:srgbClr val="003399"/>
                </a:solidFill>
                <a:latin typeface="Verdana" charset="0"/>
              </a:rPr>
            </a:br>
            <a:r>
              <a:rPr kumimoji="1" lang="en-US" altLang="ja-JP" sz="1800" b="1" dirty="0">
                <a:solidFill>
                  <a:srgbClr val="17255F"/>
                </a:solidFill>
                <a:latin typeface="Verdana" charset="0"/>
              </a:rPr>
              <a:t>(7 sub-units)</a:t>
            </a:r>
            <a:r>
              <a:rPr kumimoji="1" lang="en-US" altLang="ja-JP" sz="1800" b="1" dirty="0">
                <a:solidFill>
                  <a:srgbClr val="003399"/>
                </a:solidFill>
                <a:latin typeface="Verdana" charset="0"/>
              </a:rPr>
              <a:t>	</a:t>
            </a: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&amp; neutral particles from the planet, magnetosphere, and</a:t>
            </a:r>
            <a:b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</a:b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		interplanetary solar wind.</a:t>
            </a:r>
          </a:p>
          <a:p>
            <a:pPr algn="l">
              <a:defRPr/>
            </a:pPr>
            <a:r>
              <a:rPr kumimoji="1" lang="en-US" altLang="ja-JP" sz="1200" b="1" dirty="0">
                <a:solidFill>
                  <a:srgbClr val="003399"/>
                </a:solidFill>
                <a:latin typeface="Verdana" charset="0"/>
              </a:rPr>
              <a:t>		</a:t>
            </a:r>
            <a:r>
              <a:rPr kumimoji="1" lang="en-US" altLang="ja-JP" sz="1200" b="1" dirty="0">
                <a:solidFill>
                  <a:srgbClr val="314EC9"/>
                </a:solidFill>
                <a:latin typeface="Verdana" charset="0"/>
              </a:rPr>
              <a:t>PI: Y. Saito, ISAS, JAXA, Japan.</a:t>
            </a:r>
          </a:p>
          <a:p>
            <a:pPr algn="l">
              <a:defRPr/>
            </a:pPr>
            <a:endParaRPr kumimoji="1" lang="en-US" altLang="ja-JP" sz="1200" b="1" dirty="0">
              <a:solidFill>
                <a:srgbClr val="314EC9"/>
              </a:solidFill>
              <a:latin typeface="Verdana" charset="0"/>
            </a:endParaRPr>
          </a:p>
          <a:p>
            <a:pPr algn="l">
              <a:lnSpc>
                <a:spcPct val="95000"/>
              </a:lnSpc>
              <a:defRPr/>
            </a:pPr>
            <a:r>
              <a:rPr kumimoji="1" lang="en-US" altLang="ja-JP" sz="1800" b="1" dirty="0">
                <a:solidFill>
                  <a:srgbClr val="9A9B9C"/>
                </a:solidFill>
                <a:latin typeface="Verdana" charset="0"/>
              </a:rPr>
              <a:t>PWI  </a:t>
            </a:r>
            <a:r>
              <a:rPr kumimoji="1" lang="en-US" altLang="ja-JP" sz="1800" b="1" dirty="0">
                <a:solidFill>
                  <a:srgbClr val="8B8D8E"/>
                </a:solidFill>
                <a:latin typeface="Verdana" charset="0"/>
              </a:rPr>
              <a:t> </a:t>
            </a:r>
            <a:r>
              <a:rPr kumimoji="1" lang="en-US" altLang="ja-JP" sz="1800" b="1" dirty="0">
                <a:solidFill>
                  <a:srgbClr val="003399"/>
                </a:solidFill>
                <a:latin typeface="Verdana" charset="0"/>
              </a:rPr>
              <a:t>   	</a:t>
            </a:r>
            <a:r>
              <a:rPr kumimoji="1" lang="en-US" altLang="ja-JP" sz="1800" b="1" dirty="0">
                <a:solidFill>
                  <a:srgbClr val="006600"/>
                </a:solidFill>
                <a:latin typeface="Verdana" charset="0"/>
              </a:rPr>
              <a:t>Plasma Wave Investigation studies</a:t>
            </a: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 electric field,</a:t>
            </a:r>
            <a:b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</a:br>
            <a:r>
              <a:rPr kumimoji="1" lang="en-US" altLang="ja-JP" sz="1800" b="1" dirty="0">
                <a:solidFill>
                  <a:srgbClr val="17255F"/>
                </a:solidFill>
                <a:latin typeface="Verdana" charset="0"/>
              </a:rPr>
              <a:t>(7 sub-units)</a:t>
            </a:r>
            <a:r>
              <a:rPr kumimoji="1" lang="en-US" altLang="ja-JP" sz="1800" b="1" dirty="0">
                <a:solidFill>
                  <a:srgbClr val="003399"/>
                </a:solidFill>
                <a:latin typeface="Verdana" charset="0"/>
              </a:rPr>
              <a:t>	</a:t>
            </a: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electromagnetic waves, and radio waves from</a:t>
            </a:r>
            <a:b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</a:b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 		magnetosphere and solar wind.</a:t>
            </a:r>
          </a:p>
          <a:p>
            <a:pPr algn="l">
              <a:defRPr/>
            </a:pPr>
            <a:r>
              <a:rPr kumimoji="1" lang="en-US" altLang="ja-JP" sz="1200" b="1" dirty="0">
                <a:solidFill>
                  <a:srgbClr val="003399"/>
                </a:solidFill>
                <a:latin typeface="Verdana" charset="0"/>
              </a:rPr>
              <a:t>	 	</a:t>
            </a:r>
            <a:r>
              <a:rPr kumimoji="1" lang="en-US" altLang="ja-JP" sz="1200" b="1" dirty="0">
                <a:solidFill>
                  <a:srgbClr val="314EC9"/>
                </a:solidFill>
                <a:latin typeface="Verdana" charset="0"/>
              </a:rPr>
              <a:t>PI: Y. </a:t>
            </a:r>
            <a:r>
              <a:rPr kumimoji="1" lang="en-US" altLang="ja-JP" sz="1200" b="1" dirty="0" err="1">
                <a:solidFill>
                  <a:srgbClr val="314EC9"/>
                </a:solidFill>
                <a:latin typeface="Verdana" charset="0"/>
              </a:rPr>
              <a:t>Kasaba</a:t>
            </a:r>
            <a:r>
              <a:rPr kumimoji="1" lang="en-US" altLang="ja-JP" sz="1200" b="1" dirty="0">
                <a:solidFill>
                  <a:srgbClr val="314EC9"/>
                </a:solidFill>
                <a:latin typeface="Verdana" charset="0"/>
              </a:rPr>
              <a:t>, Tohoku University, Sendai, Japan </a:t>
            </a:r>
          </a:p>
          <a:p>
            <a:pPr algn="l">
              <a:defRPr/>
            </a:pPr>
            <a:endParaRPr kumimoji="1" lang="en-US" altLang="ja-JP" sz="1200" b="1" dirty="0">
              <a:solidFill>
                <a:srgbClr val="314EC9"/>
              </a:solidFill>
              <a:latin typeface="Verdana" charset="0"/>
            </a:endParaRPr>
          </a:p>
          <a:p>
            <a:pPr algn="l">
              <a:lnSpc>
                <a:spcPct val="95000"/>
              </a:lnSpc>
              <a:defRPr/>
            </a:pPr>
            <a:r>
              <a:rPr kumimoji="1" lang="en-US" altLang="ja-JP" sz="1800" b="1" dirty="0">
                <a:solidFill>
                  <a:srgbClr val="9A9B9C"/>
                </a:solidFill>
                <a:latin typeface="Verdana" charset="0"/>
              </a:rPr>
              <a:t>MSASI 	</a:t>
            </a: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Mercury Sodium Atmosphere Spectral Imager </a:t>
            </a:r>
            <a:r>
              <a:rPr kumimoji="1" lang="en-US" altLang="ja-JP" sz="1800" b="1" dirty="0">
                <a:solidFill>
                  <a:srgbClr val="006600"/>
                </a:solidFill>
                <a:latin typeface="Verdana" charset="0"/>
              </a:rPr>
              <a:t>studies</a:t>
            </a:r>
            <a:br>
              <a:rPr kumimoji="1" lang="en-US" altLang="ja-JP" sz="1800" b="1" dirty="0">
                <a:solidFill>
                  <a:srgbClr val="006600"/>
                </a:solidFill>
                <a:latin typeface="Verdana" charset="0"/>
              </a:rPr>
            </a:br>
            <a:r>
              <a:rPr kumimoji="1" lang="en-US" altLang="ja-JP" sz="1800" b="1" dirty="0">
                <a:solidFill>
                  <a:srgbClr val="006600"/>
                </a:solidFill>
                <a:latin typeface="Verdana" charset="0"/>
              </a:rPr>
              <a:t>		the thin sodium atmosphere</a:t>
            </a: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.</a:t>
            </a:r>
          </a:p>
          <a:p>
            <a:pPr algn="l">
              <a:defRPr/>
            </a:pPr>
            <a:r>
              <a:rPr kumimoji="1" lang="en-US" altLang="ja-JP" sz="1200" b="1" dirty="0">
                <a:solidFill>
                  <a:srgbClr val="003399"/>
                </a:solidFill>
                <a:latin typeface="Verdana" charset="0"/>
              </a:rPr>
              <a:t>		</a:t>
            </a:r>
            <a:r>
              <a:rPr kumimoji="1" lang="en-US" altLang="ja-JP" sz="1200" b="1" dirty="0">
                <a:solidFill>
                  <a:srgbClr val="314EC9"/>
                </a:solidFill>
                <a:latin typeface="Verdana" charset="0"/>
              </a:rPr>
              <a:t>PI: I. Yoshikawa, Univ. Tokyo, Japan</a:t>
            </a:r>
            <a:r>
              <a:rPr kumimoji="1" lang="en-US" altLang="ja-JP" sz="1200" b="1" dirty="0">
                <a:solidFill>
                  <a:srgbClr val="003399"/>
                </a:solidFill>
                <a:latin typeface="Verdana" charset="0"/>
              </a:rPr>
              <a:t>. </a:t>
            </a:r>
          </a:p>
          <a:p>
            <a:pPr algn="l">
              <a:defRPr/>
            </a:pPr>
            <a:endParaRPr kumimoji="1" lang="en-US" altLang="ja-JP" sz="1200" b="1" dirty="0">
              <a:solidFill>
                <a:srgbClr val="003399"/>
              </a:solidFill>
              <a:latin typeface="Verdana" charset="0"/>
            </a:endParaRPr>
          </a:p>
          <a:p>
            <a:pPr algn="l">
              <a:lnSpc>
                <a:spcPct val="95000"/>
              </a:lnSpc>
              <a:defRPr/>
            </a:pPr>
            <a:r>
              <a:rPr kumimoji="1" lang="en-US" altLang="ja-JP" sz="1800" b="1" dirty="0">
                <a:solidFill>
                  <a:srgbClr val="9A9B9C"/>
                </a:solidFill>
                <a:latin typeface="Verdana" charset="0"/>
              </a:rPr>
              <a:t>MDM</a:t>
            </a:r>
            <a:r>
              <a:rPr kumimoji="1" lang="en-US" altLang="ja-JP" sz="1800" b="1" dirty="0">
                <a:solidFill>
                  <a:srgbClr val="8B8D8E"/>
                </a:solidFill>
                <a:latin typeface="Verdana" charset="0"/>
              </a:rPr>
              <a:t>  </a:t>
            </a:r>
            <a:r>
              <a:rPr kumimoji="1" lang="en-US" altLang="ja-JP" sz="1800" b="1" dirty="0">
                <a:solidFill>
                  <a:srgbClr val="003399"/>
                </a:solidFill>
                <a:latin typeface="Verdana" charset="0"/>
              </a:rPr>
              <a:t>  	</a:t>
            </a: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Mercury </a:t>
            </a:r>
            <a:r>
              <a:rPr kumimoji="1" lang="en-US" altLang="ja-JP" sz="1800" b="1" dirty="0">
                <a:solidFill>
                  <a:srgbClr val="006600"/>
                </a:solidFill>
                <a:latin typeface="Verdana" charset="0"/>
              </a:rPr>
              <a:t>Dust Monitor</a:t>
            </a: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 studies dust from the planet and</a:t>
            </a:r>
            <a:b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</a:br>
            <a:r>
              <a:rPr kumimoji="1" lang="en-US" altLang="ja-JP" sz="1800" b="1" dirty="0">
                <a:solidFill>
                  <a:srgbClr val="000000"/>
                </a:solidFill>
                <a:latin typeface="Verdana" charset="0"/>
              </a:rPr>
              <a:t>		interplanetary &amp; interstellar space.</a:t>
            </a:r>
            <a:r>
              <a:rPr kumimoji="1" lang="en-US" altLang="ja-JP" sz="1800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kumimoji="1" lang="en-US" altLang="ja-JP" sz="1800" dirty="0">
                <a:solidFill>
                  <a:srgbClr val="FFFFFF"/>
                </a:solidFill>
                <a:latin typeface="Verdana" charset="0"/>
              </a:rPr>
              <a:t> </a:t>
            </a:r>
          </a:p>
          <a:p>
            <a:pPr algn="l">
              <a:lnSpc>
                <a:spcPct val="95000"/>
              </a:lnSpc>
              <a:defRPr/>
            </a:pPr>
            <a:r>
              <a:rPr kumimoji="1" lang="en-GB" altLang="ja-JP" sz="1200" dirty="0">
                <a:solidFill>
                  <a:srgbClr val="000000"/>
                </a:solidFill>
                <a:latin typeface="Verdana" charset="0"/>
              </a:rPr>
              <a:t> 		</a:t>
            </a:r>
            <a:r>
              <a:rPr kumimoji="1" lang="en-GB" altLang="ja-JP" sz="1200" b="1" dirty="0">
                <a:solidFill>
                  <a:srgbClr val="314EC9"/>
                </a:solidFill>
                <a:latin typeface="Verdana" charset="0"/>
              </a:rPr>
              <a:t>PI:</a:t>
            </a:r>
            <a:r>
              <a:rPr kumimoji="1" lang="en-GB" altLang="ja-JP" sz="1200" dirty="0">
                <a:solidFill>
                  <a:srgbClr val="314EC9"/>
                </a:solidFill>
                <a:latin typeface="Verdana" charset="0"/>
              </a:rPr>
              <a:t> </a:t>
            </a:r>
            <a:r>
              <a:rPr kumimoji="1" lang="en-GB" altLang="ja-JP" sz="1200" b="1" dirty="0">
                <a:solidFill>
                  <a:srgbClr val="314EC9"/>
                </a:solidFill>
                <a:latin typeface="Verdana" charset="0"/>
              </a:rPr>
              <a:t>H. Shibata, </a:t>
            </a:r>
            <a:r>
              <a:rPr kumimoji="1" lang="en-US" altLang="ja-JP" sz="1200" b="1" dirty="0">
                <a:solidFill>
                  <a:srgbClr val="314EC9"/>
                </a:solidFill>
                <a:latin typeface="Verdana" charset="0"/>
              </a:rPr>
              <a:t>Kyoto Univ., Japan.</a:t>
            </a:r>
          </a:p>
        </p:txBody>
      </p:sp>
    </p:spTree>
    <p:extLst>
      <p:ext uri="{BB962C8B-B14F-4D97-AF65-F5344CB8AC3E}">
        <p14:creationId xmlns:p14="http://schemas.microsoft.com/office/powerpoint/2010/main" val="19330866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Planetary </a:t>
            </a:r>
            <a:r>
              <a:rPr lang="de-DE" dirty="0" err="1" smtClean="0"/>
              <a:t>Diversity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AD18FC4C-D580-4D31-B635-268EFBEDCC5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4" name="Bild 3" descr="1.1752421.online.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335347" cy="43924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023713" y="5805264"/>
            <a:ext cx="1724751" cy="411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dirty="0" smtClean="0"/>
              <a:t>Stevenson, 2004</a:t>
            </a:r>
            <a:endParaRPr lang="de-DE" sz="16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4788024" y="3717032"/>
            <a:ext cx="457912" cy="3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1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  <a:alpha val="7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BepiColombo - Flybys</a:t>
            </a:r>
            <a:endParaRPr lang="en-US" dirty="0"/>
          </a:p>
        </p:txBody>
      </p:sp>
      <p:pic>
        <p:nvPicPr>
          <p:cNvPr id="53250" name="Content Placeholder 3" descr="Screen Shot 2014-10-23 at 11.35.5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85" r="-86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7015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r="124"/>
          <a:stretch>
            <a:fillRect/>
          </a:stretch>
        </p:blipFill>
        <p:spPr bwMode="auto">
          <a:xfrm>
            <a:off x="1403648" y="1988840"/>
            <a:ext cx="7477061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BepiColombo</a:t>
            </a:r>
            <a:r>
              <a:rPr lang="de-DE" dirty="0" smtClean="0"/>
              <a:t> after Messenger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heard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past</a:t>
            </a:r>
            <a:r>
              <a:rPr lang="de-DE" dirty="0" smtClean="0"/>
              <a:t> </a:t>
            </a:r>
            <a:r>
              <a:rPr lang="de-DE" dirty="0" err="1" smtClean="0"/>
              <a:t>days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Messenger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BepiColombo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complementary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Aside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repeating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measurments</a:t>
            </a:r>
            <a:r>
              <a:rPr lang="de-DE" dirty="0" smtClean="0"/>
              <a:t> </a:t>
            </a:r>
            <a:r>
              <a:rPr lang="de-DE" dirty="0" err="1" smtClean="0"/>
              <a:t>almost</a:t>
            </a:r>
            <a:r>
              <a:rPr lang="de-DE" dirty="0" smtClean="0"/>
              <a:t> a </a:t>
            </a:r>
            <a:r>
              <a:rPr lang="de-DE" dirty="0" err="1" smtClean="0"/>
              <a:t>decade</a:t>
            </a:r>
            <a:r>
              <a:rPr lang="de-DE" dirty="0" smtClean="0"/>
              <a:t> </a:t>
            </a:r>
            <a:r>
              <a:rPr lang="de-DE" dirty="0" err="1" smtClean="0"/>
              <a:t>later</a:t>
            </a:r>
            <a:r>
              <a:rPr lang="de-DE" dirty="0" smtClean="0"/>
              <a:t> (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chance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getting</a:t>
            </a:r>
            <a:r>
              <a:rPr lang="de-DE" dirty="0" smtClean="0"/>
              <a:t> time </a:t>
            </a:r>
            <a:r>
              <a:rPr lang="de-DE" dirty="0" err="1" smtClean="0"/>
              <a:t>as</a:t>
            </a:r>
            <a:r>
              <a:rPr lang="de-DE" dirty="0" smtClean="0"/>
              <a:t> a variable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picture</a:t>
            </a:r>
            <a:r>
              <a:rPr lang="de-DE" dirty="0" smtClean="0"/>
              <a:t>)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a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things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improved</a:t>
            </a:r>
            <a:r>
              <a:rPr lang="de-DE" dirty="0" smtClean="0"/>
              <a:t> </a:t>
            </a:r>
            <a:r>
              <a:rPr lang="de-DE" dirty="0" err="1" smtClean="0"/>
              <a:t>observations</a:t>
            </a:r>
            <a:endParaRPr lang="de-DE" dirty="0" smtClean="0"/>
          </a:p>
          <a:p>
            <a:pPr lvl="1"/>
            <a:r>
              <a:rPr lang="de-DE" dirty="0" err="1" smtClean="0"/>
              <a:t>Observing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southerly</a:t>
            </a:r>
            <a:r>
              <a:rPr lang="de-DE" dirty="0" smtClean="0"/>
              <a:t> </a:t>
            </a:r>
            <a:r>
              <a:rPr lang="de-DE" dirty="0" err="1" smtClean="0"/>
              <a:t>hemisphere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a </a:t>
            </a:r>
            <a:r>
              <a:rPr lang="de-DE" dirty="0" err="1" smtClean="0"/>
              <a:t>significantly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endParaRPr lang="de-DE" dirty="0" smtClean="0"/>
          </a:p>
          <a:p>
            <a:pPr lvl="1"/>
            <a:r>
              <a:rPr lang="de-DE" dirty="0" err="1" smtClean="0"/>
              <a:t>Observing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spacecraft</a:t>
            </a:r>
            <a:r>
              <a:rPr lang="de-DE" dirty="0" smtClean="0"/>
              <a:t> on </a:t>
            </a:r>
            <a:r>
              <a:rPr lang="de-DE" dirty="0" err="1" smtClean="0"/>
              <a:t>significantly</a:t>
            </a:r>
            <a:r>
              <a:rPr lang="de-DE" dirty="0" smtClean="0"/>
              <a:t> different </a:t>
            </a:r>
            <a:r>
              <a:rPr lang="de-DE" dirty="0" err="1" smtClean="0"/>
              <a:t>orbits</a:t>
            </a:r>
            <a:endParaRPr lang="de-DE" dirty="0" smtClean="0"/>
          </a:p>
          <a:p>
            <a:pPr lvl="1"/>
            <a:r>
              <a:rPr lang="de-DE" dirty="0" err="1" smtClean="0"/>
              <a:t>Pld</a:t>
            </a:r>
            <a:r>
              <a:rPr lang="de-DE" dirty="0" smtClean="0"/>
              <a:t> </a:t>
            </a:r>
            <a:r>
              <a:rPr lang="de-DE" dirty="0" err="1" smtClean="0"/>
              <a:t>elements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Bepi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but </a:t>
            </a:r>
            <a:r>
              <a:rPr lang="de-DE" dirty="0" err="1" smtClean="0"/>
              <a:t>that</a:t>
            </a:r>
            <a:r>
              <a:rPr lang="de-DE" dirty="0" smtClean="0"/>
              <a:t> Messenger </a:t>
            </a:r>
            <a:r>
              <a:rPr lang="de-DE" dirty="0" err="1" smtClean="0"/>
              <a:t>did</a:t>
            </a:r>
            <a:r>
              <a:rPr lang="de-DE" dirty="0" smtClean="0"/>
              <a:t> not </a:t>
            </a:r>
            <a:r>
              <a:rPr lang="de-DE" dirty="0" err="1" smtClean="0"/>
              <a:t>have</a:t>
            </a:r>
            <a:r>
              <a:rPr lang="de-DE" dirty="0" smtClean="0"/>
              <a:t> such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thermal </a:t>
            </a:r>
            <a:r>
              <a:rPr lang="de-DE" dirty="0" err="1" smtClean="0"/>
              <a:t>infrared</a:t>
            </a:r>
            <a:r>
              <a:rPr lang="de-DE" dirty="0" smtClean="0"/>
              <a:t> </a:t>
            </a:r>
            <a:r>
              <a:rPr lang="de-DE" dirty="0" err="1" smtClean="0"/>
              <a:t>spectrometer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magnetospheric</a:t>
            </a:r>
            <a:r>
              <a:rPr lang="de-DE" dirty="0" smtClean="0"/>
              <a:t> </a:t>
            </a:r>
            <a:r>
              <a:rPr lang="de-DE" dirty="0" err="1" smtClean="0"/>
              <a:t>pld</a:t>
            </a:r>
            <a:r>
              <a:rPr lang="de-DE" dirty="0" smtClean="0"/>
              <a:t>... 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So,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exploration</a:t>
            </a:r>
            <a:r>
              <a:rPr lang="de-DE" dirty="0" smtClean="0"/>
              <a:t> will </a:t>
            </a:r>
            <a:r>
              <a:rPr lang="de-DE" dirty="0" err="1" smtClean="0"/>
              <a:t>continue</a:t>
            </a:r>
            <a:r>
              <a:rPr lang="de-DE" dirty="0" smtClean="0"/>
              <a:t>, </a:t>
            </a:r>
            <a:r>
              <a:rPr lang="de-DE" dirty="0" err="1" smtClean="0"/>
              <a:t>we</a:t>
            </a:r>
            <a:r>
              <a:rPr lang="de-DE" dirty="0" smtClean="0"/>
              <a:t> will all </a:t>
            </a:r>
            <a:r>
              <a:rPr lang="de-DE" dirty="0" err="1" smtClean="0"/>
              <a:t>be</a:t>
            </a:r>
            <a:r>
              <a:rPr lang="de-DE" dirty="0" smtClean="0"/>
              <a:t> 10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older</a:t>
            </a:r>
            <a:r>
              <a:rPr lang="de-DE" dirty="0" smtClean="0"/>
              <a:t>,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turned</a:t>
            </a:r>
            <a:r>
              <a:rPr lang="de-DE" dirty="0" smtClean="0"/>
              <a:t> </a:t>
            </a:r>
            <a:r>
              <a:rPr lang="de-DE" dirty="0" err="1" smtClean="0"/>
              <a:t>elsewhere</a:t>
            </a:r>
            <a:r>
              <a:rPr lang="de-DE" dirty="0" smtClean="0"/>
              <a:t>, but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folks</a:t>
            </a:r>
            <a:r>
              <a:rPr lang="de-DE" dirty="0" smtClean="0"/>
              <a:t> will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joined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 smtClean="0"/>
              <a:t>. 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sz="3200" dirty="0" err="1" smtClean="0"/>
              <a:t>Stay</a:t>
            </a:r>
            <a:r>
              <a:rPr lang="de-DE" sz="3200" dirty="0" smtClean="0"/>
              <a:t> </a:t>
            </a:r>
            <a:r>
              <a:rPr lang="de-DE" sz="3200" dirty="0" err="1" smtClean="0"/>
              <a:t>tuned</a:t>
            </a:r>
            <a:endParaRPr lang="de-DE" sz="3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C697C5EE-AC90-9C43-81AB-6182392BEFC8}" type="slidenum">
              <a:rPr lang="de-DE" smtClean="0"/>
              <a:pPr/>
              <a:t>41</a:t>
            </a:fld>
            <a:r>
              <a:rPr lang="de-DE" smtClean="0"/>
              <a:t> &gt; Vortrag &gt; Autor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555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Acknowledgements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I </a:t>
            </a:r>
            <a:r>
              <a:rPr lang="de-DE" dirty="0" err="1" smtClean="0"/>
              <a:t>profited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discussions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contributions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J. </a:t>
            </a:r>
            <a:r>
              <a:rPr lang="de-DE" dirty="0" err="1" smtClean="0"/>
              <a:t>Benkhoff</a:t>
            </a:r>
            <a:r>
              <a:rPr lang="de-DE" dirty="0" smtClean="0"/>
              <a:t>, J. </a:t>
            </a:r>
            <a:r>
              <a:rPr lang="de-DE" dirty="0" err="1" smtClean="0"/>
              <a:t>Helbert</a:t>
            </a:r>
            <a:r>
              <a:rPr lang="de-DE" dirty="0" smtClean="0"/>
              <a:t>, N. </a:t>
            </a:r>
            <a:r>
              <a:rPr lang="de-DE" dirty="0" err="1" smtClean="0"/>
              <a:t>Tosi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D. Breuer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pic>
        <p:nvPicPr>
          <p:cNvPr id="5" name="Picture 1" descr="2015.04.010-08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36838"/>
            <a:ext cx="47879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04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Exoplanets</a:t>
            </a:r>
            <a:r>
              <a:rPr lang="de-DE" dirty="0" smtClean="0"/>
              <a:t>, </a:t>
            </a:r>
            <a:r>
              <a:rPr lang="de-DE" dirty="0" err="1" smtClean="0"/>
              <a:t>confirmed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candidates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5" name="Bild 4" descr="Mass-cou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89" y="1916832"/>
            <a:ext cx="3713963" cy="2780928"/>
          </a:xfrm>
          <a:prstGeom prst="rect">
            <a:avLst/>
          </a:prstGeom>
        </p:spPr>
      </p:pic>
      <p:pic>
        <p:nvPicPr>
          <p:cNvPr id="7" name="Bild 6" descr="Radius-Cou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3668618" cy="288032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alphaModFix amt="64000"/>
          </a:blip>
          <a:stretch>
            <a:fillRect/>
          </a:stretch>
        </p:blipFill>
        <p:spPr>
          <a:xfrm>
            <a:off x="4716016" y="4005064"/>
            <a:ext cx="457912" cy="313308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1043608" y="4123804"/>
            <a:ext cx="457912" cy="3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31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Exoplanets</a:t>
            </a:r>
            <a:r>
              <a:rPr lang="de-DE" dirty="0" smtClean="0"/>
              <a:t>, </a:t>
            </a:r>
            <a:r>
              <a:rPr lang="de-DE" dirty="0" err="1" smtClean="0"/>
              <a:t>detected</a:t>
            </a:r>
            <a:r>
              <a:rPr lang="de-DE" dirty="0" smtClean="0"/>
              <a:t> super </a:t>
            </a:r>
            <a:r>
              <a:rPr lang="de-DE" dirty="0" err="1" smtClean="0"/>
              <a:t>Earths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99" y="1628800"/>
            <a:ext cx="451814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4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4"/>
          <p:cNvSpPr>
            <a:spLocks noGrp="1" noChangeArrowheads="1"/>
          </p:cNvSpPr>
          <p:nvPr>
            <p:ph type="title"/>
          </p:nvPr>
        </p:nvSpPr>
        <p:spPr>
          <a:xfrm>
            <a:off x="328613" y="519336"/>
            <a:ext cx="8391525" cy="533400"/>
          </a:xfrm>
          <a:noFill/>
        </p:spPr>
        <p:txBody>
          <a:bodyPr lIns="92075" tIns="46038" rIns="92075" bIns="46038"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Formation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Grafik 2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5040560" cy="39604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5436096" y="5466048"/>
            <a:ext cx="2872601" cy="411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dirty="0" smtClean="0"/>
              <a:t>Chambers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Halliday</a:t>
            </a:r>
            <a:r>
              <a:rPr lang="de-DE" sz="1600" dirty="0" smtClean="0"/>
              <a:t>, 2015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90747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Grand Tack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Pebble</a:t>
            </a:r>
            <a:r>
              <a:rPr lang="de-DE" dirty="0" smtClean="0"/>
              <a:t> Scenarios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1" y="1484784"/>
            <a:ext cx="3960440" cy="467047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Much effort has gone in recent years into models of solar system formation that would explain</a:t>
            </a:r>
          </a:p>
          <a:p>
            <a:pPr lvl="1"/>
            <a:r>
              <a:rPr lang="en-US" dirty="0" smtClean="0"/>
              <a:t>Core formation in Jupiter and Saturn</a:t>
            </a:r>
          </a:p>
          <a:p>
            <a:pPr lvl="1"/>
            <a:r>
              <a:rPr lang="en-US" dirty="0" smtClean="0"/>
              <a:t>Mars small mass</a:t>
            </a:r>
          </a:p>
          <a:p>
            <a:pPr lvl="1"/>
            <a:r>
              <a:rPr lang="en-US" dirty="0" smtClean="0"/>
              <a:t>LHB</a:t>
            </a:r>
          </a:p>
          <a:p>
            <a:pPr marL="0" indent="0">
              <a:buNone/>
            </a:pPr>
            <a:r>
              <a:rPr lang="en-US" dirty="0" smtClean="0"/>
              <a:t>Comparatively little attention has been placed on Mercury, although its bulk chemistry is puzzling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Levison</a:t>
            </a:r>
            <a:r>
              <a:rPr lang="en-US" dirty="0" smtClean="0"/>
              <a:t>: </a:t>
            </a:r>
            <a:r>
              <a:rPr lang="en-US" dirty="0" smtClean="0"/>
              <a:t>Pebble stage resulting in </a:t>
            </a:r>
            <a:r>
              <a:rPr lang="en-US" dirty="0" err="1" smtClean="0"/>
              <a:t>ca</a:t>
            </a:r>
            <a:r>
              <a:rPr lang="en-US" dirty="0" smtClean="0"/>
              <a:t> 20 </a:t>
            </a:r>
            <a:r>
              <a:rPr lang="en-US" dirty="0" err="1" smtClean="0"/>
              <a:t>planetasimals</a:t>
            </a:r>
            <a:r>
              <a:rPr lang="en-US" dirty="0" smtClean="0"/>
              <a:t> followed by a “Bam Bam” stage. </a:t>
            </a:r>
            <a:r>
              <a:rPr lang="en-US" dirty="0" smtClean="0"/>
              <a:t>For </a:t>
            </a:r>
            <a:r>
              <a:rPr lang="en-US" dirty="0"/>
              <a:t>a recent model see </a:t>
            </a:r>
            <a:r>
              <a:rPr lang="en-US" dirty="0" err="1"/>
              <a:t>Asphaug</a:t>
            </a:r>
            <a:r>
              <a:rPr lang="en-US" dirty="0"/>
              <a:t> et al., 2014 </a:t>
            </a: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21" y="980728"/>
            <a:ext cx="2916395" cy="247285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020272" y="3573016"/>
            <a:ext cx="121465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kern="1200" dirty="0"/>
              <a:t>Walsh et al., 2011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3"/>
          <a:srcRect b="4147"/>
          <a:stretch/>
        </p:blipFill>
        <p:spPr>
          <a:xfrm>
            <a:off x="5326211" y="755476"/>
            <a:ext cx="3810000" cy="58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7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6" name="Picture 5" descr="http://sci.esa.int/science-e-media/img/aa/beta-pic_pr_2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19" y="548680"/>
            <a:ext cx="7386773" cy="5225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971600" y="5733256"/>
            <a:ext cx="3007855" cy="416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Hal </a:t>
            </a:r>
            <a:r>
              <a:rPr lang="de-DE" dirty="0" err="1" smtClean="0"/>
              <a:t>Levison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colleagues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984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theme/theme1.xml><?xml version="1.0" encoding="utf-8"?>
<a:theme xmlns:a="http://schemas.openxmlformats.org/drawingml/2006/main" name="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rgbClr val="99CCFF"/>
            </a:solidFill>
            <a:effectLst/>
            <a:latin typeface="Arial Narrow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rgbClr val="99CCFF"/>
            </a:solidFill>
            <a:effectLst/>
            <a:latin typeface="Arial Narrow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Default Design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1682</Words>
  <Application>Microsoft Macintosh PowerPoint</Application>
  <PresentationFormat>Bildschirmpräsentation (4:3)</PresentationFormat>
  <Paragraphs>319</Paragraphs>
  <Slides>42</Slides>
  <Notes>13</Notes>
  <HiddenSlides>2</HiddenSlides>
  <MMClips>0</MMClips>
  <ScaleCrop>false</ScaleCrop>
  <HeadingPairs>
    <vt:vector size="4" baseType="variant">
      <vt:variant>
        <vt:lpstr>Design</vt:lpstr>
      </vt:variant>
      <vt:variant>
        <vt:i4>5</vt:i4>
      </vt:variant>
      <vt:variant>
        <vt:lpstr>Folientitel</vt:lpstr>
      </vt:variant>
      <vt:variant>
        <vt:i4>42</vt:i4>
      </vt:variant>
    </vt:vector>
  </HeadingPairs>
  <TitlesOfParts>
    <vt:vector size="47" baseType="lpstr">
      <vt:lpstr>Standarddesign</vt:lpstr>
      <vt:lpstr>3_Default Design</vt:lpstr>
      <vt:lpstr>Office Theme</vt:lpstr>
      <vt:lpstr>1_Default Design</vt:lpstr>
      <vt:lpstr>White</vt:lpstr>
      <vt:lpstr>The Big Picture: Contributions Expected from Bepi Colombo </vt:lpstr>
      <vt:lpstr>The BIG Picture</vt:lpstr>
      <vt:lpstr> Mercury in the Solar System</vt:lpstr>
      <vt:lpstr>Planetary Diversity</vt:lpstr>
      <vt:lpstr>Exoplanets, confirmed and candidates</vt:lpstr>
      <vt:lpstr>Exoplanets, detected super Earths</vt:lpstr>
      <vt:lpstr> Formation </vt:lpstr>
      <vt:lpstr>Grand Tack and Pebble Scenarios </vt:lpstr>
      <vt:lpstr>PowerPoint-Präsentation</vt:lpstr>
      <vt:lpstr>Grand Tack and Pebble Scenarios </vt:lpstr>
      <vt:lpstr>Interior Structure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Geoid-to-Topography Ratio (GTR)</vt:lpstr>
      <vt:lpstr>Fully dynamic (2D and 3D) models</vt:lpstr>
      <vt:lpstr>Typical Evolution Scenario</vt:lpstr>
      <vt:lpstr>Constraints</vt:lpstr>
      <vt:lpstr>Surface temperature, geoid and topography</vt:lpstr>
      <vt:lpstr>Convection vs Conduction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BepiColombo at Mercury</vt:lpstr>
      <vt:lpstr>Launch Opportunities</vt:lpstr>
      <vt:lpstr>Scientific Objectives 1/3</vt:lpstr>
      <vt:lpstr>Science Objectives  2/3</vt:lpstr>
      <vt:lpstr>Science Objectives 3/3</vt:lpstr>
      <vt:lpstr>Scientific Payload MPO</vt:lpstr>
      <vt:lpstr> Scientific Payload MMO</vt:lpstr>
      <vt:lpstr>BepiColombo - Flybys</vt:lpstr>
      <vt:lpstr>BepiColombo after Messenger</vt:lpstr>
      <vt:lpstr>Acknowledgements</vt:lpstr>
    </vt:vector>
  </TitlesOfParts>
  <Company>T-Systems SfR (im Auftrag des DLR)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DLR-Präsentation im 4:3 Format (Englisch)</dc:title>
  <dc:subject>DLR CD-Vorlagen</dc:subject>
  <dc:creator>Palubinskas, Gintautas</dc:creator>
  <dc:description>Diese Version nutzt die Fußzeile zur Eingabe von_x000d_
Vortrag &gt; Autor &gt; Dokumentname &gt; Datum_x000d_
Variante mit Untertitel auf Titelfolienmaster und_x000d_
geändertem Standard Farbschema (für Hyperlink)_x000d_
Arial als Schriftart bei neuen Textfeldern</dc:description>
  <cp:lastModifiedBy>Tilman Spohn</cp:lastModifiedBy>
  <cp:revision>527</cp:revision>
  <cp:lastPrinted>2013-01-16T19:54:46Z</cp:lastPrinted>
  <dcterms:created xsi:type="dcterms:W3CDTF">2003-10-01T09:44:24Z</dcterms:created>
  <dcterms:modified xsi:type="dcterms:W3CDTF">2015-06-18T10:03:16Z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jekt">
    <vt:lpwstr>DLR allgemein</vt:lpwstr>
  </property>
</Properties>
</file>