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5" r:id="rId2"/>
    <p:sldId id="319" r:id="rId3"/>
    <p:sldId id="320" r:id="rId4"/>
    <p:sldId id="317" r:id="rId5"/>
    <p:sldId id="316" r:id="rId6"/>
    <p:sldId id="318" r:id="rId7"/>
    <p:sldId id="321" r:id="rId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3" autoAdjust="0"/>
    <p:restoredTop sz="99516" autoAdjust="0"/>
  </p:normalViewPr>
  <p:slideViewPr>
    <p:cSldViewPr snapToGrid="0">
      <p:cViewPr>
        <p:scale>
          <a:sx n="115" d="100"/>
          <a:sy n="115" d="100"/>
        </p:scale>
        <p:origin x="-528"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82178A6-2013-42B6-A73D-D9F0238B83FA}" type="datetimeFigureOut">
              <a:rPr lang="fr-FR" smtClean="0"/>
              <a:t>19/03/2015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F2FA9B-CBD3-4670-942B-A80B1BC0CB69}" type="slidenum">
              <a:rPr lang="fr-FR" smtClean="0"/>
              <a:t>‹#›</a:t>
            </a:fld>
            <a:endParaRPr lang="fr-FR"/>
          </a:p>
        </p:txBody>
      </p:sp>
    </p:spTree>
    <p:extLst>
      <p:ext uri="{BB962C8B-B14F-4D97-AF65-F5344CB8AC3E}">
        <p14:creationId xmlns:p14="http://schemas.microsoft.com/office/powerpoint/2010/main" val="1447994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82178A6-2013-42B6-A73D-D9F0238B83FA}" type="datetimeFigureOut">
              <a:rPr lang="fr-FR" smtClean="0"/>
              <a:t>19/03/2015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F2FA9B-CBD3-4670-942B-A80B1BC0CB69}" type="slidenum">
              <a:rPr lang="fr-FR" smtClean="0"/>
              <a:t>‹#›</a:t>
            </a:fld>
            <a:endParaRPr lang="fr-FR"/>
          </a:p>
        </p:txBody>
      </p:sp>
    </p:spTree>
    <p:extLst>
      <p:ext uri="{BB962C8B-B14F-4D97-AF65-F5344CB8AC3E}">
        <p14:creationId xmlns:p14="http://schemas.microsoft.com/office/powerpoint/2010/main" val="3144949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82178A6-2013-42B6-A73D-D9F0238B83FA}" type="datetimeFigureOut">
              <a:rPr lang="fr-FR" smtClean="0"/>
              <a:t>19/03/2015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F2FA9B-CBD3-4670-942B-A80B1BC0CB69}" type="slidenum">
              <a:rPr lang="fr-FR" smtClean="0"/>
              <a:t>‹#›</a:t>
            </a:fld>
            <a:endParaRPr lang="fr-FR"/>
          </a:p>
        </p:txBody>
      </p:sp>
    </p:spTree>
    <p:extLst>
      <p:ext uri="{BB962C8B-B14F-4D97-AF65-F5344CB8AC3E}">
        <p14:creationId xmlns:p14="http://schemas.microsoft.com/office/powerpoint/2010/main" val="2563473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82178A6-2013-42B6-A73D-D9F0238B83FA}" type="datetimeFigureOut">
              <a:rPr lang="fr-FR" smtClean="0"/>
              <a:t>19/03/2015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F2FA9B-CBD3-4670-942B-A80B1BC0CB69}" type="slidenum">
              <a:rPr lang="fr-FR" smtClean="0"/>
              <a:t>‹#›</a:t>
            </a:fld>
            <a:endParaRPr lang="fr-FR"/>
          </a:p>
        </p:txBody>
      </p:sp>
    </p:spTree>
    <p:extLst>
      <p:ext uri="{BB962C8B-B14F-4D97-AF65-F5344CB8AC3E}">
        <p14:creationId xmlns:p14="http://schemas.microsoft.com/office/powerpoint/2010/main" val="58430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82178A6-2013-42B6-A73D-D9F0238B83FA}" type="datetimeFigureOut">
              <a:rPr lang="fr-FR" smtClean="0"/>
              <a:t>19/03/2015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F2FA9B-CBD3-4670-942B-A80B1BC0CB69}" type="slidenum">
              <a:rPr lang="fr-FR" smtClean="0"/>
              <a:t>‹#›</a:t>
            </a:fld>
            <a:endParaRPr lang="fr-FR"/>
          </a:p>
        </p:txBody>
      </p:sp>
    </p:spTree>
    <p:extLst>
      <p:ext uri="{BB962C8B-B14F-4D97-AF65-F5344CB8AC3E}">
        <p14:creationId xmlns:p14="http://schemas.microsoft.com/office/powerpoint/2010/main" val="1042241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82178A6-2013-42B6-A73D-D9F0238B83FA}" type="datetimeFigureOut">
              <a:rPr lang="fr-FR" smtClean="0"/>
              <a:t>19/03/2015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7F2FA9B-CBD3-4670-942B-A80B1BC0CB69}" type="slidenum">
              <a:rPr lang="fr-FR" smtClean="0"/>
              <a:t>‹#›</a:t>
            </a:fld>
            <a:endParaRPr lang="fr-FR"/>
          </a:p>
        </p:txBody>
      </p:sp>
    </p:spTree>
    <p:extLst>
      <p:ext uri="{BB962C8B-B14F-4D97-AF65-F5344CB8AC3E}">
        <p14:creationId xmlns:p14="http://schemas.microsoft.com/office/powerpoint/2010/main" val="676387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82178A6-2013-42B6-A73D-D9F0238B83FA}" type="datetimeFigureOut">
              <a:rPr lang="fr-FR" smtClean="0"/>
              <a:t>19/03/2015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7F2FA9B-CBD3-4670-942B-A80B1BC0CB69}" type="slidenum">
              <a:rPr lang="fr-FR" smtClean="0"/>
              <a:t>‹#›</a:t>
            </a:fld>
            <a:endParaRPr lang="fr-FR"/>
          </a:p>
        </p:txBody>
      </p:sp>
    </p:spTree>
    <p:extLst>
      <p:ext uri="{BB962C8B-B14F-4D97-AF65-F5344CB8AC3E}">
        <p14:creationId xmlns:p14="http://schemas.microsoft.com/office/powerpoint/2010/main" val="347864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82178A6-2013-42B6-A73D-D9F0238B83FA}" type="datetimeFigureOut">
              <a:rPr lang="fr-FR" smtClean="0"/>
              <a:t>19/03/2015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7F2FA9B-CBD3-4670-942B-A80B1BC0CB69}" type="slidenum">
              <a:rPr lang="fr-FR" smtClean="0"/>
              <a:t>‹#›</a:t>
            </a:fld>
            <a:endParaRPr lang="fr-FR"/>
          </a:p>
        </p:txBody>
      </p:sp>
    </p:spTree>
    <p:extLst>
      <p:ext uri="{BB962C8B-B14F-4D97-AF65-F5344CB8AC3E}">
        <p14:creationId xmlns:p14="http://schemas.microsoft.com/office/powerpoint/2010/main" val="2223616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82178A6-2013-42B6-A73D-D9F0238B83FA}" type="datetimeFigureOut">
              <a:rPr lang="fr-FR" smtClean="0"/>
              <a:t>19/03/2015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7F2FA9B-CBD3-4670-942B-A80B1BC0CB69}" type="slidenum">
              <a:rPr lang="fr-FR" smtClean="0"/>
              <a:t>‹#›</a:t>
            </a:fld>
            <a:endParaRPr lang="fr-FR"/>
          </a:p>
        </p:txBody>
      </p:sp>
    </p:spTree>
    <p:extLst>
      <p:ext uri="{BB962C8B-B14F-4D97-AF65-F5344CB8AC3E}">
        <p14:creationId xmlns:p14="http://schemas.microsoft.com/office/powerpoint/2010/main" val="4187633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82178A6-2013-42B6-A73D-D9F0238B83FA}" type="datetimeFigureOut">
              <a:rPr lang="fr-FR" smtClean="0"/>
              <a:t>19/03/2015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7F2FA9B-CBD3-4670-942B-A80B1BC0CB69}" type="slidenum">
              <a:rPr lang="fr-FR" smtClean="0"/>
              <a:t>‹#›</a:t>
            </a:fld>
            <a:endParaRPr lang="fr-FR"/>
          </a:p>
        </p:txBody>
      </p:sp>
    </p:spTree>
    <p:extLst>
      <p:ext uri="{BB962C8B-B14F-4D97-AF65-F5344CB8AC3E}">
        <p14:creationId xmlns:p14="http://schemas.microsoft.com/office/powerpoint/2010/main" val="1524499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82178A6-2013-42B6-A73D-D9F0238B83FA}" type="datetimeFigureOut">
              <a:rPr lang="fr-FR" smtClean="0"/>
              <a:t>19/03/2015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7F2FA9B-CBD3-4670-942B-A80B1BC0CB69}" type="slidenum">
              <a:rPr lang="fr-FR" smtClean="0"/>
              <a:t>‹#›</a:t>
            </a:fld>
            <a:endParaRPr lang="fr-FR"/>
          </a:p>
        </p:txBody>
      </p:sp>
    </p:spTree>
    <p:extLst>
      <p:ext uri="{BB962C8B-B14F-4D97-AF65-F5344CB8AC3E}">
        <p14:creationId xmlns:p14="http://schemas.microsoft.com/office/powerpoint/2010/main" val="42339056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178A6-2013-42B6-A73D-D9F0238B83FA}" type="datetimeFigureOut">
              <a:rPr lang="fr-FR" smtClean="0"/>
              <a:t>19/03/2015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F2FA9B-CBD3-4670-942B-A80B1BC0CB69}" type="slidenum">
              <a:rPr lang="fr-FR" smtClean="0"/>
              <a:t>‹#›</a:t>
            </a:fld>
            <a:endParaRPr lang="fr-FR"/>
          </a:p>
        </p:txBody>
      </p:sp>
    </p:spTree>
    <p:extLst>
      <p:ext uri="{BB962C8B-B14F-4D97-AF65-F5344CB8AC3E}">
        <p14:creationId xmlns:p14="http://schemas.microsoft.com/office/powerpoint/2010/main" val="1029928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1" Type="http://schemas.openxmlformats.org/officeDocument/2006/relationships/image" Target="../media/image25.png"/><Relationship Id="rId12" Type="http://schemas.openxmlformats.org/officeDocument/2006/relationships/image" Target="../media/image6.png"/><Relationship Id="rId13"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GB" dirty="0" smtClean="0"/>
              <a:t>ADDITIONAL SLIDES TO REPORT OF THE CURRENT STATUS OF THE ROCK CHARACTERISATION FOR THE EXOMARS 2018 LANDING SITES</a:t>
            </a:r>
          </a:p>
          <a:p>
            <a:pPr marL="0" indent="0">
              <a:buNone/>
            </a:pPr>
            <a:endParaRPr lang="en-GB" dirty="0"/>
          </a:p>
          <a:p>
            <a:pPr marL="0" indent="0">
              <a:buNone/>
            </a:pPr>
            <a:r>
              <a:rPr lang="en-GB" dirty="0" smtClean="0"/>
              <a:t>L. </a:t>
            </a:r>
            <a:r>
              <a:rPr lang="en-GB" dirty="0" err="1" smtClean="0"/>
              <a:t>Joudrier</a:t>
            </a:r>
            <a:r>
              <a:rPr lang="en-GB" dirty="0" smtClean="0"/>
              <a:t>, ESA </a:t>
            </a:r>
            <a:r>
              <a:rPr lang="en-GB" dirty="0" err="1" smtClean="0"/>
              <a:t>ExoMars</a:t>
            </a:r>
            <a:r>
              <a:rPr lang="en-GB" dirty="0" smtClean="0"/>
              <a:t> project</a:t>
            </a:r>
            <a:endParaRPr lang="en-GB" dirty="0"/>
          </a:p>
        </p:txBody>
      </p:sp>
      <p:grpSp>
        <p:nvGrpSpPr>
          <p:cNvPr id="5" name="Group 31"/>
          <p:cNvGrpSpPr>
            <a:grpSpLocks/>
          </p:cNvGrpSpPr>
          <p:nvPr/>
        </p:nvGrpSpPr>
        <p:grpSpPr bwMode="auto">
          <a:xfrm>
            <a:off x="3491880" y="166796"/>
            <a:ext cx="5148064" cy="692696"/>
            <a:chOff x="7200900" y="63506"/>
            <a:chExt cx="5715000" cy="863682"/>
          </a:xfrm>
        </p:grpSpPr>
        <p:pic>
          <p:nvPicPr>
            <p:cNvPr id="6" name="Picture 4"/>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00900" y="63506"/>
              <a:ext cx="5715000" cy="863682"/>
            </a:xfrm>
            <a:prstGeom prst="rect">
              <a:avLst/>
            </a:prstGeom>
            <a:noFill/>
            <a:ln w="12700" cap="flat">
              <a:noFill/>
              <a:miter lim="800000"/>
              <a:headEnd/>
              <a:tailEnd/>
            </a:ln>
            <a:effectLst>
              <a:outerShdw blurRad="127000" dist="76199" dir="2700000" algn="ctr" rotWithShape="0">
                <a:schemeClr val="bg2">
                  <a:alpha val="75000"/>
                </a:schemeClr>
              </a:outerShdw>
            </a:effectLst>
          </p:spPr>
        </p:pic>
        <p:sp>
          <p:nvSpPr>
            <p:cNvPr id="7" name="Rectangle 5"/>
            <p:cNvSpPr>
              <a:spLocks/>
            </p:cNvSpPr>
            <p:nvPr/>
          </p:nvSpPr>
          <p:spPr bwMode="auto">
            <a:xfrm>
              <a:off x="8879598" y="298710"/>
              <a:ext cx="3683878" cy="431541"/>
            </a:xfrm>
            <a:prstGeom prst="rect">
              <a:avLst/>
            </a:prstGeom>
            <a:noFill/>
            <a:ln w="9525">
              <a:noFill/>
              <a:miter lim="800000"/>
              <a:headEnd/>
              <a:tailEnd/>
            </a:ln>
          </p:spPr>
          <p:txBody>
            <a:bodyPr lIns="0" tIns="0" rIns="0" bIns="0" anchor="ctr"/>
            <a:lstStyle/>
            <a:p>
              <a:pPr algn="ctr"/>
              <a:r>
                <a:rPr lang="en-GB" sz="1600" dirty="0">
                  <a:solidFill>
                    <a:srgbClr val="001445"/>
                  </a:solidFill>
                  <a:latin typeface="Gill Sans MT" pitchFamily="34" charset="0"/>
                  <a:sym typeface="Gill Sans MT" pitchFamily="34" charset="0"/>
                </a:rPr>
                <a:t>E      X      O</a:t>
              </a:r>
              <a:r>
                <a:rPr lang="en-GB" sz="1600" dirty="0">
                  <a:solidFill>
                    <a:srgbClr val="FEFDD5"/>
                  </a:solidFill>
                  <a:latin typeface="Gill Sans MT" pitchFamily="34" charset="0"/>
                  <a:sym typeface="Gill Sans MT" pitchFamily="34" charset="0"/>
                </a:rPr>
                <a:t>      </a:t>
              </a:r>
              <a:r>
                <a:rPr lang="en-GB" sz="1600" dirty="0">
                  <a:solidFill>
                    <a:srgbClr val="2E6FFD"/>
                  </a:solidFill>
                  <a:latin typeface="Gill Sans MT" pitchFamily="34" charset="0"/>
                  <a:sym typeface="Gill Sans MT" pitchFamily="34" charset="0"/>
                </a:rPr>
                <a:t>M      A      R      S</a:t>
              </a:r>
            </a:p>
          </p:txBody>
        </p:sp>
      </p:grpSp>
      <p:pic>
        <p:nvPicPr>
          <p:cNvPr id="8" name="Picture 3" descr="H:\Divers\logo\e-Mars_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166796"/>
            <a:ext cx="1782763" cy="615950"/>
          </a:xfrm>
          <a:prstGeom prst="rect">
            <a:avLst/>
          </a:prstGeom>
          <a:noFill/>
          <a:ln w="9525">
            <a:noFill/>
            <a:miter lim="800000"/>
            <a:headEnd/>
            <a:tailEnd/>
          </a:ln>
        </p:spPr>
      </p:pic>
    </p:spTree>
    <p:extLst>
      <p:ext uri="{BB962C8B-B14F-4D97-AF65-F5344CB8AC3E}">
        <p14:creationId xmlns:p14="http://schemas.microsoft.com/office/powerpoint/2010/main" val="8940062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480644" y="219998"/>
            <a:ext cx="530915" cy="369332"/>
          </a:xfrm>
          <a:prstGeom prst="rect">
            <a:avLst/>
          </a:prstGeom>
          <a:noFill/>
        </p:spPr>
        <p:txBody>
          <a:bodyPr wrap="none" rtlCol="0">
            <a:spAutoFit/>
          </a:bodyPr>
          <a:lstStyle/>
          <a:p>
            <a:r>
              <a:rPr lang="fr-FR" dirty="0" smtClean="0"/>
              <a:t>VL1</a:t>
            </a:r>
            <a:endParaRPr lang="fr-FR" dirty="0"/>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2160" y="1"/>
            <a:ext cx="3126110" cy="3069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8388424" y="219999"/>
            <a:ext cx="606256" cy="369332"/>
          </a:xfrm>
          <a:prstGeom prst="rect">
            <a:avLst/>
          </a:prstGeom>
          <a:noFill/>
        </p:spPr>
        <p:txBody>
          <a:bodyPr wrap="none" rtlCol="0">
            <a:spAutoFit/>
          </a:bodyPr>
          <a:lstStyle/>
          <a:p>
            <a:r>
              <a:rPr lang="fr-FR" dirty="0" smtClean="0"/>
              <a:t>MPF</a:t>
            </a:r>
            <a:endParaRPr lang="fr-FR" dirty="0"/>
          </a:p>
        </p:txBody>
      </p:sp>
      <p:pic>
        <p:nvPicPr>
          <p:cNvPr id="8" name="Immagine 1" descr="Stat_Cap_Uni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8" y="3519882"/>
            <a:ext cx="4446082" cy="3336952"/>
          </a:xfrm>
          <a:prstGeom prst="rect">
            <a:avLst/>
          </a:prstGeom>
        </p:spPr>
      </p:pic>
      <p:pic>
        <p:nvPicPr>
          <p:cNvPr id="9" name="Immagine 2" descr="Stat_Plain_Unit.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69610" y="4158145"/>
            <a:ext cx="3618814" cy="2701478"/>
          </a:xfrm>
          <a:prstGeom prst="rect">
            <a:avLst/>
          </a:prstGeom>
        </p:spPr>
      </p:pic>
      <p:sp>
        <p:nvSpPr>
          <p:cNvPr id="10" name="ZoneTexte 9"/>
          <p:cNvSpPr txBox="1"/>
          <p:nvPr/>
        </p:nvSpPr>
        <p:spPr>
          <a:xfrm>
            <a:off x="4945174" y="3068960"/>
            <a:ext cx="3746378" cy="1200329"/>
          </a:xfrm>
          <a:prstGeom prst="rect">
            <a:avLst/>
          </a:prstGeom>
          <a:noFill/>
          <a:ln>
            <a:solidFill>
              <a:srgbClr val="FF0000"/>
            </a:solidFill>
          </a:ln>
        </p:spPr>
        <p:txBody>
          <a:bodyPr wrap="square" rtlCol="0">
            <a:spAutoFit/>
          </a:bodyPr>
          <a:lstStyle/>
          <a:p>
            <a:pPr>
              <a:tabLst>
                <a:tab pos="1971675" algn="l"/>
              </a:tabLst>
            </a:pPr>
            <a:r>
              <a:rPr lang="fr-FR" sz="1200" dirty="0" smtClean="0"/>
              <a:t>on </a:t>
            </a:r>
            <a:r>
              <a:rPr lang="fr-FR" sz="1200" dirty="0" err="1" smtClean="0"/>
              <a:t>HiRISE</a:t>
            </a:r>
            <a:r>
              <a:rPr lang="fr-FR" sz="1200" dirty="0" smtClean="0"/>
              <a:t> </a:t>
            </a:r>
            <a:r>
              <a:rPr lang="fr-FR" sz="1200" dirty="0" err="1" smtClean="0"/>
              <a:t>counts</a:t>
            </a:r>
            <a:r>
              <a:rPr lang="fr-FR" sz="1200" dirty="0" smtClean="0"/>
              <a:t>:	on surface </a:t>
            </a:r>
            <a:r>
              <a:rPr lang="fr-FR" sz="1200" dirty="0" err="1" smtClean="0"/>
              <a:t>counts</a:t>
            </a:r>
            <a:r>
              <a:rPr lang="fr-FR" sz="1200" dirty="0" smtClean="0"/>
              <a:t>:</a:t>
            </a:r>
          </a:p>
          <a:p>
            <a:pPr>
              <a:tabLst>
                <a:tab pos="1971675" algn="l"/>
              </a:tabLst>
            </a:pPr>
            <a:r>
              <a:rPr lang="fr-FR" sz="1200" dirty="0" smtClean="0"/>
              <a:t>VL1 : at 1m, 600 rocks/km²	at 10 cm, 2 rocks/m²</a:t>
            </a:r>
          </a:p>
          <a:p>
            <a:pPr>
              <a:tabLst>
                <a:tab pos="1971675" algn="l"/>
              </a:tabLst>
            </a:pPr>
            <a:r>
              <a:rPr lang="fr-FR" sz="1200" dirty="0" smtClean="0"/>
              <a:t>VL2 : at 1m, 10000 rocks/km²	at 10 cm, 3 rocks/m²</a:t>
            </a:r>
          </a:p>
          <a:p>
            <a:pPr>
              <a:tabLst>
                <a:tab pos="1971675" algn="l"/>
              </a:tabLst>
            </a:pPr>
            <a:r>
              <a:rPr lang="fr-FR" sz="1200" dirty="0" smtClean="0"/>
              <a:t>MPF: at 1m, 300 rocks/km²	at 10 cm, 5 rocks/m²</a:t>
            </a:r>
          </a:p>
          <a:p>
            <a:pPr>
              <a:tabLst>
                <a:tab pos="1971675" algn="l"/>
              </a:tabLst>
            </a:pPr>
            <a:r>
              <a:rPr lang="fr-FR" sz="1200" dirty="0" err="1" smtClean="0"/>
              <a:t>Oxia</a:t>
            </a:r>
            <a:r>
              <a:rPr lang="fr-FR" sz="1200" dirty="0" smtClean="0"/>
              <a:t> </a:t>
            </a:r>
            <a:r>
              <a:rPr lang="fr-FR" sz="1200" dirty="0" err="1" smtClean="0"/>
              <a:t>Capping</a:t>
            </a:r>
            <a:r>
              <a:rPr lang="fr-FR" sz="1200" dirty="0" smtClean="0"/>
              <a:t> Unit: at 1m, 4000 rocks/km²</a:t>
            </a:r>
          </a:p>
          <a:p>
            <a:r>
              <a:rPr lang="fr-FR" sz="1200" dirty="0" err="1" smtClean="0"/>
              <a:t>Oxia</a:t>
            </a:r>
            <a:r>
              <a:rPr lang="fr-FR" sz="1200" dirty="0" smtClean="0"/>
              <a:t> Plain Unit: at 1m, 500 rocks/km²</a:t>
            </a:r>
            <a:endParaRPr lang="fr-FR" sz="1200" dirty="0"/>
          </a:p>
        </p:txBody>
      </p:sp>
      <p:grpSp>
        <p:nvGrpSpPr>
          <p:cNvPr id="30" name="Group 29"/>
          <p:cNvGrpSpPr/>
          <p:nvPr/>
        </p:nvGrpSpPr>
        <p:grpSpPr>
          <a:xfrm>
            <a:off x="3275856" y="404665"/>
            <a:ext cx="2680346" cy="2664296"/>
            <a:chOff x="3275856" y="404665"/>
            <a:chExt cx="2680346" cy="2664296"/>
          </a:xfrm>
        </p:grpSpPr>
        <p:pic>
          <p:nvPicPr>
            <p:cNvPr id="4"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75856" y="404665"/>
              <a:ext cx="2680346"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5274429" y="589330"/>
              <a:ext cx="530915" cy="369332"/>
            </a:xfrm>
            <a:prstGeom prst="rect">
              <a:avLst/>
            </a:prstGeom>
            <a:noFill/>
          </p:spPr>
          <p:txBody>
            <a:bodyPr wrap="none" rtlCol="0">
              <a:spAutoFit/>
            </a:bodyPr>
            <a:lstStyle/>
            <a:p>
              <a:r>
                <a:rPr lang="fr-FR" dirty="0" smtClean="0"/>
                <a:t>VL2</a:t>
              </a:r>
              <a:endParaRPr lang="fr-FR" dirty="0"/>
            </a:p>
          </p:txBody>
        </p:sp>
        <p:sp>
          <p:nvSpPr>
            <p:cNvPr id="11" name="Oval 10"/>
            <p:cNvSpPr/>
            <p:nvPr/>
          </p:nvSpPr>
          <p:spPr>
            <a:xfrm>
              <a:off x="5278892" y="1736813"/>
              <a:ext cx="45719" cy="72008"/>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p:nvPr/>
          </p:nvCxnSpPr>
          <p:spPr>
            <a:xfrm>
              <a:off x="3635896" y="1772816"/>
              <a:ext cx="1656184"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flipH="1">
              <a:off x="5530091" y="1920666"/>
              <a:ext cx="55514" cy="66014"/>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a:off x="3616013" y="1937169"/>
              <a:ext cx="19140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3"/>
            </p:cNvCxnSpPr>
            <p:nvPr/>
          </p:nvCxnSpPr>
          <p:spPr>
            <a:xfrm>
              <a:off x="5285587" y="1798276"/>
              <a:ext cx="16164" cy="9826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4" idx="5"/>
            </p:cNvCxnSpPr>
            <p:nvPr/>
          </p:nvCxnSpPr>
          <p:spPr>
            <a:xfrm>
              <a:off x="5538221" y="1977012"/>
              <a:ext cx="23036" cy="8039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705953" y="2289602"/>
              <a:ext cx="0" cy="49348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25" idx="6"/>
            </p:cNvCxnSpPr>
            <p:nvPr/>
          </p:nvCxnSpPr>
          <p:spPr>
            <a:xfrm>
              <a:off x="3649490" y="2289602"/>
              <a:ext cx="2056463"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Oval 24"/>
            <p:cNvSpPr/>
            <p:nvPr/>
          </p:nvSpPr>
          <p:spPr>
            <a:xfrm flipH="1">
              <a:off x="5705953" y="2247233"/>
              <a:ext cx="45719" cy="84738"/>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1" name="Straight Connector 30"/>
          <p:cNvCxnSpPr/>
          <p:nvPr/>
        </p:nvCxnSpPr>
        <p:spPr>
          <a:xfrm>
            <a:off x="2373021" y="2106352"/>
            <a:ext cx="0" cy="649116"/>
          </a:xfrm>
          <a:prstGeom prst="line">
            <a:avLst/>
          </a:prstGeom>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6705519" y="4545528"/>
            <a:ext cx="45719" cy="72008"/>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a:off x="0" y="16531"/>
            <a:ext cx="3101962" cy="3052429"/>
            <a:chOff x="0" y="16531"/>
            <a:chExt cx="3101962" cy="3052429"/>
          </a:xfrm>
        </p:grpSpPr>
        <p:pic>
          <p:nvPicPr>
            <p:cNvPr id="2"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16531"/>
              <a:ext cx="3101962" cy="3052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8" name="Straight Connector 27"/>
            <p:cNvCxnSpPr/>
            <p:nvPr/>
          </p:nvCxnSpPr>
          <p:spPr>
            <a:xfrm>
              <a:off x="402162" y="2106352"/>
              <a:ext cx="1910342"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2350161" y="2073998"/>
              <a:ext cx="45719" cy="72008"/>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Connector 35"/>
            <p:cNvCxnSpPr>
              <a:endCxn id="38" idx="0"/>
            </p:cNvCxnSpPr>
            <p:nvPr/>
          </p:nvCxnSpPr>
          <p:spPr>
            <a:xfrm flipV="1">
              <a:off x="402162" y="2530487"/>
              <a:ext cx="2242529" cy="5114"/>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8" idx="1"/>
            </p:cNvCxnSpPr>
            <p:nvPr/>
          </p:nvCxnSpPr>
          <p:spPr>
            <a:xfrm>
              <a:off x="2628526" y="2541032"/>
              <a:ext cx="19512" cy="214436"/>
            </a:xfrm>
            <a:prstGeom prst="line">
              <a:avLst/>
            </a:prstGeom>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2621831" y="2530487"/>
              <a:ext cx="45719" cy="72008"/>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9" name="Oval 38"/>
          <p:cNvSpPr/>
          <p:nvPr/>
        </p:nvSpPr>
        <p:spPr>
          <a:xfrm flipH="1" flipV="1">
            <a:off x="7175307" y="5511774"/>
            <a:ext cx="47127" cy="73734"/>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2700382" y="3956552"/>
            <a:ext cx="45719" cy="72008"/>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3282401" y="4269289"/>
            <a:ext cx="45719" cy="72008"/>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3642441" y="4877578"/>
            <a:ext cx="45719" cy="72008"/>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248206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3216158" cy="234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138884" y="-14505"/>
            <a:ext cx="3232711" cy="2363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925110" y="-24"/>
            <a:ext cx="3221444" cy="2348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472" y="2348880"/>
            <a:ext cx="2960390" cy="2159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e 6"/>
          <p:cNvGrpSpPr/>
          <p:nvPr/>
        </p:nvGrpSpPr>
        <p:grpSpPr>
          <a:xfrm>
            <a:off x="2942471" y="2343795"/>
            <a:ext cx="2980628" cy="2169363"/>
            <a:chOff x="0" y="202807"/>
            <a:chExt cx="9144000" cy="6655194"/>
          </a:xfrm>
        </p:grpSpPr>
        <p:pic>
          <p:nvPicPr>
            <p:cNvPr id="8" name="Picture 3"/>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0" y="202807"/>
              <a:ext cx="9144000" cy="6655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067944" y="3380530"/>
              <a:ext cx="144016" cy="125557"/>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0"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374754" y="2343795"/>
            <a:ext cx="2771800" cy="2733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6472" y="4508076"/>
            <a:ext cx="3220320" cy="2350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3203848" y="4507739"/>
            <a:ext cx="3221336" cy="2350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ZoneTexte 12"/>
          <p:cNvSpPr txBox="1"/>
          <p:nvPr/>
        </p:nvSpPr>
        <p:spPr>
          <a:xfrm>
            <a:off x="0" y="-24"/>
            <a:ext cx="1846980" cy="369332"/>
          </a:xfrm>
          <a:prstGeom prst="rect">
            <a:avLst/>
          </a:prstGeom>
          <a:noFill/>
        </p:spPr>
        <p:txBody>
          <a:bodyPr wrap="none" rtlCol="0">
            <a:spAutoFit/>
          </a:bodyPr>
          <a:lstStyle/>
          <a:p>
            <a:r>
              <a:rPr lang="fr-FR" dirty="0" smtClean="0">
                <a:solidFill>
                  <a:schemeClr val="bg1"/>
                </a:solidFill>
              </a:rPr>
              <a:t>VL1 </a:t>
            </a:r>
            <a:r>
              <a:rPr lang="fr-FR" sz="1200" dirty="0" smtClean="0">
                <a:solidFill>
                  <a:schemeClr val="bg1"/>
                </a:solidFill>
              </a:rPr>
              <a:t>-</a:t>
            </a:r>
            <a:r>
              <a:rPr lang="fr-FR" sz="1200" dirty="0" err="1" smtClean="0">
                <a:solidFill>
                  <a:schemeClr val="bg1"/>
                </a:solidFill>
              </a:rPr>
              <a:t>solar</a:t>
            </a:r>
            <a:r>
              <a:rPr lang="fr-FR" sz="1200" dirty="0" smtClean="0">
                <a:solidFill>
                  <a:schemeClr val="bg1"/>
                </a:solidFill>
              </a:rPr>
              <a:t> incidence 48° </a:t>
            </a:r>
            <a:endParaRPr lang="fr-FR" sz="1200" dirty="0">
              <a:solidFill>
                <a:schemeClr val="bg1"/>
              </a:solidFill>
            </a:endParaRPr>
          </a:p>
        </p:txBody>
      </p:sp>
      <p:sp>
        <p:nvSpPr>
          <p:cNvPr id="14" name="ZoneTexte 13"/>
          <p:cNvSpPr txBox="1"/>
          <p:nvPr/>
        </p:nvSpPr>
        <p:spPr>
          <a:xfrm>
            <a:off x="3138884" y="0"/>
            <a:ext cx="1846980" cy="369332"/>
          </a:xfrm>
          <a:prstGeom prst="rect">
            <a:avLst/>
          </a:prstGeom>
          <a:noFill/>
        </p:spPr>
        <p:txBody>
          <a:bodyPr wrap="none" rtlCol="0">
            <a:spAutoFit/>
          </a:bodyPr>
          <a:lstStyle/>
          <a:p>
            <a:r>
              <a:rPr lang="fr-FR" dirty="0" smtClean="0">
                <a:solidFill>
                  <a:schemeClr val="bg1"/>
                </a:solidFill>
              </a:rPr>
              <a:t>VL2 </a:t>
            </a:r>
            <a:r>
              <a:rPr lang="fr-FR" sz="1200" dirty="0" smtClean="0">
                <a:solidFill>
                  <a:schemeClr val="bg1"/>
                </a:solidFill>
              </a:rPr>
              <a:t>-</a:t>
            </a:r>
            <a:r>
              <a:rPr lang="fr-FR" sz="1200" dirty="0" err="1" smtClean="0">
                <a:solidFill>
                  <a:schemeClr val="bg1"/>
                </a:solidFill>
              </a:rPr>
              <a:t>solar</a:t>
            </a:r>
            <a:r>
              <a:rPr lang="fr-FR" sz="1200" dirty="0" smtClean="0">
                <a:solidFill>
                  <a:schemeClr val="bg1"/>
                </a:solidFill>
              </a:rPr>
              <a:t> </a:t>
            </a:r>
            <a:r>
              <a:rPr lang="fr-FR" sz="1200" dirty="0">
                <a:solidFill>
                  <a:schemeClr val="bg1"/>
                </a:solidFill>
              </a:rPr>
              <a:t>incidence </a:t>
            </a:r>
            <a:r>
              <a:rPr lang="fr-FR" sz="1200" dirty="0" smtClean="0">
                <a:solidFill>
                  <a:schemeClr val="bg1"/>
                </a:solidFill>
              </a:rPr>
              <a:t>51° </a:t>
            </a:r>
            <a:endParaRPr lang="fr-FR" sz="1200" dirty="0">
              <a:solidFill>
                <a:schemeClr val="bg1"/>
              </a:solidFill>
            </a:endParaRPr>
          </a:p>
        </p:txBody>
      </p:sp>
      <p:sp>
        <p:nvSpPr>
          <p:cNvPr id="15" name="ZoneTexte 14"/>
          <p:cNvSpPr txBox="1"/>
          <p:nvPr/>
        </p:nvSpPr>
        <p:spPr>
          <a:xfrm>
            <a:off x="5925110" y="0"/>
            <a:ext cx="1922321" cy="369332"/>
          </a:xfrm>
          <a:prstGeom prst="rect">
            <a:avLst/>
          </a:prstGeom>
          <a:noFill/>
        </p:spPr>
        <p:txBody>
          <a:bodyPr wrap="none" rtlCol="0">
            <a:spAutoFit/>
          </a:bodyPr>
          <a:lstStyle/>
          <a:p>
            <a:r>
              <a:rPr lang="fr-FR" dirty="0" smtClean="0">
                <a:solidFill>
                  <a:schemeClr val="bg1"/>
                </a:solidFill>
              </a:rPr>
              <a:t>MPF </a:t>
            </a:r>
            <a:r>
              <a:rPr lang="fr-FR" sz="1200" dirty="0" smtClean="0">
                <a:solidFill>
                  <a:schemeClr val="bg1"/>
                </a:solidFill>
              </a:rPr>
              <a:t>-</a:t>
            </a:r>
            <a:r>
              <a:rPr lang="fr-FR" sz="1200" dirty="0" err="1" smtClean="0">
                <a:solidFill>
                  <a:schemeClr val="bg1"/>
                </a:solidFill>
              </a:rPr>
              <a:t>solar</a:t>
            </a:r>
            <a:r>
              <a:rPr lang="fr-FR" sz="1200" dirty="0" smtClean="0">
                <a:solidFill>
                  <a:schemeClr val="bg1"/>
                </a:solidFill>
              </a:rPr>
              <a:t> </a:t>
            </a:r>
            <a:r>
              <a:rPr lang="fr-FR" sz="1200" dirty="0">
                <a:solidFill>
                  <a:schemeClr val="bg1"/>
                </a:solidFill>
              </a:rPr>
              <a:t>incidence </a:t>
            </a:r>
            <a:r>
              <a:rPr lang="fr-FR" sz="1200" dirty="0" smtClean="0">
                <a:solidFill>
                  <a:schemeClr val="bg1"/>
                </a:solidFill>
              </a:rPr>
              <a:t>52° </a:t>
            </a:r>
            <a:endParaRPr lang="fr-FR" sz="1200" dirty="0">
              <a:solidFill>
                <a:schemeClr val="bg1"/>
              </a:solidFill>
            </a:endParaRPr>
          </a:p>
        </p:txBody>
      </p:sp>
      <p:sp>
        <p:nvSpPr>
          <p:cNvPr id="16" name="ZoneTexte 15"/>
          <p:cNvSpPr txBox="1"/>
          <p:nvPr/>
        </p:nvSpPr>
        <p:spPr>
          <a:xfrm>
            <a:off x="0" y="2348880"/>
            <a:ext cx="1927131" cy="369332"/>
          </a:xfrm>
          <a:prstGeom prst="rect">
            <a:avLst/>
          </a:prstGeom>
          <a:noFill/>
        </p:spPr>
        <p:txBody>
          <a:bodyPr wrap="none" rtlCol="0">
            <a:spAutoFit/>
          </a:bodyPr>
          <a:lstStyle/>
          <a:p>
            <a:r>
              <a:rPr lang="fr-FR" dirty="0" smtClean="0">
                <a:solidFill>
                  <a:schemeClr val="bg1"/>
                </a:solidFill>
              </a:rPr>
              <a:t>CMS </a:t>
            </a:r>
            <a:r>
              <a:rPr lang="fr-FR" sz="1200" dirty="0" smtClean="0">
                <a:solidFill>
                  <a:schemeClr val="bg1"/>
                </a:solidFill>
              </a:rPr>
              <a:t>-</a:t>
            </a:r>
            <a:r>
              <a:rPr lang="fr-FR" sz="1200" dirty="0" err="1" smtClean="0">
                <a:solidFill>
                  <a:schemeClr val="bg1"/>
                </a:solidFill>
              </a:rPr>
              <a:t>solar</a:t>
            </a:r>
            <a:r>
              <a:rPr lang="fr-FR" sz="1200" dirty="0" smtClean="0">
                <a:solidFill>
                  <a:schemeClr val="bg1"/>
                </a:solidFill>
              </a:rPr>
              <a:t> </a:t>
            </a:r>
            <a:r>
              <a:rPr lang="fr-FR" sz="1200" dirty="0">
                <a:solidFill>
                  <a:schemeClr val="bg1"/>
                </a:solidFill>
              </a:rPr>
              <a:t>incidence </a:t>
            </a:r>
            <a:r>
              <a:rPr lang="fr-FR" sz="1200" dirty="0" smtClean="0">
                <a:solidFill>
                  <a:schemeClr val="bg1"/>
                </a:solidFill>
              </a:rPr>
              <a:t>60° </a:t>
            </a:r>
            <a:endParaRPr lang="fr-FR" sz="1200" dirty="0">
              <a:solidFill>
                <a:schemeClr val="bg1"/>
              </a:solidFill>
            </a:endParaRPr>
          </a:p>
        </p:txBody>
      </p:sp>
      <p:sp>
        <p:nvSpPr>
          <p:cNvPr id="17" name="ZoneTexte 16"/>
          <p:cNvSpPr txBox="1"/>
          <p:nvPr/>
        </p:nvSpPr>
        <p:spPr>
          <a:xfrm>
            <a:off x="2953339" y="2349094"/>
            <a:ext cx="2483821" cy="369332"/>
          </a:xfrm>
          <a:prstGeom prst="rect">
            <a:avLst/>
          </a:prstGeom>
          <a:noFill/>
        </p:spPr>
        <p:txBody>
          <a:bodyPr wrap="none" rtlCol="0">
            <a:spAutoFit/>
          </a:bodyPr>
          <a:lstStyle/>
          <a:p>
            <a:r>
              <a:rPr lang="fr-FR" dirty="0" smtClean="0">
                <a:solidFill>
                  <a:schemeClr val="bg1"/>
                </a:solidFill>
              </a:rPr>
              <a:t>Bonneville </a:t>
            </a:r>
            <a:r>
              <a:rPr lang="fr-FR" sz="1200" dirty="0" smtClean="0">
                <a:solidFill>
                  <a:schemeClr val="bg1"/>
                </a:solidFill>
              </a:rPr>
              <a:t>-</a:t>
            </a:r>
            <a:r>
              <a:rPr lang="fr-FR" sz="1200" dirty="0" err="1" smtClean="0">
                <a:solidFill>
                  <a:schemeClr val="bg1"/>
                </a:solidFill>
              </a:rPr>
              <a:t>solar</a:t>
            </a:r>
            <a:r>
              <a:rPr lang="fr-FR" sz="1200" dirty="0" smtClean="0">
                <a:solidFill>
                  <a:schemeClr val="bg1"/>
                </a:solidFill>
              </a:rPr>
              <a:t> </a:t>
            </a:r>
            <a:r>
              <a:rPr lang="fr-FR" sz="1200" dirty="0">
                <a:solidFill>
                  <a:schemeClr val="bg1"/>
                </a:solidFill>
              </a:rPr>
              <a:t>incidence </a:t>
            </a:r>
            <a:r>
              <a:rPr lang="fr-FR" sz="1200" dirty="0" smtClean="0">
                <a:solidFill>
                  <a:schemeClr val="bg1"/>
                </a:solidFill>
              </a:rPr>
              <a:t>60° </a:t>
            </a:r>
            <a:endParaRPr lang="fr-FR" sz="1200" dirty="0">
              <a:solidFill>
                <a:schemeClr val="bg1"/>
              </a:solidFill>
            </a:endParaRPr>
          </a:p>
        </p:txBody>
      </p:sp>
      <p:sp>
        <p:nvSpPr>
          <p:cNvPr id="18" name="ZoneTexte 17"/>
          <p:cNvSpPr txBox="1"/>
          <p:nvPr/>
        </p:nvSpPr>
        <p:spPr>
          <a:xfrm>
            <a:off x="0" y="4508076"/>
            <a:ext cx="1864869" cy="553998"/>
          </a:xfrm>
          <a:prstGeom prst="rect">
            <a:avLst/>
          </a:prstGeom>
          <a:noFill/>
        </p:spPr>
        <p:txBody>
          <a:bodyPr wrap="none" rtlCol="0">
            <a:spAutoFit/>
          </a:bodyPr>
          <a:lstStyle/>
          <a:p>
            <a:r>
              <a:rPr lang="fr-FR" dirty="0" err="1" smtClean="0">
                <a:solidFill>
                  <a:schemeClr val="bg1"/>
                </a:solidFill>
              </a:rPr>
              <a:t>Oxia</a:t>
            </a:r>
            <a:r>
              <a:rPr lang="fr-FR" dirty="0" smtClean="0">
                <a:solidFill>
                  <a:schemeClr val="bg1"/>
                </a:solidFill>
              </a:rPr>
              <a:t> </a:t>
            </a:r>
            <a:r>
              <a:rPr lang="fr-FR" dirty="0" err="1" smtClean="0">
                <a:solidFill>
                  <a:schemeClr val="bg1"/>
                </a:solidFill>
              </a:rPr>
              <a:t>Capping</a:t>
            </a:r>
            <a:r>
              <a:rPr lang="fr-FR" dirty="0" smtClean="0">
                <a:solidFill>
                  <a:schemeClr val="bg1"/>
                </a:solidFill>
              </a:rPr>
              <a:t> Unit</a:t>
            </a:r>
          </a:p>
          <a:p>
            <a:r>
              <a:rPr lang="fr-FR" sz="1200" dirty="0" smtClean="0">
                <a:solidFill>
                  <a:schemeClr val="bg1"/>
                </a:solidFill>
              </a:rPr>
              <a:t>- </a:t>
            </a:r>
            <a:r>
              <a:rPr lang="fr-FR" sz="1200" dirty="0" err="1">
                <a:solidFill>
                  <a:schemeClr val="bg1"/>
                </a:solidFill>
              </a:rPr>
              <a:t>solar</a:t>
            </a:r>
            <a:r>
              <a:rPr lang="fr-FR" sz="1200" dirty="0">
                <a:solidFill>
                  <a:schemeClr val="bg1"/>
                </a:solidFill>
              </a:rPr>
              <a:t> incidence </a:t>
            </a:r>
            <a:r>
              <a:rPr lang="fr-FR" sz="1200" dirty="0" smtClean="0">
                <a:solidFill>
                  <a:schemeClr val="bg1"/>
                </a:solidFill>
              </a:rPr>
              <a:t>49° </a:t>
            </a:r>
            <a:endParaRPr lang="fr-FR" sz="1200" dirty="0">
              <a:solidFill>
                <a:schemeClr val="bg1"/>
              </a:solidFill>
            </a:endParaRPr>
          </a:p>
        </p:txBody>
      </p:sp>
      <p:sp>
        <p:nvSpPr>
          <p:cNvPr id="19" name="ZoneTexte 18"/>
          <p:cNvSpPr txBox="1"/>
          <p:nvPr/>
        </p:nvSpPr>
        <p:spPr>
          <a:xfrm>
            <a:off x="3216158" y="4507739"/>
            <a:ext cx="1560299" cy="553998"/>
          </a:xfrm>
          <a:prstGeom prst="rect">
            <a:avLst/>
          </a:prstGeom>
          <a:noFill/>
        </p:spPr>
        <p:txBody>
          <a:bodyPr wrap="none" rtlCol="0">
            <a:spAutoFit/>
          </a:bodyPr>
          <a:lstStyle/>
          <a:p>
            <a:r>
              <a:rPr lang="fr-FR" dirty="0" err="1" smtClean="0">
                <a:solidFill>
                  <a:schemeClr val="bg1"/>
                </a:solidFill>
              </a:rPr>
              <a:t>Oxia</a:t>
            </a:r>
            <a:r>
              <a:rPr lang="fr-FR" dirty="0" smtClean="0">
                <a:solidFill>
                  <a:schemeClr val="bg1"/>
                </a:solidFill>
              </a:rPr>
              <a:t> Plain Unit</a:t>
            </a:r>
          </a:p>
          <a:p>
            <a:r>
              <a:rPr lang="fr-FR" sz="1200" dirty="0" smtClean="0">
                <a:solidFill>
                  <a:schemeClr val="bg1"/>
                </a:solidFill>
              </a:rPr>
              <a:t>-</a:t>
            </a:r>
            <a:r>
              <a:rPr lang="fr-FR" sz="1200" dirty="0" err="1" smtClean="0">
                <a:solidFill>
                  <a:schemeClr val="bg1"/>
                </a:solidFill>
              </a:rPr>
              <a:t>solar</a:t>
            </a:r>
            <a:r>
              <a:rPr lang="fr-FR" sz="1200" dirty="0" smtClean="0">
                <a:solidFill>
                  <a:schemeClr val="bg1"/>
                </a:solidFill>
              </a:rPr>
              <a:t> </a:t>
            </a:r>
            <a:r>
              <a:rPr lang="fr-FR" sz="1200" dirty="0">
                <a:solidFill>
                  <a:schemeClr val="bg1"/>
                </a:solidFill>
              </a:rPr>
              <a:t>incidence </a:t>
            </a:r>
            <a:r>
              <a:rPr lang="fr-FR" sz="1200" dirty="0" smtClean="0">
                <a:solidFill>
                  <a:schemeClr val="bg1"/>
                </a:solidFill>
              </a:rPr>
              <a:t>49°</a:t>
            </a:r>
            <a:endParaRPr lang="fr-FR" sz="1200" dirty="0">
              <a:solidFill>
                <a:schemeClr val="bg1"/>
              </a:solidFill>
            </a:endParaRPr>
          </a:p>
        </p:txBody>
      </p:sp>
    </p:spTree>
    <p:extLst>
      <p:ext uri="{BB962C8B-B14F-4D97-AF65-F5344CB8AC3E}">
        <p14:creationId xmlns:p14="http://schemas.microsoft.com/office/powerpoint/2010/main" val="27771645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endParaRPr lang="en-GB" dirty="0"/>
          </a:p>
        </p:txBody>
      </p:sp>
      <p:sp>
        <p:nvSpPr>
          <p:cNvPr id="3" name="Content Placeholder 2"/>
          <p:cNvSpPr>
            <a:spLocks noGrp="1"/>
          </p:cNvSpPr>
          <p:nvPr>
            <p:ph idx="1"/>
          </p:nvPr>
        </p:nvSpPr>
        <p:spPr/>
        <p:txBody>
          <a:bodyPr>
            <a:normAutofit/>
          </a:bodyPr>
          <a:lstStyle/>
          <a:p>
            <a:r>
              <a:rPr lang="en-GB" sz="2400" dirty="0" smtClean="0"/>
              <a:t>Rock map are compulsory to certify landing sites against Engineering constraints linked to landing success, egress success and surface roving capabilities.</a:t>
            </a:r>
          </a:p>
          <a:p>
            <a:r>
              <a:rPr lang="en-GB" sz="2400" dirty="0" smtClean="0"/>
              <a:t>Automatic Rock counting is compulsory to achieve the task on full ellipse(s).</a:t>
            </a:r>
          </a:p>
          <a:p>
            <a:r>
              <a:rPr lang="en-GB" sz="2400" dirty="0" smtClean="0"/>
              <a:t>Rock hazards are &gt;35cm height (70cm diameter) for lander and &gt;20cm height (40cm diameter) for Rover Mobility.</a:t>
            </a:r>
          </a:p>
          <a:p>
            <a:r>
              <a:rPr lang="en-GB" sz="2400" dirty="0" smtClean="0"/>
              <a:t>Rock size modelling is so far the only way to resolve the knowledge gap between image resolution minimum size rock counting and the size of the hazards in an unknown environment.</a:t>
            </a:r>
          </a:p>
        </p:txBody>
      </p:sp>
    </p:spTree>
    <p:extLst>
      <p:ext uri="{BB962C8B-B14F-4D97-AF65-F5344CB8AC3E}">
        <p14:creationId xmlns:p14="http://schemas.microsoft.com/office/powerpoint/2010/main" val="8222173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6096" y="421366"/>
            <a:ext cx="1828834" cy="307777"/>
          </a:xfrm>
          <a:prstGeom prst="rect">
            <a:avLst/>
          </a:prstGeom>
          <a:noFill/>
        </p:spPr>
        <p:txBody>
          <a:bodyPr wrap="none" rtlCol="0">
            <a:spAutoFit/>
          </a:bodyPr>
          <a:lstStyle/>
          <a:p>
            <a:r>
              <a:rPr lang="en-GB" sz="1400" dirty="0" smtClean="0"/>
              <a:t>Manual Rock Counting</a:t>
            </a:r>
            <a:endParaRPr lang="en-GB" sz="1400" dirty="0"/>
          </a:p>
        </p:txBody>
      </p:sp>
      <p:sp>
        <p:nvSpPr>
          <p:cNvPr id="5" name="TextBox 4"/>
          <p:cNvSpPr txBox="1"/>
          <p:nvPr/>
        </p:nvSpPr>
        <p:spPr>
          <a:xfrm>
            <a:off x="3228933" y="442945"/>
            <a:ext cx="2029017" cy="307777"/>
          </a:xfrm>
          <a:prstGeom prst="rect">
            <a:avLst/>
          </a:prstGeom>
          <a:noFill/>
        </p:spPr>
        <p:txBody>
          <a:bodyPr wrap="none" rtlCol="0">
            <a:spAutoFit/>
          </a:bodyPr>
          <a:lstStyle/>
          <a:p>
            <a:r>
              <a:rPr lang="en-GB" sz="1400" dirty="0" smtClean="0"/>
              <a:t>Automatic Rock Counting</a:t>
            </a:r>
            <a:endParaRPr lang="en-GB" sz="1400" dirty="0"/>
          </a:p>
        </p:txBody>
      </p:sp>
      <p:sp>
        <p:nvSpPr>
          <p:cNvPr id="6" name="TextBox 5"/>
          <p:cNvSpPr txBox="1"/>
          <p:nvPr/>
        </p:nvSpPr>
        <p:spPr>
          <a:xfrm>
            <a:off x="5652120" y="340424"/>
            <a:ext cx="1769972" cy="738664"/>
          </a:xfrm>
          <a:prstGeom prst="rect">
            <a:avLst/>
          </a:prstGeom>
          <a:noFill/>
        </p:spPr>
        <p:txBody>
          <a:bodyPr wrap="none" rtlCol="0">
            <a:spAutoFit/>
          </a:bodyPr>
          <a:lstStyle/>
          <a:p>
            <a:r>
              <a:rPr lang="en-GB" sz="1400" dirty="0" smtClean="0"/>
              <a:t>Rock size distribution </a:t>
            </a:r>
          </a:p>
          <a:p>
            <a:pPr algn="ctr"/>
            <a:r>
              <a:rPr lang="en-GB" sz="1400" dirty="0" smtClean="0"/>
              <a:t>Models</a:t>
            </a:r>
          </a:p>
          <a:p>
            <a:pPr algn="ctr"/>
            <a:endParaRPr lang="en-GB" sz="1400" dirty="0"/>
          </a:p>
        </p:txBody>
      </p:sp>
      <p:sp>
        <p:nvSpPr>
          <p:cNvPr id="7" name="TextBox 6"/>
          <p:cNvSpPr txBox="1"/>
          <p:nvPr/>
        </p:nvSpPr>
        <p:spPr>
          <a:xfrm>
            <a:off x="107504" y="1034507"/>
            <a:ext cx="970843" cy="276999"/>
          </a:xfrm>
          <a:prstGeom prst="rect">
            <a:avLst/>
          </a:prstGeom>
          <a:noFill/>
        </p:spPr>
        <p:txBody>
          <a:bodyPr wrap="none" rtlCol="0">
            <a:spAutoFit/>
          </a:bodyPr>
          <a:lstStyle/>
          <a:p>
            <a:r>
              <a:rPr lang="en-GB" sz="1200" dirty="0" err="1" smtClean="0"/>
              <a:t>Oxia</a:t>
            </a:r>
            <a:r>
              <a:rPr lang="en-GB" sz="1200" dirty="0" smtClean="0"/>
              <a:t> </a:t>
            </a:r>
            <a:r>
              <a:rPr lang="en-GB" sz="1200" dirty="0" err="1" smtClean="0"/>
              <a:t>Planum</a:t>
            </a:r>
            <a:endParaRPr lang="en-GB" sz="1200" dirty="0"/>
          </a:p>
        </p:txBody>
      </p:sp>
      <p:pic>
        <p:nvPicPr>
          <p:cNvPr id="8" name="Immagine 21" descr="Samples_ref.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455" y="1496172"/>
            <a:ext cx="937334" cy="882197"/>
          </a:xfrm>
          <a:prstGeom prst="rect">
            <a:avLst/>
          </a:prstGeom>
        </p:spPr>
      </p:pic>
      <p:pic>
        <p:nvPicPr>
          <p:cNvPr id="9" name="Immagine 1" descr="Stat_Cap_Uni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8347" y="828668"/>
            <a:ext cx="1286646" cy="965676"/>
          </a:xfrm>
          <a:prstGeom prst="rect">
            <a:avLst/>
          </a:prstGeom>
        </p:spPr>
      </p:pic>
      <p:pic>
        <p:nvPicPr>
          <p:cNvPr id="10" name="Immagine 2" descr="Stat_Plain_Unit.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26902" y="1931229"/>
            <a:ext cx="1253975" cy="936104"/>
          </a:xfrm>
          <a:prstGeom prst="rect">
            <a:avLst/>
          </a:prstGeom>
        </p:spPr>
      </p:pic>
      <p:sp>
        <p:nvSpPr>
          <p:cNvPr id="11" name="TextBox 10"/>
          <p:cNvSpPr txBox="1"/>
          <p:nvPr/>
        </p:nvSpPr>
        <p:spPr>
          <a:xfrm>
            <a:off x="2457821" y="1113052"/>
            <a:ext cx="731290" cy="369332"/>
          </a:xfrm>
          <a:prstGeom prst="rect">
            <a:avLst/>
          </a:prstGeom>
          <a:noFill/>
        </p:spPr>
        <p:txBody>
          <a:bodyPr wrap="none" rtlCol="0">
            <a:spAutoFit/>
          </a:bodyPr>
          <a:lstStyle/>
          <a:p>
            <a:r>
              <a:rPr lang="en-GB" dirty="0" smtClean="0"/>
              <a:t>Man1</a:t>
            </a:r>
            <a:endParaRPr lang="en-GB" dirty="0"/>
          </a:p>
        </p:txBody>
      </p:sp>
      <p:sp>
        <p:nvSpPr>
          <p:cNvPr id="12" name="TextBox 11"/>
          <p:cNvSpPr txBox="1"/>
          <p:nvPr/>
        </p:nvSpPr>
        <p:spPr>
          <a:xfrm>
            <a:off x="2495412" y="2193703"/>
            <a:ext cx="731290" cy="369332"/>
          </a:xfrm>
          <a:prstGeom prst="rect">
            <a:avLst/>
          </a:prstGeom>
          <a:noFill/>
        </p:spPr>
        <p:txBody>
          <a:bodyPr wrap="none" rtlCol="0">
            <a:spAutoFit/>
          </a:bodyPr>
          <a:lstStyle/>
          <a:p>
            <a:r>
              <a:rPr lang="en-GB" dirty="0" smtClean="0"/>
              <a:t>Man2</a:t>
            </a:r>
            <a:endParaRPr lang="en-GB" dirty="0"/>
          </a:p>
        </p:txBody>
      </p:sp>
      <p:sp>
        <p:nvSpPr>
          <p:cNvPr id="13" name="TextBox 12"/>
          <p:cNvSpPr txBox="1"/>
          <p:nvPr/>
        </p:nvSpPr>
        <p:spPr>
          <a:xfrm>
            <a:off x="1619672" y="1311506"/>
            <a:ext cx="918521" cy="369332"/>
          </a:xfrm>
          <a:prstGeom prst="rect">
            <a:avLst/>
          </a:prstGeom>
          <a:noFill/>
        </p:spPr>
        <p:txBody>
          <a:bodyPr wrap="none" rtlCol="0">
            <a:spAutoFit/>
          </a:bodyPr>
          <a:lstStyle/>
          <a:p>
            <a:r>
              <a:rPr lang="en-GB" dirty="0" smtClean="0"/>
              <a:t>capping</a:t>
            </a:r>
            <a:endParaRPr lang="en-GB" dirty="0"/>
          </a:p>
        </p:txBody>
      </p:sp>
      <p:sp>
        <p:nvSpPr>
          <p:cNvPr id="14" name="TextBox 13"/>
          <p:cNvSpPr txBox="1"/>
          <p:nvPr/>
        </p:nvSpPr>
        <p:spPr>
          <a:xfrm>
            <a:off x="1853890" y="2367207"/>
            <a:ext cx="641522" cy="369332"/>
          </a:xfrm>
          <a:prstGeom prst="rect">
            <a:avLst/>
          </a:prstGeom>
          <a:noFill/>
        </p:spPr>
        <p:txBody>
          <a:bodyPr wrap="none" rtlCol="0">
            <a:spAutoFit/>
          </a:bodyPr>
          <a:lstStyle/>
          <a:p>
            <a:r>
              <a:rPr lang="en-GB" dirty="0" smtClean="0"/>
              <a:t>Plain</a:t>
            </a:r>
            <a:endParaRPr lang="en-GB" dirty="0"/>
          </a:p>
        </p:txBody>
      </p:sp>
      <p:cxnSp>
        <p:nvCxnSpPr>
          <p:cNvPr id="16" name="Straight Arrow Connector 15"/>
          <p:cNvCxnSpPr/>
          <p:nvPr/>
        </p:nvCxnSpPr>
        <p:spPr>
          <a:xfrm>
            <a:off x="755576" y="2204865"/>
            <a:ext cx="1098314" cy="347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3" idx="1"/>
          </p:cNvCxnSpPr>
          <p:nvPr/>
        </p:nvCxnSpPr>
        <p:spPr>
          <a:xfrm flipV="1">
            <a:off x="211474" y="1496172"/>
            <a:ext cx="1408198" cy="4206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814647" y="1131278"/>
            <a:ext cx="753091" cy="369332"/>
          </a:xfrm>
          <a:prstGeom prst="rect">
            <a:avLst/>
          </a:prstGeom>
          <a:noFill/>
        </p:spPr>
        <p:txBody>
          <a:bodyPr wrap="none" rtlCol="0">
            <a:spAutoFit/>
          </a:bodyPr>
          <a:lstStyle/>
          <a:p>
            <a:r>
              <a:rPr lang="en-GB" dirty="0" smtClean="0"/>
              <a:t>Auto1</a:t>
            </a:r>
            <a:endParaRPr lang="en-GB" dirty="0"/>
          </a:p>
        </p:txBody>
      </p:sp>
      <p:sp>
        <p:nvSpPr>
          <p:cNvPr id="21" name="TextBox 20"/>
          <p:cNvSpPr txBox="1"/>
          <p:nvPr/>
        </p:nvSpPr>
        <p:spPr>
          <a:xfrm>
            <a:off x="4814646" y="1752604"/>
            <a:ext cx="753091" cy="369332"/>
          </a:xfrm>
          <a:prstGeom prst="rect">
            <a:avLst/>
          </a:prstGeom>
          <a:noFill/>
        </p:spPr>
        <p:txBody>
          <a:bodyPr wrap="none" rtlCol="0">
            <a:spAutoFit/>
          </a:bodyPr>
          <a:lstStyle/>
          <a:p>
            <a:r>
              <a:rPr lang="en-GB" dirty="0" smtClean="0"/>
              <a:t>Auto2</a:t>
            </a:r>
            <a:endParaRPr lang="en-GB" dirty="0"/>
          </a:p>
        </p:txBody>
      </p:sp>
      <p:sp>
        <p:nvSpPr>
          <p:cNvPr id="22" name="TextBox 21"/>
          <p:cNvSpPr txBox="1"/>
          <p:nvPr/>
        </p:nvSpPr>
        <p:spPr>
          <a:xfrm>
            <a:off x="6804248" y="1098129"/>
            <a:ext cx="910827" cy="369332"/>
          </a:xfrm>
          <a:prstGeom prst="rect">
            <a:avLst/>
          </a:prstGeom>
          <a:noFill/>
        </p:spPr>
        <p:txBody>
          <a:bodyPr wrap="none" rtlCol="0">
            <a:spAutoFit/>
          </a:bodyPr>
          <a:lstStyle/>
          <a:p>
            <a:r>
              <a:rPr lang="en-GB" dirty="0" smtClean="0"/>
              <a:t>Model1</a:t>
            </a:r>
            <a:endParaRPr lang="en-GB" dirty="0"/>
          </a:p>
        </p:txBody>
      </p:sp>
      <p:sp>
        <p:nvSpPr>
          <p:cNvPr id="23" name="TextBox 22"/>
          <p:cNvSpPr txBox="1"/>
          <p:nvPr/>
        </p:nvSpPr>
        <p:spPr>
          <a:xfrm>
            <a:off x="6828903" y="1991933"/>
            <a:ext cx="910827" cy="369332"/>
          </a:xfrm>
          <a:prstGeom prst="rect">
            <a:avLst/>
          </a:prstGeom>
          <a:noFill/>
        </p:spPr>
        <p:txBody>
          <a:bodyPr wrap="none" rtlCol="0">
            <a:spAutoFit/>
          </a:bodyPr>
          <a:lstStyle/>
          <a:p>
            <a:r>
              <a:rPr lang="en-GB" dirty="0" smtClean="0"/>
              <a:t>Model2</a:t>
            </a:r>
            <a:endParaRPr lang="en-GB" dirty="0"/>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26702" y="1098129"/>
            <a:ext cx="1587945" cy="1373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93927" y="588913"/>
            <a:ext cx="434448" cy="428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Straight Connector 26"/>
          <p:cNvCxnSpPr/>
          <p:nvPr/>
        </p:nvCxnSpPr>
        <p:spPr>
          <a:xfrm>
            <a:off x="3189111" y="444865"/>
            <a:ext cx="0" cy="2422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582884" y="429777"/>
            <a:ext cx="0" cy="2437556"/>
          </a:xfrm>
          <a:prstGeom prst="line">
            <a:avLst/>
          </a:prstGeom>
        </p:spPr>
        <p:style>
          <a:lnRef idx="1">
            <a:schemeClr val="accent1"/>
          </a:lnRef>
          <a:fillRef idx="0">
            <a:schemeClr val="accent1"/>
          </a:fillRef>
          <a:effectRef idx="0">
            <a:schemeClr val="accent1"/>
          </a:effectRef>
          <a:fontRef idx="minor">
            <a:schemeClr val="tx1"/>
          </a:fontRef>
        </p:style>
      </p:cxnSp>
      <p:pic>
        <p:nvPicPr>
          <p:cNvPr id="1027" name="Picture 3" descr="C:\Users\LUCJOU~1\AppData\Local\Temp\notesAACFB2\~2625944.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73693" y="1190425"/>
            <a:ext cx="1302983" cy="931512"/>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Connector 31"/>
          <p:cNvCxnSpPr/>
          <p:nvPr/>
        </p:nvCxnSpPr>
        <p:spPr>
          <a:xfrm>
            <a:off x="7715075" y="421366"/>
            <a:ext cx="0" cy="2359562"/>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783227" y="411795"/>
            <a:ext cx="1311578" cy="523220"/>
          </a:xfrm>
          <a:prstGeom prst="rect">
            <a:avLst/>
          </a:prstGeom>
          <a:noFill/>
        </p:spPr>
        <p:txBody>
          <a:bodyPr wrap="none" rtlCol="0">
            <a:spAutoFit/>
          </a:bodyPr>
          <a:lstStyle/>
          <a:p>
            <a:r>
              <a:rPr lang="en-GB" sz="1400" dirty="0" smtClean="0"/>
              <a:t>Thermal Inertia</a:t>
            </a:r>
          </a:p>
          <a:p>
            <a:pPr algn="ctr"/>
            <a:endParaRPr lang="en-GB" sz="1400" dirty="0"/>
          </a:p>
        </p:txBody>
      </p:sp>
      <p:sp>
        <p:nvSpPr>
          <p:cNvPr id="30" name="Rectangle 29"/>
          <p:cNvSpPr/>
          <p:nvPr/>
        </p:nvSpPr>
        <p:spPr>
          <a:xfrm rot="20516264">
            <a:off x="8191356" y="813397"/>
            <a:ext cx="918008" cy="369332"/>
          </a:xfrm>
          <a:prstGeom prst="rect">
            <a:avLst/>
          </a:prstGeom>
          <a:noFill/>
        </p:spPr>
        <p:txBody>
          <a:bodyPr wrap="none" lIns="91440" tIns="45720" rIns="91440" bIns="45720">
            <a:spAutoFit/>
          </a:bodyPr>
          <a:lstStyle/>
          <a:p>
            <a:pPr algn="ctr"/>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Rough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43" name="Straight Connector 42"/>
          <p:cNvCxnSpPr/>
          <p:nvPr/>
        </p:nvCxnSpPr>
        <p:spPr>
          <a:xfrm flipH="1">
            <a:off x="539553" y="2867333"/>
            <a:ext cx="8424934" cy="118593"/>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160071" y="3140968"/>
            <a:ext cx="1667444" cy="369332"/>
          </a:xfrm>
          <a:prstGeom prst="rect">
            <a:avLst/>
          </a:prstGeom>
          <a:noFill/>
          <a:ln w="28575">
            <a:solidFill>
              <a:srgbClr val="00B050"/>
            </a:solidFill>
          </a:ln>
        </p:spPr>
        <p:txBody>
          <a:bodyPr wrap="none" rtlCol="0">
            <a:spAutoFit/>
          </a:bodyPr>
          <a:lstStyle/>
          <a:p>
            <a:r>
              <a:rPr lang="en-GB" dirty="0" smtClean="0"/>
              <a:t>Man1 &gt;&gt; Man 2</a:t>
            </a:r>
            <a:endParaRPr lang="en-GB" dirty="0"/>
          </a:p>
        </p:txBody>
      </p:sp>
      <p:sp>
        <p:nvSpPr>
          <p:cNvPr id="49" name="TextBox 48"/>
          <p:cNvSpPr txBox="1"/>
          <p:nvPr/>
        </p:nvSpPr>
        <p:spPr>
          <a:xfrm>
            <a:off x="3523747" y="3140968"/>
            <a:ext cx="1711046" cy="369332"/>
          </a:xfrm>
          <a:prstGeom prst="rect">
            <a:avLst/>
          </a:prstGeom>
          <a:noFill/>
          <a:ln w="28575">
            <a:solidFill>
              <a:srgbClr val="FF0000"/>
            </a:solidFill>
          </a:ln>
        </p:spPr>
        <p:txBody>
          <a:bodyPr wrap="none" rtlCol="0">
            <a:spAutoFit/>
          </a:bodyPr>
          <a:lstStyle/>
          <a:p>
            <a:r>
              <a:rPr lang="en-GB" dirty="0" smtClean="0"/>
              <a:t>Auto2 &gt;&gt; Auto </a:t>
            </a:r>
            <a:r>
              <a:rPr lang="en-GB" dirty="0"/>
              <a:t>1</a:t>
            </a:r>
          </a:p>
        </p:txBody>
      </p:sp>
      <p:sp>
        <p:nvSpPr>
          <p:cNvPr id="50" name="TextBox 49"/>
          <p:cNvSpPr txBox="1"/>
          <p:nvPr/>
        </p:nvSpPr>
        <p:spPr>
          <a:xfrm>
            <a:off x="5694809" y="3068960"/>
            <a:ext cx="1651414" cy="369332"/>
          </a:xfrm>
          <a:prstGeom prst="rect">
            <a:avLst/>
          </a:prstGeom>
          <a:noFill/>
        </p:spPr>
        <p:txBody>
          <a:bodyPr wrap="none" rtlCol="0">
            <a:spAutoFit/>
          </a:bodyPr>
          <a:lstStyle/>
          <a:p>
            <a:r>
              <a:rPr lang="en-GB" dirty="0" smtClean="0"/>
              <a:t>Model1(Man1) </a:t>
            </a:r>
            <a:endParaRPr lang="en-GB" dirty="0"/>
          </a:p>
        </p:txBody>
      </p:sp>
      <p:sp>
        <p:nvSpPr>
          <p:cNvPr id="51" name="TextBox 50"/>
          <p:cNvSpPr txBox="1"/>
          <p:nvPr/>
        </p:nvSpPr>
        <p:spPr>
          <a:xfrm>
            <a:off x="5717054" y="3454500"/>
            <a:ext cx="1598515" cy="369332"/>
          </a:xfrm>
          <a:prstGeom prst="rect">
            <a:avLst/>
          </a:prstGeom>
          <a:noFill/>
        </p:spPr>
        <p:txBody>
          <a:bodyPr wrap="none" rtlCol="0">
            <a:spAutoFit/>
          </a:bodyPr>
          <a:lstStyle/>
          <a:p>
            <a:r>
              <a:rPr lang="en-GB" dirty="0" smtClean="0"/>
              <a:t>Model2(Man2)</a:t>
            </a:r>
            <a:endParaRPr lang="en-GB" dirty="0"/>
          </a:p>
        </p:txBody>
      </p:sp>
      <p:sp>
        <p:nvSpPr>
          <p:cNvPr id="47" name="TextBox 46"/>
          <p:cNvSpPr txBox="1"/>
          <p:nvPr/>
        </p:nvSpPr>
        <p:spPr>
          <a:xfrm>
            <a:off x="6103333" y="2926629"/>
            <a:ext cx="867545" cy="215444"/>
          </a:xfrm>
          <a:prstGeom prst="rect">
            <a:avLst/>
          </a:prstGeom>
          <a:noFill/>
        </p:spPr>
        <p:txBody>
          <a:bodyPr wrap="none" rtlCol="0">
            <a:spAutoFit/>
          </a:bodyPr>
          <a:lstStyle/>
          <a:p>
            <a:r>
              <a:rPr lang="en-GB" sz="800" dirty="0" smtClean="0"/>
              <a:t>Tuning of model</a:t>
            </a:r>
            <a:endParaRPr lang="en-GB" sz="800" dirty="0"/>
          </a:p>
        </p:txBody>
      </p:sp>
      <p:cxnSp>
        <p:nvCxnSpPr>
          <p:cNvPr id="52" name="Elbow Connector 51"/>
          <p:cNvCxnSpPr>
            <a:stCxn id="46" idx="2"/>
            <a:endCxn id="49" idx="2"/>
          </p:cNvCxnSpPr>
          <p:nvPr/>
        </p:nvCxnSpPr>
        <p:spPr>
          <a:xfrm rot="16200000" flipH="1">
            <a:off x="3186531" y="2317561"/>
            <a:ext cx="12700" cy="2385477"/>
          </a:xfrm>
          <a:prstGeom prst="bentConnector3">
            <a:avLst>
              <a:gd name="adj1" fmla="val 4460866"/>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548289" y="3789040"/>
            <a:ext cx="1321387" cy="369332"/>
          </a:xfrm>
          <a:prstGeom prst="rect">
            <a:avLst/>
          </a:prstGeom>
          <a:noFill/>
        </p:spPr>
        <p:txBody>
          <a:bodyPr wrap="none" rtlCol="0">
            <a:spAutoFit/>
          </a:bodyPr>
          <a:lstStyle/>
          <a:p>
            <a:r>
              <a:rPr lang="en-GB" dirty="0" smtClean="0">
                <a:solidFill>
                  <a:srgbClr val="FF0000"/>
                </a:solidFill>
              </a:rPr>
              <a:t>Discrepancy</a:t>
            </a:r>
            <a:endParaRPr lang="en-GB" dirty="0">
              <a:solidFill>
                <a:srgbClr val="FF0000"/>
              </a:solidFill>
            </a:endParaRPr>
          </a:p>
        </p:txBody>
      </p:sp>
      <p:sp>
        <p:nvSpPr>
          <p:cNvPr id="56" name="Down Arrow 55"/>
          <p:cNvSpPr/>
          <p:nvPr/>
        </p:nvSpPr>
        <p:spPr>
          <a:xfrm>
            <a:off x="1814687" y="3529024"/>
            <a:ext cx="93017" cy="10036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2"/>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828035" y="4581128"/>
            <a:ext cx="986652"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2"/>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1853889" y="4567335"/>
            <a:ext cx="1005868" cy="733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 name="TextBox 60"/>
          <p:cNvSpPr txBox="1"/>
          <p:nvPr/>
        </p:nvSpPr>
        <p:spPr>
          <a:xfrm>
            <a:off x="556591" y="3861048"/>
            <a:ext cx="1268296" cy="461665"/>
          </a:xfrm>
          <a:prstGeom prst="rect">
            <a:avLst/>
          </a:prstGeom>
          <a:noFill/>
        </p:spPr>
        <p:txBody>
          <a:bodyPr wrap="none" rtlCol="0">
            <a:spAutoFit/>
          </a:bodyPr>
          <a:lstStyle/>
          <a:p>
            <a:r>
              <a:rPr lang="en-GB" sz="1200" dirty="0" smtClean="0">
                <a:solidFill>
                  <a:srgbClr val="00B050"/>
                </a:solidFill>
              </a:rPr>
              <a:t>In line with visual</a:t>
            </a:r>
          </a:p>
          <a:p>
            <a:r>
              <a:rPr lang="en-GB" sz="1200" dirty="0" smtClean="0">
                <a:solidFill>
                  <a:srgbClr val="00B050"/>
                </a:solidFill>
              </a:rPr>
              <a:t>Clues from </a:t>
            </a:r>
            <a:r>
              <a:rPr lang="en-GB" sz="1200" dirty="0" err="1" smtClean="0">
                <a:solidFill>
                  <a:srgbClr val="00B050"/>
                </a:solidFill>
              </a:rPr>
              <a:t>Hirise</a:t>
            </a:r>
            <a:endParaRPr lang="en-GB" sz="1200" dirty="0">
              <a:solidFill>
                <a:srgbClr val="00B050"/>
              </a:solidFill>
            </a:endParaRPr>
          </a:p>
        </p:txBody>
      </p:sp>
      <p:sp>
        <p:nvSpPr>
          <p:cNvPr id="64" name="TextBox 63"/>
          <p:cNvSpPr txBox="1"/>
          <p:nvPr/>
        </p:nvSpPr>
        <p:spPr>
          <a:xfrm>
            <a:off x="7281906" y="3084506"/>
            <a:ext cx="752129" cy="369332"/>
          </a:xfrm>
          <a:prstGeom prst="rect">
            <a:avLst/>
          </a:prstGeom>
          <a:noFill/>
        </p:spPr>
        <p:txBody>
          <a:bodyPr wrap="none" rtlCol="0">
            <a:spAutoFit/>
          </a:bodyPr>
          <a:lstStyle/>
          <a:p>
            <a:r>
              <a:rPr lang="en-GB" dirty="0" smtClean="0"/>
              <a:t> &gt; VL2</a:t>
            </a:r>
            <a:endParaRPr lang="en-GB" dirty="0"/>
          </a:p>
        </p:txBody>
      </p:sp>
      <p:sp>
        <p:nvSpPr>
          <p:cNvPr id="65" name="TextBox 64"/>
          <p:cNvSpPr txBox="1"/>
          <p:nvPr/>
        </p:nvSpPr>
        <p:spPr>
          <a:xfrm>
            <a:off x="7284317" y="3419708"/>
            <a:ext cx="752129" cy="369332"/>
          </a:xfrm>
          <a:prstGeom prst="rect">
            <a:avLst/>
          </a:prstGeom>
          <a:noFill/>
        </p:spPr>
        <p:txBody>
          <a:bodyPr wrap="none" rtlCol="0">
            <a:spAutoFit/>
          </a:bodyPr>
          <a:lstStyle/>
          <a:p>
            <a:r>
              <a:rPr lang="en-GB" dirty="0" smtClean="0"/>
              <a:t> ~ VL1</a:t>
            </a:r>
            <a:endParaRPr lang="en-GB" dirty="0"/>
          </a:p>
        </p:txBody>
      </p:sp>
      <p:cxnSp>
        <p:nvCxnSpPr>
          <p:cNvPr id="66" name="Elbow Connector 65"/>
          <p:cNvCxnSpPr>
            <a:stCxn id="65" idx="2"/>
            <a:endCxn id="72" idx="3"/>
          </p:cNvCxnSpPr>
          <p:nvPr/>
        </p:nvCxnSpPr>
        <p:spPr>
          <a:xfrm rot="5400000">
            <a:off x="6706594" y="3958702"/>
            <a:ext cx="1123451" cy="78412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5717055" y="2985926"/>
            <a:ext cx="2439664" cy="80311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p:cNvSpPr txBox="1"/>
          <p:nvPr/>
        </p:nvSpPr>
        <p:spPr>
          <a:xfrm>
            <a:off x="3192881" y="4923382"/>
            <a:ext cx="1316579" cy="646331"/>
          </a:xfrm>
          <a:prstGeom prst="rect">
            <a:avLst/>
          </a:prstGeom>
          <a:noFill/>
        </p:spPr>
        <p:txBody>
          <a:bodyPr wrap="none" rtlCol="0">
            <a:spAutoFit/>
          </a:bodyPr>
          <a:lstStyle/>
          <a:p>
            <a:pPr algn="ctr"/>
            <a:r>
              <a:rPr lang="en-GB" dirty="0" smtClean="0">
                <a:solidFill>
                  <a:srgbClr val="FF0000"/>
                </a:solidFill>
              </a:rPr>
              <a:t>Visual</a:t>
            </a:r>
          </a:p>
          <a:p>
            <a:r>
              <a:rPr lang="en-GB" dirty="0" smtClean="0">
                <a:solidFill>
                  <a:srgbClr val="FF0000"/>
                </a:solidFill>
              </a:rPr>
              <a:t>Discrepancy</a:t>
            </a:r>
            <a:endParaRPr lang="en-GB" dirty="0">
              <a:solidFill>
                <a:srgbClr val="FF0000"/>
              </a:solidFill>
            </a:endParaRPr>
          </a:p>
        </p:txBody>
      </p:sp>
      <p:pic>
        <p:nvPicPr>
          <p:cNvPr id="72" name="Picture 3"/>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5890300" y="4552451"/>
            <a:ext cx="985956"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72"/>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4831728" y="4550228"/>
            <a:ext cx="991030" cy="724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1" name="Straight Arrow Connector 70"/>
          <p:cNvCxnSpPr>
            <a:stCxn id="60" idx="3"/>
            <a:endCxn id="73" idx="1"/>
          </p:cNvCxnSpPr>
          <p:nvPr/>
        </p:nvCxnSpPr>
        <p:spPr>
          <a:xfrm flipV="1">
            <a:off x="2859757" y="4912492"/>
            <a:ext cx="1971971" cy="21780"/>
          </a:xfrm>
          <a:prstGeom prst="straightConnector1">
            <a:avLst/>
          </a:prstGeom>
          <a:ln>
            <a:headEnd type="triangle"/>
            <a:tailEnd type="arrow"/>
          </a:ln>
        </p:spPr>
        <p:style>
          <a:lnRef idx="1">
            <a:schemeClr val="accent1"/>
          </a:lnRef>
          <a:fillRef idx="0">
            <a:schemeClr val="accent1"/>
          </a:fillRef>
          <a:effectRef idx="0">
            <a:schemeClr val="accent1"/>
          </a:effectRef>
          <a:fontRef idx="minor">
            <a:schemeClr val="tx1"/>
          </a:fontRef>
        </p:style>
      </p:cxnSp>
      <p:sp>
        <p:nvSpPr>
          <p:cNvPr id="79" name="ZoneTexte 9"/>
          <p:cNvSpPr txBox="1"/>
          <p:nvPr/>
        </p:nvSpPr>
        <p:spPr>
          <a:xfrm>
            <a:off x="5118224" y="5365711"/>
            <a:ext cx="3746378" cy="1200329"/>
          </a:xfrm>
          <a:prstGeom prst="rect">
            <a:avLst/>
          </a:prstGeom>
          <a:noFill/>
          <a:ln>
            <a:solidFill>
              <a:srgbClr val="FF0000"/>
            </a:solidFill>
          </a:ln>
        </p:spPr>
        <p:txBody>
          <a:bodyPr wrap="square" rtlCol="0">
            <a:spAutoFit/>
          </a:bodyPr>
          <a:lstStyle/>
          <a:p>
            <a:pPr>
              <a:tabLst>
                <a:tab pos="1971675" algn="l"/>
              </a:tabLst>
            </a:pPr>
            <a:r>
              <a:rPr lang="fr-FR" sz="1200" dirty="0" smtClean="0"/>
              <a:t>on </a:t>
            </a:r>
            <a:r>
              <a:rPr lang="fr-FR" sz="1200" dirty="0" err="1" smtClean="0"/>
              <a:t>HiRISE</a:t>
            </a:r>
            <a:r>
              <a:rPr lang="fr-FR" sz="1200" dirty="0" smtClean="0"/>
              <a:t> </a:t>
            </a:r>
            <a:r>
              <a:rPr lang="fr-FR" sz="1200" dirty="0" err="1" smtClean="0"/>
              <a:t>counts</a:t>
            </a:r>
            <a:r>
              <a:rPr lang="fr-FR" sz="1200" dirty="0" smtClean="0"/>
              <a:t>:	on surface </a:t>
            </a:r>
            <a:r>
              <a:rPr lang="fr-FR" sz="1200" dirty="0" err="1" smtClean="0"/>
              <a:t>counts</a:t>
            </a:r>
            <a:r>
              <a:rPr lang="fr-FR" sz="1200" dirty="0" smtClean="0"/>
              <a:t>:</a:t>
            </a:r>
          </a:p>
          <a:p>
            <a:pPr>
              <a:tabLst>
                <a:tab pos="1971675" algn="l"/>
              </a:tabLst>
            </a:pPr>
            <a:r>
              <a:rPr lang="fr-FR" sz="1200" dirty="0" smtClean="0"/>
              <a:t>VL1 : at 1m, 600 rocks/km²	at 10 cm, 2 rocks/m²</a:t>
            </a:r>
          </a:p>
          <a:p>
            <a:pPr>
              <a:tabLst>
                <a:tab pos="1971675" algn="l"/>
              </a:tabLst>
            </a:pPr>
            <a:r>
              <a:rPr lang="fr-FR" sz="1200" dirty="0" smtClean="0"/>
              <a:t>VL2 : at 1m, 10000 rocks/km²	at 10 cm, 3 rocks/m²</a:t>
            </a:r>
          </a:p>
          <a:p>
            <a:pPr>
              <a:tabLst>
                <a:tab pos="1971675" algn="l"/>
              </a:tabLst>
            </a:pPr>
            <a:r>
              <a:rPr lang="fr-FR" sz="1200" dirty="0" smtClean="0"/>
              <a:t>MPF: at 1m, 300 rocks/km²	at 10 cm, 5 rocks/m²</a:t>
            </a:r>
          </a:p>
          <a:p>
            <a:pPr>
              <a:tabLst>
                <a:tab pos="1971675" algn="l"/>
              </a:tabLst>
            </a:pPr>
            <a:r>
              <a:rPr lang="fr-FR" sz="1200" dirty="0" err="1" smtClean="0"/>
              <a:t>Oxia</a:t>
            </a:r>
            <a:r>
              <a:rPr lang="fr-FR" sz="1200" dirty="0" smtClean="0"/>
              <a:t> </a:t>
            </a:r>
            <a:r>
              <a:rPr lang="fr-FR" sz="1200" dirty="0" err="1" smtClean="0"/>
              <a:t>Capping</a:t>
            </a:r>
            <a:r>
              <a:rPr lang="fr-FR" sz="1200" dirty="0" smtClean="0"/>
              <a:t> Unit: at 1m, 4000 rocks/km²</a:t>
            </a:r>
          </a:p>
          <a:p>
            <a:r>
              <a:rPr lang="fr-FR" sz="1200" dirty="0" err="1" smtClean="0"/>
              <a:t>Oxia</a:t>
            </a:r>
            <a:r>
              <a:rPr lang="fr-FR" sz="1200" dirty="0" smtClean="0"/>
              <a:t> Plain Unit: at 1m, 500 rocks/km²</a:t>
            </a:r>
            <a:endParaRPr lang="fr-FR" sz="1200" dirty="0"/>
          </a:p>
        </p:txBody>
      </p:sp>
      <p:sp>
        <p:nvSpPr>
          <p:cNvPr id="53" name="TextBox 52"/>
          <p:cNvSpPr txBox="1"/>
          <p:nvPr/>
        </p:nvSpPr>
        <p:spPr>
          <a:xfrm>
            <a:off x="5102662" y="4350765"/>
            <a:ext cx="449162" cy="276999"/>
          </a:xfrm>
          <a:prstGeom prst="rect">
            <a:avLst/>
          </a:prstGeom>
          <a:noFill/>
        </p:spPr>
        <p:txBody>
          <a:bodyPr wrap="none" rtlCol="0">
            <a:spAutoFit/>
          </a:bodyPr>
          <a:lstStyle/>
          <a:p>
            <a:r>
              <a:rPr lang="en-GB" sz="1200" dirty="0" smtClean="0"/>
              <a:t> VL2</a:t>
            </a:r>
            <a:endParaRPr lang="en-GB" sz="1200" dirty="0"/>
          </a:p>
        </p:txBody>
      </p:sp>
      <p:sp>
        <p:nvSpPr>
          <p:cNvPr id="54" name="TextBox 53"/>
          <p:cNvSpPr txBox="1"/>
          <p:nvPr/>
        </p:nvSpPr>
        <p:spPr>
          <a:xfrm>
            <a:off x="6158697" y="4304129"/>
            <a:ext cx="449162" cy="276999"/>
          </a:xfrm>
          <a:prstGeom prst="rect">
            <a:avLst/>
          </a:prstGeom>
          <a:noFill/>
        </p:spPr>
        <p:txBody>
          <a:bodyPr wrap="none" rtlCol="0">
            <a:spAutoFit/>
          </a:bodyPr>
          <a:lstStyle/>
          <a:p>
            <a:r>
              <a:rPr lang="en-GB" sz="1200" dirty="0" smtClean="0"/>
              <a:t> VL1</a:t>
            </a:r>
            <a:endParaRPr lang="en-GB" sz="1200" dirty="0"/>
          </a:p>
        </p:txBody>
      </p:sp>
      <p:sp>
        <p:nvSpPr>
          <p:cNvPr id="15" name="TextBox 14"/>
          <p:cNvSpPr txBox="1"/>
          <p:nvPr/>
        </p:nvSpPr>
        <p:spPr>
          <a:xfrm>
            <a:off x="91430" y="5699139"/>
            <a:ext cx="4723216" cy="692497"/>
          </a:xfrm>
          <a:prstGeom prst="rect">
            <a:avLst/>
          </a:prstGeom>
          <a:noFill/>
        </p:spPr>
        <p:txBody>
          <a:bodyPr wrap="none" rtlCol="0">
            <a:spAutoFit/>
          </a:bodyPr>
          <a:lstStyle/>
          <a:p>
            <a:r>
              <a:rPr lang="en-GB" sz="1100" u="sng" dirty="0" smtClean="0"/>
              <a:t>Questions:</a:t>
            </a:r>
          </a:p>
          <a:p>
            <a:r>
              <a:rPr lang="en-GB" sz="1400" dirty="0" smtClean="0"/>
              <a:t>1/ Reliability of Manual counting?</a:t>
            </a:r>
          </a:p>
          <a:p>
            <a:r>
              <a:rPr lang="en-GB" sz="1400" dirty="0" smtClean="0"/>
              <a:t>2/ Reliability of Rock size model for the geology we are facing?</a:t>
            </a:r>
            <a:endParaRPr lang="en-GB" sz="1400" dirty="0"/>
          </a:p>
        </p:txBody>
      </p:sp>
      <p:grpSp>
        <p:nvGrpSpPr>
          <p:cNvPr id="57" name="Group 56"/>
          <p:cNvGrpSpPr/>
          <p:nvPr/>
        </p:nvGrpSpPr>
        <p:grpSpPr>
          <a:xfrm>
            <a:off x="5831835" y="851378"/>
            <a:ext cx="931578" cy="852853"/>
            <a:chOff x="3275856" y="404665"/>
            <a:chExt cx="2680346" cy="2664296"/>
          </a:xfrm>
        </p:grpSpPr>
        <p:pic>
          <p:nvPicPr>
            <p:cNvPr id="58" name="Picture 2"/>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275856" y="404665"/>
              <a:ext cx="2680346"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ZoneTexte 4"/>
            <p:cNvSpPr txBox="1"/>
            <p:nvPr/>
          </p:nvSpPr>
          <p:spPr>
            <a:xfrm>
              <a:off x="5274429" y="589329"/>
              <a:ext cx="406266" cy="810863"/>
            </a:xfrm>
            <a:prstGeom prst="rect">
              <a:avLst/>
            </a:prstGeom>
            <a:noFill/>
          </p:spPr>
          <p:txBody>
            <a:bodyPr wrap="none" rtlCol="0">
              <a:spAutoFit/>
            </a:bodyPr>
            <a:lstStyle/>
            <a:p>
              <a:endParaRPr lang="fr-FR" dirty="0"/>
            </a:p>
          </p:txBody>
        </p:sp>
        <p:sp>
          <p:nvSpPr>
            <p:cNvPr id="63" name="Oval 62"/>
            <p:cNvSpPr/>
            <p:nvPr/>
          </p:nvSpPr>
          <p:spPr>
            <a:xfrm>
              <a:off x="5278892" y="1736813"/>
              <a:ext cx="45719" cy="72008"/>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8" name="Straight Connector 67"/>
            <p:cNvCxnSpPr/>
            <p:nvPr/>
          </p:nvCxnSpPr>
          <p:spPr>
            <a:xfrm>
              <a:off x="3635896" y="1772816"/>
              <a:ext cx="1656184" cy="0"/>
            </a:xfrm>
            <a:prstGeom prst="line">
              <a:avLst/>
            </a:prstGeom>
          </p:spPr>
          <p:style>
            <a:lnRef idx="1">
              <a:schemeClr val="accent1"/>
            </a:lnRef>
            <a:fillRef idx="0">
              <a:schemeClr val="accent1"/>
            </a:fillRef>
            <a:effectRef idx="0">
              <a:schemeClr val="accent1"/>
            </a:effectRef>
            <a:fontRef idx="minor">
              <a:schemeClr val="tx1"/>
            </a:fontRef>
          </p:style>
        </p:cxnSp>
        <p:sp>
          <p:nvSpPr>
            <p:cNvPr id="69" name="Oval 68"/>
            <p:cNvSpPr/>
            <p:nvPr/>
          </p:nvSpPr>
          <p:spPr>
            <a:xfrm flipH="1">
              <a:off x="5530091" y="1920666"/>
              <a:ext cx="55514" cy="66014"/>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4" name="Straight Connector 73"/>
            <p:cNvCxnSpPr/>
            <p:nvPr/>
          </p:nvCxnSpPr>
          <p:spPr>
            <a:xfrm>
              <a:off x="3616013" y="1937169"/>
              <a:ext cx="19140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63" idx="3"/>
            </p:cNvCxnSpPr>
            <p:nvPr/>
          </p:nvCxnSpPr>
          <p:spPr>
            <a:xfrm>
              <a:off x="5285587" y="1798276"/>
              <a:ext cx="16164" cy="982652"/>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69" idx="5"/>
            </p:cNvCxnSpPr>
            <p:nvPr/>
          </p:nvCxnSpPr>
          <p:spPr>
            <a:xfrm>
              <a:off x="5538221" y="1977012"/>
              <a:ext cx="23036" cy="803916"/>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705953" y="2289602"/>
              <a:ext cx="0" cy="493486"/>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a:endCxn id="80" idx="6"/>
            </p:cNvCxnSpPr>
            <p:nvPr/>
          </p:nvCxnSpPr>
          <p:spPr>
            <a:xfrm>
              <a:off x="3649490" y="2289602"/>
              <a:ext cx="2056463" cy="0"/>
            </a:xfrm>
            <a:prstGeom prst="line">
              <a:avLst/>
            </a:prstGeom>
          </p:spPr>
          <p:style>
            <a:lnRef idx="1">
              <a:schemeClr val="accent1"/>
            </a:lnRef>
            <a:fillRef idx="0">
              <a:schemeClr val="accent1"/>
            </a:fillRef>
            <a:effectRef idx="0">
              <a:schemeClr val="accent1"/>
            </a:effectRef>
            <a:fontRef idx="minor">
              <a:schemeClr val="tx1"/>
            </a:fontRef>
          </p:style>
        </p:cxnSp>
        <p:sp>
          <p:nvSpPr>
            <p:cNvPr id="80" name="Oval 79"/>
            <p:cNvSpPr/>
            <p:nvPr/>
          </p:nvSpPr>
          <p:spPr>
            <a:xfrm flipH="1">
              <a:off x="5705953" y="2247233"/>
              <a:ext cx="45719" cy="84738"/>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1" name="Group 80"/>
          <p:cNvGrpSpPr/>
          <p:nvPr/>
        </p:nvGrpSpPr>
        <p:grpSpPr>
          <a:xfrm>
            <a:off x="5822759" y="1729987"/>
            <a:ext cx="939666" cy="920448"/>
            <a:chOff x="0" y="16531"/>
            <a:chExt cx="3101962" cy="3052429"/>
          </a:xfrm>
        </p:grpSpPr>
        <p:pic>
          <p:nvPicPr>
            <p:cNvPr id="82" name="Picture 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16531"/>
              <a:ext cx="3101962" cy="3052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3" name="Straight Connector 82"/>
            <p:cNvCxnSpPr/>
            <p:nvPr/>
          </p:nvCxnSpPr>
          <p:spPr>
            <a:xfrm>
              <a:off x="402162" y="2106352"/>
              <a:ext cx="1910342" cy="0"/>
            </a:xfrm>
            <a:prstGeom prst="line">
              <a:avLst/>
            </a:prstGeom>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2350161" y="2073998"/>
              <a:ext cx="45719" cy="72008"/>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5" name="Straight Connector 84"/>
            <p:cNvCxnSpPr>
              <a:endCxn id="87" idx="0"/>
            </p:cNvCxnSpPr>
            <p:nvPr/>
          </p:nvCxnSpPr>
          <p:spPr>
            <a:xfrm flipV="1">
              <a:off x="402162" y="2530487"/>
              <a:ext cx="2242529" cy="5114"/>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87" idx="1"/>
            </p:cNvCxnSpPr>
            <p:nvPr/>
          </p:nvCxnSpPr>
          <p:spPr>
            <a:xfrm>
              <a:off x="2628526" y="2541032"/>
              <a:ext cx="19512" cy="214436"/>
            </a:xfrm>
            <a:prstGeom prst="line">
              <a:avLst/>
            </a:prstGeom>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2621831" y="2530487"/>
              <a:ext cx="45719" cy="72008"/>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007921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Rock maps is what we need ultimately</a:t>
            </a:r>
            <a:endParaRPr lang="en-GB" dirty="0"/>
          </a:p>
        </p:txBody>
      </p:sp>
      <p:sp>
        <p:nvSpPr>
          <p:cNvPr id="3" name="Content Placeholder 2"/>
          <p:cNvSpPr>
            <a:spLocks noGrp="1"/>
          </p:cNvSpPr>
          <p:nvPr>
            <p:ph idx="1"/>
          </p:nvPr>
        </p:nvSpPr>
        <p:spPr>
          <a:xfrm>
            <a:off x="379896" y="1489765"/>
            <a:ext cx="8229600" cy="4525963"/>
          </a:xfrm>
        </p:spPr>
        <p:txBody>
          <a:bodyPr>
            <a:normAutofit/>
          </a:bodyPr>
          <a:lstStyle/>
          <a:p>
            <a:pPr marL="0" indent="0">
              <a:buNone/>
            </a:pPr>
            <a:r>
              <a:rPr lang="en-GB" sz="2400" u="sng" dirty="0" smtClean="0"/>
              <a:t>Proposed way forward is:</a:t>
            </a:r>
          </a:p>
          <a:p>
            <a:pPr marL="0" indent="0">
              <a:buNone/>
            </a:pPr>
            <a:r>
              <a:rPr lang="en-GB" sz="2400" dirty="0" smtClean="0"/>
              <a:t>1/ from geologic maps and other pieces of info available, derive a “rough rock map” defining areas of similar rock abundance.</a:t>
            </a:r>
          </a:p>
          <a:p>
            <a:pPr marL="0" indent="0">
              <a:buNone/>
            </a:pPr>
            <a:r>
              <a:rPr lang="en-GB" sz="2400" dirty="0" smtClean="0"/>
              <a:t>2/ define one area that is most representative and ask for multiple </a:t>
            </a:r>
            <a:r>
              <a:rPr lang="en-GB" sz="2400" dirty="0" err="1" smtClean="0"/>
              <a:t>HIRise</a:t>
            </a:r>
            <a:r>
              <a:rPr lang="en-GB" sz="2400" dirty="0" smtClean="0"/>
              <a:t> images to perform hyper-resolution</a:t>
            </a:r>
          </a:p>
          <a:p>
            <a:pPr marL="0" indent="0">
              <a:buNone/>
            </a:pPr>
            <a:r>
              <a:rPr lang="en-GB" sz="2400" dirty="0" smtClean="0"/>
              <a:t>3/ confirm the rock counts and confirm/define the rock size distribution model to use further on.</a:t>
            </a:r>
          </a:p>
          <a:p>
            <a:pPr marL="0" indent="0">
              <a:buNone/>
            </a:pPr>
            <a:r>
              <a:rPr lang="en-GB" sz="2400" dirty="0" smtClean="0"/>
              <a:t>4/ run automatic counting tuned based on the confirmed rock counts for the whole ellipse (when data are available).</a:t>
            </a:r>
          </a:p>
          <a:p>
            <a:pPr marL="0" indent="0">
              <a:buNone/>
            </a:pPr>
            <a:r>
              <a:rPr lang="en-GB" sz="2400" dirty="0" smtClean="0"/>
              <a:t>5/ Derive from 3 &amp; 4 the rock map to be used to confirm landing &amp; egress success.</a:t>
            </a:r>
          </a:p>
        </p:txBody>
      </p:sp>
    </p:spTree>
    <p:extLst>
      <p:ext uri="{BB962C8B-B14F-4D97-AF65-F5344CB8AC3E}">
        <p14:creationId xmlns:p14="http://schemas.microsoft.com/office/powerpoint/2010/main" val="25933759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96" y="274637"/>
            <a:ext cx="8510104" cy="1403971"/>
          </a:xfrm>
        </p:spPr>
        <p:txBody>
          <a:bodyPr>
            <a:normAutofit fontScale="90000"/>
          </a:bodyPr>
          <a:lstStyle/>
          <a:p>
            <a:r>
              <a:rPr lang="en-GB" dirty="0" smtClean="0"/>
              <a:t>P</a:t>
            </a:r>
            <a:r>
              <a:rPr lang="en-GB" dirty="0" smtClean="0"/>
              <a:t>robability of encountering rock as high as 35 cm is </a:t>
            </a:r>
            <a:r>
              <a:rPr lang="en-GB" dirty="0" smtClean="0"/>
              <a:t>what we </a:t>
            </a:r>
            <a:r>
              <a:rPr lang="en-GB" dirty="0" smtClean="0"/>
              <a:t>need.</a:t>
            </a:r>
            <a:endParaRPr lang="en-GB" dirty="0"/>
          </a:p>
        </p:txBody>
      </p:sp>
      <p:sp>
        <p:nvSpPr>
          <p:cNvPr id="3" name="Content Placeholder 2"/>
          <p:cNvSpPr>
            <a:spLocks noGrp="1"/>
          </p:cNvSpPr>
          <p:nvPr>
            <p:ph idx="1"/>
          </p:nvPr>
        </p:nvSpPr>
        <p:spPr>
          <a:xfrm>
            <a:off x="457200" y="1600200"/>
            <a:ext cx="8229600" cy="5003800"/>
          </a:xfrm>
        </p:spPr>
        <p:txBody>
          <a:bodyPr>
            <a:normAutofit/>
          </a:bodyPr>
          <a:lstStyle/>
          <a:p>
            <a:pPr marL="0" indent="0">
              <a:buNone/>
            </a:pPr>
            <a:endParaRPr lang="en-GB" sz="2000" dirty="0" smtClean="0"/>
          </a:p>
          <a:p>
            <a:pPr marL="0" indent="0">
              <a:buNone/>
            </a:pPr>
            <a:r>
              <a:rPr lang="en-GB" sz="2000" dirty="0" smtClean="0"/>
              <a:t>Note: Map showing the rocks size </a:t>
            </a:r>
            <a:r>
              <a:rPr lang="en-GB" sz="2000" smtClean="0"/>
              <a:t>and position </a:t>
            </a:r>
            <a:r>
              <a:rPr lang="en-GB" sz="2000" dirty="0" smtClean="0"/>
              <a:t>in the landing site would be ideal but it is understood that this can not be made available for a landing ellipse in Mars. Correct? </a:t>
            </a:r>
          </a:p>
          <a:p>
            <a:pPr marL="0" indent="0">
              <a:buNone/>
            </a:pPr>
            <a:endParaRPr lang="en-GB" sz="2000" dirty="0" smtClean="0"/>
          </a:p>
          <a:p>
            <a:pPr marL="0" indent="0">
              <a:buNone/>
            </a:pPr>
            <a:r>
              <a:rPr lang="en-GB" sz="2000" u="sng" dirty="0" smtClean="0"/>
              <a:t>Proposed LSSWG steps:</a:t>
            </a:r>
            <a:endParaRPr lang="en-GB" sz="2000" u="sng" dirty="0" smtClean="0"/>
          </a:p>
          <a:p>
            <a:pPr marL="0" indent="0">
              <a:buNone/>
            </a:pPr>
            <a:r>
              <a:rPr lang="en-GB" sz="2000" dirty="0" smtClean="0"/>
              <a:t>1/ </a:t>
            </a:r>
            <a:r>
              <a:rPr lang="en-GB" sz="2000" dirty="0" smtClean="0"/>
              <a:t>assess the validity and limitation of the super-resolution images for usage of rock counting. </a:t>
            </a:r>
          </a:p>
          <a:p>
            <a:pPr marL="0" indent="0">
              <a:buNone/>
            </a:pPr>
            <a:r>
              <a:rPr lang="en-GB" sz="2000" dirty="0" smtClean="0"/>
              <a:t>2/ Clarify the discrepancy between manual and automatic counting</a:t>
            </a:r>
            <a:endParaRPr lang="en-GB" sz="1800" dirty="0" smtClean="0"/>
          </a:p>
          <a:p>
            <a:pPr marL="0" indent="0">
              <a:buNone/>
            </a:pPr>
            <a:r>
              <a:rPr lang="en-GB" sz="2000" dirty="0" smtClean="0"/>
              <a:t>3</a:t>
            </a:r>
            <a:r>
              <a:rPr lang="en-GB" sz="2000" dirty="0" smtClean="0"/>
              <a:t>/ Converge on the the </a:t>
            </a:r>
            <a:r>
              <a:rPr lang="en-GB" sz="2000" dirty="0" smtClean="0"/>
              <a:t>rock size distribution </a:t>
            </a:r>
            <a:r>
              <a:rPr lang="en-GB" sz="2000" dirty="0" smtClean="0"/>
              <a:t>model/s </a:t>
            </a:r>
            <a:r>
              <a:rPr lang="en-GB" sz="2000" dirty="0" smtClean="0"/>
              <a:t>to use further on</a:t>
            </a:r>
            <a:r>
              <a:rPr lang="en-GB" sz="2000" dirty="0" smtClean="0"/>
              <a:t>. How? </a:t>
            </a:r>
          </a:p>
          <a:p>
            <a:pPr marL="857250" lvl="1" indent="-457200">
              <a:buFont typeface="+mj-lt"/>
              <a:buAutoNum type="alphaLcPeriod"/>
            </a:pPr>
            <a:r>
              <a:rPr lang="en-GB" sz="1800" dirty="0" smtClean="0"/>
              <a:t>If super-resolution is considered reliable: use few </a:t>
            </a:r>
            <a:r>
              <a:rPr lang="en-GB" sz="1800" dirty="0" smtClean="0"/>
              <a:t>super-resolution images to validate automatic/manual counting and associated models</a:t>
            </a:r>
          </a:p>
          <a:p>
            <a:pPr marL="857250" lvl="1" indent="-457200">
              <a:buFont typeface="+mj-lt"/>
              <a:buAutoNum type="alphaLcPeriod"/>
            </a:pPr>
            <a:r>
              <a:rPr lang="en-GB" sz="1800" dirty="0" smtClean="0"/>
              <a:t>Review comparisons results and review the applied model at LSSWG level</a:t>
            </a:r>
            <a:endParaRPr lang="en-GB" sz="1800" dirty="0" smtClean="0"/>
          </a:p>
        </p:txBody>
      </p:sp>
    </p:spTree>
    <p:extLst>
      <p:ext uri="{BB962C8B-B14F-4D97-AF65-F5344CB8AC3E}">
        <p14:creationId xmlns:p14="http://schemas.microsoft.com/office/powerpoint/2010/main" val="491502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530</Words>
  <Application>Microsoft Macintosh PowerPoint</Application>
  <PresentationFormat>On-screen Show (4:3)</PresentationFormat>
  <Paragraphs>82</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Thème Office</vt:lpstr>
      <vt:lpstr>PowerPoint Presentation</vt:lpstr>
      <vt:lpstr>PowerPoint Presentation</vt:lpstr>
      <vt:lpstr>PowerPoint Presentation</vt:lpstr>
      <vt:lpstr>Objectives</vt:lpstr>
      <vt:lpstr>PowerPoint Presentation</vt:lpstr>
      <vt:lpstr>Rock maps is what we need ultimately</vt:lpstr>
      <vt:lpstr>Probability of encountering rock as high as 35 cm is what we need.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Comparison lander/rover vs. HiRISE</dc:title>
  <dc:creator>Loizeau</dc:creator>
  <cp:lastModifiedBy>Leila Lorenzoni</cp:lastModifiedBy>
  <cp:revision>64</cp:revision>
  <dcterms:created xsi:type="dcterms:W3CDTF">2015-02-25T17:08:21Z</dcterms:created>
  <dcterms:modified xsi:type="dcterms:W3CDTF">2015-03-19T17:04:30Z</dcterms:modified>
</cp:coreProperties>
</file>