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15"/>
  </p:notesMasterIdLst>
  <p:handoutMasterIdLst>
    <p:handoutMasterId r:id="rId16"/>
  </p:handoutMasterIdLst>
  <p:sldIdLst>
    <p:sldId id="256" r:id="rId5"/>
    <p:sldId id="263" r:id="rId6"/>
    <p:sldId id="264" r:id="rId7"/>
    <p:sldId id="265" r:id="rId8"/>
    <p:sldId id="267" r:id="rId9"/>
    <p:sldId id="272" r:id="rId10"/>
    <p:sldId id="261" r:id="rId11"/>
    <p:sldId id="262" r:id="rId12"/>
    <p:sldId id="271" r:id="rId13"/>
    <p:sldId id="273" r:id="rId14"/>
  </p:sldIdLst>
  <p:sldSz cx="9144000" cy="5143500" type="screen16x9"/>
  <p:notesSz cx="6797675" cy="9928225"/>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82F"/>
    <a:srgbClr val="FF66CC"/>
    <a:srgbClr val="92D050"/>
    <a:srgbClr val="822433"/>
    <a:srgbClr val="00549F"/>
    <a:srgbClr val="0098DB"/>
    <a:srgbClr val="00338D"/>
    <a:srgbClr val="D0103A"/>
    <a:srgbClr val="008542"/>
    <a:srgbClr val="E37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56305" autoAdjust="0"/>
  </p:normalViewPr>
  <p:slideViewPr>
    <p:cSldViewPr snapToGrid="0">
      <p:cViewPr varScale="1">
        <p:scale>
          <a:sx n="66" d="100"/>
          <a:sy n="66" d="100"/>
        </p:scale>
        <p:origin x="1080" y="66"/>
      </p:cViewPr>
      <p:guideLst>
        <p:guide orient="horz" pos="162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20" d="100"/>
        <a:sy n="120" d="100"/>
      </p:scale>
      <p:origin x="0" y="-8394"/>
    </p:cViewPr>
  </p:sorterViewPr>
  <p:notesViewPr>
    <p:cSldViewPr snapToGrid="0">
      <p:cViewPr varScale="1">
        <p:scale>
          <a:sx n="57" d="100"/>
          <a:sy n="57" d="100"/>
        </p:scale>
        <p:origin x="2568" y="2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1" y="1"/>
            <a:ext cx="2945557" cy="496073"/>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850583" y="1"/>
            <a:ext cx="2945557" cy="496073"/>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1" y="9430460"/>
            <a:ext cx="2945557" cy="496073"/>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850583" y="9430460"/>
            <a:ext cx="2945557" cy="496073"/>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2" y="1"/>
            <a:ext cx="2917899" cy="518083"/>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867484" y="1"/>
            <a:ext cx="2917898" cy="518083"/>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4/13/2018</a:t>
            </a:fld>
            <a:endParaRPr lang="en-US" dirty="0"/>
          </a:p>
        </p:txBody>
      </p:sp>
      <p:sp>
        <p:nvSpPr>
          <p:cNvPr id="11268" name="Rectangle 4"/>
          <p:cNvSpPr>
            <a:spLocks noGrp="1" noRot="1" noChangeAspect="1" noChangeArrowheads="1" noTextEdit="1"/>
          </p:cNvSpPr>
          <p:nvPr>
            <p:ph type="sldImg" idx="2"/>
          </p:nvPr>
        </p:nvSpPr>
        <p:spPr bwMode="auto">
          <a:xfrm>
            <a:off x="144463" y="739775"/>
            <a:ext cx="6569075"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5832" y="4730469"/>
            <a:ext cx="5033721" cy="4435871"/>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58374" name="Rectangle 6"/>
          <p:cNvSpPr>
            <a:spLocks noGrp="1" noChangeArrowheads="1"/>
          </p:cNvSpPr>
          <p:nvPr>
            <p:ph type="ftr" sz="quarter" idx="4"/>
          </p:nvPr>
        </p:nvSpPr>
        <p:spPr bwMode="auto">
          <a:xfrm>
            <a:off x="2" y="9460936"/>
            <a:ext cx="2917899" cy="443587"/>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867484" y="9460936"/>
            <a:ext cx="2917898" cy="443587"/>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going into the topic of sharing TGO</a:t>
            </a:r>
            <a:r>
              <a:rPr lang="en-GB" baseline="0" dirty="0" smtClean="0"/>
              <a:t> passes between Rover and Surface Platform, </a:t>
            </a:r>
            <a:r>
              <a:rPr lang="en-GB" dirty="0" smtClean="0"/>
              <a:t>I want to start</a:t>
            </a:r>
            <a:r>
              <a:rPr lang="en-GB" baseline="0" dirty="0" smtClean="0"/>
              <a:t> by explaining the communications regime which exists for the Rover and Surface Platform. </a:t>
            </a:r>
          </a:p>
          <a:p>
            <a:endParaRPr lang="en-GB" baseline="0" dirty="0" smtClean="0"/>
          </a:p>
          <a:p>
            <a:r>
              <a:rPr lang="en-GB" baseline="0" dirty="0" smtClean="0"/>
              <a:t>Neither asset has a Direct to Earth communications link, so all communication has to be via a Mars orbiting satellite. In this presentation I will be mainly concentrating on the TGO, but use of NASA orbiters and Mars Express is also</a:t>
            </a:r>
            <a:r>
              <a:rPr lang="en-GB" dirty="0" smtClean="0"/>
              <a:t> planned</a:t>
            </a:r>
            <a:r>
              <a:rPr lang="en-GB" baseline="0" dirty="0" smtClean="0"/>
              <a:t>.</a:t>
            </a:r>
            <a:endParaRPr lang="en-GB" dirty="0" smtClean="0"/>
          </a:p>
          <a:p>
            <a:endParaRPr lang="en-GB" dirty="0" smtClean="0"/>
          </a:p>
          <a:p>
            <a:r>
              <a:rPr lang="en-GB" dirty="0" smtClean="0"/>
              <a:t>Here we see in purple the TGO passes over the Rover/Surface Platform landing site for a three Sol period shortly after egress.</a:t>
            </a:r>
          </a:p>
          <a:p>
            <a:endParaRPr lang="en-GB" dirty="0" smtClean="0"/>
          </a:p>
          <a:p>
            <a:r>
              <a:rPr lang="en-GB" dirty="0" smtClean="0"/>
              <a:t>The Martian day is shown in orange, the Martian night is in white, the dawn and dusk (when the sun is between 0 and 10 degrees elevation) is shown in yellow. </a:t>
            </a:r>
            <a:endParaRPr lang="en-GB" dirty="0"/>
          </a:p>
          <a:p>
            <a:r>
              <a:rPr lang="en-GB" dirty="0"/>
              <a:t>Each overflight is between 5 and 15 </a:t>
            </a:r>
            <a:r>
              <a:rPr lang="en-GB" dirty="0" smtClean="0"/>
              <a:t>minutes long </a:t>
            </a:r>
            <a:r>
              <a:rPr lang="en-GB" dirty="0"/>
              <a:t>(roughly speaking)</a:t>
            </a:r>
          </a:p>
          <a:p>
            <a:endParaRPr lang="en-GB" dirty="0" smtClean="0"/>
          </a:p>
          <a:p>
            <a:r>
              <a:rPr lang="en-GB" dirty="0"/>
              <a:t>The ground track is such that there is an East and a West overflight approximately every 12 hours. So nominally we see two overflights, separated by 2 hours, every 12 </a:t>
            </a:r>
            <a:r>
              <a:rPr lang="en-GB" dirty="0" smtClean="0"/>
              <a:t>hours. Some </a:t>
            </a:r>
            <a:r>
              <a:rPr lang="en-GB" dirty="0"/>
              <a:t>of the overflights may be at too low an elevation angle to be usable, which is why sometimes only one is shown in the diagram. </a:t>
            </a:r>
            <a:endParaRPr lang="en-GB" dirty="0" smtClean="0"/>
          </a:p>
          <a:p>
            <a:endParaRPr lang="en-GB" dirty="0" smtClean="0"/>
          </a:p>
          <a:p>
            <a:r>
              <a:rPr lang="en-GB" dirty="0" smtClean="0"/>
              <a:t>Note that although the </a:t>
            </a:r>
            <a:r>
              <a:rPr lang="en-GB" dirty="0"/>
              <a:t>Rover and Surface Platform can only </a:t>
            </a:r>
            <a:r>
              <a:rPr lang="en-GB" dirty="0" smtClean="0"/>
              <a:t>perform science operations during </a:t>
            </a:r>
            <a:r>
              <a:rPr lang="en-GB" dirty="0"/>
              <a:t>the </a:t>
            </a:r>
            <a:r>
              <a:rPr lang="en-GB" dirty="0" smtClean="0"/>
              <a:t>day, they </a:t>
            </a:r>
            <a:r>
              <a:rPr lang="en-GB" dirty="0"/>
              <a:t>do support </a:t>
            </a:r>
            <a:r>
              <a:rPr lang="en-GB" dirty="0" smtClean="0"/>
              <a:t>communication </a:t>
            </a:r>
            <a:r>
              <a:rPr lang="en-GB" dirty="0"/>
              <a:t>sessions with the </a:t>
            </a:r>
            <a:r>
              <a:rPr lang="en-GB" dirty="0" smtClean="0"/>
              <a:t>Mars orbiters during </a:t>
            </a:r>
            <a:r>
              <a:rPr lang="en-GB" dirty="0"/>
              <a:t>the </a:t>
            </a:r>
            <a:r>
              <a:rPr lang="en-GB" dirty="0" smtClean="0"/>
              <a:t>night. </a:t>
            </a:r>
          </a:p>
          <a:p>
            <a:endParaRPr lang="en-GB" dirty="0" smtClean="0"/>
          </a:p>
          <a:p>
            <a:r>
              <a:rPr lang="en-GB" dirty="0" smtClean="0"/>
              <a:t>This</a:t>
            </a:r>
            <a:r>
              <a:rPr lang="en-GB" baseline="0" dirty="0" smtClean="0"/>
              <a:t> diagram only shows TGO overflights. Additional NASA MRO and potentially other orbiter overflights will also be available.</a:t>
            </a:r>
            <a:endParaRPr lang="en-GB" dirty="0"/>
          </a:p>
          <a:p>
            <a:endParaRPr lang="en-GB" dirty="0" smtClean="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76847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752475"/>
            <a:ext cx="6561137" cy="3690938"/>
          </a:xfrm>
        </p:spPr>
      </p:sp>
      <p:sp>
        <p:nvSpPr>
          <p:cNvPr id="3" name="Notes Placeholder 2"/>
          <p:cNvSpPr>
            <a:spLocks noGrp="1"/>
          </p:cNvSpPr>
          <p:nvPr>
            <p:ph type="body" idx="1"/>
          </p:nvPr>
        </p:nvSpPr>
        <p:spPr/>
        <p:txBody>
          <a:bodyPr/>
          <a:lstStyle/>
          <a:p>
            <a:r>
              <a:rPr lang="en-GB" dirty="0" smtClean="0"/>
              <a:t>To make use of any of these overflights, we need ground station passes for</a:t>
            </a:r>
            <a:r>
              <a:rPr lang="en-GB" baseline="0" dirty="0" smtClean="0"/>
              <a:t> the orbiter</a:t>
            </a:r>
            <a:r>
              <a:rPr lang="en-GB" dirty="0" smtClean="0"/>
              <a:t>. Rover and Surface Platform </a:t>
            </a:r>
            <a:r>
              <a:rPr lang="en-GB" dirty="0" err="1" smtClean="0"/>
              <a:t>telecommands</a:t>
            </a:r>
            <a:r>
              <a:rPr lang="en-GB" dirty="0" smtClean="0"/>
              <a:t> need to be uplinked to the orbiter before the overflight, and telemetry, collected during the overflight, needs to be downlinked to Earth some time after the overflight.</a:t>
            </a:r>
          </a:p>
          <a:p>
            <a:endParaRPr lang="en-GB" dirty="0"/>
          </a:p>
          <a:p>
            <a:r>
              <a:rPr lang="en-GB" dirty="0" smtClean="0"/>
              <a:t>Here you can see the PHYSICAL visibility of the from </a:t>
            </a:r>
            <a:r>
              <a:rPr lang="en-GB" dirty="0" err="1" smtClean="0"/>
              <a:t>Cebreros</a:t>
            </a:r>
            <a:r>
              <a:rPr lang="en-GB" dirty="0" smtClean="0"/>
              <a:t> (in blue), </a:t>
            </a:r>
            <a:r>
              <a:rPr lang="en-GB" dirty="0" err="1" smtClean="0"/>
              <a:t>Malargue</a:t>
            </a:r>
            <a:r>
              <a:rPr lang="en-GB" dirty="0" smtClean="0"/>
              <a:t> (in grey),</a:t>
            </a:r>
            <a:r>
              <a:rPr lang="en-GB" baseline="0" dirty="0" smtClean="0"/>
              <a:t> </a:t>
            </a:r>
            <a:r>
              <a:rPr lang="en-GB" dirty="0" smtClean="0"/>
              <a:t>New Norcia (in red) and the Russian </a:t>
            </a:r>
            <a:r>
              <a:rPr lang="en-GB" dirty="0" err="1" smtClean="0"/>
              <a:t>Kaliazin</a:t>
            </a:r>
            <a:r>
              <a:rPr lang="en-GB" baseline="0" dirty="0" smtClean="0"/>
              <a:t> </a:t>
            </a:r>
            <a:r>
              <a:rPr lang="en-GB" dirty="0" smtClean="0"/>
              <a:t>ground station (in yellow)</a:t>
            </a:r>
            <a:r>
              <a:rPr lang="en-GB" baseline="0" dirty="0" smtClean="0"/>
              <a:t> (BLK means Bears Lakes or </a:t>
            </a:r>
            <a:r>
              <a:rPr lang="en-GB" baseline="0" dirty="0" err="1" smtClean="0"/>
              <a:t>Kaliazin</a:t>
            </a:r>
            <a:r>
              <a:rPr lang="en-GB" baseline="0" dirty="0" smtClean="0"/>
              <a:t>, Bear Lakes being the backup for </a:t>
            </a:r>
            <a:r>
              <a:rPr lang="en-GB" baseline="0" dirty="0" err="1" smtClean="0"/>
              <a:t>Kaliazin</a:t>
            </a:r>
            <a:r>
              <a:rPr lang="en-GB" baseline="0" dirty="0" smtClean="0"/>
              <a:t> – they both have very similar visibilities)</a:t>
            </a:r>
            <a:r>
              <a:rPr lang="en-GB" dirty="0" smtClean="0"/>
              <a:t>. </a:t>
            </a:r>
          </a:p>
          <a:p>
            <a:endParaRPr lang="en-GB" dirty="0" smtClean="0"/>
          </a:p>
          <a:p>
            <a:r>
              <a:rPr lang="en-GB" dirty="0" smtClean="0"/>
              <a:t>Remember, this diagram does NOT take into account the station bookings, just when the TGO COULD be seen from each antenna.</a:t>
            </a:r>
            <a:endParaRPr lang="en-GB" dirty="0"/>
          </a:p>
          <a:p>
            <a:endParaRPr lang="en-GB" dirty="0"/>
          </a:p>
          <a:p>
            <a:r>
              <a:rPr lang="en-GB" dirty="0" smtClean="0"/>
              <a:t>Note that there</a:t>
            </a:r>
            <a:r>
              <a:rPr lang="en-GB" baseline="0" dirty="0" smtClean="0"/>
              <a:t> are periods </a:t>
            </a:r>
            <a:r>
              <a:rPr lang="en-GB" dirty="0" smtClean="0"/>
              <a:t>when the TGO is not visible from any ground station. </a:t>
            </a:r>
          </a:p>
          <a:p>
            <a:r>
              <a:rPr lang="en-GB" dirty="0" smtClean="0"/>
              <a:t>Note also that we have an agreement with NASA</a:t>
            </a:r>
            <a:r>
              <a:rPr lang="en-GB" baseline="0" dirty="0" smtClean="0"/>
              <a:t> to supplement the above ground station network with NASA DSN station time.</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360954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6050" y="4640262"/>
            <a:ext cx="6304446" cy="4729710"/>
          </a:xfrm>
        </p:spPr>
        <p:txBody>
          <a:bodyPr/>
          <a:lstStyle/>
          <a:p>
            <a:r>
              <a:rPr lang="en-GB" dirty="0" smtClean="0"/>
              <a:t>Here I show with the bright blue bars a potential set of ground station bookings which could be useful for relay operations. </a:t>
            </a:r>
          </a:p>
          <a:p>
            <a:endParaRPr lang="en-GB" dirty="0" smtClean="0"/>
          </a:p>
          <a:p>
            <a:r>
              <a:rPr lang="en-GB" dirty="0" smtClean="0"/>
              <a:t>Each overflight has some TGO ground station bookings before the overflight (to get the Rover/SP commands on board the TGO), and some ground station time after the overflight (to get the Rover/SP TM back to earth).</a:t>
            </a:r>
          </a:p>
          <a:p>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It does not take into account other missions which need to use the station. It simply shows which parts of the physical visibility from the station to the TGO could be useful. However, it </a:t>
            </a:r>
            <a:r>
              <a:rPr lang="en-GB" baseline="0" dirty="0" smtClean="0"/>
              <a:t>also does not take into account NASA DSN station time, which could be used to replace these stations if they were not available. Nor does this slide show the effect of overflights provided by other orbiters, which would of course improve the situation.</a:t>
            </a:r>
            <a:endParaRPr lang="en-GB" dirty="0" smtClean="0"/>
          </a:p>
          <a:p>
            <a:endParaRPr lang="en-GB" dirty="0" smtClean="0"/>
          </a:p>
          <a:p>
            <a:r>
              <a:rPr lang="en-GB" dirty="0" smtClean="0"/>
              <a:t>In</a:t>
            </a:r>
            <a:r>
              <a:rPr lang="en-GB" baseline="0" dirty="0" smtClean="0"/>
              <a:t> the case shown there are </a:t>
            </a:r>
            <a:r>
              <a:rPr lang="en-GB" dirty="0" smtClean="0"/>
              <a:t>some delays between when the ground station is available, and when the overflight takes place. So</a:t>
            </a:r>
            <a:r>
              <a:rPr lang="en-GB" baseline="0" dirty="0" smtClean="0"/>
              <a:t> even in the best cases </a:t>
            </a:r>
            <a:r>
              <a:rPr lang="en-GB" dirty="0" smtClean="0"/>
              <a:t>there will</a:t>
            </a:r>
            <a:r>
              <a:rPr lang="en-GB" baseline="0" dirty="0" smtClean="0"/>
              <a:t> be some </a:t>
            </a:r>
            <a:r>
              <a:rPr lang="en-GB" dirty="0" smtClean="0"/>
              <a:t>time between when the ROCC or SPOCC have their commands ready to be sent to Mars, and when they actually reach the Rover /SP – this is known as the forward link latency.</a:t>
            </a:r>
          </a:p>
          <a:p>
            <a:endParaRPr lang="en-GB" dirty="0" smtClean="0"/>
          </a:p>
          <a:p>
            <a:r>
              <a:rPr lang="en-GB" dirty="0" smtClean="0"/>
              <a:t>Similarly, there is a delay between when the Rover/SP TM is available to be sent to Earth, and when the TGO is able to return </a:t>
            </a:r>
            <a:r>
              <a:rPr lang="en-GB" dirty="0"/>
              <a:t>it </a:t>
            </a:r>
            <a:r>
              <a:rPr lang="en-GB" dirty="0" smtClean="0"/>
              <a:t>- the </a:t>
            </a:r>
            <a:r>
              <a:rPr lang="en-GB" dirty="0"/>
              <a:t>return link </a:t>
            </a:r>
            <a:r>
              <a:rPr lang="en-GB" dirty="0" smtClean="0"/>
              <a:t>latency.</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a:t>
            </a:fld>
            <a:endParaRPr lang="en-US" dirty="0"/>
          </a:p>
        </p:txBody>
      </p:sp>
    </p:spTree>
    <p:extLst>
      <p:ext uri="{BB962C8B-B14F-4D97-AF65-F5344CB8AC3E}">
        <p14:creationId xmlns:p14="http://schemas.microsoft.com/office/powerpoint/2010/main" val="45888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smtClean="0"/>
              <a:t>We have done</a:t>
            </a:r>
            <a:r>
              <a:rPr lang="en-GB" baseline="0" dirty="0" smtClean="0"/>
              <a:t> some studies on the typical forward and return link latencies. </a:t>
            </a:r>
            <a:r>
              <a:rPr lang="en-GB" dirty="0" smtClean="0"/>
              <a:t>Assuming that ground stations are available</a:t>
            </a:r>
            <a:r>
              <a:rPr lang="en-GB" baseline="0" dirty="0" smtClean="0"/>
              <a:t> as required,</a:t>
            </a:r>
            <a:r>
              <a:rPr lang="en-GB" dirty="0" smtClean="0"/>
              <a:t> the average forward link latency is</a:t>
            </a:r>
            <a:r>
              <a:rPr lang="en-GB" baseline="0" dirty="0" smtClean="0"/>
              <a:t> 4.1 hours</a:t>
            </a:r>
            <a:r>
              <a:rPr lang="en-GB" dirty="0" smtClean="0"/>
              <a:t>. This time</a:t>
            </a:r>
            <a:r>
              <a:rPr lang="en-GB" baseline="0" dirty="0" smtClean="0"/>
              <a:t> includes preparation time at the ERCO &amp; TGO MOC, and allows for a retransmission of the command file to the orbiter if there are problems on the uplink. </a:t>
            </a:r>
            <a:endParaRPr lang="en-GB" dirty="0" smtClean="0"/>
          </a:p>
          <a:p>
            <a:endParaRPr lang="en-GB" dirty="0"/>
          </a:p>
          <a:p>
            <a:r>
              <a:rPr lang="en-GB" dirty="0" smtClean="0"/>
              <a:t>The average</a:t>
            </a:r>
            <a:r>
              <a:rPr lang="en-GB" baseline="0" dirty="0" smtClean="0"/>
              <a:t> </a:t>
            </a:r>
            <a:r>
              <a:rPr lang="en-GB" dirty="0" smtClean="0"/>
              <a:t>return link latency is</a:t>
            </a:r>
            <a:r>
              <a:rPr lang="en-GB" baseline="0" dirty="0" smtClean="0"/>
              <a:t> 1.6 </a:t>
            </a:r>
            <a:r>
              <a:rPr lang="en-GB" dirty="0" smtClean="0"/>
              <a:t>hours. If there is a problem on the downlink, retransmission would be done in the next ground station pass.</a:t>
            </a: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5</a:t>
            </a:fld>
            <a:endParaRPr lang="en-US" dirty="0"/>
          </a:p>
        </p:txBody>
      </p:sp>
    </p:spTree>
    <p:extLst>
      <p:ext uri="{BB962C8B-B14F-4D97-AF65-F5344CB8AC3E}">
        <p14:creationId xmlns:p14="http://schemas.microsoft.com/office/powerpoint/2010/main" val="82455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This is a summary of the Earth-Mars communication situation.</a:t>
            </a:r>
            <a:r>
              <a:rPr lang="en-GB" baseline="0" dirty="0" smtClean="0"/>
              <a:t> I’m not going to go through all the details of this diagram I already mentioned the forward and return link latencies, and the X-band transmission delays. In addition there is occultation of the TGO (or other orbiters) behind Mars.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r>
              <a:rPr lang="en-GB" baseline="0" dirty="0" smtClean="0"/>
              <a:t>[… ] Since the Rover and the Surface Platform are essentially in the same place, then each communications window is available for use by the Rover or the Surface Platform. But the orbiting Electra radios can only communicate with one asset at a time, so the allocation of the communications windows has to be coordinated between the Rover and the Surface Platform.</a:t>
            </a:r>
          </a:p>
          <a:p>
            <a:endParaRPr lang="en-GB" baseline="0" dirty="0" smtClean="0"/>
          </a:p>
          <a:p>
            <a:r>
              <a:rPr lang="en-GB" baseline="0" dirty="0" smtClean="0"/>
              <a:t>So finally we reach the main purpose of this presentation, and in the following slides I will explain how this sharing of overflights is handled.</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6</a:t>
            </a:fld>
            <a:endParaRPr lang="en-US" dirty="0"/>
          </a:p>
        </p:txBody>
      </p:sp>
    </p:spTree>
    <p:extLst>
      <p:ext uri="{BB962C8B-B14F-4D97-AF65-F5344CB8AC3E}">
        <p14:creationId xmlns:p14="http://schemas.microsoft.com/office/powerpoint/2010/main" val="1857907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 want</a:t>
            </a:r>
            <a:r>
              <a:rPr lang="en-GB" baseline="0" dirty="0" smtClean="0"/>
              <a:t> to explain in some detail how the relay planning process works, because it fundamentally affects how we communicate with Mars.</a:t>
            </a:r>
            <a:endParaRPr lang="en-GB" dirty="0" smtClean="0"/>
          </a:p>
          <a:p>
            <a:endParaRPr lang="en-GB" dirty="0" smtClean="0"/>
          </a:p>
          <a:p>
            <a:r>
              <a:rPr lang="en-GB" dirty="0" smtClean="0"/>
              <a:t>[…] Nominal</a:t>
            </a:r>
            <a:r>
              <a:rPr lang="en-GB" baseline="0" dirty="0" smtClean="0"/>
              <a:t> relay operations begin after egress. Before then, during PLTE, the overflights are planned as part a dedicated Post-Landing to Egress Operations Procedure. </a:t>
            </a:r>
          </a:p>
          <a:p>
            <a:endParaRPr lang="en-GB" baseline="0" dirty="0" smtClean="0"/>
          </a:p>
          <a:p>
            <a:r>
              <a:rPr lang="en-GB" baseline="0" dirty="0" smtClean="0"/>
              <a:t>After egress, we move to a nominal planning cycle, driven by the planning cycle of the TGO, since that is the principle means of communication with Mars (but the planning process also allows the use of NASA orbiters).</a:t>
            </a:r>
          </a:p>
          <a:p>
            <a:endParaRPr lang="en-GB" baseline="0" dirty="0" smtClean="0"/>
          </a:p>
          <a:p>
            <a:r>
              <a:rPr lang="en-GB" baseline="0" dirty="0" smtClean="0"/>
              <a:t>So Relay Operations are expected to begin at the beginning of April 2021. </a:t>
            </a:r>
          </a:p>
          <a:p>
            <a:endParaRPr lang="en-GB" baseline="0" dirty="0" smtClean="0"/>
          </a:p>
          <a:p>
            <a:r>
              <a:rPr lang="en-GB" baseline="0" dirty="0" smtClean="0"/>
              <a:t>But preparation for this begins already much earlier.</a:t>
            </a:r>
          </a:p>
          <a:p>
            <a:endParaRPr lang="en-GB" baseline="0" dirty="0" smtClean="0"/>
          </a:p>
          <a:p>
            <a:r>
              <a:rPr lang="en-GB" baseline="0" dirty="0" smtClean="0"/>
              <a:t>[…] The bible of how the relay planning is handled is the Overflight Sharing Policy. This is a set of rules derived from needs of the Rover Reference Surface Mission and the Surface Platform Reference Surface Mission, agreed with all </a:t>
            </a:r>
            <a:r>
              <a:rPr lang="en-GB" baseline="0" smtClean="0"/>
              <a:t>parties. Of </a:t>
            </a:r>
            <a:r>
              <a:rPr lang="en-GB" baseline="0" dirty="0" smtClean="0"/>
              <a:t>course, in emergency or contingency situations, the OSP can be over-ruled. But before launch, it guides the ERCO in its work. </a:t>
            </a:r>
          </a:p>
          <a:p>
            <a:endParaRPr lang="en-GB"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In mid-2020, the ERCO uses the predicted orbits of the various Mars orbiters and the Overflight Sharing Policy to calculate the optimum times to schedule ground station passes, to ensure the best latency possible for the overflights which are potentially to be used by the Rover and Surface Platform. This is important, because as we have seen, the latency associated with any overflight is heavily influenced by the supporting ground station passes.</a:t>
            </a:r>
          </a:p>
          <a:p>
            <a:endParaRPr lang="en-GB" baseline="0" dirty="0" smtClean="0"/>
          </a:p>
          <a:p>
            <a:r>
              <a:rPr lang="en-GB" baseline="0" dirty="0" smtClean="0"/>
              <a:t>[…] The requested ground station passes are given to the TGO MOC to be injected in the negotiation process for ESA-wide allocation of ground stations. </a:t>
            </a:r>
          </a:p>
          <a:p>
            <a:endParaRPr lang="en-GB" baseline="0" dirty="0" smtClean="0"/>
          </a:p>
          <a:p>
            <a:r>
              <a:rPr lang="en-GB" baseline="0" dirty="0" smtClean="0"/>
              <a:t>[…] Once the finalised ground station bookings are available, these are used to calculate the latencies of each overflight. If necessary, NASA DSN ground stations will be used to support overflights which cannot be supported by ESA ground stations. </a:t>
            </a:r>
          </a:p>
          <a:p>
            <a:endParaRPr lang="en-GB" baseline="0" dirty="0" smtClean="0"/>
          </a:p>
          <a:p>
            <a:r>
              <a:rPr lang="en-GB" baseline="0" dirty="0" smtClean="0"/>
              <a:t>[…] This is  documented in a first version of the Overflight Opportunity File. This OOF will contain all the physical overflights of all available orbiters to both Rover and Surface platform, including the latencies derived from the ground station bookings, and a draft allocation of overflights to each asset.</a:t>
            </a:r>
          </a:p>
          <a:p>
            <a:endParaRPr lang="en-GB" baseline="0" dirty="0" smtClean="0"/>
          </a:p>
          <a:p>
            <a:r>
              <a:rPr lang="en-GB" baseline="0" dirty="0" smtClean="0"/>
              <a:t>[…] In Q3/2020 this OOF is then reviewed by the ROCC and SPOCC, and a coordination meeting held to refine the allocation in line with their needs. This could include reallocating overflights between the Rover and SP, or splitting the overflights. </a:t>
            </a:r>
          </a:p>
          <a:p>
            <a:endParaRPr lang="en-GB" baseline="0" dirty="0" smtClean="0"/>
          </a:p>
          <a:p>
            <a:r>
              <a:rPr lang="en-GB" baseline="0" dirty="0" smtClean="0"/>
              <a:t>[…] The agreements are documented in an update to the OOF.</a:t>
            </a:r>
          </a:p>
          <a:p>
            <a:endParaRPr lang="en-GB" baseline="0" dirty="0" smtClean="0"/>
          </a:p>
          <a:p>
            <a:r>
              <a:rPr lang="en-GB" baseline="0" dirty="0" smtClean="0"/>
              <a:t>[…] Then in Jan 2021 will begin a monthly consolidation of the relay planning. At this stage, more accurate orbit predictions are available, and a second coordination meeting is held between ROCC and SPOCC, to adjust the overflight allocation as necessary. </a:t>
            </a:r>
          </a:p>
          <a:p>
            <a:endParaRPr lang="en-GB" baseline="0" dirty="0" smtClean="0"/>
          </a:p>
          <a:p>
            <a:r>
              <a:rPr lang="en-GB" baseline="0" dirty="0" smtClean="0"/>
              <a:t>[…] The results of this are passed to the TGO MOC, so that they can inject these relay requests into their science planning process, and check they have the power and memory necessary to support the overflights. This process is repeated every month : In Jan 2021, consolidated planning is done for the April overflights; in February, for the May overflights, and so on (always three months in advance).</a:t>
            </a:r>
          </a:p>
          <a:p>
            <a:endParaRPr lang="en-GB" baseline="0" dirty="0" smtClean="0"/>
          </a:p>
          <a:p>
            <a:r>
              <a:rPr lang="en-GB" baseline="0" dirty="0" smtClean="0"/>
              <a:t>[…] Finally in March 2021 the Final Relay Planning starts, which takes place every week, synchronised with the TGO weekly operations cycle.</a:t>
            </a: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7</a:t>
            </a:fld>
            <a:endParaRPr lang="en-US" dirty="0"/>
          </a:p>
        </p:txBody>
      </p:sp>
    </p:spTree>
    <p:extLst>
      <p:ext uri="{BB962C8B-B14F-4D97-AF65-F5344CB8AC3E}">
        <p14:creationId xmlns:p14="http://schemas.microsoft.com/office/powerpoint/2010/main" val="372426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 want</a:t>
            </a:r>
            <a:r>
              <a:rPr lang="en-GB" baseline="0" dirty="0" smtClean="0"/>
              <a:t> to focus on the weekly Final Relay planning.  The details are being worked-on as part of the operations preparation activity, but the current high-level perspective is as follows:</a:t>
            </a:r>
          </a:p>
          <a:p>
            <a:endParaRPr lang="en-GB"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 In green we see a week of TGO operations, where the Electra will relay the products in accordance with the planned overflights. </a:t>
            </a:r>
            <a:r>
              <a:rPr lang="en-GB" dirty="0" smtClean="0"/>
              <a:t>Although</a:t>
            </a:r>
            <a:r>
              <a:rPr lang="en-GB" baseline="0" dirty="0" smtClean="0"/>
              <a:t> </a:t>
            </a:r>
            <a:r>
              <a:rPr lang="en-GB" baseline="0" dirty="0" err="1" smtClean="0"/>
              <a:t>telecommands</a:t>
            </a:r>
            <a:r>
              <a:rPr lang="en-GB" baseline="0" dirty="0" smtClean="0"/>
              <a:t> are sent to Mars, and telemetry is returned from Mars, every day, the programming of the TGO Electra radio to support this communication is done on a weekly basis. </a:t>
            </a:r>
          </a:p>
          <a:p>
            <a:endParaRPr lang="en-GB" baseline="0" dirty="0" smtClean="0"/>
          </a:p>
          <a:p>
            <a:r>
              <a:rPr lang="en-GB" baseline="0" dirty="0" smtClean="0"/>
              <a:t>[…] During the week prior to the actual operations, the TGO MOC first constructs the detailed sequences of commands that will correctly orientate the spacecraft, and program the Electra to support the overflights. Towards the end of that week, the TGO MOC uplinks these commands to the TGO. </a:t>
            </a:r>
          </a:p>
          <a:p>
            <a:endParaRPr lang="en-GB" baseline="0" dirty="0" smtClean="0"/>
          </a:p>
          <a:p>
            <a:r>
              <a:rPr lang="en-GB" dirty="0" smtClean="0"/>
              <a:t>[…] In t</a:t>
            </a:r>
            <a:r>
              <a:rPr lang="en-GB" baseline="0" dirty="0" smtClean="0"/>
              <a:t>he </a:t>
            </a:r>
            <a:r>
              <a:rPr lang="en-GB" baseline="0" dirty="0" err="1" smtClean="0"/>
              <a:t>the</a:t>
            </a:r>
            <a:r>
              <a:rPr lang="en-GB" baseline="0" dirty="0" smtClean="0"/>
              <a:t> week prior to this TGO Short Term Planning, the ROCC and the SPOCC must finalise their overflight details. It is planned to have a weekly meeting every Monday, where any changes to the overflight details will be coordinated between the ROCC and the SPOCC. This incudes the timing split of any overflight which is shared between Rover and SP. </a:t>
            </a:r>
          </a:p>
          <a:p>
            <a:endParaRPr lang="en-GB" baseline="0" dirty="0" smtClean="0"/>
          </a:p>
          <a:p>
            <a:r>
              <a:rPr lang="en-GB" baseline="0" dirty="0" smtClean="0"/>
              <a:t>Having come to an agreement within the </a:t>
            </a:r>
            <a:r>
              <a:rPr lang="en-GB" baseline="0" dirty="0" err="1" smtClean="0"/>
              <a:t>ExoMars</a:t>
            </a:r>
            <a:r>
              <a:rPr lang="en-GB" baseline="0" dirty="0" smtClean="0"/>
              <a:t> mission, every other Tuesday there is a meeting with NASA; this is because NASA rovers may be wanting to adjust their TGO bookings; there may also be changes that the Rover or SP need to make to their NASA orbiter bookings. </a:t>
            </a:r>
          </a:p>
          <a:p>
            <a:endParaRPr lang="en-GB" baseline="0" dirty="0" smtClean="0"/>
          </a:p>
          <a:p>
            <a:r>
              <a:rPr lang="en-GB" baseline="0" dirty="0" smtClean="0"/>
              <a:t>After these meetings, the ROCC and the SPOCC submit their final detailed instructions for the Electra programming to the ERCO, who completes the process with the TGO MOC (and with NASA/JPL, as necessary). </a:t>
            </a:r>
          </a:p>
          <a:p>
            <a:endParaRPr lang="en-GB" baseline="0" dirty="0" smtClean="0"/>
          </a:p>
          <a:p>
            <a:r>
              <a:rPr lang="en-GB" baseline="0" dirty="0" smtClean="0"/>
              <a:t>So it can be seen that the details of the overflights have to be finalised up to two weeks before the overflight actually takes place.</a:t>
            </a:r>
          </a:p>
          <a:p>
            <a:endParaRPr lang="en-GB" baseline="0" dirty="0" smtClean="0"/>
          </a:p>
          <a:p>
            <a:r>
              <a:rPr lang="en-GB" baseline="0" dirty="0" smtClean="0"/>
              <a:t>Of course, on the day of the overflight, the ROCC and the SPOCC have complete freedom as to what commands they actually send to the ERCO to be relayed to Mars. </a:t>
            </a: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235087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a word on what we do if things go wrong.</a:t>
            </a:r>
          </a:p>
          <a:p>
            <a:r>
              <a:rPr lang="en-GB" dirty="0" smtClean="0"/>
              <a:t>[…]First, imagine a Rover or Surface</a:t>
            </a:r>
            <a:r>
              <a:rPr lang="en-GB" baseline="0" dirty="0" smtClean="0"/>
              <a:t> Platform </a:t>
            </a:r>
            <a:r>
              <a:rPr lang="en-GB" dirty="0" smtClean="0"/>
              <a:t>contingency, </a:t>
            </a:r>
          </a:p>
          <a:p>
            <a:r>
              <a:rPr lang="en-GB" dirty="0" smtClean="0"/>
              <a:t>[…]when they would like to have additional overflights. It</a:t>
            </a:r>
            <a:r>
              <a:rPr lang="en-GB" baseline="0" dirty="0" smtClean="0"/>
              <a:t> takes several weeks, or even months, </a:t>
            </a:r>
            <a:r>
              <a:rPr lang="en-GB" dirty="0" smtClean="0"/>
              <a:t>to arrange additional unplanned overflights</a:t>
            </a:r>
            <a:r>
              <a:rPr lang="en-GB" smtClean="0"/>
              <a:t>. </a:t>
            </a:r>
          </a:p>
          <a:p>
            <a:r>
              <a:rPr lang="en-GB" smtClean="0"/>
              <a:t>[…]</a:t>
            </a:r>
            <a:r>
              <a:rPr lang="en-GB" dirty="0" smtClean="0"/>
              <a:t>If an orbiter has a contingency e.g. a safe mode, </a:t>
            </a:r>
          </a:p>
          <a:p>
            <a:r>
              <a:rPr lang="en-GB" dirty="0" smtClean="0"/>
              <a:t>[…] then if we have a forward link product at the ERCO which we cannot send to Mars during the planned overflight, we don’t send it via a different overflight, because we cannot be sure those </a:t>
            </a:r>
            <a:r>
              <a:rPr lang="en-GB" dirty="0" err="1" smtClean="0"/>
              <a:t>telecommands</a:t>
            </a:r>
            <a:r>
              <a:rPr lang="en-GB" dirty="0" smtClean="0"/>
              <a:t> are valid to be received by the Rover at another time. Rather, we discard that product, and ask the ROCC and SPOCC to create new products to be sent during a subsequent overflight of their choice. Maybe the </a:t>
            </a:r>
            <a:r>
              <a:rPr lang="en-GB" dirty="0" err="1" smtClean="0"/>
              <a:t>telecommands</a:t>
            </a:r>
            <a:r>
              <a:rPr lang="en-GB" dirty="0" smtClean="0"/>
              <a:t> are the same, but that is their decision.</a:t>
            </a:r>
          </a:p>
          <a:p>
            <a:r>
              <a:rPr lang="en-GB" dirty="0" smtClean="0"/>
              <a:t>[…]</a:t>
            </a:r>
            <a:r>
              <a:rPr lang="en-GB" baseline="0" dirty="0" smtClean="0"/>
              <a:t> </a:t>
            </a:r>
            <a:r>
              <a:rPr lang="en-GB" dirty="0" smtClean="0"/>
              <a:t>If there is a ground segment contingency, </a:t>
            </a:r>
          </a:p>
          <a:p>
            <a:r>
              <a:rPr lang="en-GB" dirty="0" smtClean="0"/>
              <a:t>[…] then the first course of action is to make use of the redundancy that has been designed into the system. But if for example the ground station antenna fails, then it is probably too late to find another ground station in time, and again the forward link would be abandoned, and new forward link products provided by the ROCC, to be sent via a different ground station for a different overflight. </a:t>
            </a:r>
          </a:p>
          <a:p>
            <a:r>
              <a:rPr lang="en-GB" dirty="0" smtClean="0"/>
              <a:t>On the return link, in each case the ERCO simply returns the data as soon as it is available, which depends on the particular contingency. </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9</a:t>
            </a:fld>
            <a:endParaRPr lang="en-US" dirty="0"/>
          </a:p>
        </p:txBody>
      </p:sp>
    </p:spTree>
    <p:extLst>
      <p:ext uri="{BB962C8B-B14F-4D97-AF65-F5344CB8AC3E}">
        <p14:creationId xmlns:p14="http://schemas.microsoft.com/office/powerpoint/2010/main" val="13482999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7.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0"/>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000249" y="-2000250"/>
            <a:ext cx="5143501" cy="9144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10" name="Text Box 58"/>
          <p:cNvSpPr txBox="1">
            <a:spLocks noChangeArrowheads="1"/>
          </p:cNvSpPr>
          <p:nvPr userDrawn="1"/>
        </p:nvSpPr>
        <p:spPr bwMode="auto">
          <a:xfrm>
            <a:off x="162824" y="4571668"/>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800" noProof="0" smtClean="0">
                <a:solidFill>
                  <a:schemeClr val="bg1">
                    <a:lumMod val="85000"/>
                  </a:schemeClr>
                </a:solidFill>
              </a:rPr>
              <a:t>ESA UNCLASSIFIED - For Official Use</a:t>
            </a:r>
            <a:endParaRPr lang="en-GB" sz="800" noProof="0" dirty="0">
              <a:solidFill>
                <a:schemeClr val="bg1">
                  <a:lumMod val="85000"/>
                </a:scheme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7790400" y="4899600"/>
            <a:ext cx="1196912" cy="144000"/>
          </a:xfrm>
          <a:prstGeom prst="rect">
            <a:avLst/>
          </a:prstGeom>
        </p:spPr>
      </p:pic>
      <p:cxnSp>
        <p:nvCxnSpPr>
          <p:cNvPr id="36" name="Straight Connector 35"/>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172269" y="4908007"/>
            <a:ext cx="6826666" cy="111519"/>
            <a:chOff x="172269" y="6621494"/>
            <a:chExt cx="6826666" cy="111519"/>
          </a:xfrm>
        </p:grpSpPr>
        <p:pic>
          <p:nvPicPr>
            <p:cNvPr id="64" name="Picture 63"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smtClean="0"/>
          </a:p>
        </p:txBody>
      </p:sp>
    </p:spTree>
    <p:extLst>
      <p:ext uri="{BB962C8B-B14F-4D97-AF65-F5344CB8AC3E}">
        <p14:creationId xmlns:p14="http://schemas.microsoft.com/office/powerpoint/2010/main" val="68768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1188019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7304500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4296439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6558052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569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982" y="1250101"/>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1753232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dirty="0" smtClean="0"/>
              <a:t>Click to edit Master title style</a:t>
            </a:r>
            <a:endParaRPr lang="en-GB" noProof="0" dirty="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smtClean="0"/>
              <a:t>Click to edit Master text styles</a:t>
            </a:r>
          </a:p>
        </p:txBody>
      </p:sp>
    </p:spTree>
    <p:extLst>
      <p:ext uri="{BB962C8B-B14F-4D97-AF65-F5344CB8AC3E}">
        <p14:creationId xmlns:p14="http://schemas.microsoft.com/office/powerpoint/2010/main" val="37226072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3.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2"/>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10"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t="-1" b="23122"/>
          <a:stretch/>
        </p:blipFill>
        <p:spPr>
          <a:xfrm>
            <a:off x="7787917" y="155435"/>
            <a:ext cx="1210456" cy="504000"/>
          </a:xfrm>
          <a:prstGeom prst="rect">
            <a:avLst/>
          </a:prstGeom>
        </p:spPr>
      </p:pic>
      <p:pic>
        <p:nvPicPr>
          <p:cNvPr id="12" name="Picture 11" descr="PPT_Footer.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776787"/>
            <a:ext cx="9144000" cy="366713"/>
          </a:xfrm>
          <a:prstGeom prst="rect">
            <a:avLst/>
          </a:prstGeom>
        </p:spPr>
      </p:pic>
      <p:sp>
        <p:nvSpPr>
          <p:cNvPr id="14" name="Text Box 38"/>
          <p:cNvSpPr txBox="1">
            <a:spLocks noChangeArrowheads="1"/>
          </p:cNvSpPr>
          <p:nvPr/>
        </p:nvSpPr>
        <p:spPr bwMode="auto">
          <a:xfrm>
            <a:off x="165600" y="4580702"/>
            <a:ext cx="201914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US" sz="800" noProof="0" smtClean="0">
                <a:solidFill>
                  <a:schemeClr val="tx1">
                    <a:lumMod val="75000"/>
                    <a:lumOff val="25000"/>
                  </a:schemeClr>
                </a:solidFill>
              </a:rPr>
              <a:t>ESA UNCLASSIFIED - For Official Use</a:t>
            </a:r>
            <a:endParaRPr lang="en-GB" sz="800" noProof="0" dirty="0">
              <a:solidFill>
                <a:schemeClr val="tx1">
                  <a:lumMod val="75000"/>
                  <a:lumOff val="25000"/>
                </a:schemeClr>
              </a:solidFill>
            </a:endParaRPr>
          </a:p>
        </p:txBody>
      </p:sp>
      <p:sp>
        <p:nvSpPr>
          <p:cNvPr id="39" name="Text Box 34"/>
          <p:cNvSpPr txBox="1">
            <a:spLocks noChangeAspect="1" noChangeArrowheads="1"/>
          </p:cNvSpPr>
          <p:nvPr/>
        </p:nvSpPr>
        <p:spPr bwMode="auto">
          <a:xfrm>
            <a:off x="7494680" y="4597199"/>
            <a:ext cx="1557478"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en-GB" sz="800" noProof="1" smtClean="0">
                <a:solidFill>
                  <a:schemeClr val="bg2"/>
                </a:solidFill>
              </a:rPr>
              <a:t>ESA| 18/4/2018 | Slide  </a:t>
            </a:r>
            <a:fld id="{1AB6B357-84EC-4001-85B0-286FE7508873}" type="slidenum">
              <a:rPr lang="en-GB" sz="800" noProof="1" smtClean="0">
                <a:solidFill>
                  <a:schemeClr val="bg2"/>
                </a:solidFill>
              </a:rPr>
              <a:t>‹#›</a:t>
            </a:fld>
            <a:endParaRPr lang="en-GB" sz="800" noProof="1">
              <a:solidFill>
                <a:schemeClr val="bg2"/>
              </a:solidFill>
            </a:endParaRPr>
          </a:p>
        </p:txBody>
      </p:sp>
      <p:grpSp>
        <p:nvGrpSpPr>
          <p:cNvPr id="65" name="Group 64"/>
          <p:cNvGrpSpPr/>
          <p:nvPr/>
        </p:nvGrpSpPr>
        <p:grpSpPr>
          <a:xfrm>
            <a:off x="172269" y="4908007"/>
            <a:ext cx="6826666" cy="111519"/>
            <a:chOff x="172269" y="6621494"/>
            <a:chExt cx="6826666" cy="111519"/>
          </a:xfrm>
        </p:grpSpPr>
        <p:pic>
          <p:nvPicPr>
            <p:cNvPr id="66" name="Picture 65"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41" r:id="rId2"/>
    <p:sldLayoutId id="2147483930" r:id="rId3"/>
    <p:sldLayoutId id="2147483943" r:id="rId4"/>
    <p:sldLayoutId id="2147483944" r:id="rId5"/>
    <p:sldLayoutId id="2147483945" r:id="rId6"/>
    <p:sldLayoutId id="2147483947" r:id="rId7"/>
    <p:sldLayoutId id="2147483948" r:id="rId8"/>
    <p:sldLayoutId id="2147483949" r:id="rId9"/>
  </p:sldLayoutIdLst>
  <p:timing>
    <p:tnLst>
      <p:par>
        <p:cTn id="1" dur="indefinite" restart="never" nodeType="tmRoot"/>
      </p:par>
    </p:tnLst>
  </p:timing>
  <p:hf sldNum="0" hdr="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hyperlink" Target="file:///\\upload.wikimedia.org\wikipedia\commons\d\da\Roscosmos_logo_ru.svg" TargetMode="External"/><Relationship Id="rId7" Type="http://schemas.openxmlformats.org/officeDocument/2006/relationships/image" Target="../media/image42.png"/><Relationship Id="rId12"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gif"/><Relationship Id="rId11" Type="http://schemas.openxmlformats.org/officeDocument/2006/relationships/image" Target="../media/image44.jpeg"/><Relationship Id="rId5" Type="http://schemas.openxmlformats.org/officeDocument/2006/relationships/image" Target="../media/image41.gif"/><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0" y="971581"/>
            <a:ext cx="914399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algn="ctr" defTabSz="914400" latinLnBrk="0">
              <a:lnSpc>
                <a:spcPct val="100000"/>
              </a:lnSpc>
              <a:buClrTx/>
              <a:buSzTx/>
              <a:buFontTx/>
              <a:buNone/>
              <a:tabLst/>
              <a:defRPr/>
            </a:pPr>
            <a:r>
              <a:rPr lang="en-GB" sz="2800" dirty="0" smtClean="0">
                <a:solidFill>
                  <a:schemeClr val="bg1">
                    <a:lumMod val="95000"/>
                  </a:schemeClr>
                </a:solidFill>
                <a:latin typeface="Verdana"/>
                <a:ea typeface="+mj-ea"/>
                <a:cs typeface="Verdana"/>
              </a:rPr>
              <a:t>ExoMars 2020 Mission</a:t>
            </a:r>
          </a:p>
          <a:p>
            <a:pPr marL="0" marR="0" lvl="0" indent="0" algn="ctr" defTabSz="914400" latinLnBrk="0">
              <a:lnSpc>
                <a:spcPct val="100000"/>
              </a:lnSpc>
              <a:buClrTx/>
              <a:buSzTx/>
              <a:buFontTx/>
              <a:buNone/>
              <a:tabLst/>
              <a:defRPr/>
            </a:pPr>
            <a:r>
              <a:rPr lang="en-GB" sz="2800" dirty="0" smtClean="0">
                <a:solidFill>
                  <a:schemeClr val="bg1">
                    <a:lumMod val="95000"/>
                  </a:schemeClr>
                </a:solidFill>
                <a:latin typeface="Verdana"/>
                <a:ea typeface="+mj-ea"/>
                <a:cs typeface="Verdana"/>
              </a:rPr>
              <a:t> </a:t>
            </a:r>
          </a:p>
          <a:p>
            <a:pPr marL="0" marR="0" lvl="0" indent="0" algn="ctr" defTabSz="914400" latinLnBrk="0">
              <a:lnSpc>
                <a:spcPct val="100000"/>
              </a:lnSpc>
              <a:buClrTx/>
              <a:buSzTx/>
              <a:buFontTx/>
              <a:buNone/>
              <a:tabLst/>
              <a:defRPr/>
            </a:pPr>
            <a:r>
              <a:rPr lang="en-GB" sz="2800" dirty="0" smtClean="0">
                <a:solidFill>
                  <a:schemeClr val="bg1">
                    <a:lumMod val="95000"/>
                  </a:schemeClr>
                </a:solidFill>
                <a:latin typeface="Verdana"/>
                <a:ea typeface="+mj-ea"/>
                <a:cs typeface="Verdana"/>
              </a:rPr>
              <a:t>Sharing TGO passes</a:t>
            </a:r>
          </a:p>
          <a:p>
            <a:pPr marL="0" marR="0" lvl="0" indent="0" algn="ctr" defTabSz="914400" latinLnBrk="0">
              <a:lnSpc>
                <a:spcPct val="100000"/>
              </a:lnSpc>
              <a:buClrTx/>
              <a:buSzTx/>
              <a:buFontTx/>
              <a:buNone/>
              <a:tabLst/>
              <a:defRPr/>
            </a:pPr>
            <a:r>
              <a:rPr lang="en-GB" sz="2800" dirty="0">
                <a:solidFill>
                  <a:schemeClr val="bg1">
                    <a:lumMod val="95000"/>
                  </a:schemeClr>
                </a:solidFill>
                <a:latin typeface="Verdana"/>
                <a:ea typeface="+mj-ea"/>
                <a:cs typeface="Verdana"/>
              </a:rPr>
              <a:t>b</a:t>
            </a:r>
            <a:r>
              <a:rPr lang="en-GB" sz="2800" dirty="0" smtClean="0">
                <a:solidFill>
                  <a:schemeClr val="bg1">
                    <a:lumMod val="95000"/>
                  </a:schemeClr>
                </a:solidFill>
                <a:latin typeface="Verdana"/>
                <a:ea typeface="+mj-ea"/>
                <a:cs typeface="Verdana"/>
              </a:rPr>
              <a:t>etween Rover and Surface Platform</a:t>
            </a:r>
            <a:endParaRPr lang="en-GB" sz="2800" dirty="0">
              <a:solidFill>
                <a:schemeClr val="bg1">
                  <a:lumMod val="95000"/>
                </a:schemeClr>
              </a:solidFill>
              <a:latin typeface="Verdana"/>
              <a:ea typeface="+mj-ea"/>
              <a:cs typeface="Verdana"/>
            </a:endParaRPr>
          </a:p>
        </p:txBody>
      </p:sp>
      <p:sp>
        <p:nvSpPr>
          <p:cNvPr id="7" name="Text Box 24"/>
          <p:cNvSpPr txBox="1">
            <a:spLocks noChangeArrowheads="1"/>
          </p:cNvSpPr>
          <p:nvPr/>
        </p:nvSpPr>
        <p:spPr bwMode="auto">
          <a:xfrm>
            <a:off x="110622" y="4053013"/>
            <a:ext cx="4761619" cy="307777"/>
          </a:xfrm>
          <a:prstGeom prst="rect">
            <a:avLst/>
          </a:prstGeom>
          <a:noFill/>
          <a:ln>
            <a:noFill/>
          </a:ln>
          <a:effectLst/>
          <a:extLst/>
        </p:spPr>
        <p:txBody>
          <a:bodyPr wrap="square">
            <a:spAutoFit/>
          </a:bodyPr>
          <a:lstStyle/>
          <a:p>
            <a:pPr>
              <a:spcBef>
                <a:spcPts val="0"/>
              </a:spcBef>
            </a:pPr>
            <a:r>
              <a:rPr lang="en-GB" sz="1400" dirty="0" smtClean="0">
                <a:solidFill>
                  <a:schemeClr val="bg1"/>
                </a:solidFill>
              </a:rPr>
              <a:t>18 April 2018, issue 0.0 </a:t>
            </a:r>
            <a:endParaRPr lang="en-GB" sz="1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Slide – Acronyms </a:t>
            </a:r>
            <a:endParaRPr lang="en-GB" dirty="0"/>
          </a:p>
        </p:txBody>
      </p:sp>
      <p:sp>
        <p:nvSpPr>
          <p:cNvPr id="3" name="Content Placeholder 2"/>
          <p:cNvSpPr>
            <a:spLocks noGrp="1"/>
          </p:cNvSpPr>
          <p:nvPr>
            <p:ph idx="1"/>
          </p:nvPr>
        </p:nvSpPr>
        <p:spPr>
          <a:xfrm>
            <a:off x="172800" y="628877"/>
            <a:ext cx="8748000" cy="3823200"/>
          </a:xfrm>
        </p:spPr>
        <p:txBody>
          <a:bodyPr/>
          <a:lstStyle/>
          <a:p>
            <a:r>
              <a:rPr lang="en-GB" sz="1400" dirty="0" smtClean="0"/>
              <a:t>BLK	Bear Lakes &amp; </a:t>
            </a:r>
            <a:r>
              <a:rPr lang="en-GB" sz="1400" dirty="0" err="1" smtClean="0"/>
              <a:t>Kaliazin</a:t>
            </a:r>
            <a:endParaRPr lang="en-GB" sz="1400" dirty="0" smtClean="0"/>
          </a:p>
          <a:p>
            <a:r>
              <a:rPr lang="en-GB" sz="1400" dirty="0" smtClean="0"/>
              <a:t>CEB	</a:t>
            </a:r>
            <a:r>
              <a:rPr lang="en-GB" sz="1400" dirty="0" err="1" smtClean="0"/>
              <a:t>Cebreros</a:t>
            </a:r>
            <a:endParaRPr lang="en-GB" sz="1400" dirty="0" smtClean="0"/>
          </a:p>
          <a:p>
            <a:r>
              <a:rPr lang="en-GB" sz="1400" dirty="0" smtClean="0"/>
              <a:t>ERCO	European Relay Coordination Office</a:t>
            </a:r>
          </a:p>
          <a:p>
            <a:r>
              <a:rPr lang="en-GB" sz="1400" dirty="0" smtClean="0"/>
              <a:t>LCC	Lander Control Centre</a:t>
            </a:r>
          </a:p>
          <a:p>
            <a:r>
              <a:rPr lang="en-GB" sz="1400" dirty="0" smtClean="0"/>
              <a:t>MLG	</a:t>
            </a:r>
            <a:r>
              <a:rPr lang="en-GB" sz="1400" dirty="0" err="1" smtClean="0"/>
              <a:t>Malargue</a:t>
            </a:r>
            <a:endParaRPr lang="en-GB" sz="1400" dirty="0" smtClean="0"/>
          </a:p>
          <a:p>
            <a:r>
              <a:rPr lang="en-GB" sz="1400" dirty="0" smtClean="0"/>
              <a:t>MOC	Mission Operations Centre</a:t>
            </a:r>
          </a:p>
          <a:p>
            <a:r>
              <a:rPr lang="en-GB" sz="1400" dirty="0" smtClean="0"/>
              <a:t>NNO	New Norcia</a:t>
            </a:r>
          </a:p>
          <a:p>
            <a:r>
              <a:rPr lang="en-GB" sz="1400" dirty="0" smtClean="0"/>
              <a:t>OWLT	One Way Light Time</a:t>
            </a:r>
          </a:p>
          <a:p>
            <a:r>
              <a:rPr lang="en-GB" sz="1400" dirty="0" smtClean="0"/>
              <a:t>ROCC	Rover Operations Control Centre</a:t>
            </a:r>
          </a:p>
          <a:p>
            <a:r>
              <a:rPr lang="en-GB" sz="1400" dirty="0" smtClean="0"/>
              <a:t>RSM	Reference Surface Mission</a:t>
            </a:r>
          </a:p>
          <a:p>
            <a:r>
              <a:rPr lang="en-GB" sz="1400" dirty="0" smtClean="0"/>
              <a:t>SP	Surface Platform</a:t>
            </a:r>
          </a:p>
          <a:p>
            <a:r>
              <a:rPr lang="en-GB" sz="1400" dirty="0" smtClean="0"/>
              <a:t>SPOCC	Surface Platform Operations Control Centre</a:t>
            </a:r>
          </a:p>
          <a:p>
            <a:r>
              <a:rPr lang="en-GB" sz="1400" dirty="0" smtClean="0"/>
              <a:t>TGO	Trace Gas Orbiter</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2634208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Overflights</a:t>
            </a:r>
            <a:endParaRPr lang="en-GB" dirty="0"/>
          </a:p>
        </p:txBody>
      </p:sp>
      <p:sp>
        <p:nvSpPr>
          <p:cNvPr id="4" name="Slide Number Placeholder 3"/>
          <p:cNvSpPr>
            <a:spLocks noGrp="1"/>
          </p:cNvSpPr>
          <p:nvPr>
            <p:ph type="sldNum" sz="quarter" idx="4294967295"/>
          </p:nvPr>
        </p:nvSpPr>
        <p:spPr/>
        <p:txBody>
          <a:bodyPr/>
          <a:lstStyle/>
          <a:p>
            <a:pPr>
              <a:defRPr/>
            </a:pPr>
            <a:endParaRPr lang="en-GB" dirty="0"/>
          </a:p>
        </p:txBody>
      </p:sp>
      <p:pic>
        <p:nvPicPr>
          <p:cNvPr id="6" name="Picture 5"/>
          <p:cNvPicPr>
            <a:picLocks noChangeAspect="1"/>
          </p:cNvPicPr>
          <p:nvPr/>
        </p:nvPicPr>
        <p:blipFill>
          <a:blip r:embed="rId3"/>
          <a:stretch>
            <a:fillRect/>
          </a:stretch>
        </p:blipFill>
        <p:spPr>
          <a:xfrm>
            <a:off x="12971" y="839570"/>
            <a:ext cx="9098604" cy="3642799"/>
          </a:xfrm>
          <a:prstGeom prst="rect">
            <a:avLst/>
          </a:prstGeom>
        </p:spPr>
      </p:pic>
    </p:spTree>
    <p:extLst>
      <p:ext uri="{BB962C8B-B14F-4D97-AF65-F5344CB8AC3E}">
        <p14:creationId xmlns:p14="http://schemas.microsoft.com/office/powerpoint/2010/main" val="3485485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47523"/>
            <a:ext cx="9120854" cy="3641598"/>
          </a:xfrm>
          <a:prstGeom prst="rect">
            <a:avLst/>
          </a:prstGeom>
        </p:spPr>
      </p:pic>
      <p:sp>
        <p:nvSpPr>
          <p:cNvPr id="3" name="Title 1"/>
          <p:cNvSpPr txBox="1">
            <a:spLocks/>
          </p:cNvSpPr>
          <p:nvPr/>
        </p:nvSpPr>
        <p:spPr>
          <a:xfrm>
            <a:off x="143086" y="149150"/>
            <a:ext cx="7174846" cy="430887"/>
          </a:xfrm>
          <a:prstGeom prst="rect">
            <a:avLst/>
          </a:prstGeom>
        </p:spPr>
        <p:txBody>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a:r>
              <a:rPr lang="en-US" kern="0" dirty="0" smtClean="0"/>
              <a:t>Overflights with ground station visibility</a:t>
            </a:r>
            <a:endParaRPr lang="en-US" kern="0" dirty="0"/>
          </a:p>
        </p:txBody>
      </p:sp>
    </p:spTree>
    <p:extLst>
      <p:ext uri="{BB962C8B-B14F-4D97-AF65-F5344CB8AC3E}">
        <p14:creationId xmlns:p14="http://schemas.microsoft.com/office/powerpoint/2010/main" val="355314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47523"/>
            <a:ext cx="9120854" cy="3641598"/>
          </a:xfrm>
          <a:prstGeom prst="rect">
            <a:avLst/>
          </a:prstGeom>
        </p:spPr>
      </p:pic>
      <p:sp>
        <p:nvSpPr>
          <p:cNvPr id="3" name="Title 1"/>
          <p:cNvSpPr txBox="1">
            <a:spLocks/>
          </p:cNvSpPr>
          <p:nvPr/>
        </p:nvSpPr>
        <p:spPr>
          <a:xfrm>
            <a:off x="143085" y="149150"/>
            <a:ext cx="7408977" cy="430887"/>
          </a:xfrm>
          <a:prstGeom prst="rect">
            <a:avLst/>
          </a:prstGeom>
        </p:spPr>
        <p:txBody>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a:r>
              <a:rPr lang="en-US" kern="0" dirty="0" smtClean="0"/>
              <a:t>Overflights with idealized ground station bookings</a:t>
            </a:r>
            <a:endParaRPr lang="en-US" kern="0" dirty="0"/>
          </a:p>
        </p:txBody>
      </p:sp>
      <p:sp>
        <p:nvSpPr>
          <p:cNvPr id="4" name="Rectangle 3"/>
          <p:cNvSpPr/>
          <p:nvPr/>
        </p:nvSpPr>
        <p:spPr>
          <a:xfrm>
            <a:off x="2032611" y="2668322"/>
            <a:ext cx="765675" cy="352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2794" y="3172857"/>
            <a:ext cx="749147" cy="352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580481" y="3172730"/>
            <a:ext cx="363557" cy="352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476520" y="3650128"/>
            <a:ext cx="363557" cy="352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176091" y="2181211"/>
            <a:ext cx="701408" cy="352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275942" y="3172730"/>
            <a:ext cx="701408" cy="352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11667" y="3692763"/>
            <a:ext cx="701408" cy="352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1373" y="3650128"/>
            <a:ext cx="363557" cy="352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356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7108" y="839169"/>
            <a:ext cx="8257467" cy="1337786"/>
            <a:chOff x="333185" y="2915071"/>
            <a:chExt cx="8257467" cy="1337786"/>
          </a:xfrm>
        </p:grpSpPr>
        <p:sp>
          <p:nvSpPr>
            <p:cNvPr id="3" name="TextBox 2"/>
            <p:cNvSpPr txBox="1"/>
            <p:nvPr/>
          </p:nvSpPr>
          <p:spPr>
            <a:xfrm>
              <a:off x="5482725" y="2915071"/>
              <a:ext cx="895424" cy="400110"/>
            </a:xfrm>
            <a:prstGeom prst="rect">
              <a:avLst/>
            </a:prstGeom>
            <a:noFill/>
          </p:spPr>
          <p:txBody>
            <a:bodyPr wrap="square" rtlCol="0">
              <a:spAutoFit/>
            </a:bodyPr>
            <a:lstStyle/>
            <a:p>
              <a:pPr algn="ctr"/>
              <a:r>
                <a:rPr lang="en-GB" sz="1000" b="1" dirty="0" smtClean="0"/>
                <a:t>50 – 75 min</a:t>
              </a:r>
              <a:endParaRPr lang="en-GB" sz="1000" b="1" dirty="0"/>
            </a:p>
          </p:txBody>
        </p:sp>
        <p:grpSp>
          <p:nvGrpSpPr>
            <p:cNvPr id="4" name="Group 3"/>
            <p:cNvGrpSpPr/>
            <p:nvPr/>
          </p:nvGrpSpPr>
          <p:grpSpPr>
            <a:xfrm>
              <a:off x="333185" y="3068960"/>
              <a:ext cx="8257467" cy="1183897"/>
              <a:chOff x="372046" y="1335293"/>
              <a:chExt cx="8257467" cy="1183897"/>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046" y="1617971"/>
                <a:ext cx="606026" cy="432047"/>
              </a:xfrm>
              <a:prstGeom prst="rect">
                <a:avLst/>
              </a:prstGeom>
              <a:ln w="12700">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611" y="1608091"/>
                <a:ext cx="616744" cy="461963"/>
              </a:xfrm>
              <a:prstGeom prst="rect">
                <a:avLst/>
              </a:prstGeom>
              <a:ln w="12700">
                <a:solidFill>
                  <a:schemeClr val="tx1"/>
                </a:solidFill>
              </a:ln>
            </p:spPr>
          </p:pic>
          <p:sp>
            <p:nvSpPr>
              <p:cNvPr id="7" name="TextBox 6"/>
              <p:cNvSpPr txBox="1"/>
              <p:nvPr/>
            </p:nvSpPr>
            <p:spPr>
              <a:xfrm>
                <a:off x="372046" y="2050018"/>
                <a:ext cx="606026" cy="215444"/>
              </a:xfrm>
              <a:prstGeom prst="rect">
                <a:avLst/>
              </a:prstGeom>
              <a:noFill/>
            </p:spPr>
            <p:txBody>
              <a:bodyPr wrap="square" rtlCol="0">
                <a:spAutoFit/>
              </a:bodyPr>
              <a:lstStyle/>
              <a:p>
                <a:pPr algn="ctr"/>
                <a:r>
                  <a:rPr lang="en-GB" sz="800" b="1" dirty="0" smtClean="0"/>
                  <a:t>ROCC</a:t>
                </a:r>
                <a:endParaRPr lang="en-GB" sz="800" b="1" dirty="0"/>
              </a:p>
            </p:txBody>
          </p:sp>
          <p:sp>
            <p:nvSpPr>
              <p:cNvPr id="8" name="TextBox 7"/>
              <p:cNvSpPr txBox="1"/>
              <p:nvPr/>
            </p:nvSpPr>
            <p:spPr>
              <a:xfrm>
                <a:off x="904430" y="1335293"/>
                <a:ext cx="895424" cy="400110"/>
              </a:xfrm>
              <a:prstGeom prst="rect">
                <a:avLst/>
              </a:prstGeom>
              <a:noFill/>
            </p:spPr>
            <p:txBody>
              <a:bodyPr wrap="square" rtlCol="0">
                <a:spAutoFit/>
              </a:bodyPr>
              <a:lstStyle/>
              <a:p>
                <a:pPr algn="ctr"/>
                <a:r>
                  <a:rPr lang="en-GB" sz="1000" b="1" dirty="0" smtClean="0"/>
                  <a:t>1 – 10</a:t>
                </a:r>
              </a:p>
              <a:p>
                <a:pPr algn="ctr"/>
                <a:r>
                  <a:rPr lang="en-GB" sz="1000" b="1" dirty="0" smtClean="0"/>
                  <a:t>min</a:t>
                </a:r>
                <a:endParaRPr lang="en-GB" sz="10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4458" y="1609687"/>
                <a:ext cx="616744" cy="461963"/>
              </a:xfrm>
              <a:prstGeom prst="rect">
                <a:avLst/>
              </a:prstGeom>
              <a:ln w="12700">
                <a:solidFill>
                  <a:schemeClr val="tx1"/>
                </a:solidFill>
              </a:ln>
            </p:spPr>
          </p:pic>
          <p:sp>
            <p:nvSpPr>
              <p:cNvPr id="10" name="TextBox 9"/>
              <p:cNvSpPr txBox="1"/>
              <p:nvPr/>
            </p:nvSpPr>
            <p:spPr>
              <a:xfrm>
                <a:off x="1720001" y="2084816"/>
                <a:ext cx="637354" cy="215444"/>
              </a:xfrm>
              <a:prstGeom prst="rect">
                <a:avLst/>
              </a:prstGeom>
              <a:noFill/>
            </p:spPr>
            <p:txBody>
              <a:bodyPr wrap="square" rtlCol="0">
                <a:spAutoFit/>
              </a:bodyPr>
              <a:lstStyle/>
              <a:p>
                <a:pPr algn="ctr"/>
                <a:r>
                  <a:rPr lang="en-GB" sz="800" b="1" dirty="0" smtClean="0"/>
                  <a:t>ERCO</a:t>
                </a:r>
                <a:endParaRPr lang="en-GB" sz="800" b="1" dirty="0"/>
              </a:p>
            </p:txBody>
          </p:sp>
          <p:sp>
            <p:nvSpPr>
              <p:cNvPr id="11" name="TextBox 10"/>
              <p:cNvSpPr txBox="1"/>
              <p:nvPr/>
            </p:nvSpPr>
            <p:spPr>
              <a:xfrm>
                <a:off x="3224458" y="2071650"/>
                <a:ext cx="606026" cy="338554"/>
              </a:xfrm>
              <a:prstGeom prst="rect">
                <a:avLst/>
              </a:prstGeom>
              <a:noFill/>
            </p:spPr>
            <p:txBody>
              <a:bodyPr wrap="square" rtlCol="0">
                <a:spAutoFit/>
              </a:bodyPr>
              <a:lstStyle/>
              <a:p>
                <a:pPr algn="ctr"/>
                <a:r>
                  <a:rPr lang="en-GB" sz="800" b="1" dirty="0" smtClean="0"/>
                  <a:t>TGO MOC</a:t>
                </a:r>
                <a:endParaRPr lang="en-GB" sz="800" b="1" dirty="0"/>
              </a:p>
            </p:txBody>
          </p:sp>
          <p:sp>
            <p:nvSpPr>
              <p:cNvPr id="12" name="TextBox 11"/>
              <p:cNvSpPr txBox="1"/>
              <p:nvPr/>
            </p:nvSpPr>
            <p:spPr>
              <a:xfrm>
                <a:off x="2329034" y="1406739"/>
                <a:ext cx="895424" cy="246221"/>
              </a:xfrm>
              <a:prstGeom prst="rect">
                <a:avLst/>
              </a:prstGeom>
              <a:noFill/>
            </p:spPr>
            <p:txBody>
              <a:bodyPr wrap="square" rtlCol="0">
                <a:spAutoFit/>
              </a:bodyPr>
              <a:lstStyle/>
              <a:p>
                <a:pPr algn="ctr"/>
                <a:r>
                  <a:rPr lang="en-GB" sz="1000" b="1" dirty="0" smtClean="0"/>
                  <a:t>2 hours</a:t>
                </a:r>
                <a:endParaRPr lang="en-GB" sz="1000" b="1"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5840" y="1634531"/>
                <a:ext cx="616744" cy="444908"/>
              </a:xfrm>
              <a:prstGeom prst="rect">
                <a:avLst/>
              </a:prstGeom>
              <a:ln w="12700">
                <a:solidFill>
                  <a:schemeClr val="tx1"/>
                </a:solidFill>
              </a:ln>
            </p:spPr>
          </p:pic>
          <p:sp>
            <p:nvSpPr>
              <p:cNvPr id="14" name="TextBox 13"/>
              <p:cNvSpPr txBox="1"/>
              <p:nvPr/>
            </p:nvSpPr>
            <p:spPr>
              <a:xfrm>
                <a:off x="6516558" y="2079439"/>
                <a:ext cx="606026" cy="215444"/>
              </a:xfrm>
              <a:prstGeom prst="rect">
                <a:avLst/>
              </a:prstGeom>
              <a:noFill/>
            </p:spPr>
            <p:txBody>
              <a:bodyPr wrap="square" rtlCol="0">
                <a:spAutoFit/>
              </a:bodyPr>
              <a:lstStyle/>
              <a:p>
                <a:pPr algn="ctr"/>
                <a:r>
                  <a:rPr lang="en-GB" sz="800" b="1" dirty="0" smtClean="0"/>
                  <a:t>TGO</a:t>
                </a:r>
                <a:endParaRPr lang="en-GB" sz="800" b="1" dirty="0"/>
              </a:p>
            </p:txBody>
          </p:sp>
          <p:sp>
            <p:nvSpPr>
              <p:cNvPr id="15" name="Right Arrow 14"/>
              <p:cNvSpPr/>
              <p:nvPr/>
            </p:nvSpPr>
            <p:spPr>
              <a:xfrm>
                <a:off x="5510003" y="1594618"/>
                <a:ext cx="918590" cy="116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Transmit</a:t>
                </a:r>
                <a:endParaRPr lang="en-GB" sz="800" dirty="0">
                  <a:solidFill>
                    <a:schemeClr val="tx1"/>
                  </a:solidFill>
                </a:endParaRPr>
              </a:p>
            </p:txBody>
          </p:sp>
          <p:sp>
            <p:nvSpPr>
              <p:cNvPr id="16" name="Left Arrow 15"/>
              <p:cNvSpPr/>
              <p:nvPr/>
            </p:nvSpPr>
            <p:spPr>
              <a:xfrm>
                <a:off x="5492488" y="1779880"/>
                <a:ext cx="936105" cy="147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Failure Report</a:t>
                </a:r>
                <a:endParaRPr lang="en-GB" sz="800" dirty="0">
                  <a:solidFill>
                    <a:schemeClr val="tx1"/>
                  </a:solidFill>
                </a:endParaRPr>
              </a:p>
            </p:txBody>
          </p:sp>
          <p:sp>
            <p:nvSpPr>
              <p:cNvPr id="17" name="Right Arrow 16"/>
              <p:cNvSpPr/>
              <p:nvPr/>
            </p:nvSpPr>
            <p:spPr>
              <a:xfrm>
                <a:off x="5492489" y="1999334"/>
                <a:ext cx="936104" cy="116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Re-Transmit</a:t>
                </a:r>
                <a:endParaRPr lang="en-GB" sz="800" dirty="0">
                  <a:solidFill>
                    <a:schemeClr val="tx1"/>
                  </a:solidFill>
                </a:endParaRPr>
              </a:p>
            </p:txBody>
          </p:sp>
          <p:sp>
            <p:nvSpPr>
              <p:cNvPr id="18" name="Right Arrow 17"/>
              <p:cNvSpPr/>
              <p:nvPr/>
            </p:nvSpPr>
            <p:spPr>
              <a:xfrm>
                <a:off x="2411760" y="1790854"/>
                <a:ext cx="720080" cy="116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OPS-LAN</a:t>
                </a:r>
                <a:endParaRPr lang="en-GB" sz="800" dirty="0">
                  <a:solidFill>
                    <a:schemeClr val="tx1"/>
                  </a:solidFill>
                </a:endParaRPr>
              </a:p>
            </p:txBody>
          </p:sp>
          <p:sp>
            <p:nvSpPr>
              <p:cNvPr id="19" name="Right Arrow 18"/>
              <p:cNvSpPr/>
              <p:nvPr/>
            </p:nvSpPr>
            <p:spPr>
              <a:xfrm>
                <a:off x="1020118" y="1780731"/>
                <a:ext cx="648072" cy="116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GFTS</a:t>
                </a:r>
                <a:endParaRPr lang="en-GB" sz="800" dirty="0">
                  <a:solidFill>
                    <a:schemeClr val="tx1"/>
                  </a:solidFill>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2769" y="1626003"/>
                <a:ext cx="616744" cy="444908"/>
              </a:xfrm>
              <a:prstGeom prst="rect">
                <a:avLst/>
              </a:prstGeom>
              <a:ln w="12700">
                <a:solidFill>
                  <a:schemeClr val="tx1"/>
                </a:solidFill>
              </a:ln>
            </p:spPr>
          </p:pic>
          <p:sp>
            <p:nvSpPr>
              <p:cNvPr id="21" name="Right Arrow 20"/>
              <p:cNvSpPr/>
              <p:nvPr/>
            </p:nvSpPr>
            <p:spPr>
              <a:xfrm>
                <a:off x="7247259" y="1790114"/>
                <a:ext cx="693502" cy="13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Transmit</a:t>
                </a:r>
                <a:endParaRPr lang="en-GB" sz="800" dirty="0">
                  <a:solidFill>
                    <a:schemeClr val="tx1"/>
                  </a:solidFill>
                </a:endParaRPr>
              </a:p>
            </p:txBody>
          </p:sp>
          <p:sp>
            <p:nvSpPr>
              <p:cNvPr id="22" name="TextBox 21"/>
              <p:cNvSpPr txBox="1"/>
              <p:nvPr/>
            </p:nvSpPr>
            <p:spPr>
              <a:xfrm>
                <a:off x="6956123" y="1335293"/>
                <a:ext cx="1275774" cy="400110"/>
              </a:xfrm>
              <a:prstGeom prst="rect">
                <a:avLst/>
              </a:prstGeom>
              <a:noFill/>
            </p:spPr>
            <p:txBody>
              <a:bodyPr wrap="square" rtlCol="0">
                <a:spAutoFit/>
              </a:bodyPr>
              <a:lstStyle/>
              <a:p>
                <a:pPr algn="ctr"/>
                <a:r>
                  <a:rPr lang="en-GB" sz="1000" b="1" dirty="0" smtClean="0"/>
                  <a:t>30 sec – 1 hour</a:t>
                </a:r>
                <a:endParaRPr lang="en-GB" sz="1000" b="1" dirty="0"/>
              </a:p>
            </p:txBody>
          </p:sp>
          <p:sp>
            <p:nvSpPr>
              <p:cNvPr id="23" name="TextBox 22"/>
              <p:cNvSpPr txBox="1"/>
              <p:nvPr/>
            </p:nvSpPr>
            <p:spPr>
              <a:xfrm>
                <a:off x="8018128" y="2087228"/>
                <a:ext cx="606026" cy="215444"/>
              </a:xfrm>
              <a:prstGeom prst="rect">
                <a:avLst/>
              </a:prstGeom>
              <a:noFill/>
            </p:spPr>
            <p:txBody>
              <a:bodyPr wrap="square" rtlCol="0">
                <a:spAutoFit/>
              </a:bodyPr>
              <a:lstStyle/>
              <a:p>
                <a:pPr algn="ctr"/>
                <a:r>
                  <a:rPr lang="en-GB" sz="800" b="1" dirty="0" smtClean="0"/>
                  <a:t>Rover</a:t>
                </a:r>
                <a:endParaRPr lang="en-GB" sz="800" b="1" dirty="0"/>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8024" y="1634531"/>
                <a:ext cx="616744" cy="471348"/>
              </a:xfrm>
              <a:prstGeom prst="rect">
                <a:avLst/>
              </a:prstGeom>
              <a:ln w="12700">
                <a:solidFill>
                  <a:schemeClr val="tx1"/>
                </a:solidFill>
              </a:ln>
            </p:spPr>
          </p:pic>
          <p:sp>
            <p:nvSpPr>
              <p:cNvPr id="25" name="Right Arrow 24"/>
              <p:cNvSpPr/>
              <p:nvPr/>
            </p:nvSpPr>
            <p:spPr>
              <a:xfrm>
                <a:off x="3968415" y="1810641"/>
                <a:ext cx="720080" cy="116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MPLS</a:t>
                </a:r>
                <a:endParaRPr lang="en-GB" sz="800" dirty="0">
                  <a:solidFill>
                    <a:schemeClr val="tx1"/>
                  </a:solidFill>
                </a:endParaRPr>
              </a:p>
            </p:txBody>
          </p:sp>
          <p:sp>
            <p:nvSpPr>
              <p:cNvPr id="26" name="TextBox 25"/>
              <p:cNvSpPr txBox="1"/>
              <p:nvPr/>
            </p:nvSpPr>
            <p:spPr>
              <a:xfrm>
                <a:off x="3849939" y="1412237"/>
                <a:ext cx="895424" cy="246221"/>
              </a:xfrm>
              <a:prstGeom prst="rect">
                <a:avLst/>
              </a:prstGeom>
              <a:noFill/>
            </p:spPr>
            <p:txBody>
              <a:bodyPr wrap="square" rtlCol="0">
                <a:spAutoFit/>
              </a:bodyPr>
              <a:lstStyle/>
              <a:p>
                <a:pPr algn="ctr"/>
                <a:r>
                  <a:rPr lang="en-GB" sz="1000" b="1" dirty="0" smtClean="0"/>
                  <a:t>1 sec</a:t>
                </a:r>
                <a:endParaRPr lang="en-GB" sz="1000" b="1" dirty="0"/>
              </a:p>
            </p:txBody>
          </p:sp>
          <p:sp>
            <p:nvSpPr>
              <p:cNvPr id="27" name="TextBox 26"/>
              <p:cNvSpPr txBox="1"/>
              <p:nvPr/>
            </p:nvSpPr>
            <p:spPr>
              <a:xfrm>
                <a:off x="4799689" y="2105879"/>
                <a:ext cx="606026" cy="338554"/>
              </a:xfrm>
              <a:prstGeom prst="rect">
                <a:avLst/>
              </a:prstGeom>
              <a:noFill/>
            </p:spPr>
            <p:txBody>
              <a:bodyPr wrap="square" rtlCol="0">
                <a:spAutoFit/>
              </a:bodyPr>
              <a:lstStyle/>
              <a:p>
                <a:pPr algn="ctr"/>
                <a:r>
                  <a:rPr lang="en-GB" sz="800" b="1" dirty="0" smtClean="0"/>
                  <a:t>Ground</a:t>
                </a:r>
              </a:p>
              <a:p>
                <a:pPr algn="ctr"/>
                <a:r>
                  <a:rPr lang="en-GB" sz="800" b="1" dirty="0" smtClean="0"/>
                  <a:t>Station</a:t>
                </a:r>
                <a:endParaRPr lang="en-GB" sz="800" b="1" dirty="0"/>
              </a:p>
            </p:txBody>
          </p:sp>
          <p:sp>
            <p:nvSpPr>
              <p:cNvPr id="28" name="TextBox 27"/>
              <p:cNvSpPr txBox="1"/>
              <p:nvPr/>
            </p:nvSpPr>
            <p:spPr>
              <a:xfrm>
                <a:off x="5405715" y="2119080"/>
                <a:ext cx="1198317" cy="400110"/>
              </a:xfrm>
              <a:prstGeom prst="rect">
                <a:avLst/>
              </a:prstGeom>
              <a:noFill/>
            </p:spPr>
            <p:txBody>
              <a:bodyPr wrap="square" rtlCol="0">
                <a:spAutoFit/>
              </a:bodyPr>
              <a:lstStyle/>
              <a:p>
                <a:r>
                  <a:rPr lang="en-GB" sz="1000" b="1" dirty="0" smtClean="0"/>
                  <a:t>(</a:t>
                </a:r>
                <a:r>
                  <a:rPr lang="en-GB" sz="1000" b="1" dirty="0" err="1" smtClean="0"/>
                  <a:t>Tx</a:t>
                </a:r>
                <a:r>
                  <a:rPr lang="en-GB" sz="1000" b="1" dirty="0" smtClean="0"/>
                  <a:t> duration x2</a:t>
                </a:r>
              </a:p>
              <a:p>
                <a:r>
                  <a:rPr lang="en-GB" sz="1000" b="1" dirty="0"/>
                  <a:t>+</a:t>
                </a:r>
                <a:r>
                  <a:rPr lang="en-GB" sz="1000" b="1" dirty="0" smtClean="0"/>
                  <a:t> OWLT x 3)</a:t>
                </a:r>
                <a:endParaRPr lang="en-GB" sz="1000" b="1" dirty="0"/>
              </a:p>
            </p:txBody>
          </p:sp>
        </p:grpSp>
      </p:grpSp>
      <p:grpSp>
        <p:nvGrpSpPr>
          <p:cNvPr id="29" name="Group 28"/>
          <p:cNvGrpSpPr/>
          <p:nvPr/>
        </p:nvGrpSpPr>
        <p:grpSpPr>
          <a:xfrm>
            <a:off x="188563" y="3184780"/>
            <a:ext cx="8406704" cy="1167409"/>
            <a:chOff x="336257" y="2710875"/>
            <a:chExt cx="8406704" cy="1167409"/>
          </a:xfrm>
        </p:grpSpPr>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8265" y="3046378"/>
              <a:ext cx="664696" cy="473874"/>
            </a:xfrm>
            <a:prstGeom prst="rect">
              <a:avLst/>
            </a:prstGeom>
            <a:ln w="12700">
              <a:solidFill>
                <a:schemeClr val="tx1"/>
              </a:solidFill>
            </a:ln>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4730" y="3039638"/>
              <a:ext cx="616744" cy="461963"/>
            </a:xfrm>
            <a:prstGeom prst="rect">
              <a:avLst/>
            </a:prstGeom>
            <a:ln w="12700">
              <a:solidFill>
                <a:schemeClr val="tx1"/>
              </a:solidFill>
            </a:ln>
          </p:spPr>
        </p:pic>
        <p:sp>
          <p:nvSpPr>
            <p:cNvPr id="32" name="TextBox 31"/>
            <p:cNvSpPr txBox="1"/>
            <p:nvPr/>
          </p:nvSpPr>
          <p:spPr>
            <a:xfrm>
              <a:off x="8078265" y="3520252"/>
              <a:ext cx="664696" cy="215444"/>
            </a:xfrm>
            <a:prstGeom prst="rect">
              <a:avLst/>
            </a:prstGeom>
            <a:noFill/>
          </p:spPr>
          <p:txBody>
            <a:bodyPr wrap="square" rtlCol="0">
              <a:spAutoFit/>
            </a:bodyPr>
            <a:lstStyle/>
            <a:p>
              <a:pPr algn="ctr"/>
              <a:r>
                <a:rPr lang="en-GB" sz="800" b="1" dirty="0" smtClean="0">
                  <a:solidFill>
                    <a:srgbClr val="000000"/>
                  </a:solidFill>
                </a:rPr>
                <a:t>ROCC</a:t>
              </a:r>
              <a:endParaRPr lang="en-GB" sz="800" b="1" dirty="0">
                <a:solidFill>
                  <a:srgbClr val="000000"/>
                </a:solidFill>
              </a:endParaRPr>
            </a:p>
          </p:txBody>
        </p:sp>
        <p:sp>
          <p:nvSpPr>
            <p:cNvPr id="33" name="TextBox 32"/>
            <p:cNvSpPr txBox="1"/>
            <p:nvPr/>
          </p:nvSpPr>
          <p:spPr>
            <a:xfrm>
              <a:off x="7182841" y="2710875"/>
              <a:ext cx="895424" cy="400110"/>
            </a:xfrm>
            <a:prstGeom prst="rect">
              <a:avLst/>
            </a:prstGeom>
            <a:noFill/>
          </p:spPr>
          <p:txBody>
            <a:bodyPr wrap="square" rtlCol="0">
              <a:spAutoFit/>
            </a:bodyPr>
            <a:lstStyle/>
            <a:p>
              <a:pPr algn="ctr"/>
              <a:r>
                <a:rPr lang="en-GB" sz="1000" b="1" dirty="0" smtClean="0">
                  <a:solidFill>
                    <a:srgbClr val="000000"/>
                  </a:solidFill>
                </a:rPr>
                <a:t>1 – 10</a:t>
              </a:r>
            </a:p>
            <a:p>
              <a:pPr algn="ctr"/>
              <a:r>
                <a:rPr lang="en-GB" sz="1000" b="1" dirty="0" smtClean="0">
                  <a:solidFill>
                    <a:srgbClr val="000000"/>
                  </a:solidFill>
                </a:rPr>
                <a:t>min</a:t>
              </a:r>
              <a:endParaRPr lang="en-GB" sz="1000" b="1" dirty="0">
                <a:solidFill>
                  <a:srgbClr val="000000"/>
                </a:solidFill>
              </a:endParaRP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1901" y="3077767"/>
              <a:ext cx="616744" cy="461963"/>
            </a:xfrm>
            <a:prstGeom prst="rect">
              <a:avLst/>
            </a:prstGeom>
            <a:ln w="12700">
              <a:solidFill>
                <a:schemeClr val="tx1"/>
              </a:solidFill>
            </a:ln>
          </p:spPr>
        </p:pic>
        <p:sp>
          <p:nvSpPr>
            <p:cNvPr id="35" name="TextBox 34"/>
            <p:cNvSpPr txBox="1"/>
            <p:nvPr/>
          </p:nvSpPr>
          <p:spPr>
            <a:xfrm>
              <a:off x="6554120" y="3516363"/>
              <a:ext cx="637354" cy="215444"/>
            </a:xfrm>
            <a:prstGeom prst="rect">
              <a:avLst/>
            </a:prstGeom>
            <a:noFill/>
          </p:spPr>
          <p:txBody>
            <a:bodyPr wrap="square" rtlCol="0">
              <a:spAutoFit/>
            </a:bodyPr>
            <a:lstStyle/>
            <a:p>
              <a:pPr algn="ctr"/>
              <a:r>
                <a:rPr lang="en-GB" sz="800" b="1" dirty="0" smtClean="0">
                  <a:solidFill>
                    <a:srgbClr val="000000"/>
                  </a:solidFill>
                </a:rPr>
                <a:t>ERCO</a:t>
              </a:r>
              <a:endParaRPr lang="en-GB" sz="800" b="1" dirty="0">
                <a:solidFill>
                  <a:srgbClr val="000000"/>
                </a:solidFill>
              </a:endParaRPr>
            </a:p>
          </p:txBody>
        </p:sp>
        <p:sp>
          <p:nvSpPr>
            <p:cNvPr id="36" name="TextBox 35"/>
            <p:cNvSpPr txBox="1"/>
            <p:nvPr/>
          </p:nvSpPr>
          <p:spPr>
            <a:xfrm>
              <a:off x="5122619" y="3539730"/>
              <a:ext cx="606026" cy="338554"/>
            </a:xfrm>
            <a:prstGeom prst="rect">
              <a:avLst/>
            </a:prstGeom>
            <a:noFill/>
          </p:spPr>
          <p:txBody>
            <a:bodyPr wrap="square" rtlCol="0">
              <a:spAutoFit/>
            </a:bodyPr>
            <a:lstStyle/>
            <a:p>
              <a:pPr algn="ctr"/>
              <a:r>
                <a:rPr lang="en-GB" sz="800" b="1" dirty="0" smtClean="0">
                  <a:solidFill>
                    <a:srgbClr val="000000"/>
                  </a:solidFill>
                </a:rPr>
                <a:t>TGO MOC</a:t>
              </a:r>
              <a:endParaRPr lang="en-GB" sz="800" b="1" dirty="0">
                <a:solidFill>
                  <a:srgbClr val="000000"/>
                </a:solidFill>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4623" y="3048166"/>
              <a:ext cx="616744" cy="444908"/>
            </a:xfrm>
            <a:prstGeom prst="rect">
              <a:avLst/>
            </a:prstGeom>
            <a:ln w="12700">
              <a:solidFill>
                <a:schemeClr val="tx1"/>
              </a:solidFill>
            </a:ln>
          </p:spPr>
        </p:pic>
        <p:sp>
          <p:nvSpPr>
            <p:cNvPr id="38" name="TextBox 37"/>
            <p:cNvSpPr txBox="1"/>
            <p:nvPr/>
          </p:nvSpPr>
          <p:spPr>
            <a:xfrm>
              <a:off x="1805341" y="3493074"/>
              <a:ext cx="606026" cy="215444"/>
            </a:xfrm>
            <a:prstGeom prst="rect">
              <a:avLst/>
            </a:prstGeom>
            <a:noFill/>
          </p:spPr>
          <p:txBody>
            <a:bodyPr wrap="square" rtlCol="0">
              <a:spAutoFit/>
            </a:bodyPr>
            <a:lstStyle/>
            <a:p>
              <a:pPr algn="ctr"/>
              <a:r>
                <a:rPr lang="en-GB" sz="800" b="1" dirty="0" smtClean="0">
                  <a:solidFill>
                    <a:srgbClr val="000000"/>
                  </a:solidFill>
                </a:rPr>
                <a:t>TGO</a:t>
              </a:r>
              <a:endParaRPr lang="en-GB" sz="800" b="1" dirty="0">
                <a:solidFill>
                  <a:srgbClr val="000000"/>
                </a:solidFill>
              </a:endParaRPr>
            </a:p>
          </p:txBody>
        </p:sp>
        <p:sp>
          <p:nvSpPr>
            <p:cNvPr id="39" name="Right Arrow 38"/>
            <p:cNvSpPr/>
            <p:nvPr/>
          </p:nvSpPr>
          <p:spPr>
            <a:xfrm>
              <a:off x="2535263" y="3259073"/>
              <a:ext cx="777136" cy="99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rgbClr val="000000"/>
                  </a:solidFill>
                </a:rPr>
                <a:t>Transmit</a:t>
              </a:r>
              <a:endParaRPr lang="en-GB" sz="800" dirty="0">
                <a:solidFill>
                  <a:srgbClr val="000000"/>
                </a:solidFill>
              </a:endParaRPr>
            </a:p>
          </p:txBody>
        </p:sp>
        <p:sp>
          <p:nvSpPr>
            <p:cNvPr id="40" name="TextBox 39"/>
            <p:cNvSpPr txBox="1"/>
            <p:nvPr/>
          </p:nvSpPr>
          <p:spPr>
            <a:xfrm>
              <a:off x="5658696" y="2880151"/>
              <a:ext cx="895424" cy="246221"/>
            </a:xfrm>
            <a:prstGeom prst="rect">
              <a:avLst/>
            </a:prstGeom>
            <a:noFill/>
          </p:spPr>
          <p:txBody>
            <a:bodyPr wrap="square" rtlCol="0">
              <a:spAutoFit/>
            </a:bodyPr>
            <a:lstStyle/>
            <a:p>
              <a:pPr algn="ctr"/>
              <a:r>
                <a:rPr lang="en-GB" sz="1000" b="1" dirty="0" smtClean="0">
                  <a:solidFill>
                    <a:srgbClr val="000000"/>
                  </a:solidFill>
                </a:rPr>
                <a:t>1 min</a:t>
              </a:r>
              <a:endParaRPr lang="en-GB" sz="1000" b="1" dirty="0">
                <a:solidFill>
                  <a:srgbClr val="000000"/>
                </a:solidFill>
              </a:endParaRPr>
            </a:p>
          </p:txBody>
        </p:sp>
        <p:sp>
          <p:nvSpPr>
            <p:cNvPr id="41" name="Right Arrow 40"/>
            <p:cNvSpPr/>
            <p:nvPr/>
          </p:nvSpPr>
          <p:spPr>
            <a:xfrm>
              <a:off x="5765188" y="3250407"/>
              <a:ext cx="720080" cy="116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rgbClr val="000000"/>
                  </a:solidFill>
                </a:rPr>
                <a:t>OPS-LAN</a:t>
              </a:r>
              <a:endParaRPr lang="en-GB" sz="800" dirty="0">
                <a:solidFill>
                  <a:srgbClr val="000000"/>
                </a:solidFill>
              </a:endParaRPr>
            </a:p>
          </p:txBody>
        </p:sp>
        <p:sp>
          <p:nvSpPr>
            <p:cNvPr id="42" name="Right Arrow 41"/>
            <p:cNvSpPr/>
            <p:nvPr/>
          </p:nvSpPr>
          <p:spPr>
            <a:xfrm>
              <a:off x="7310037" y="3224973"/>
              <a:ext cx="648072" cy="116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rgbClr val="000000"/>
                  </a:solidFill>
                </a:rPr>
                <a:t>GFTS</a:t>
              </a:r>
              <a:endParaRPr lang="en-GB" sz="800" dirty="0">
                <a:solidFill>
                  <a:srgbClr val="000000"/>
                </a:solidFill>
              </a:endParaRPr>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257" y="3048166"/>
              <a:ext cx="616744" cy="444908"/>
            </a:xfrm>
            <a:prstGeom prst="rect">
              <a:avLst/>
            </a:prstGeom>
            <a:ln w="12700">
              <a:solidFill>
                <a:schemeClr val="tx1"/>
              </a:solidFill>
            </a:ln>
          </p:spPr>
        </p:pic>
        <p:sp>
          <p:nvSpPr>
            <p:cNvPr id="44" name="Right Arrow 43"/>
            <p:cNvSpPr/>
            <p:nvPr/>
          </p:nvSpPr>
          <p:spPr>
            <a:xfrm>
              <a:off x="1034721" y="3240144"/>
              <a:ext cx="693502" cy="13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rgbClr val="000000"/>
                  </a:solidFill>
                </a:rPr>
                <a:t>Transmit</a:t>
              </a:r>
              <a:endParaRPr lang="en-GB" sz="800" dirty="0">
                <a:solidFill>
                  <a:srgbClr val="000000"/>
                </a:solidFill>
              </a:endParaRPr>
            </a:p>
          </p:txBody>
        </p:sp>
        <p:sp>
          <p:nvSpPr>
            <p:cNvPr id="45" name="TextBox 44"/>
            <p:cNvSpPr txBox="1"/>
            <p:nvPr/>
          </p:nvSpPr>
          <p:spPr>
            <a:xfrm>
              <a:off x="341616" y="3509391"/>
              <a:ext cx="606026" cy="215444"/>
            </a:xfrm>
            <a:prstGeom prst="rect">
              <a:avLst/>
            </a:prstGeom>
            <a:noFill/>
          </p:spPr>
          <p:txBody>
            <a:bodyPr wrap="square" rtlCol="0">
              <a:spAutoFit/>
            </a:bodyPr>
            <a:lstStyle/>
            <a:p>
              <a:pPr algn="ctr"/>
              <a:r>
                <a:rPr lang="en-GB" sz="800" b="1" dirty="0" smtClean="0">
                  <a:solidFill>
                    <a:srgbClr val="000000"/>
                  </a:solidFill>
                </a:rPr>
                <a:t>Rover</a:t>
              </a:r>
              <a:endParaRPr lang="en-GB" sz="800" b="1" dirty="0">
                <a:solidFill>
                  <a:srgbClr val="000000"/>
                </a:solidFill>
              </a:endParaRPr>
            </a:p>
          </p:txBody>
        </p:sp>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6415" y="3053596"/>
              <a:ext cx="616744" cy="471348"/>
            </a:xfrm>
            <a:prstGeom prst="rect">
              <a:avLst/>
            </a:prstGeom>
            <a:ln w="12700">
              <a:solidFill>
                <a:schemeClr val="tx1"/>
              </a:solidFill>
            </a:ln>
          </p:spPr>
        </p:pic>
        <p:sp>
          <p:nvSpPr>
            <p:cNvPr id="47" name="Right Arrow 46"/>
            <p:cNvSpPr/>
            <p:nvPr/>
          </p:nvSpPr>
          <p:spPr>
            <a:xfrm>
              <a:off x="4330280" y="3230928"/>
              <a:ext cx="720080" cy="116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rgbClr val="000000"/>
                  </a:solidFill>
                </a:rPr>
                <a:t>MPLS</a:t>
              </a:r>
              <a:endParaRPr lang="en-GB" sz="800" dirty="0">
                <a:solidFill>
                  <a:srgbClr val="000000"/>
                </a:solidFill>
              </a:endParaRPr>
            </a:p>
          </p:txBody>
        </p:sp>
        <p:sp>
          <p:nvSpPr>
            <p:cNvPr id="48" name="TextBox 47"/>
            <p:cNvSpPr txBox="1"/>
            <p:nvPr/>
          </p:nvSpPr>
          <p:spPr>
            <a:xfrm>
              <a:off x="4154936" y="2829873"/>
              <a:ext cx="895424" cy="246221"/>
            </a:xfrm>
            <a:prstGeom prst="rect">
              <a:avLst/>
            </a:prstGeom>
            <a:noFill/>
          </p:spPr>
          <p:txBody>
            <a:bodyPr wrap="square" rtlCol="0">
              <a:spAutoFit/>
            </a:bodyPr>
            <a:lstStyle/>
            <a:p>
              <a:pPr algn="ctr"/>
              <a:r>
                <a:rPr lang="en-GB" sz="1000" b="1" dirty="0" smtClean="0">
                  <a:solidFill>
                    <a:srgbClr val="000000"/>
                  </a:solidFill>
                </a:rPr>
                <a:t>1 sec</a:t>
              </a:r>
              <a:endParaRPr lang="en-GB" sz="1000" b="1" dirty="0">
                <a:solidFill>
                  <a:srgbClr val="000000"/>
                </a:solidFill>
              </a:endParaRPr>
            </a:p>
          </p:txBody>
        </p:sp>
        <p:sp>
          <p:nvSpPr>
            <p:cNvPr id="49" name="TextBox 48"/>
            <p:cNvSpPr txBox="1"/>
            <p:nvPr/>
          </p:nvSpPr>
          <p:spPr>
            <a:xfrm>
              <a:off x="3467133" y="3501601"/>
              <a:ext cx="606026" cy="338554"/>
            </a:xfrm>
            <a:prstGeom prst="rect">
              <a:avLst/>
            </a:prstGeom>
            <a:noFill/>
          </p:spPr>
          <p:txBody>
            <a:bodyPr wrap="square" rtlCol="0">
              <a:spAutoFit/>
            </a:bodyPr>
            <a:lstStyle/>
            <a:p>
              <a:pPr algn="ctr"/>
              <a:r>
                <a:rPr lang="en-GB" sz="800" b="1" dirty="0" smtClean="0">
                  <a:solidFill>
                    <a:srgbClr val="000000"/>
                  </a:solidFill>
                </a:rPr>
                <a:t>Ground Station</a:t>
              </a:r>
              <a:endParaRPr lang="en-GB" sz="800" b="1" dirty="0">
                <a:solidFill>
                  <a:srgbClr val="000000"/>
                </a:solidFill>
              </a:endParaRPr>
            </a:p>
          </p:txBody>
        </p:sp>
        <p:sp>
          <p:nvSpPr>
            <p:cNvPr id="50" name="TextBox 49"/>
            <p:cNvSpPr txBox="1"/>
            <p:nvPr/>
          </p:nvSpPr>
          <p:spPr>
            <a:xfrm>
              <a:off x="971237" y="2812113"/>
              <a:ext cx="756986" cy="246221"/>
            </a:xfrm>
            <a:prstGeom prst="rect">
              <a:avLst/>
            </a:prstGeom>
            <a:noFill/>
          </p:spPr>
          <p:txBody>
            <a:bodyPr wrap="square" rtlCol="0">
              <a:spAutoFit/>
            </a:bodyPr>
            <a:lstStyle/>
            <a:p>
              <a:pPr algn="ctr"/>
              <a:r>
                <a:rPr lang="en-GB" sz="1000" b="1" dirty="0" smtClean="0"/>
                <a:t>5 min</a:t>
              </a:r>
              <a:endParaRPr lang="en-GB" sz="1000" b="1" dirty="0"/>
            </a:p>
          </p:txBody>
        </p:sp>
        <p:sp>
          <p:nvSpPr>
            <p:cNvPr id="51" name="TextBox 50"/>
            <p:cNvSpPr txBox="1"/>
            <p:nvPr/>
          </p:nvSpPr>
          <p:spPr>
            <a:xfrm>
              <a:off x="2476119" y="2757041"/>
              <a:ext cx="895424" cy="400110"/>
            </a:xfrm>
            <a:prstGeom prst="rect">
              <a:avLst/>
            </a:prstGeom>
            <a:noFill/>
          </p:spPr>
          <p:txBody>
            <a:bodyPr wrap="square" rtlCol="0">
              <a:spAutoFit/>
            </a:bodyPr>
            <a:lstStyle/>
            <a:p>
              <a:pPr algn="ctr"/>
              <a:r>
                <a:rPr lang="en-GB" sz="1000" b="1" dirty="0" smtClean="0">
                  <a:solidFill>
                    <a:srgbClr val="000000"/>
                  </a:solidFill>
                </a:rPr>
                <a:t>20 min –</a:t>
              </a:r>
            </a:p>
            <a:p>
              <a:pPr algn="ctr"/>
              <a:r>
                <a:rPr lang="en-GB" sz="1000" b="1" dirty="0">
                  <a:solidFill>
                    <a:srgbClr val="000000"/>
                  </a:solidFill>
                </a:rPr>
                <a:t>1</a:t>
              </a:r>
              <a:r>
                <a:rPr lang="en-GB" sz="1000" b="1" dirty="0" smtClean="0">
                  <a:solidFill>
                    <a:srgbClr val="000000"/>
                  </a:solidFill>
                </a:rPr>
                <a:t> </a:t>
              </a:r>
              <a:r>
                <a:rPr lang="en-GB" sz="1000" b="1" dirty="0" err="1" smtClean="0">
                  <a:solidFill>
                    <a:srgbClr val="000000"/>
                  </a:solidFill>
                </a:rPr>
                <a:t>hr</a:t>
              </a:r>
              <a:r>
                <a:rPr lang="en-GB" sz="1000" b="1" dirty="0" smtClean="0">
                  <a:solidFill>
                    <a:srgbClr val="000000"/>
                  </a:solidFill>
                </a:rPr>
                <a:t> 53 min</a:t>
              </a:r>
              <a:endParaRPr lang="en-GB" sz="1000" b="1" dirty="0">
                <a:solidFill>
                  <a:srgbClr val="000000"/>
                </a:solidFill>
              </a:endParaRPr>
            </a:p>
          </p:txBody>
        </p:sp>
        <p:sp>
          <p:nvSpPr>
            <p:cNvPr id="52" name="TextBox 51"/>
            <p:cNvSpPr txBox="1"/>
            <p:nvPr/>
          </p:nvSpPr>
          <p:spPr>
            <a:xfrm>
              <a:off x="2476119" y="3427919"/>
              <a:ext cx="895424" cy="400110"/>
            </a:xfrm>
            <a:prstGeom prst="rect">
              <a:avLst/>
            </a:prstGeom>
            <a:noFill/>
          </p:spPr>
          <p:txBody>
            <a:bodyPr wrap="square" rtlCol="0">
              <a:spAutoFit/>
            </a:bodyPr>
            <a:lstStyle/>
            <a:p>
              <a:pPr algn="ctr"/>
              <a:r>
                <a:rPr lang="en-GB" sz="1000" b="1" dirty="0" smtClean="0">
                  <a:solidFill>
                    <a:srgbClr val="000000"/>
                  </a:solidFill>
                </a:rPr>
                <a:t>No repeat on failure</a:t>
              </a:r>
              <a:endParaRPr lang="en-GB" sz="1000" b="1" dirty="0">
                <a:solidFill>
                  <a:srgbClr val="000000"/>
                </a:solidFill>
              </a:endParaRPr>
            </a:p>
          </p:txBody>
        </p:sp>
      </p:grpSp>
      <p:sp>
        <p:nvSpPr>
          <p:cNvPr id="53" name="Title 1"/>
          <p:cNvSpPr txBox="1">
            <a:spLocks/>
          </p:cNvSpPr>
          <p:nvPr/>
        </p:nvSpPr>
        <p:spPr>
          <a:xfrm>
            <a:off x="143086" y="462300"/>
            <a:ext cx="8240626" cy="430887"/>
          </a:xfrm>
          <a:prstGeom prst="rect">
            <a:avLst/>
          </a:prstGeom>
        </p:spPr>
        <p:txBody>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kern="0" dirty="0" smtClean="0"/>
              <a:t>Forward Link Latency : mean of 4.1 hours (+/- 1 hour)</a:t>
            </a:r>
            <a:endParaRPr lang="en-US" kern="0" dirty="0"/>
          </a:p>
        </p:txBody>
      </p:sp>
      <p:sp>
        <p:nvSpPr>
          <p:cNvPr id="54" name="Title 1"/>
          <p:cNvSpPr txBox="1">
            <a:spLocks/>
          </p:cNvSpPr>
          <p:nvPr/>
        </p:nvSpPr>
        <p:spPr>
          <a:xfrm>
            <a:off x="145173" y="2725331"/>
            <a:ext cx="8526216" cy="430887"/>
          </a:xfrm>
          <a:prstGeom prst="rect">
            <a:avLst/>
          </a:prstGeom>
        </p:spPr>
        <p:txBody>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kern="0" dirty="0" smtClean="0"/>
              <a:t>Return Link Latency : mean of 1.6 hours (+/- 1.2 hours)</a:t>
            </a:r>
            <a:endParaRPr lang="en-US" kern="0" dirty="0"/>
          </a:p>
        </p:txBody>
      </p:sp>
    </p:spTree>
    <p:extLst>
      <p:ext uri="{BB962C8B-B14F-4D97-AF65-F5344CB8AC3E}">
        <p14:creationId xmlns:p14="http://schemas.microsoft.com/office/powerpoint/2010/main" val="695122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2032810" y="2378897"/>
            <a:ext cx="1836561" cy="200959"/>
          </a:xfrm>
          <a:prstGeom prst="rect">
            <a:avLst/>
          </a:prstGeom>
          <a:solidFill>
            <a:schemeClr val="accent3">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dirty="0"/>
              <a:t>Ground Network visibility</a:t>
            </a:r>
          </a:p>
        </p:txBody>
      </p:sp>
      <p:sp>
        <p:nvSpPr>
          <p:cNvPr id="4" name="Rectangle 3"/>
          <p:cNvSpPr/>
          <p:nvPr/>
        </p:nvSpPr>
        <p:spPr>
          <a:xfrm>
            <a:off x="1260939" y="1805021"/>
            <a:ext cx="558950" cy="248697"/>
          </a:xfrm>
          <a:prstGeom prst="rect">
            <a:avLst/>
          </a:prstGeom>
          <a:solidFill>
            <a:schemeClr val="accent1">
              <a:lumMod val="9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L</a:t>
            </a:r>
            <a:r>
              <a:rPr lang="en-GB" sz="900" dirty="0" smtClean="0">
                <a:solidFill>
                  <a:schemeClr val="tx1"/>
                </a:solidFill>
              </a:rPr>
              <a:t>CC</a:t>
            </a:r>
            <a:endParaRPr lang="en-GB" sz="900" dirty="0">
              <a:solidFill>
                <a:schemeClr val="tx1"/>
              </a:solidFill>
            </a:endParaRPr>
          </a:p>
        </p:txBody>
      </p:sp>
      <p:sp>
        <p:nvSpPr>
          <p:cNvPr id="5" name="Rectangle 4"/>
          <p:cNvSpPr/>
          <p:nvPr/>
        </p:nvSpPr>
        <p:spPr>
          <a:xfrm>
            <a:off x="2269743" y="2582497"/>
            <a:ext cx="1490547" cy="284225"/>
          </a:xfrm>
          <a:prstGeom prst="rect">
            <a:avLst/>
          </a:prstGeom>
          <a:solidFill>
            <a:srgbClr val="CCFF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TGO</a:t>
            </a:r>
          </a:p>
        </p:txBody>
      </p:sp>
      <p:sp>
        <p:nvSpPr>
          <p:cNvPr id="6" name="Rectangle 5"/>
          <p:cNvSpPr/>
          <p:nvPr/>
        </p:nvSpPr>
        <p:spPr>
          <a:xfrm>
            <a:off x="2594007" y="3298271"/>
            <a:ext cx="739267" cy="284223"/>
          </a:xfrm>
          <a:prstGeom prst="rect">
            <a:avLst/>
          </a:prstGeom>
          <a:solidFill>
            <a:srgbClr val="FFCC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Rover/SP</a:t>
            </a:r>
            <a:endParaRPr lang="en-GB" sz="900" dirty="0">
              <a:solidFill>
                <a:schemeClr val="tx1"/>
              </a:solidFill>
            </a:endParaRPr>
          </a:p>
          <a:p>
            <a:pPr algn="ctr"/>
            <a:r>
              <a:rPr lang="en-US" sz="900" dirty="0" err="1">
                <a:solidFill>
                  <a:schemeClr val="tx1"/>
                </a:solidFill>
              </a:rPr>
              <a:t>Comm</a:t>
            </a:r>
            <a:endParaRPr lang="en-GB" sz="900" dirty="0">
              <a:solidFill>
                <a:schemeClr val="tx1"/>
              </a:solidFill>
            </a:endParaRPr>
          </a:p>
        </p:txBody>
      </p:sp>
      <p:sp>
        <p:nvSpPr>
          <p:cNvPr id="8" name="Rectangle 7"/>
          <p:cNvSpPr/>
          <p:nvPr/>
        </p:nvSpPr>
        <p:spPr>
          <a:xfrm>
            <a:off x="1885873" y="1805021"/>
            <a:ext cx="558950" cy="248697"/>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dirty="0">
                <a:solidFill>
                  <a:schemeClr val="tx1"/>
                </a:solidFill>
              </a:rPr>
              <a:t>TGO MOC</a:t>
            </a:r>
          </a:p>
        </p:txBody>
      </p:sp>
      <p:sp>
        <p:nvSpPr>
          <p:cNvPr id="9" name="Rectangle 8"/>
          <p:cNvSpPr/>
          <p:nvPr/>
        </p:nvSpPr>
        <p:spPr>
          <a:xfrm>
            <a:off x="3558843" y="1805021"/>
            <a:ext cx="558950" cy="248697"/>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dirty="0">
                <a:solidFill>
                  <a:schemeClr val="tx1"/>
                </a:solidFill>
              </a:rPr>
              <a:t>TGO MOC</a:t>
            </a:r>
          </a:p>
        </p:txBody>
      </p:sp>
      <p:sp>
        <p:nvSpPr>
          <p:cNvPr id="10" name="Rectangle 9"/>
          <p:cNvSpPr/>
          <p:nvPr/>
        </p:nvSpPr>
        <p:spPr>
          <a:xfrm>
            <a:off x="4179898" y="1805021"/>
            <a:ext cx="558950" cy="248697"/>
          </a:xfrm>
          <a:prstGeom prst="rect">
            <a:avLst/>
          </a:prstGeom>
          <a:solidFill>
            <a:schemeClr val="accent1">
              <a:lumMod val="9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L</a:t>
            </a:r>
            <a:r>
              <a:rPr lang="en-GB" sz="900" dirty="0" smtClean="0">
                <a:solidFill>
                  <a:schemeClr val="tx1"/>
                </a:solidFill>
              </a:rPr>
              <a:t>CC</a:t>
            </a:r>
            <a:endParaRPr lang="en-GB" sz="900" dirty="0">
              <a:solidFill>
                <a:schemeClr val="tx1"/>
              </a:solidFill>
            </a:endParaRPr>
          </a:p>
        </p:txBody>
      </p:sp>
      <p:cxnSp>
        <p:nvCxnSpPr>
          <p:cNvPr id="12" name="Straight Arrow Connector 11"/>
          <p:cNvCxnSpPr/>
          <p:nvPr/>
        </p:nvCxnSpPr>
        <p:spPr>
          <a:xfrm>
            <a:off x="2171903" y="2183195"/>
            <a:ext cx="126371" cy="401114"/>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364931" y="2172473"/>
            <a:ext cx="95988" cy="463505"/>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675620" y="2866722"/>
            <a:ext cx="155264" cy="4312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75620" y="2866722"/>
            <a:ext cx="155264" cy="431256"/>
          </a:xfrm>
          <a:prstGeom prst="straightConnector1">
            <a:avLst/>
          </a:prstGeom>
          <a:ln w="127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200265" y="2866722"/>
            <a:ext cx="135502" cy="431256"/>
          </a:xfrm>
          <a:prstGeom prst="straightConnector1">
            <a:avLst/>
          </a:prstGeom>
          <a:ln w="28575">
            <a:solidFill>
              <a:srgbClr val="FF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72898" y="2160742"/>
            <a:ext cx="59370" cy="419114"/>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698186" y="2193759"/>
            <a:ext cx="74090" cy="388737"/>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07070" y="2984036"/>
            <a:ext cx="599844" cy="230832"/>
          </a:xfrm>
          <a:prstGeom prst="rect">
            <a:avLst/>
          </a:prstGeom>
          <a:noFill/>
          <a:ln w="19050">
            <a:noFill/>
          </a:ln>
        </p:spPr>
        <p:txBody>
          <a:bodyPr wrap="none" rtlCol="0">
            <a:spAutoFit/>
          </a:bodyPr>
          <a:lstStyle/>
          <a:p>
            <a:pPr algn="ctr"/>
            <a:r>
              <a:rPr lang="en-GB" sz="450" dirty="0">
                <a:solidFill>
                  <a:srgbClr val="00B050"/>
                </a:solidFill>
              </a:rPr>
              <a:t>Rover-TGO </a:t>
            </a:r>
          </a:p>
          <a:p>
            <a:pPr algn="ctr"/>
            <a:r>
              <a:rPr lang="en-GB" sz="450" dirty="0" err="1">
                <a:solidFill>
                  <a:srgbClr val="00B050"/>
                </a:solidFill>
              </a:rPr>
              <a:t>comm</a:t>
            </a:r>
            <a:r>
              <a:rPr lang="en-GB" sz="450" dirty="0">
                <a:solidFill>
                  <a:srgbClr val="00B050"/>
                </a:solidFill>
              </a:rPr>
              <a:t> window</a:t>
            </a:r>
          </a:p>
        </p:txBody>
      </p:sp>
      <p:sp>
        <p:nvSpPr>
          <p:cNvPr id="34" name="TextBox 33"/>
          <p:cNvSpPr txBox="1"/>
          <p:nvPr/>
        </p:nvSpPr>
        <p:spPr>
          <a:xfrm>
            <a:off x="1528212" y="2587721"/>
            <a:ext cx="806631" cy="253916"/>
          </a:xfrm>
          <a:prstGeom prst="rect">
            <a:avLst/>
          </a:prstGeom>
          <a:noFill/>
          <a:ln w="19050">
            <a:noFill/>
          </a:ln>
        </p:spPr>
        <p:txBody>
          <a:bodyPr wrap="none" rtlCol="0">
            <a:spAutoFit/>
          </a:bodyPr>
          <a:lstStyle/>
          <a:p>
            <a:r>
              <a:rPr lang="en-GB" sz="525" dirty="0">
                <a:solidFill>
                  <a:srgbClr val="00B050"/>
                </a:solidFill>
              </a:rPr>
              <a:t>Earth-TGO </a:t>
            </a:r>
            <a:r>
              <a:rPr lang="en-GB" sz="525" dirty="0" smtClean="0">
                <a:solidFill>
                  <a:srgbClr val="00B050"/>
                </a:solidFill>
              </a:rPr>
              <a:t>Uplink </a:t>
            </a:r>
          </a:p>
          <a:p>
            <a:r>
              <a:rPr lang="en-GB" sz="525" dirty="0" smtClean="0">
                <a:solidFill>
                  <a:srgbClr val="00B050"/>
                </a:solidFill>
              </a:rPr>
              <a:t>duration</a:t>
            </a:r>
            <a:endParaRPr lang="en-GB" sz="525" dirty="0">
              <a:solidFill>
                <a:srgbClr val="00B050"/>
              </a:solidFill>
            </a:endParaRPr>
          </a:p>
        </p:txBody>
      </p:sp>
      <p:sp>
        <p:nvSpPr>
          <p:cNvPr id="38" name="TextBox 37"/>
          <p:cNvSpPr txBox="1"/>
          <p:nvPr/>
        </p:nvSpPr>
        <p:spPr>
          <a:xfrm>
            <a:off x="1631475" y="1376348"/>
            <a:ext cx="691215" cy="253916"/>
          </a:xfrm>
          <a:prstGeom prst="rect">
            <a:avLst/>
          </a:prstGeom>
          <a:noFill/>
          <a:ln w="19050">
            <a:noFill/>
          </a:ln>
        </p:spPr>
        <p:txBody>
          <a:bodyPr wrap="none" rtlCol="0">
            <a:spAutoFit/>
          </a:bodyPr>
          <a:lstStyle/>
          <a:p>
            <a:r>
              <a:rPr lang="en-GB" sz="525" dirty="0">
                <a:solidFill>
                  <a:srgbClr val="0070C0"/>
                </a:solidFill>
              </a:rPr>
              <a:t>Ground Upload</a:t>
            </a:r>
          </a:p>
          <a:p>
            <a:pPr algn="ctr"/>
            <a:r>
              <a:rPr lang="en-GB" sz="525" dirty="0">
                <a:solidFill>
                  <a:srgbClr val="0070C0"/>
                </a:solidFill>
              </a:rPr>
              <a:t> latency</a:t>
            </a:r>
          </a:p>
        </p:txBody>
      </p:sp>
      <p:sp>
        <p:nvSpPr>
          <p:cNvPr id="39" name="TextBox 38"/>
          <p:cNvSpPr txBox="1"/>
          <p:nvPr/>
        </p:nvSpPr>
        <p:spPr>
          <a:xfrm>
            <a:off x="3635142" y="1397321"/>
            <a:ext cx="738856" cy="334707"/>
          </a:xfrm>
          <a:prstGeom prst="rect">
            <a:avLst/>
          </a:prstGeom>
          <a:noFill/>
          <a:ln w="19050">
            <a:noFill/>
          </a:ln>
        </p:spPr>
        <p:txBody>
          <a:bodyPr wrap="square" rtlCol="0">
            <a:spAutoFit/>
          </a:bodyPr>
          <a:lstStyle/>
          <a:p>
            <a:pPr algn="ctr"/>
            <a:r>
              <a:rPr lang="en-GB" sz="525" dirty="0">
                <a:solidFill>
                  <a:srgbClr val="0070C0"/>
                </a:solidFill>
              </a:rPr>
              <a:t>Ground Download</a:t>
            </a:r>
          </a:p>
          <a:p>
            <a:pPr algn="ctr"/>
            <a:r>
              <a:rPr lang="en-GB" sz="525" dirty="0">
                <a:solidFill>
                  <a:srgbClr val="0070C0"/>
                </a:solidFill>
              </a:rPr>
              <a:t> latency</a:t>
            </a:r>
          </a:p>
        </p:txBody>
      </p:sp>
      <p:cxnSp>
        <p:nvCxnSpPr>
          <p:cNvPr id="41" name="Straight Arrow Connector 40"/>
          <p:cNvCxnSpPr/>
          <p:nvPr/>
        </p:nvCxnSpPr>
        <p:spPr>
          <a:xfrm>
            <a:off x="1812383" y="1679028"/>
            <a:ext cx="279475" cy="0"/>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869370" y="1692746"/>
            <a:ext cx="310528" cy="3612"/>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306551" y="2973307"/>
            <a:ext cx="175026" cy="0"/>
          </a:xfrm>
          <a:prstGeom prst="straightConnector1">
            <a:avLst/>
          </a:prstGeom>
          <a:ln w="95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539748" y="2973307"/>
            <a:ext cx="175026" cy="0"/>
          </a:xfrm>
          <a:prstGeom prst="straightConnector1">
            <a:avLst/>
          </a:prstGeom>
          <a:ln w="95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717899" y="2973307"/>
            <a:ext cx="592522" cy="0"/>
          </a:xfrm>
          <a:prstGeom prst="straightConnector1">
            <a:avLst/>
          </a:prstGeom>
          <a:ln w="952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269743" y="2627594"/>
            <a:ext cx="208642" cy="5867"/>
          </a:xfrm>
          <a:prstGeom prst="straightConnector1">
            <a:avLst/>
          </a:prstGeom>
          <a:ln w="952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528571" y="2633461"/>
            <a:ext cx="207418" cy="2518"/>
          </a:xfrm>
          <a:prstGeom prst="straightConnector1">
            <a:avLst/>
          </a:prstGeom>
          <a:ln w="952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339297" y="3673335"/>
            <a:ext cx="559769" cy="253916"/>
          </a:xfrm>
          <a:prstGeom prst="rect">
            <a:avLst/>
          </a:prstGeom>
          <a:noFill/>
          <a:ln w="19050">
            <a:noFill/>
          </a:ln>
        </p:spPr>
        <p:txBody>
          <a:bodyPr wrap="none" rtlCol="0">
            <a:spAutoFit/>
          </a:bodyPr>
          <a:lstStyle/>
          <a:p>
            <a:r>
              <a:rPr lang="en-GB" sz="525" dirty="0" smtClean="0">
                <a:solidFill>
                  <a:srgbClr val="0070C0"/>
                </a:solidFill>
              </a:rPr>
              <a:t>Return link</a:t>
            </a:r>
          </a:p>
          <a:p>
            <a:r>
              <a:rPr lang="en-GB" sz="525" dirty="0" smtClean="0">
                <a:solidFill>
                  <a:srgbClr val="0070C0"/>
                </a:solidFill>
              </a:rPr>
              <a:t>latency</a:t>
            </a:r>
            <a:endParaRPr lang="en-GB" sz="525" dirty="0">
              <a:solidFill>
                <a:srgbClr val="0070C0"/>
              </a:solidFill>
            </a:endParaRPr>
          </a:p>
        </p:txBody>
      </p:sp>
      <p:cxnSp>
        <p:nvCxnSpPr>
          <p:cNvPr id="61" name="Straight Arrow Connector 60"/>
          <p:cNvCxnSpPr/>
          <p:nvPr/>
        </p:nvCxnSpPr>
        <p:spPr>
          <a:xfrm>
            <a:off x="3321712" y="3677451"/>
            <a:ext cx="858187" cy="3612"/>
          </a:xfrm>
          <a:prstGeom prst="straightConnector1">
            <a:avLst/>
          </a:prstGeom>
          <a:ln w="95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962819" y="3676989"/>
            <a:ext cx="603050" cy="253916"/>
          </a:xfrm>
          <a:prstGeom prst="rect">
            <a:avLst/>
          </a:prstGeom>
          <a:noFill/>
          <a:ln w="19050">
            <a:noFill/>
          </a:ln>
        </p:spPr>
        <p:txBody>
          <a:bodyPr wrap="none" rtlCol="0">
            <a:spAutoFit/>
          </a:bodyPr>
          <a:lstStyle/>
          <a:p>
            <a:r>
              <a:rPr lang="en-GB" sz="525" dirty="0" smtClean="0">
                <a:solidFill>
                  <a:srgbClr val="0070C0"/>
                </a:solidFill>
              </a:rPr>
              <a:t>Forward link</a:t>
            </a:r>
          </a:p>
          <a:p>
            <a:r>
              <a:rPr lang="en-GB" sz="525" dirty="0" smtClean="0">
                <a:solidFill>
                  <a:srgbClr val="0070C0"/>
                </a:solidFill>
              </a:rPr>
              <a:t> </a:t>
            </a:r>
            <a:r>
              <a:rPr lang="en-GB" sz="525" dirty="0">
                <a:solidFill>
                  <a:srgbClr val="0070C0"/>
                </a:solidFill>
              </a:rPr>
              <a:t>latency</a:t>
            </a:r>
          </a:p>
        </p:txBody>
      </p:sp>
      <p:cxnSp>
        <p:nvCxnSpPr>
          <p:cNvPr id="65" name="Straight Arrow Connector 64"/>
          <p:cNvCxnSpPr/>
          <p:nvPr/>
        </p:nvCxnSpPr>
        <p:spPr>
          <a:xfrm>
            <a:off x="1860452" y="3677451"/>
            <a:ext cx="858187" cy="3612"/>
          </a:xfrm>
          <a:prstGeom prst="straightConnector1">
            <a:avLst/>
          </a:prstGeom>
          <a:ln w="95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2729190" y="3683550"/>
            <a:ext cx="592522" cy="0"/>
          </a:xfrm>
          <a:prstGeom prst="straightConnector1">
            <a:avLst/>
          </a:prstGeom>
          <a:ln w="952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747287" y="3698094"/>
            <a:ext cx="585987" cy="298170"/>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50" dirty="0"/>
              <a:t>About 10 minutes</a:t>
            </a:r>
          </a:p>
        </p:txBody>
      </p:sp>
      <p:sp>
        <p:nvSpPr>
          <p:cNvPr id="3" name="Rectangle 2"/>
          <p:cNvSpPr/>
          <p:nvPr/>
        </p:nvSpPr>
        <p:spPr>
          <a:xfrm>
            <a:off x="3464794" y="1805021"/>
            <a:ext cx="94049" cy="777476"/>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35" name="TextBox 34"/>
          <p:cNvSpPr txBox="1"/>
          <p:nvPr/>
        </p:nvSpPr>
        <p:spPr>
          <a:xfrm>
            <a:off x="3720059" y="2570779"/>
            <a:ext cx="904415" cy="253916"/>
          </a:xfrm>
          <a:prstGeom prst="rect">
            <a:avLst/>
          </a:prstGeom>
          <a:noFill/>
          <a:ln w="19050">
            <a:noFill/>
          </a:ln>
        </p:spPr>
        <p:txBody>
          <a:bodyPr wrap="none" rtlCol="0">
            <a:spAutoFit/>
          </a:bodyPr>
          <a:lstStyle/>
          <a:p>
            <a:r>
              <a:rPr lang="en-GB" sz="525" dirty="0">
                <a:solidFill>
                  <a:srgbClr val="00B050"/>
                </a:solidFill>
              </a:rPr>
              <a:t>Earth-TGO </a:t>
            </a:r>
            <a:r>
              <a:rPr lang="en-GB" sz="525" dirty="0" smtClean="0">
                <a:solidFill>
                  <a:srgbClr val="00B050"/>
                </a:solidFill>
              </a:rPr>
              <a:t>Downlink </a:t>
            </a:r>
          </a:p>
          <a:p>
            <a:r>
              <a:rPr lang="en-GB" sz="525" dirty="0" smtClean="0">
                <a:solidFill>
                  <a:srgbClr val="00B050"/>
                </a:solidFill>
              </a:rPr>
              <a:t>Duration</a:t>
            </a:r>
            <a:endParaRPr lang="en-GB" sz="525" dirty="0">
              <a:solidFill>
                <a:srgbClr val="00B050"/>
              </a:solidFill>
            </a:endParaRPr>
          </a:p>
        </p:txBody>
      </p:sp>
      <p:sp>
        <p:nvSpPr>
          <p:cNvPr id="48" name="Rectangle 47"/>
          <p:cNvSpPr/>
          <p:nvPr/>
        </p:nvSpPr>
        <p:spPr>
          <a:xfrm>
            <a:off x="2456025" y="1794456"/>
            <a:ext cx="94049" cy="777476"/>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cxnSp>
        <p:nvCxnSpPr>
          <p:cNvPr id="54" name="Straight Arrow Connector 53"/>
          <p:cNvCxnSpPr/>
          <p:nvPr/>
        </p:nvCxnSpPr>
        <p:spPr>
          <a:xfrm flipV="1">
            <a:off x="2441498" y="1701252"/>
            <a:ext cx="135492" cy="1218"/>
          </a:xfrm>
          <a:prstGeom prst="straightConnector1">
            <a:avLst/>
          </a:prstGeom>
          <a:ln w="9525">
            <a:solidFill>
              <a:srgbClr val="7030A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3428664" y="1702767"/>
            <a:ext cx="135492" cy="1218"/>
          </a:xfrm>
          <a:prstGeom prst="straightConnector1">
            <a:avLst/>
          </a:prstGeom>
          <a:ln w="9525">
            <a:solidFill>
              <a:srgbClr val="7030A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25609" y="1359424"/>
            <a:ext cx="617478" cy="323165"/>
          </a:xfrm>
          <a:prstGeom prst="rect">
            <a:avLst/>
          </a:prstGeom>
          <a:noFill/>
          <a:ln w="19050">
            <a:noFill/>
          </a:ln>
        </p:spPr>
        <p:txBody>
          <a:bodyPr wrap="none" rtlCol="0">
            <a:spAutoFit/>
          </a:bodyPr>
          <a:lstStyle/>
          <a:p>
            <a:pPr algn="ctr"/>
            <a:r>
              <a:rPr lang="en-GB" sz="600" dirty="0">
                <a:solidFill>
                  <a:srgbClr val="7030A0"/>
                </a:solidFill>
              </a:rPr>
              <a:t>Variable</a:t>
            </a:r>
          </a:p>
          <a:p>
            <a:pPr algn="ctr"/>
            <a:r>
              <a:rPr lang="en-GB" sz="600" dirty="0">
                <a:solidFill>
                  <a:srgbClr val="7030A0"/>
                </a:solidFill>
              </a:rPr>
              <a:t>Occultation</a:t>
            </a:r>
          </a:p>
          <a:p>
            <a:pPr algn="ctr"/>
            <a:r>
              <a:rPr lang="en-GB" sz="300" dirty="0">
                <a:solidFill>
                  <a:srgbClr val="7030A0"/>
                </a:solidFill>
              </a:rPr>
              <a:t>From 0 to ~1 hours</a:t>
            </a:r>
          </a:p>
        </p:txBody>
      </p:sp>
      <p:sp>
        <p:nvSpPr>
          <p:cNvPr id="72" name="TextBox 71"/>
          <p:cNvSpPr txBox="1"/>
          <p:nvPr/>
        </p:nvSpPr>
        <p:spPr>
          <a:xfrm>
            <a:off x="3209147" y="1347513"/>
            <a:ext cx="617478" cy="323165"/>
          </a:xfrm>
          <a:prstGeom prst="rect">
            <a:avLst/>
          </a:prstGeom>
          <a:noFill/>
          <a:ln w="19050">
            <a:noFill/>
          </a:ln>
        </p:spPr>
        <p:txBody>
          <a:bodyPr wrap="none" rtlCol="0">
            <a:spAutoFit/>
          </a:bodyPr>
          <a:lstStyle/>
          <a:p>
            <a:pPr algn="ctr"/>
            <a:r>
              <a:rPr lang="en-GB" sz="600" dirty="0">
                <a:solidFill>
                  <a:srgbClr val="7030A0"/>
                </a:solidFill>
              </a:rPr>
              <a:t>Variable</a:t>
            </a:r>
          </a:p>
          <a:p>
            <a:pPr algn="ctr"/>
            <a:r>
              <a:rPr lang="en-GB" sz="600" dirty="0">
                <a:solidFill>
                  <a:srgbClr val="7030A0"/>
                </a:solidFill>
              </a:rPr>
              <a:t>Occultation</a:t>
            </a:r>
          </a:p>
          <a:p>
            <a:pPr algn="ctr"/>
            <a:r>
              <a:rPr lang="en-GB" sz="300" dirty="0">
                <a:solidFill>
                  <a:srgbClr val="7030A0"/>
                </a:solidFill>
              </a:rPr>
              <a:t>From 0 to ~1 hours</a:t>
            </a:r>
          </a:p>
        </p:txBody>
      </p:sp>
      <p:sp>
        <p:nvSpPr>
          <p:cNvPr id="2" name="TextBox 1"/>
          <p:cNvSpPr txBox="1"/>
          <p:nvPr/>
        </p:nvSpPr>
        <p:spPr>
          <a:xfrm>
            <a:off x="1874671" y="1815478"/>
            <a:ext cx="109038" cy="276999"/>
          </a:xfrm>
          <a:prstGeom prst="rect">
            <a:avLst/>
          </a:prstGeom>
          <a:noFill/>
          <a:ln w="19050">
            <a:solidFill>
              <a:schemeClr val="tx2"/>
            </a:solidFill>
          </a:ln>
        </p:spPr>
        <p:txBody>
          <a:bodyPr wrap="square" rtlCol="0">
            <a:spAutoFit/>
          </a:bodyPr>
          <a:lstStyle/>
          <a:p>
            <a:r>
              <a:rPr lang="en-US" sz="300" dirty="0"/>
              <a:t>ERCO</a:t>
            </a:r>
            <a:endParaRPr lang="en-GB" sz="300" dirty="0"/>
          </a:p>
        </p:txBody>
      </p:sp>
      <p:sp>
        <p:nvSpPr>
          <p:cNvPr id="45" name="TextBox 44"/>
          <p:cNvSpPr txBox="1"/>
          <p:nvPr/>
        </p:nvSpPr>
        <p:spPr>
          <a:xfrm>
            <a:off x="4004571" y="1813475"/>
            <a:ext cx="134911" cy="276999"/>
          </a:xfrm>
          <a:prstGeom prst="rect">
            <a:avLst/>
          </a:prstGeom>
          <a:noFill/>
          <a:ln w="19050">
            <a:solidFill>
              <a:schemeClr val="tx2"/>
            </a:solidFill>
          </a:ln>
        </p:spPr>
        <p:txBody>
          <a:bodyPr wrap="square" rtlCol="0">
            <a:spAutoFit/>
          </a:bodyPr>
          <a:lstStyle/>
          <a:p>
            <a:r>
              <a:rPr lang="en-US" sz="300" dirty="0"/>
              <a:t>ERCO</a:t>
            </a:r>
            <a:endParaRPr lang="en-GB" sz="300" dirty="0"/>
          </a:p>
        </p:txBody>
      </p:sp>
      <p:sp>
        <p:nvSpPr>
          <p:cNvPr id="57" name="TextBox 56"/>
          <p:cNvSpPr txBox="1"/>
          <p:nvPr/>
        </p:nvSpPr>
        <p:spPr>
          <a:xfrm>
            <a:off x="2137610" y="2060344"/>
            <a:ext cx="290256" cy="150041"/>
          </a:xfrm>
          <a:prstGeom prst="rect">
            <a:avLst/>
          </a:prstGeom>
          <a:noFill/>
          <a:ln w="19050">
            <a:solidFill>
              <a:schemeClr val="tx2"/>
            </a:solidFill>
          </a:ln>
        </p:spPr>
        <p:txBody>
          <a:bodyPr wrap="square" rtlCol="0">
            <a:spAutoFit/>
          </a:bodyPr>
          <a:lstStyle/>
          <a:p>
            <a:pPr algn="ctr"/>
            <a:r>
              <a:rPr lang="en-US" sz="375" dirty="0"/>
              <a:t>GS</a:t>
            </a:r>
            <a:endParaRPr lang="en-GB" sz="375" dirty="0"/>
          </a:p>
        </p:txBody>
      </p:sp>
      <p:sp>
        <p:nvSpPr>
          <p:cNvPr id="59" name="TextBox 58"/>
          <p:cNvSpPr txBox="1"/>
          <p:nvPr/>
        </p:nvSpPr>
        <p:spPr>
          <a:xfrm>
            <a:off x="3579114" y="2053718"/>
            <a:ext cx="290256" cy="150041"/>
          </a:xfrm>
          <a:prstGeom prst="rect">
            <a:avLst/>
          </a:prstGeom>
          <a:noFill/>
          <a:ln w="19050">
            <a:solidFill>
              <a:schemeClr val="tx2"/>
            </a:solidFill>
          </a:ln>
        </p:spPr>
        <p:txBody>
          <a:bodyPr wrap="square" rtlCol="0">
            <a:spAutoFit/>
          </a:bodyPr>
          <a:lstStyle/>
          <a:p>
            <a:pPr algn="ctr"/>
            <a:r>
              <a:rPr lang="en-US" sz="375" dirty="0"/>
              <a:t>GS</a:t>
            </a:r>
            <a:endParaRPr lang="en-GB" sz="375" dirty="0"/>
          </a:p>
        </p:txBody>
      </p:sp>
      <p:sp>
        <p:nvSpPr>
          <p:cNvPr id="63" name="Rectangle 62"/>
          <p:cNvSpPr/>
          <p:nvPr/>
        </p:nvSpPr>
        <p:spPr>
          <a:xfrm>
            <a:off x="4917116" y="2374782"/>
            <a:ext cx="1836561" cy="200959"/>
          </a:xfrm>
          <a:prstGeom prst="rect">
            <a:avLst/>
          </a:prstGeom>
          <a:solidFill>
            <a:schemeClr val="accent3">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dirty="0"/>
              <a:t>Ground Network visibility</a:t>
            </a:r>
          </a:p>
        </p:txBody>
      </p:sp>
      <p:sp>
        <p:nvSpPr>
          <p:cNvPr id="73" name="Rectangle 72"/>
          <p:cNvSpPr/>
          <p:nvPr/>
        </p:nvSpPr>
        <p:spPr>
          <a:xfrm>
            <a:off x="5154050" y="2578382"/>
            <a:ext cx="1490547" cy="284225"/>
          </a:xfrm>
          <a:prstGeom prst="rect">
            <a:avLst/>
          </a:prstGeom>
          <a:solidFill>
            <a:srgbClr val="CCFF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TGO</a:t>
            </a:r>
          </a:p>
        </p:txBody>
      </p:sp>
      <p:sp>
        <p:nvSpPr>
          <p:cNvPr id="74" name="Rectangle 73"/>
          <p:cNvSpPr/>
          <p:nvPr/>
        </p:nvSpPr>
        <p:spPr>
          <a:xfrm>
            <a:off x="5488089" y="3292402"/>
            <a:ext cx="755263" cy="311857"/>
          </a:xfrm>
          <a:prstGeom prst="rect">
            <a:avLst/>
          </a:prstGeom>
          <a:solidFill>
            <a:srgbClr val="FFCC99"/>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Rover/SP</a:t>
            </a:r>
            <a:endParaRPr lang="en-GB" sz="900" dirty="0">
              <a:solidFill>
                <a:schemeClr val="tx1"/>
              </a:solidFill>
            </a:endParaRPr>
          </a:p>
          <a:p>
            <a:pPr algn="ctr"/>
            <a:r>
              <a:rPr lang="en-US" sz="900" dirty="0" err="1">
                <a:solidFill>
                  <a:schemeClr val="tx1"/>
                </a:solidFill>
              </a:rPr>
              <a:t>Comm</a:t>
            </a:r>
            <a:endParaRPr lang="en-GB" sz="900" dirty="0">
              <a:solidFill>
                <a:schemeClr val="tx1"/>
              </a:solidFill>
            </a:endParaRPr>
          </a:p>
        </p:txBody>
      </p:sp>
      <p:sp>
        <p:nvSpPr>
          <p:cNvPr id="75" name="Rectangle 74"/>
          <p:cNvSpPr/>
          <p:nvPr/>
        </p:nvSpPr>
        <p:spPr>
          <a:xfrm>
            <a:off x="4770179" y="1800906"/>
            <a:ext cx="558950" cy="248697"/>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dirty="0">
                <a:solidFill>
                  <a:schemeClr val="tx1"/>
                </a:solidFill>
              </a:rPr>
              <a:t>TGO MOC</a:t>
            </a:r>
          </a:p>
        </p:txBody>
      </p:sp>
      <p:sp>
        <p:nvSpPr>
          <p:cNvPr id="76" name="Rectangle 75"/>
          <p:cNvSpPr/>
          <p:nvPr/>
        </p:nvSpPr>
        <p:spPr>
          <a:xfrm>
            <a:off x="6443149" y="1800906"/>
            <a:ext cx="558950" cy="248697"/>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dirty="0">
                <a:solidFill>
                  <a:schemeClr val="tx1"/>
                </a:solidFill>
              </a:rPr>
              <a:t>TGO MOC</a:t>
            </a:r>
          </a:p>
        </p:txBody>
      </p:sp>
      <p:sp>
        <p:nvSpPr>
          <p:cNvPr id="77" name="Rectangle 76"/>
          <p:cNvSpPr/>
          <p:nvPr/>
        </p:nvSpPr>
        <p:spPr>
          <a:xfrm>
            <a:off x="7064204" y="1800906"/>
            <a:ext cx="558950" cy="248697"/>
          </a:xfrm>
          <a:prstGeom prst="rect">
            <a:avLst/>
          </a:prstGeom>
          <a:solidFill>
            <a:schemeClr val="accent1">
              <a:lumMod val="9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LCC</a:t>
            </a:r>
            <a:endParaRPr lang="en-GB" sz="900" dirty="0">
              <a:solidFill>
                <a:schemeClr val="tx1"/>
              </a:solidFill>
            </a:endParaRPr>
          </a:p>
        </p:txBody>
      </p:sp>
      <p:cxnSp>
        <p:nvCxnSpPr>
          <p:cNvPr id="78" name="Straight Arrow Connector 77"/>
          <p:cNvCxnSpPr/>
          <p:nvPr/>
        </p:nvCxnSpPr>
        <p:spPr>
          <a:xfrm>
            <a:off x="5056210" y="2179079"/>
            <a:ext cx="126371" cy="401114"/>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5249237" y="2168358"/>
            <a:ext cx="95988" cy="463505"/>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559926" y="2862607"/>
            <a:ext cx="155264" cy="4312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5559926" y="2862607"/>
            <a:ext cx="155264" cy="431256"/>
          </a:xfrm>
          <a:prstGeom prst="straightConnector1">
            <a:avLst/>
          </a:prstGeom>
          <a:ln w="28575">
            <a:solidFill>
              <a:srgbClr val="FF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6070517" y="2862607"/>
            <a:ext cx="135502" cy="431256"/>
          </a:xfrm>
          <a:prstGeom prst="straightConnector1">
            <a:avLst/>
          </a:prstGeom>
          <a:ln w="127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6443150" y="2156627"/>
            <a:ext cx="59370" cy="419114"/>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6582493" y="2189644"/>
            <a:ext cx="74090" cy="388737"/>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591376" y="2979921"/>
            <a:ext cx="599844" cy="230832"/>
          </a:xfrm>
          <a:prstGeom prst="rect">
            <a:avLst/>
          </a:prstGeom>
          <a:noFill/>
          <a:ln w="19050">
            <a:noFill/>
          </a:ln>
        </p:spPr>
        <p:txBody>
          <a:bodyPr wrap="none" rtlCol="0">
            <a:spAutoFit/>
          </a:bodyPr>
          <a:lstStyle/>
          <a:p>
            <a:pPr algn="ctr"/>
            <a:r>
              <a:rPr lang="en-GB" sz="450" dirty="0">
                <a:solidFill>
                  <a:srgbClr val="00B050"/>
                </a:solidFill>
              </a:rPr>
              <a:t>Rover-TGO </a:t>
            </a:r>
          </a:p>
          <a:p>
            <a:pPr algn="ctr"/>
            <a:r>
              <a:rPr lang="en-GB" sz="450" dirty="0" err="1">
                <a:solidFill>
                  <a:srgbClr val="00B050"/>
                </a:solidFill>
              </a:rPr>
              <a:t>comm</a:t>
            </a:r>
            <a:r>
              <a:rPr lang="en-GB" sz="450" dirty="0">
                <a:solidFill>
                  <a:srgbClr val="00B050"/>
                </a:solidFill>
              </a:rPr>
              <a:t> window</a:t>
            </a:r>
          </a:p>
        </p:txBody>
      </p:sp>
      <p:sp>
        <p:nvSpPr>
          <p:cNvPr id="86" name="TextBox 85"/>
          <p:cNvSpPr txBox="1"/>
          <p:nvPr/>
        </p:nvSpPr>
        <p:spPr>
          <a:xfrm>
            <a:off x="6582493" y="1365117"/>
            <a:ext cx="813043" cy="253916"/>
          </a:xfrm>
          <a:prstGeom prst="rect">
            <a:avLst/>
          </a:prstGeom>
          <a:noFill/>
          <a:ln w="19050">
            <a:noFill/>
          </a:ln>
        </p:spPr>
        <p:txBody>
          <a:bodyPr wrap="none" rtlCol="0">
            <a:spAutoFit/>
          </a:bodyPr>
          <a:lstStyle/>
          <a:p>
            <a:r>
              <a:rPr lang="en-GB" sz="525" dirty="0">
                <a:solidFill>
                  <a:srgbClr val="0070C0"/>
                </a:solidFill>
              </a:rPr>
              <a:t>Ground Download </a:t>
            </a:r>
          </a:p>
          <a:p>
            <a:pPr algn="ctr"/>
            <a:r>
              <a:rPr lang="en-GB" sz="525" dirty="0">
                <a:solidFill>
                  <a:srgbClr val="0070C0"/>
                </a:solidFill>
              </a:rPr>
              <a:t>latency</a:t>
            </a:r>
          </a:p>
        </p:txBody>
      </p:sp>
      <p:cxnSp>
        <p:nvCxnSpPr>
          <p:cNvPr id="87" name="Straight Arrow Connector 86"/>
          <p:cNvCxnSpPr/>
          <p:nvPr/>
        </p:nvCxnSpPr>
        <p:spPr>
          <a:xfrm>
            <a:off x="4726116" y="1692746"/>
            <a:ext cx="279475" cy="0"/>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6769453" y="1679028"/>
            <a:ext cx="310528" cy="3612"/>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190858" y="2969192"/>
            <a:ext cx="175026" cy="0"/>
          </a:xfrm>
          <a:prstGeom prst="straightConnector1">
            <a:avLst/>
          </a:prstGeom>
          <a:ln w="95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424054" y="2969192"/>
            <a:ext cx="175026" cy="0"/>
          </a:xfrm>
          <a:prstGeom prst="straightConnector1">
            <a:avLst/>
          </a:prstGeom>
          <a:ln w="95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602206" y="2969192"/>
            <a:ext cx="592522" cy="0"/>
          </a:xfrm>
          <a:prstGeom prst="straightConnector1">
            <a:avLst/>
          </a:prstGeom>
          <a:ln w="952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154050" y="2623478"/>
            <a:ext cx="208642" cy="5867"/>
          </a:xfrm>
          <a:prstGeom prst="straightConnector1">
            <a:avLst/>
          </a:prstGeom>
          <a:ln w="952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412878" y="2629345"/>
            <a:ext cx="207418" cy="2518"/>
          </a:xfrm>
          <a:prstGeom prst="straightConnector1">
            <a:avLst/>
          </a:prstGeom>
          <a:ln w="952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278371" y="3674216"/>
            <a:ext cx="559769" cy="253916"/>
          </a:xfrm>
          <a:prstGeom prst="rect">
            <a:avLst/>
          </a:prstGeom>
          <a:noFill/>
          <a:ln w="19050">
            <a:noFill/>
          </a:ln>
        </p:spPr>
        <p:txBody>
          <a:bodyPr wrap="none" rtlCol="0">
            <a:spAutoFit/>
          </a:bodyPr>
          <a:lstStyle/>
          <a:p>
            <a:r>
              <a:rPr lang="en-GB" sz="525" dirty="0" smtClean="0">
                <a:solidFill>
                  <a:srgbClr val="0070C0"/>
                </a:solidFill>
              </a:rPr>
              <a:t>Return link</a:t>
            </a:r>
          </a:p>
          <a:p>
            <a:r>
              <a:rPr lang="en-GB" sz="525" dirty="0" smtClean="0">
                <a:solidFill>
                  <a:srgbClr val="0070C0"/>
                </a:solidFill>
              </a:rPr>
              <a:t>latency</a:t>
            </a:r>
            <a:endParaRPr lang="en-GB" sz="525" dirty="0">
              <a:solidFill>
                <a:srgbClr val="0070C0"/>
              </a:solidFill>
            </a:endParaRPr>
          </a:p>
        </p:txBody>
      </p:sp>
      <p:cxnSp>
        <p:nvCxnSpPr>
          <p:cNvPr id="95" name="Straight Arrow Connector 94"/>
          <p:cNvCxnSpPr/>
          <p:nvPr/>
        </p:nvCxnSpPr>
        <p:spPr>
          <a:xfrm>
            <a:off x="6206019" y="3673335"/>
            <a:ext cx="858187" cy="3612"/>
          </a:xfrm>
          <a:prstGeom prst="straightConnector1">
            <a:avLst/>
          </a:prstGeom>
          <a:ln w="95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4901893" y="3666296"/>
            <a:ext cx="603050" cy="253916"/>
          </a:xfrm>
          <a:prstGeom prst="rect">
            <a:avLst/>
          </a:prstGeom>
          <a:noFill/>
          <a:ln w="19050">
            <a:noFill/>
          </a:ln>
        </p:spPr>
        <p:txBody>
          <a:bodyPr wrap="none" rtlCol="0">
            <a:spAutoFit/>
          </a:bodyPr>
          <a:lstStyle/>
          <a:p>
            <a:r>
              <a:rPr lang="en-GB" sz="525" dirty="0" smtClean="0">
                <a:solidFill>
                  <a:srgbClr val="0070C0"/>
                </a:solidFill>
              </a:rPr>
              <a:t>Forward link</a:t>
            </a:r>
          </a:p>
          <a:p>
            <a:r>
              <a:rPr lang="en-GB" sz="525" dirty="0" smtClean="0">
                <a:solidFill>
                  <a:srgbClr val="0070C0"/>
                </a:solidFill>
              </a:rPr>
              <a:t>latency</a:t>
            </a:r>
            <a:endParaRPr lang="en-GB" sz="525" dirty="0">
              <a:solidFill>
                <a:srgbClr val="0070C0"/>
              </a:solidFill>
            </a:endParaRPr>
          </a:p>
        </p:txBody>
      </p:sp>
      <p:cxnSp>
        <p:nvCxnSpPr>
          <p:cNvPr id="97" name="Straight Arrow Connector 96"/>
          <p:cNvCxnSpPr/>
          <p:nvPr/>
        </p:nvCxnSpPr>
        <p:spPr>
          <a:xfrm>
            <a:off x="4744758" y="3673335"/>
            <a:ext cx="858187" cy="3612"/>
          </a:xfrm>
          <a:prstGeom prst="straightConnector1">
            <a:avLst/>
          </a:prstGeom>
          <a:ln w="952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5613497" y="3679435"/>
            <a:ext cx="592522" cy="0"/>
          </a:xfrm>
          <a:prstGeom prst="straightConnector1">
            <a:avLst/>
          </a:prstGeom>
          <a:ln w="952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645809" y="3698094"/>
            <a:ext cx="597543" cy="298170"/>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50" dirty="0"/>
              <a:t>About 10 minutes</a:t>
            </a:r>
          </a:p>
        </p:txBody>
      </p:sp>
      <p:sp>
        <p:nvSpPr>
          <p:cNvPr id="102" name="Rectangle 101"/>
          <p:cNvSpPr/>
          <p:nvPr/>
        </p:nvSpPr>
        <p:spPr>
          <a:xfrm>
            <a:off x="6349101" y="1800906"/>
            <a:ext cx="94049" cy="777476"/>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03" name="TextBox 102"/>
          <p:cNvSpPr txBox="1"/>
          <p:nvPr/>
        </p:nvSpPr>
        <p:spPr>
          <a:xfrm>
            <a:off x="6635111" y="2565810"/>
            <a:ext cx="904415" cy="253916"/>
          </a:xfrm>
          <a:prstGeom prst="rect">
            <a:avLst/>
          </a:prstGeom>
          <a:noFill/>
          <a:ln w="19050">
            <a:noFill/>
          </a:ln>
        </p:spPr>
        <p:txBody>
          <a:bodyPr wrap="none" rtlCol="0">
            <a:spAutoFit/>
          </a:bodyPr>
          <a:lstStyle/>
          <a:p>
            <a:r>
              <a:rPr lang="en-GB" sz="525" dirty="0">
                <a:solidFill>
                  <a:srgbClr val="00B050"/>
                </a:solidFill>
              </a:rPr>
              <a:t>Earth-TGO </a:t>
            </a:r>
            <a:r>
              <a:rPr lang="en-GB" sz="525" dirty="0" smtClean="0">
                <a:solidFill>
                  <a:srgbClr val="00B050"/>
                </a:solidFill>
              </a:rPr>
              <a:t>Downlink </a:t>
            </a:r>
          </a:p>
          <a:p>
            <a:r>
              <a:rPr lang="en-GB" sz="525" dirty="0" smtClean="0">
                <a:solidFill>
                  <a:srgbClr val="00B050"/>
                </a:solidFill>
              </a:rPr>
              <a:t>Duration</a:t>
            </a:r>
            <a:endParaRPr lang="en-GB" sz="525" dirty="0">
              <a:solidFill>
                <a:srgbClr val="00B050"/>
              </a:solidFill>
            </a:endParaRPr>
          </a:p>
        </p:txBody>
      </p:sp>
      <p:sp>
        <p:nvSpPr>
          <p:cNvPr id="104" name="Rectangle 103"/>
          <p:cNvSpPr/>
          <p:nvPr/>
        </p:nvSpPr>
        <p:spPr>
          <a:xfrm>
            <a:off x="5340331" y="1790341"/>
            <a:ext cx="94049" cy="777476"/>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cxnSp>
        <p:nvCxnSpPr>
          <p:cNvPr id="105" name="Straight Arrow Connector 104"/>
          <p:cNvCxnSpPr/>
          <p:nvPr/>
        </p:nvCxnSpPr>
        <p:spPr>
          <a:xfrm flipV="1">
            <a:off x="5325804" y="1697137"/>
            <a:ext cx="135492" cy="1218"/>
          </a:xfrm>
          <a:prstGeom prst="straightConnector1">
            <a:avLst/>
          </a:prstGeom>
          <a:ln w="9525">
            <a:solidFill>
              <a:srgbClr val="7030A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6312971" y="1698652"/>
            <a:ext cx="135492" cy="1218"/>
          </a:xfrm>
          <a:prstGeom prst="straightConnector1">
            <a:avLst/>
          </a:prstGeom>
          <a:ln w="9525">
            <a:solidFill>
              <a:srgbClr val="7030A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109915" y="1355309"/>
            <a:ext cx="617478" cy="323165"/>
          </a:xfrm>
          <a:prstGeom prst="rect">
            <a:avLst/>
          </a:prstGeom>
          <a:noFill/>
          <a:ln w="19050">
            <a:noFill/>
          </a:ln>
        </p:spPr>
        <p:txBody>
          <a:bodyPr wrap="none" rtlCol="0">
            <a:spAutoFit/>
          </a:bodyPr>
          <a:lstStyle/>
          <a:p>
            <a:pPr algn="ctr"/>
            <a:r>
              <a:rPr lang="en-GB" sz="600" dirty="0">
                <a:solidFill>
                  <a:srgbClr val="7030A0"/>
                </a:solidFill>
              </a:rPr>
              <a:t>Variable</a:t>
            </a:r>
          </a:p>
          <a:p>
            <a:pPr algn="ctr"/>
            <a:r>
              <a:rPr lang="en-GB" sz="600" dirty="0">
                <a:solidFill>
                  <a:srgbClr val="7030A0"/>
                </a:solidFill>
              </a:rPr>
              <a:t>Occultation</a:t>
            </a:r>
          </a:p>
          <a:p>
            <a:pPr algn="ctr"/>
            <a:r>
              <a:rPr lang="en-GB" sz="300" dirty="0">
                <a:solidFill>
                  <a:srgbClr val="7030A0"/>
                </a:solidFill>
              </a:rPr>
              <a:t>From 0 to ~1 hours</a:t>
            </a:r>
          </a:p>
        </p:txBody>
      </p:sp>
      <p:sp>
        <p:nvSpPr>
          <p:cNvPr id="108" name="TextBox 107"/>
          <p:cNvSpPr txBox="1"/>
          <p:nvPr/>
        </p:nvSpPr>
        <p:spPr>
          <a:xfrm>
            <a:off x="6093453" y="1343398"/>
            <a:ext cx="617478" cy="323165"/>
          </a:xfrm>
          <a:prstGeom prst="rect">
            <a:avLst/>
          </a:prstGeom>
          <a:noFill/>
          <a:ln w="19050">
            <a:noFill/>
          </a:ln>
        </p:spPr>
        <p:txBody>
          <a:bodyPr wrap="none" rtlCol="0">
            <a:spAutoFit/>
          </a:bodyPr>
          <a:lstStyle/>
          <a:p>
            <a:pPr algn="ctr"/>
            <a:r>
              <a:rPr lang="en-GB" sz="600" dirty="0">
                <a:solidFill>
                  <a:srgbClr val="7030A0"/>
                </a:solidFill>
              </a:rPr>
              <a:t>Variable</a:t>
            </a:r>
          </a:p>
          <a:p>
            <a:pPr algn="ctr"/>
            <a:r>
              <a:rPr lang="en-GB" sz="600" dirty="0">
                <a:solidFill>
                  <a:srgbClr val="7030A0"/>
                </a:solidFill>
              </a:rPr>
              <a:t>Occultation</a:t>
            </a:r>
          </a:p>
          <a:p>
            <a:pPr algn="ctr"/>
            <a:r>
              <a:rPr lang="en-GB" sz="300" dirty="0">
                <a:solidFill>
                  <a:srgbClr val="7030A0"/>
                </a:solidFill>
              </a:rPr>
              <a:t>From 0 to ~1 hours</a:t>
            </a:r>
          </a:p>
        </p:txBody>
      </p:sp>
      <p:sp>
        <p:nvSpPr>
          <p:cNvPr id="109" name="TextBox 108"/>
          <p:cNvSpPr txBox="1"/>
          <p:nvPr/>
        </p:nvSpPr>
        <p:spPr>
          <a:xfrm>
            <a:off x="4758977" y="1811363"/>
            <a:ext cx="109038" cy="276999"/>
          </a:xfrm>
          <a:prstGeom prst="rect">
            <a:avLst/>
          </a:prstGeom>
          <a:noFill/>
          <a:ln w="19050">
            <a:solidFill>
              <a:schemeClr val="tx2"/>
            </a:solidFill>
          </a:ln>
        </p:spPr>
        <p:txBody>
          <a:bodyPr wrap="square" rtlCol="0">
            <a:spAutoFit/>
          </a:bodyPr>
          <a:lstStyle/>
          <a:p>
            <a:r>
              <a:rPr lang="en-US" sz="300" dirty="0"/>
              <a:t>ERCO</a:t>
            </a:r>
            <a:endParaRPr lang="en-GB" sz="300" dirty="0"/>
          </a:p>
        </p:txBody>
      </p:sp>
      <p:sp>
        <p:nvSpPr>
          <p:cNvPr id="110" name="TextBox 109"/>
          <p:cNvSpPr txBox="1"/>
          <p:nvPr/>
        </p:nvSpPr>
        <p:spPr>
          <a:xfrm>
            <a:off x="6888877" y="1809359"/>
            <a:ext cx="134911" cy="276999"/>
          </a:xfrm>
          <a:prstGeom prst="rect">
            <a:avLst/>
          </a:prstGeom>
          <a:noFill/>
          <a:ln w="19050">
            <a:solidFill>
              <a:schemeClr val="tx2"/>
            </a:solidFill>
          </a:ln>
        </p:spPr>
        <p:txBody>
          <a:bodyPr wrap="square" rtlCol="0">
            <a:spAutoFit/>
          </a:bodyPr>
          <a:lstStyle/>
          <a:p>
            <a:r>
              <a:rPr lang="en-US" sz="300" dirty="0"/>
              <a:t>ERCO</a:t>
            </a:r>
            <a:endParaRPr lang="en-GB" sz="300" dirty="0"/>
          </a:p>
        </p:txBody>
      </p:sp>
      <p:sp>
        <p:nvSpPr>
          <p:cNvPr id="111" name="TextBox 110"/>
          <p:cNvSpPr txBox="1"/>
          <p:nvPr/>
        </p:nvSpPr>
        <p:spPr>
          <a:xfrm>
            <a:off x="5021916" y="2056228"/>
            <a:ext cx="290256" cy="150041"/>
          </a:xfrm>
          <a:prstGeom prst="rect">
            <a:avLst/>
          </a:prstGeom>
          <a:noFill/>
          <a:ln w="19050">
            <a:solidFill>
              <a:schemeClr val="tx2"/>
            </a:solidFill>
          </a:ln>
        </p:spPr>
        <p:txBody>
          <a:bodyPr wrap="square" rtlCol="0">
            <a:spAutoFit/>
          </a:bodyPr>
          <a:lstStyle/>
          <a:p>
            <a:pPr algn="ctr"/>
            <a:r>
              <a:rPr lang="en-US" sz="375" dirty="0"/>
              <a:t>GS</a:t>
            </a:r>
            <a:endParaRPr lang="en-GB" sz="375" dirty="0"/>
          </a:p>
        </p:txBody>
      </p:sp>
      <p:sp>
        <p:nvSpPr>
          <p:cNvPr id="112" name="TextBox 111"/>
          <p:cNvSpPr txBox="1"/>
          <p:nvPr/>
        </p:nvSpPr>
        <p:spPr>
          <a:xfrm>
            <a:off x="6463421" y="2049603"/>
            <a:ext cx="290256" cy="150041"/>
          </a:xfrm>
          <a:prstGeom prst="rect">
            <a:avLst/>
          </a:prstGeom>
          <a:noFill/>
          <a:ln w="19050">
            <a:solidFill>
              <a:schemeClr val="tx2"/>
            </a:solidFill>
          </a:ln>
        </p:spPr>
        <p:txBody>
          <a:bodyPr wrap="square" rtlCol="0">
            <a:spAutoFit/>
          </a:bodyPr>
          <a:lstStyle/>
          <a:p>
            <a:pPr algn="ctr"/>
            <a:r>
              <a:rPr lang="en-US" sz="375" dirty="0"/>
              <a:t>GS</a:t>
            </a:r>
            <a:endParaRPr lang="en-GB" sz="375" dirty="0"/>
          </a:p>
        </p:txBody>
      </p:sp>
      <p:sp>
        <p:nvSpPr>
          <p:cNvPr id="113" name="TextBox 112"/>
          <p:cNvSpPr txBox="1"/>
          <p:nvPr/>
        </p:nvSpPr>
        <p:spPr>
          <a:xfrm>
            <a:off x="4013645" y="830432"/>
            <a:ext cx="873957" cy="334835"/>
          </a:xfrm>
          <a:prstGeom prst="rect">
            <a:avLst/>
          </a:prstGeom>
          <a:noFill/>
          <a:ln w="19050">
            <a:noFill/>
          </a:ln>
        </p:spPr>
        <p:txBody>
          <a:bodyPr wrap="none" rtlCol="0">
            <a:spAutoFit/>
          </a:bodyPr>
          <a:lstStyle/>
          <a:p>
            <a:pPr algn="ctr"/>
            <a:r>
              <a:rPr lang="en-GB" sz="788" dirty="0" smtClean="0">
                <a:solidFill>
                  <a:srgbClr val="FF0000"/>
                </a:solidFill>
              </a:rPr>
              <a:t>ROCC/SPOCC</a:t>
            </a:r>
          </a:p>
          <a:p>
            <a:pPr algn="ctr"/>
            <a:r>
              <a:rPr lang="en-GB" sz="788" dirty="0">
                <a:solidFill>
                  <a:srgbClr val="FF0000"/>
                </a:solidFill>
              </a:rPr>
              <a:t>d</a:t>
            </a:r>
            <a:r>
              <a:rPr lang="en-GB" sz="788" dirty="0" smtClean="0">
                <a:solidFill>
                  <a:srgbClr val="FF0000"/>
                </a:solidFill>
              </a:rPr>
              <a:t>aily activity</a:t>
            </a:r>
            <a:endParaRPr lang="en-GB" sz="788" dirty="0">
              <a:solidFill>
                <a:srgbClr val="FF0000"/>
              </a:solidFill>
            </a:endParaRPr>
          </a:p>
        </p:txBody>
      </p:sp>
      <p:cxnSp>
        <p:nvCxnSpPr>
          <p:cNvPr id="114" name="Straight Arrow Connector 113"/>
          <p:cNvCxnSpPr/>
          <p:nvPr/>
        </p:nvCxnSpPr>
        <p:spPr>
          <a:xfrm flipV="1">
            <a:off x="4151169" y="1191766"/>
            <a:ext cx="628008" cy="4677"/>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4774162" y="1185719"/>
            <a:ext cx="2857990" cy="5624"/>
          </a:xfrm>
          <a:prstGeom prst="straightConnector1">
            <a:avLst/>
          </a:prstGeom>
          <a:ln w="1905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6161070" y="869264"/>
            <a:ext cx="641522" cy="334835"/>
          </a:xfrm>
          <a:prstGeom prst="rect">
            <a:avLst/>
          </a:prstGeom>
          <a:noFill/>
          <a:ln w="19050">
            <a:noFill/>
          </a:ln>
        </p:spPr>
        <p:txBody>
          <a:bodyPr wrap="none" rtlCol="0">
            <a:spAutoFit/>
          </a:bodyPr>
          <a:lstStyle/>
          <a:p>
            <a:pPr algn="ctr"/>
            <a:r>
              <a:rPr lang="en-GB" sz="788" dirty="0" smtClean="0">
                <a:solidFill>
                  <a:srgbClr val="7030A0"/>
                </a:solidFill>
              </a:rPr>
              <a:t>Strategic</a:t>
            </a:r>
            <a:endParaRPr lang="en-GB" sz="788" dirty="0">
              <a:solidFill>
                <a:srgbClr val="7030A0"/>
              </a:solidFill>
            </a:endParaRPr>
          </a:p>
          <a:p>
            <a:pPr algn="ctr"/>
            <a:r>
              <a:rPr lang="en-GB" sz="788" dirty="0" smtClean="0">
                <a:solidFill>
                  <a:srgbClr val="7030A0"/>
                </a:solidFill>
              </a:rPr>
              <a:t>planning</a:t>
            </a:r>
            <a:endParaRPr lang="en-GB" sz="788" dirty="0">
              <a:solidFill>
                <a:srgbClr val="7030A0"/>
              </a:solidFill>
            </a:endParaRPr>
          </a:p>
        </p:txBody>
      </p:sp>
      <p:sp>
        <p:nvSpPr>
          <p:cNvPr id="128" name="TextBox 127"/>
          <p:cNvSpPr txBox="1"/>
          <p:nvPr/>
        </p:nvSpPr>
        <p:spPr>
          <a:xfrm>
            <a:off x="4562678" y="1409988"/>
            <a:ext cx="715260" cy="253916"/>
          </a:xfrm>
          <a:prstGeom prst="rect">
            <a:avLst/>
          </a:prstGeom>
          <a:noFill/>
          <a:ln w="19050">
            <a:noFill/>
          </a:ln>
        </p:spPr>
        <p:txBody>
          <a:bodyPr wrap="none" rtlCol="0">
            <a:spAutoFit/>
          </a:bodyPr>
          <a:lstStyle/>
          <a:p>
            <a:r>
              <a:rPr lang="en-GB" sz="525" dirty="0">
                <a:solidFill>
                  <a:srgbClr val="0070C0"/>
                </a:solidFill>
              </a:rPr>
              <a:t>Ground Upload </a:t>
            </a:r>
          </a:p>
          <a:p>
            <a:pPr algn="ctr"/>
            <a:r>
              <a:rPr lang="en-GB" sz="525" dirty="0">
                <a:solidFill>
                  <a:srgbClr val="0070C0"/>
                </a:solidFill>
              </a:rPr>
              <a:t>latency</a:t>
            </a:r>
          </a:p>
        </p:txBody>
      </p:sp>
      <p:sp>
        <p:nvSpPr>
          <p:cNvPr id="129" name="Rectangle 128"/>
          <p:cNvSpPr/>
          <p:nvPr/>
        </p:nvSpPr>
        <p:spPr>
          <a:xfrm>
            <a:off x="1298548" y="3298271"/>
            <a:ext cx="1295459" cy="284225"/>
          </a:xfrm>
          <a:prstGeom prst="rect">
            <a:avLst/>
          </a:prstGeom>
          <a:solidFill>
            <a:srgbClr val="FFFF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Rover/SP </a:t>
            </a:r>
            <a:r>
              <a:rPr lang="en-GB" sz="900" dirty="0">
                <a:solidFill>
                  <a:schemeClr val="tx1"/>
                </a:solidFill>
              </a:rPr>
              <a:t>Activity </a:t>
            </a:r>
            <a:r>
              <a:rPr lang="en-GB" sz="900" dirty="0" smtClean="0">
                <a:solidFill>
                  <a:schemeClr val="tx1"/>
                </a:solidFill>
              </a:rPr>
              <a:t>Execution</a:t>
            </a:r>
            <a:endParaRPr lang="en-GB" sz="900" dirty="0">
              <a:solidFill>
                <a:schemeClr val="tx1"/>
              </a:solidFill>
            </a:endParaRPr>
          </a:p>
        </p:txBody>
      </p:sp>
      <p:sp>
        <p:nvSpPr>
          <p:cNvPr id="130" name="Rectangle 129"/>
          <p:cNvSpPr/>
          <p:nvPr/>
        </p:nvSpPr>
        <p:spPr>
          <a:xfrm>
            <a:off x="6243352" y="3292403"/>
            <a:ext cx="1464383" cy="284225"/>
          </a:xfrm>
          <a:prstGeom prst="rect">
            <a:avLst/>
          </a:prstGeom>
          <a:solidFill>
            <a:srgbClr val="FFFF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Rover/SP </a:t>
            </a:r>
            <a:r>
              <a:rPr lang="en-GB" sz="900" dirty="0">
                <a:solidFill>
                  <a:schemeClr val="tx1"/>
                </a:solidFill>
              </a:rPr>
              <a:t>Activity </a:t>
            </a:r>
            <a:r>
              <a:rPr lang="en-GB" sz="900" dirty="0" smtClean="0">
                <a:solidFill>
                  <a:schemeClr val="tx1"/>
                </a:solidFill>
              </a:rPr>
              <a:t>Execution</a:t>
            </a:r>
            <a:endParaRPr lang="en-GB" sz="900" dirty="0">
              <a:solidFill>
                <a:schemeClr val="tx1"/>
              </a:solidFill>
            </a:endParaRPr>
          </a:p>
        </p:txBody>
      </p:sp>
      <p:cxnSp>
        <p:nvCxnSpPr>
          <p:cNvPr id="131" name="Straight Arrow Connector 130"/>
          <p:cNvCxnSpPr/>
          <p:nvPr/>
        </p:nvCxnSpPr>
        <p:spPr>
          <a:xfrm>
            <a:off x="1294776" y="1195904"/>
            <a:ext cx="2857990" cy="5624"/>
          </a:xfrm>
          <a:prstGeom prst="straightConnector1">
            <a:avLst/>
          </a:prstGeom>
          <a:ln w="1905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2681685" y="879449"/>
            <a:ext cx="641522" cy="334835"/>
          </a:xfrm>
          <a:prstGeom prst="rect">
            <a:avLst/>
          </a:prstGeom>
          <a:noFill/>
          <a:ln w="19050">
            <a:noFill/>
          </a:ln>
        </p:spPr>
        <p:txBody>
          <a:bodyPr wrap="none" rtlCol="0">
            <a:spAutoFit/>
          </a:bodyPr>
          <a:lstStyle/>
          <a:p>
            <a:pPr algn="ctr"/>
            <a:r>
              <a:rPr lang="en-GB" sz="788" dirty="0" smtClean="0">
                <a:solidFill>
                  <a:srgbClr val="7030A0"/>
                </a:solidFill>
              </a:rPr>
              <a:t>Strategic</a:t>
            </a:r>
            <a:endParaRPr lang="en-GB" sz="788" dirty="0">
              <a:solidFill>
                <a:srgbClr val="7030A0"/>
              </a:solidFill>
            </a:endParaRPr>
          </a:p>
          <a:p>
            <a:pPr algn="ctr"/>
            <a:r>
              <a:rPr lang="en-GB" sz="788" dirty="0" smtClean="0">
                <a:solidFill>
                  <a:srgbClr val="7030A0"/>
                </a:solidFill>
              </a:rPr>
              <a:t>planning</a:t>
            </a:r>
            <a:endParaRPr lang="en-GB" sz="788" dirty="0">
              <a:solidFill>
                <a:srgbClr val="7030A0"/>
              </a:solidFill>
            </a:endParaRPr>
          </a:p>
        </p:txBody>
      </p:sp>
      <p:sp>
        <p:nvSpPr>
          <p:cNvPr id="133" name="Rectangle 132"/>
          <p:cNvSpPr/>
          <p:nvPr/>
        </p:nvSpPr>
        <p:spPr>
          <a:xfrm>
            <a:off x="3347320" y="3293864"/>
            <a:ext cx="712037" cy="284225"/>
          </a:xfrm>
          <a:prstGeom prst="rect">
            <a:avLst/>
          </a:prstGeom>
          <a:solidFill>
            <a:srgbClr val="FFFF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25" dirty="0">
                <a:solidFill>
                  <a:schemeClr val="tx1"/>
                </a:solidFill>
              </a:rPr>
              <a:t>Rover Post </a:t>
            </a:r>
            <a:r>
              <a:rPr lang="en-GB" sz="525" dirty="0" err="1">
                <a:solidFill>
                  <a:schemeClr val="tx1"/>
                </a:solidFill>
              </a:rPr>
              <a:t>Comms</a:t>
            </a:r>
            <a:r>
              <a:rPr lang="en-GB" sz="525" dirty="0">
                <a:solidFill>
                  <a:schemeClr val="tx1"/>
                </a:solidFill>
              </a:rPr>
              <a:t> Activities</a:t>
            </a:r>
          </a:p>
        </p:txBody>
      </p:sp>
      <p:sp>
        <p:nvSpPr>
          <p:cNvPr id="134" name="Rectangle 133"/>
          <p:cNvSpPr/>
          <p:nvPr/>
        </p:nvSpPr>
        <p:spPr>
          <a:xfrm>
            <a:off x="4067379" y="3293611"/>
            <a:ext cx="712037" cy="284225"/>
          </a:xfrm>
          <a:prstGeom prst="rect">
            <a:avLst/>
          </a:prstGeom>
          <a:solidFill>
            <a:schemeClr val="bg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dirty="0">
                <a:solidFill>
                  <a:schemeClr val="tx1"/>
                </a:solidFill>
              </a:rPr>
              <a:t>Rover Night</a:t>
            </a:r>
          </a:p>
        </p:txBody>
      </p:sp>
      <p:sp>
        <p:nvSpPr>
          <p:cNvPr id="135" name="Rectangle 134"/>
          <p:cNvSpPr/>
          <p:nvPr/>
        </p:nvSpPr>
        <p:spPr>
          <a:xfrm>
            <a:off x="4785484" y="3292404"/>
            <a:ext cx="712037" cy="284225"/>
          </a:xfrm>
          <a:prstGeom prst="rect">
            <a:avLst/>
          </a:prstGeom>
          <a:solidFill>
            <a:srgbClr val="FFFF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25" dirty="0">
                <a:solidFill>
                  <a:schemeClr val="tx1"/>
                </a:solidFill>
              </a:rPr>
              <a:t>Rover Wake-up </a:t>
            </a:r>
            <a:r>
              <a:rPr lang="en-US" sz="525" dirty="0">
                <a:solidFill>
                  <a:schemeClr val="tx1"/>
                </a:solidFill>
              </a:rPr>
              <a:t>&amp;</a:t>
            </a:r>
          </a:p>
          <a:p>
            <a:pPr algn="ctr"/>
            <a:r>
              <a:rPr lang="en-US" sz="525" dirty="0">
                <a:solidFill>
                  <a:schemeClr val="tx1"/>
                </a:solidFill>
              </a:rPr>
              <a:t>Pre-</a:t>
            </a:r>
            <a:r>
              <a:rPr lang="en-US" sz="525" dirty="0" err="1">
                <a:solidFill>
                  <a:schemeClr val="tx1"/>
                </a:solidFill>
              </a:rPr>
              <a:t>comms</a:t>
            </a:r>
            <a:r>
              <a:rPr lang="en-US" sz="525" dirty="0">
                <a:solidFill>
                  <a:schemeClr val="tx1"/>
                </a:solidFill>
              </a:rPr>
              <a:t> Activities</a:t>
            </a:r>
            <a:endParaRPr lang="en-GB" sz="525" dirty="0">
              <a:solidFill>
                <a:schemeClr val="tx1"/>
              </a:solidFill>
            </a:endParaRPr>
          </a:p>
        </p:txBody>
      </p:sp>
      <p:sp>
        <p:nvSpPr>
          <p:cNvPr id="136" name="TextBox 135"/>
          <p:cNvSpPr txBox="1"/>
          <p:nvPr/>
        </p:nvSpPr>
        <p:spPr>
          <a:xfrm>
            <a:off x="3250410" y="3020202"/>
            <a:ext cx="332143" cy="213585"/>
          </a:xfrm>
          <a:prstGeom prst="rect">
            <a:avLst/>
          </a:prstGeom>
          <a:noFill/>
          <a:ln w="19050">
            <a:noFill/>
          </a:ln>
        </p:spPr>
        <p:txBody>
          <a:bodyPr wrap="none" rtlCol="0">
            <a:spAutoFit/>
          </a:bodyPr>
          <a:lstStyle/>
          <a:p>
            <a:pPr algn="ctr"/>
            <a:r>
              <a:rPr lang="en-GB" sz="788" dirty="0">
                <a:solidFill>
                  <a:srgbClr val="FF0000"/>
                </a:solidFill>
              </a:rPr>
              <a:t>TM</a:t>
            </a:r>
          </a:p>
        </p:txBody>
      </p:sp>
      <p:sp>
        <p:nvSpPr>
          <p:cNvPr id="137" name="TextBox 136"/>
          <p:cNvSpPr txBox="1"/>
          <p:nvPr/>
        </p:nvSpPr>
        <p:spPr>
          <a:xfrm>
            <a:off x="5329231" y="3018241"/>
            <a:ext cx="317716" cy="213585"/>
          </a:xfrm>
          <a:prstGeom prst="rect">
            <a:avLst/>
          </a:prstGeom>
          <a:noFill/>
          <a:ln w="19050">
            <a:noFill/>
          </a:ln>
        </p:spPr>
        <p:txBody>
          <a:bodyPr wrap="none" rtlCol="0">
            <a:spAutoFit/>
          </a:bodyPr>
          <a:lstStyle/>
          <a:p>
            <a:pPr algn="ctr"/>
            <a:r>
              <a:rPr lang="en-GB" sz="788" dirty="0">
                <a:solidFill>
                  <a:srgbClr val="FF0000"/>
                </a:solidFill>
              </a:rPr>
              <a:t>TC</a:t>
            </a:r>
          </a:p>
        </p:txBody>
      </p:sp>
      <p:sp>
        <p:nvSpPr>
          <p:cNvPr id="138" name="TextBox 137"/>
          <p:cNvSpPr txBox="1"/>
          <p:nvPr/>
        </p:nvSpPr>
        <p:spPr>
          <a:xfrm>
            <a:off x="6944954" y="835574"/>
            <a:ext cx="873957" cy="334835"/>
          </a:xfrm>
          <a:prstGeom prst="rect">
            <a:avLst/>
          </a:prstGeom>
          <a:noFill/>
          <a:ln w="19050">
            <a:noFill/>
            <a:prstDash val="dash"/>
          </a:ln>
        </p:spPr>
        <p:txBody>
          <a:bodyPr wrap="none" rtlCol="0">
            <a:spAutoFit/>
          </a:bodyPr>
          <a:lstStyle/>
          <a:p>
            <a:pPr algn="ctr"/>
            <a:r>
              <a:rPr lang="en-GB" sz="788" dirty="0" smtClean="0">
                <a:solidFill>
                  <a:srgbClr val="FFCCCC"/>
                </a:solidFill>
              </a:rPr>
              <a:t>ROCC/SPOCC</a:t>
            </a:r>
          </a:p>
          <a:p>
            <a:pPr algn="ctr"/>
            <a:r>
              <a:rPr lang="en-GB" sz="788" dirty="0">
                <a:solidFill>
                  <a:srgbClr val="FFCCCC"/>
                </a:solidFill>
              </a:rPr>
              <a:t>d</a:t>
            </a:r>
            <a:r>
              <a:rPr lang="en-GB" sz="788" dirty="0" smtClean="0">
                <a:solidFill>
                  <a:srgbClr val="FFCCCC"/>
                </a:solidFill>
              </a:rPr>
              <a:t>aily activity</a:t>
            </a:r>
            <a:endParaRPr lang="en-GB" sz="788" dirty="0">
              <a:solidFill>
                <a:srgbClr val="FFCCCC"/>
              </a:solidFill>
            </a:endParaRPr>
          </a:p>
        </p:txBody>
      </p:sp>
      <p:cxnSp>
        <p:nvCxnSpPr>
          <p:cNvPr id="139" name="Straight Arrow Connector 138"/>
          <p:cNvCxnSpPr/>
          <p:nvPr/>
        </p:nvCxnSpPr>
        <p:spPr>
          <a:xfrm flipV="1">
            <a:off x="7092989" y="1133848"/>
            <a:ext cx="628008" cy="4677"/>
          </a:xfrm>
          <a:prstGeom prst="straightConnector1">
            <a:avLst/>
          </a:prstGeom>
          <a:ln w="19050">
            <a:solidFill>
              <a:srgbClr val="FFCCCC"/>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083799" y="835574"/>
            <a:ext cx="873957" cy="334835"/>
          </a:xfrm>
          <a:prstGeom prst="rect">
            <a:avLst/>
          </a:prstGeom>
          <a:noFill/>
          <a:ln w="19050">
            <a:noFill/>
            <a:prstDash val="dash"/>
          </a:ln>
        </p:spPr>
        <p:txBody>
          <a:bodyPr wrap="none" rtlCol="0">
            <a:spAutoFit/>
          </a:bodyPr>
          <a:lstStyle/>
          <a:p>
            <a:pPr algn="ctr"/>
            <a:r>
              <a:rPr lang="en-GB" sz="788" dirty="0" smtClean="0">
                <a:solidFill>
                  <a:srgbClr val="FFCCCC"/>
                </a:solidFill>
              </a:rPr>
              <a:t>ROCC/SPOCC</a:t>
            </a:r>
          </a:p>
          <a:p>
            <a:pPr algn="ctr"/>
            <a:r>
              <a:rPr lang="en-GB" sz="788" dirty="0">
                <a:solidFill>
                  <a:srgbClr val="FFCCCC"/>
                </a:solidFill>
              </a:rPr>
              <a:t>d</a:t>
            </a:r>
            <a:r>
              <a:rPr lang="en-GB" sz="788" dirty="0" smtClean="0">
                <a:solidFill>
                  <a:srgbClr val="FFCCCC"/>
                </a:solidFill>
              </a:rPr>
              <a:t>aily activity</a:t>
            </a:r>
            <a:endParaRPr lang="en-GB" sz="788" dirty="0">
              <a:solidFill>
                <a:srgbClr val="FFCCCC"/>
              </a:solidFill>
            </a:endParaRPr>
          </a:p>
        </p:txBody>
      </p:sp>
      <p:cxnSp>
        <p:nvCxnSpPr>
          <p:cNvPr id="141" name="Straight Arrow Connector 140"/>
          <p:cNvCxnSpPr/>
          <p:nvPr/>
        </p:nvCxnSpPr>
        <p:spPr>
          <a:xfrm flipV="1">
            <a:off x="1231835" y="1133848"/>
            <a:ext cx="628008" cy="4677"/>
          </a:xfrm>
          <a:prstGeom prst="straightConnector1">
            <a:avLst/>
          </a:prstGeom>
          <a:ln w="19050">
            <a:solidFill>
              <a:srgbClr val="FFCCCC"/>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15" name="Title 2"/>
          <p:cNvSpPr>
            <a:spLocks noGrp="1"/>
          </p:cNvSpPr>
          <p:nvPr>
            <p:ph type="title"/>
          </p:nvPr>
        </p:nvSpPr>
        <p:spPr>
          <a:xfrm>
            <a:off x="563746" y="250689"/>
            <a:ext cx="7174846" cy="430887"/>
          </a:xfrm>
        </p:spPr>
        <p:txBody>
          <a:bodyPr/>
          <a:lstStyle/>
          <a:p>
            <a:pPr algn="ctr"/>
            <a:r>
              <a:rPr lang="en-US" dirty="0" err="1" smtClean="0"/>
              <a:t>Idealised</a:t>
            </a:r>
            <a:r>
              <a:rPr lang="en-US" dirty="0" smtClean="0"/>
              <a:t> Earth-Mars Communication</a:t>
            </a:r>
            <a:endParaRPr lang="en-GB" dirty="0">
              <a:solidFill>
                <a:srgbClr val="FF0000"/>
              </a:solidFill>
            </a:endParaRPr>
          </a:p>
        </p:txBody>
      </p:sp>
      <p:sp>
        <p:nvSpPr>
          <p:cNvPr id="116" name="TextBox 115"/>
          <p:cNvSpPr txBox="1"/>
          <p:nvPr/>
        </p:nvSpPr>
        <p:spPr>
          <a:xfrm>
            <a:off x="4449212" y="2562321"/>
            <a:ext cx="806631" cy="253916"/>
          </a:xfrm>
          <a:prstGeom prst="rect">
            <a:avLst/>
          </a:prstGeom>
          <a:noFill/>
          <a:ln w="19050">
            <a:noFill/>
          </a:ln>
        </p:spPr>
        <p:txBody>
          <a:bodyPr wrap="none" rtlCol="0">
            <a:spAutoFit/>
          </a:bodyPr>
          <a:lstStyle/>
          <a:p>
            <a:r>
              <a:rPr lang="en-GB" sz="525" dirty="0">
                <a:solidFill>
                  <a:srgbClr val="00B050"/>
                </a:solidFill>
              </a:rPr>
              <a:t>Earth-TGO </a:t>
            </a:r>
            <a:r>
              <a:rPr lang="en-GB" sz="525" dirty="0" smtClean="0">
                <a:solidFill>
                  <a:srgbClr val="00B050"/>
                </a:solidFill>
              </a:rPr>
              <a:t>Uplink </a:t>
            </a:r>
          </a:p>
          <a:p>
            <a:r>
              <a:rPr lang="en-GB" sz="525" dirty="0" smtClean="0">
                <a:solidFill>
                  <a:srgbClr val="00B050"/>
                </a:solidFill>
              </a:rPr>
              <a:t>duration</a:t>
            </a:r>
            <a:endParaRPr lang="en-GB" sz="525" dirty="0">
              <a:solidFill>
                <a:srgbClr val="00B050"/>
              </a:solidFill>
            </a:endParaRPr>
          </a:p>
        </p:txBody>
      </p:sp>
      <p:sp>
        <p:nvSpPr>
          <p:cNvPr id="117" name="Down Arrow 116"/>
          <p:cNvSpPr/>
          <p:nvPr/>
        </p:nvSpPr>
        <p:spPr>
          <a:xfrm rot="7583038">
            <a:off x="3412264" y="3853025"/>
            <a:ext cx="193690" cy="394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Down Arrow 117"/>
          <p:cNvSpPr/>
          <p:nvPr/>
        </p:nvSpPr>
        <p:spPr>
          <a:xfrm rot="14656829">
            <a:off x="5337612" y="3829657"/>
            <a:ext cx="197061" cy="446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extBox 118"/>
          <p:cNvSpPr txBox="1"/>
          <p:nvPr/>
        </p:nvSpPr>
        <p:spPr>
          <a:xfrm>
            <a:off x="1581150" y="4265921"/>
            <a:ext cx="5575299" cy="317945"/>
          </a:xfrm>
          <a:prstGeom prst="rect">
            <a:avLst/>
          </a:prstGeom>
          <a:solidFill>
            <a:schemeClr val="bg1"/>
          </a:solidFill>
        </p:spPr>
        <p:txBody>
          <a:bodyPr wrap="none" rtlCol="0">
            <a:normAutofit/>
          </a:bodyPr>
          <a:lstStyle/>
          <a:p>
            <a:pPr algn="ctr"/>
            <a:r>
              <a:rPr lang="en-GB" sz="1200" b="1" kern="0" dirty="0" err="1" smtClean="0">
                <a:solidFill>
                  <a:srgbClr val="FF0000"/>
                </a:solidFill>
              </a:rPr>
              <a:t>Comms</a:t>
            </a:r>
            <a:r>
              <a:rPr lang="en-GB" sz="1200" b="1" kern="0" dirty="0" smtClean="0">
                <a:solidFill>
                  <a:srgbClr val="FF0000"/>
                </a:solidFill>
              </a:rPr>
              <a:t> windows used by Rover or Surface Platform</a:t>
            </a:r>
          </a:p>
        </p:txBody>
      </p:sp>
    </p:spTree>
    <p:extLst>
      <p:ext uri="{BB962C8B-B14F-4D97-AF65-F5344CB8AC3E}">
        <p14:creationId xmlns:p14="http://schemas.microsoft.com/office/powerpoint/2010/main" val="257162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ight Arrow 32"/>
          <p:cNvSpPr/>
          <p:nvPr/>
        </p:nvSpPr>
        <p:spPr>
          <a:xfrm>
            <a:off x="4922018" y="3456655"/>
            <a:ext cx="3523482" cy="380911"/>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Arrow 28"/>
          <p:cNvSpPr/>
          <p:nvPr/>
        </p:nvSpPr>
        <p:spPr>
          <a:xfrm>
            <a:off x="4769618" y="1909056"/>
            <a:ext cx="3409181" cy="380911"/>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p:txBody>
          <a:bodyPr/>
          <a:lstStyle/>
          <a:p>
            <a:pPr algn="ctr"/>
            <a:r>
              <a:rPr lang="en-GB" dirty="0" smtClean="0"/>
              <a:t>Relay Planning</a:t>
            </a:r>
            <a:endParaRPr lang="en-GB" dirty="0"/>
          </a:p>
        </p:txBody>
      </p:sp>
      <p:sp>
        <p:nvSpPr>
          <p:cNvPr id="6" name="Rectangle 5"/>
          <p:cNvSpPr/>
          <p:nvPr/>
        </p:nvSpPr>
        <p:spPr>
          <a:xfrm>
            <a:off x="4859288" y="873630"/>
            <a:ext cx="3732262" cy="536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Relay Operations</a:t>
            </a:r>
            <a:endParaRPr lang="en-GB" dirty="0"/>
          </a:p>
        </p:txBody>
      </p:sp>
      <p:sp>
        <p:nvSpPr>
          <p:cNvPr id="7" name="TextBox 6"/>
          <p:cNvSpPr txBox="1"/>
          <p:nvPr/>
        </p:nvSpPr>
        <p:spPr>
          <a:xfrm>
            <a:off x="4789438" y="626712"/>
            <a:ext cx="614412" cy="273738"/>
          </a:xfrm>
          <a:prstGeom prst="rect">
            <a:avLst/>
          </a:prstGeom>
        </p:spPr>
        <p:txBody>
          <a:bodyPr wrap="none" rtlCol="0">
            <a:normAutofit lnSpcReduction="10000"/>
          </a:bodyPr>
          <a:lstStyle/>
          <a:p>
            <a:r>
              <a:rPr lang="en-GB" sz="1200" kern="0" dirty="0" smtClean="0"/>
              <a:t>Apr21</a:t>
            </a:r>
          </a:p>
        </p:txBody>
      </p:sp>
      <p:sp>
        <p:nvSpPr>
          <p:cNvPr id="8" name="TextBox 7"/>
          <p:cNvSpPr txBox="1"/>
          <p:nvPr/>
        </p:nvSpPr>
        <p:spPr>
          <a:xfrm>
            <a:off x="8077034" y="653084"/>
            <a:ext cx="622466" cy="273738"/>
          </a:xfrm>
          <a:prstGeom prst="rect">
            <a:avLst/>
          </a:prstGeom>
        </p:spPr>
        <p:txBody>
          <a:bodyPr wrap="none" rtlCol="0">
            <a:normAutofit lnSpcReduction="10000"/>
          </a:bodyPr>
          <a:lstStyle/>
          <a:p>
            <a:r>
              <a:rPr lang="en-GB" sz="1200" kern="0" dirty="0" smtClean="0"/>
              <a:t>Oct21</a:t>
            </a:r>
          </a:p>
        </p:txBody>
      </p:sp>
      <p:sp>
        <p:nvSpPr>
          <p:cNvPr id="9" name="Rectangle 8"/>
          <p:cNvSpPr/>
          <p:nvPr/>
        </p:nvSpPr>
        <p:spPr>
          <a:xfrm>
            <a:off x="4679950" y="877431"/>
            <a:ext cx="179338" cy="5322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PLTE</a:t>
            </a:r>
            <a:endParaRPr lang="en-GB" sz="800" dirty="0"/>
          </a:p>
        </p:txBody>
      </p:sp>
      <p:sp>
        <p:nvSpPr>
          <p:cNvPr id="11" name="TextBox 10"/>
          <p:cNvSpPr txBox="1"/>
          <p:nvPr/>
        </p:nvSpPr>
        <p:spPr>
          <a:xfrm>
            <a:off x="1322338" y="1598262"/>
            <a:ext cx="614412" cy="273738"/>
          </a:xfrm>
          <a:prstGeom prst="rect">
            <a:avLst/>
          </a:prstGeom>
        </p:spPr>
        <p:txBody>
          <a:bodyPr wrap="none" rtlCol="0">
            <a:normAutofit lnSpcReduction="10000"/>
          </a:bodyPr>
          <a:lstStyle/>
          <a:p>
            <a:r>
              <a:rPr lang="en-GB" sz="1200" kern="0" dirty="0" smtClean="0"/>
              <a:t>Q3/2020</a:t>
            </a:r>
          </a:p>
          <a:p>
            <a:endParaRPr lang="en-GB" sz="1200" kern="0" dirty="0" smtClean="0"/>
          </a:p>
        </p:txBody>
      </p:sp>
      <p:sp>
        <p:nvSpPr>
          <p:cNvPr id="14" name="Action Button: Document 13">
            <a:hlinkClick r:id="" action="ppaction://noaction" highlightClick="1"/>
          </p:cNvPr>
          <p:cNvSpPr/>
          <p:nvPr/>
        </p:nvSpPr>
        <p:spPr>
          <a:xfrm>
            <a:off x="1550169" y="1951289"/>
            <a:ext cx="260350" cy="298449"/>
          </a:xfrm>
          <a:prstGeom prst="actionButton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a:stretch>
            <a:fillRect/>
          </a:stretch>
        </p:blipFill>
        <p:spPr>
          <a:xfrm>
            <a:off x="1975599" y="1880575"/>
            <a:ext cx="400090" cy="429518"/>
          </a:xfrm>
          <a:prstGeom prst="rect">
            <a:avLst/>
          </a:prstGeom>
        </p:spPr>
      </p:pic>
      <p:sp>
        <p:nvSpPr>
          <p:cNvPr id="20" name="Action Button: Document 19">
            <a:hlinkClick r:id="" action="ppaction://noaction" highlightClick="1"/>
          </p:cNvPr>
          <p:cNvSpPr/>
          <p:nvPr/>
        </p:nvSpPr>
        <p:spPr>
          <a:xfrm>
            <a:off x="2468532" y="1950400"/>
            <a:ext cx="242917" cy="298449"/>
          </a:xfrm>
          <a:prstGeom prst="actionButton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555748" y="2381250"/>
            <a:ext cx="1352119" cy="641376"/>
          </a:xfrm>
          <a:prstGeom prst="rect">
            <a:avLst/>
          </a:prstGeom>
        </p:spPr>
        <p:txBody>
          <a:bodyPr wrap="none" rtlCol="0">
            <a:normAutofit/>
          </a:bodyPr>
          <a:lstStyle/>
          <a:p>
            <a:pPr algn="ctr"/>
            <a:r>
              <a:rPr lang="en-GB" sz="1200" kern="0" dirty="0" smtClean="0"/>
              <a:t>Initial Relay </a:t>
            </a:r>
          </a:p>
          <a:p>
            <a:pPr algn="ctr"/>
            <a:r>
              <a:rPr lang="en-GB" sz="1200" kern="0" dirty="0" smtClean="0"/>
              <a:t>Planning</a:t>
            </a:r>
          </a:p>
        </p:txBody>
      </p:sp>
      <p:sp>
        <p:nvSpPr>
          <p:cNvPr id="22" name="TextBox 21"/>
          <p:cNvSpPr txBox="1"/>
          <p:nvPr/>
        </p:nvSpPr>
        <p:spPr>
          <a:xfrm>
            <a:off x="3779788" y="1661762"/>
            <a:ext cx="614412" cy="273738"/>
          </a:xfrm>
          <a:prstGeom prst="rect">
            <a:avLst/>
          </a:prstGeom>
        </p:spPr>
        <p:txBody>
          <a:bodyPr wrap="none" rtlCol="0">
            <a:normAutofit lnSpcReduction="10000"/>
          </a:bodyPr>
          <a:lstStyle/>
          <a:p>
            <a:r>
              <a:rPr lang="en-GB" sz="1200" kern="0" dirty="0" smtClean="0"/>
              <a:t>Jan21</a:t>
            </a:r>
          </a:p>
          <a:p>
            <a:endParaRPr lang="en-GB" sz="1200" kern="0" dirty="0" smtClean="0"/>
          </a:p>
        </p:txBody>
      </p:sp>
      <p:sp>
        <p:nvSpPr>
          <p:cNvPr id="23" name="Action Button: Document 22">
            <a:hlinkClick r:id="" action="ppaction://noaction" highlightClick="1"/>
          </p:cNvPr>
          <p:cNvSpPr/>
          <p:nvPr/>
        </p:nvSpPr>
        <p:spPr>
          <a:xfrm>
            <a:off x="3519438" y="1965943"/>
            <a:ext cx="260350" cy="298449"/>
          </a:xfrm>
          <a:prstGeom prst="actionButton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3"/>
          <a:stretch>
            <a:fillRect/>
          </a:stretch>
        </p:blipFill>
        <p:spPr>
          <a:xfrm>
            <a:off x="3886949" y="1925452"/>
            <a:ext cx="304051" cy="326415"/>
          </a:xfrm>
          <a:prstGeom prst="rect">
            <a:avLst/>
          </a:prstGeom>
        </p:spPr>
      </p:pic>
      <p:sp>
        <p:nvSpPr>
          <p:cNvPr id="27" name="TextBox 26"/>
          <p:cNvSpPr txBox="1"/>
          <p:nvPr/>
        </p:nvSpPr>
        <p:spPr>
          <a:xfrm>
            <a:off x="4845050" y="1978642"/>
            <a:ext cx="3060700" cy="262907"/>
          </a:xfrm>
          <a:prstGeom prst="rect">
            <a:avLst/>
          </a:prstGeom>
        </p:spPr>
        <p:txBody>
          <a:bodyPr wrap="none" rtlCol="0">
            <a:normAutofit lnSpcReduction="10000"/>
          </a:bodyPr>
          <a:lstStyle/>
          <a:p>
            <a:r>
              <a:rPr lang="en-GB" sz="1200" kern="0" dirty="0" smtClean="0"/>
              <a:t>Monthly consolidated relay planning</a:t>
            </a:r>
          </a:p>
        </p:txBody>
      </p:sp>
      <p:sp>
        <p:nvSpPr>
          <p:cNvPr id="28" name="Action Button: Document 27">
            <a:hlinkClick r:id="" action="ppaction://noaction" highlightClick="1"/>
          </p:cNvPr>
          <p:cNvSpPr/>
          <p:nvPr/>
        </p:nvSpPr>
        <p:spPr>
          <a:xfrm>
            <a:off x="4298161" y="1965943"/>
            <a:ext cx="260350" cy="298449"/>
          </a:xfrm>
          <a:prstGeom prst="actionButton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4319538" y="3272861"/>
            <a:ext cx="614412" cy="273738"/>
          </a:xfrm>
          <a:prstGeom prst="rect">
            <a:avLst/>
          </a:prstGeom>
        </p:spPr>
        <p:txBody>
          <a:bodyPr wrap="none" rtlCol="0">
            <a:normAutofit lnSpcReduction="10000"/>
          </a:bodyPr>
          <a:lstStyle/>
          <a:p>
            <a:r>
              <a:rPr lang="en-GB" sz="1200" kern="0" dirty="0" smtClean="0"/>
              <a:t>Mar21</a:t>
            </a:r>
          </a:p>
          <a:p>
            <a:endParaRPr lang="en-GB" sz="1200" kern="0" dirty="0" smtClean="0"/>
          </a:p>
        </p:txBody>
      </p:sp>
      <p:pic>
        <p:nvPicPr>
          <p:cNvPr id="31" name="Picture 30"/>
          <p:cNvPicPr>
            <a:picLocks noChangeAspect="1"/>
          </p:cNvPicPr>
          <p:nvPr/>
        </p:nvPicPr>
        <p:blipFill>
          <a:blip r:embed="rId3"/>
          <a:stretch>
            <a:fillRect/>
          </a:stretch>
        </p:blipFill>
        <p:spPr>
          <a:xfrm>
            <a:off x="4515599" y="3530201"/>
            <a:ext cx="304051" cy="326415"/>
          </a:xfrm>
          <a:prstGeom prst="rect">
            <a:avLst/>
          </a:prstGeom>
        </p:spPr>
      </p:pic>
      <p:sp>
        <p:nvSpPr>
          <p:cNvPr id="32" name="TextBox 31"/>
          <p:cNvSpPr txBox="1"/>
          <p:nvPr/>
        </p:nvSpPr>
        <p:spPr>
          <a:xfrm>
            <a:off x="4997450" y="3519891"/>
            <a:ext cx="3060700" cy="262907"/>
          </a:xfrm>
          <a:prstGeom prst="rect">
            <a:avLst/>
          </a:prstGeom>
        </p:spPr>
        <p:txBody>
          <a:bodyPr wrap="none" rtlCol="0">
            <a:normAutofit lnSpcReduction="10000"/>
          </a:bodyPr>
          <a:lstStyle/>
          <a:p>
            <a:r>
              <a:rPr lang="en-GB" sz="1200" kern="0" dirty="0" smtClean="0"/>
              <a:t>Weekly final relay planning</a:t>
            </a:r>
          </a:p>
        </p:txBody>
      </p:sp>
      <p:pic>
        <p:nvPicPr>
          <p:cNvPr id="34" name="Picture 33"/>
          <p:cNvPicPr>
            <a:picLocks noChangeAspect="1"/>
          </p:cNvPicPr>
          <p:nvPr/>
        </p:nvPicPr>
        <p:blipFill>
          <a:blip r:embed="rId4"/>
          <a:stretch>
            <a:fillRect/>
          </a:stretch>
        </p:blipFill>
        <p:spPr>
          <a:xfrm>
            <a:off x="617239" y="1057118"/>
            <a:ext cx="500609" cy="306732"/>
          </a:xfrm>
          <a:prstGeom prst="rect">
            <a:avLst/>
          </a:prstGeom>
        </p:spPr>
      </p:pic>
      <p:sp>
        <p:nvSpPr>
          <p:cNvPr id="35" name="TextBox 34"/>
          <p:cNvSpPr txBox="1"/>
          <p:nvPr/>
        </p:nvSpPr>
        <p:spPr>
          <a:xfrm>
            <a:off x="603250" y="1064434"/>
            <a:ext cx="488950" cy="256366"/>
          </a:xfrm>
          <a:prstGeom prst="rect">
            <a:avLst/>
          </a:prstGeom>
        </p:spPr>
        <p:txBody>
          <a:bodyPr wrap="none" rtlCol="0">
            <a:normAutofit lnSpcReduction="10000"/>
          </a:bodyPr>
          <a:lstStyle/>
          <a:p>
            <a:r>
              <a:rPr lang="en-GB" sz="1200" kern="0" dirty="0" smtClean="0"/>
              <a:t>OSP</a:t>
            </a:r>
          </a:p>
        </p:txBody>
      </p:sp>
      <p:cxnSp>
        <p:nvCxnSpPr>
          <p:cNvPr id="37" name="Straight Arrow Connector 36"/>
          <p:cNvCxnSpPr/>
          <p:nvPr/>
        </p:nvCxnSpPr>
        <p:spPr>
          <a:xfrm>
            <a:off x="847725" y="1363850"/>
            <a:ext cx="0" cy="116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772524" y="2120734"/>
            <a:ext cx="694143" cy="19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72524" y="1560161"/>
            <a:ext cx="796157" cy="579787"/>
          </a:xfrm>
          <a:prstGeom prst="rect">
            <a:avLst/>
          </a:prstGeom>
        </p:spPr>
        <p:txBody>
          <a:bodyPr wrap="none" rtlCol="0">
            <a:normAutofit/>
          </a:bodyPr>
          <a:lstStyle/>
          <a:p>
            <a:r>
              <a:rPr lang="en-GB" sz="1000" kern="0" dirty="0" smtClean="0"/>
              <a:t>Improved </a:t>
            </a:r>
          </a:p>
          <a:p>
            <a:r>
              <a:rPr lang="en-GB" sz="1000" kern="0" dirty="0" smtClean="0"/>
              <a:t>orbital </a:t>
            </a:r>
          </a:p>
          <a:p>
            <a:r>
              <a:rPr lang="en-GB" sz="1000" kern="0" dirty="0" smtClean="0"/>
              <a:t>accuracy</a:t>
            </a:r>
          </a:p>
        </p:txBody>
      </p:sp>
      <p:sp>
        <p:nvSpPr>
          <p:cNvPr id="36" name="TextBox 35"/>
          <p:cNvSpPr txBox="1"/>
          <p:nvPr/>
        </p:nvSpPr>
        <p:spPr>
          <a:xfrm>
            <a:off x="5089509" y="2260502"/>
            <a:ext cx="3355991" cy="840574"/>
          </a:xfrm>
          <a:prstGeom prst="rect">
            <a:avLst/>
          </a:prstGeom>
        </p:spPr>
        <p:txBody>
          <a:bodyPr wrap="none" rtlCol="0">
            <a:normAutofit/>
          </a:bodyPr>
          <a:lstStyle/>
          <a:p>
            <a:r>
              <a:rPr lang="en-GB" sz="1200" kern="0" dirty="0" smtClean="0">
                <a:solidFill>
                  <a:schemeClr val="accent1"/>
                </a:solidFill>
              </a:rPr>
              <a:t>Updated overflight times +</a:t>
            </a:r>
          </a:p>
          <a:p>
            <a:r>
              <a:rPr lang="en-GB" sz="1200" kern="0" dirty="0" smtClean="0">
                <a:solidFill>
                  <a:schemeClr val="accent1"/>
                </a:solidFill>
              </a:rPr>
              <a:t>Updated latencies +</a:t>
            </a:r>
            <a:endParaRPr lang="en-GB" sz="1200" kern="0" dirty="0">
              <a:solidFill>
                <a:schemeClr val="accent1"/>
              </a:solidFill>
            </a:endParaRPr>
          </a:p>
          <a:p>
            <a:r>
              <a:rPr lang="en-GB" sz="1200" kern="0" dirty="0" smtClean="0">
                <a:solidFill>
                  <a:schemeClr val="accent1"/>
                </a:solidFill>
              </a:rPr>
              <a:t>Updated overflight allocation +</a:t>
            </a:r>
          </a:p>
          <a:p>
            <a:r>
              <a:rPr lang="en-GB" sz="1200" kern="0" dirty="0" smtClean="0">
                <a:solidFill>
                  <a:schemeClr val="accent1"/>
                </a:solidFill>
              </a:rPr>
              <a:t>(split overflights can still be adjusted)</a:t>
            </a:r>
          </a:p>
          <a:p>
            <a:endParaRPr lang="en-GB" sz="1200" kern="0" dirty="0" smtClean="0">
              <a:solidFill>
                <a:schemeClr val="accent1"/>
              </a:solidFill>
            </a:endParaRPr>
          </a:p>
        </p:txBody>
      </p:sp>
      <p:sp>
        <p:nvSpPr>
          <p:cNvPr id="12" name="Frame 11"/>
          <p:cNvSpPr/>
          <p:nvPr/>
        </p:nvSpPr>
        <p:spPr>
          <a:xfrm>
            <a:off x="171786" y="155352"/>
            <a:ext cx="621964" cy="529373"/>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Rover RSM</a:t>
            </a:r>
            <a:endParaRPr lang="en-GB" sz="800" dirty="0">
              <a:solidFill>
                <a:schemeClr val="tx1"/>
              </a:solidFill>
            </a:endParaRPr>
          </a:p>
        </p:txBody>
      </p:sp>
      <p:sp>
        <p:nvSpPr>
          <p:cNvPr id="39" name="Frame 38"/>
          <p:cNvSpPr/>
          <p:nvPr/>
        </p:nvSpPr>
        <p:spPr>
          <a:xfrm>
            <a:off x="927436" y="155352"/>
            <a:ext cx="621964" cy="529373"/>
          </a:xfrm>
          <a:prstGeom prst="frame">
            <a:avLst/>
          </a:prstGeom>
          <a:solidFill>
            <a:srgbClr val="8224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SP RSM</a:t>
            </a:r>
            <a:endParaRPr lang="en-GB" sz="800" dirty="0">
              <a:solidFill>
                <a:schemeClr val="tx1"/>
              </a:solidFill>
            </a:endParaRPr>
          </a:p>
        </p:txBody>
      </p:sp>
      <p:cxnSp>
        <p:nvCxnSpPr>
          <p:cNvPr id="41" name="Straight Arrow Connector 40"/>
          <p:cNvCxnSpPr/>
          <p:nvPr/>
        </p:nvCxnSpPr>
        <p:spPr>
          <a:xfrm flipH="1">
            <a:off x="704850" y="720661"/>
            <a:ext cx="3944" cy="336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028700" y="727011"/>
            <a:ext cx="3944" cy="336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Frame 43"/>
          <p:cNvSpPr/>
          <p:nvPr/>
        </p:nvSpPr>
        <p:spPr>
          <a:xfrm>
            <a:off x="51136" y="1603152"/>
            <a:ext cx="566103" cy="511397"/>
          </a:xfrm>
          <a:prstGeom prst="fram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Orbit Files</a:t>
            </a:r>
            <a:endParaRPr lang="en-GB" sz="800" dirty="0">
              <a:solidFill>
                <a:schemeClr val="tx1"/>
              </a:solidFill>
            </a:endParaRPr>
          </a:p>
        </p:txBody>
      </p:sp>
      <p:cxnSp>
        <p:nvCxnSpPr>
          <p:cNvPr id="47" name="Straight Arrow Connector 46"/>
          <p:cNvCxnSpPr/>
          <p:nvPr/>
        </p:nvCxnSpPr>
        <p:spPr>
          <a:xfrm>
            <a:off x="340494" y="2181161"/>
            <a:ext cx="10344" cy="352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Frame 48"/>
          <p:cNvSpPr/>
          <p:nvPr/>
        </p:nvSpPr>
        <p:spPr>
          <a:xfrm>
            <a:off x="197186" y="2555652"/>
            <a:ext cx="1027394" cy="521715"/>
          </a:xfrm>
          <a:prstGeom prst="frame">
            <a:avLst/>
          </a:prstGeom>
          <a:solidFill>
            <a:srgbClr val="FDC8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Optimum Ground Station Plan</a:t>
            </a:r>
            <a:endParaRPr lang="en-GB" sz="800" dirty="0">
              <a:solidFill>
                <a:schemeClr val="tx1"/>
              </a:solidFill>
            </a:endParaRPr>
          </a:p>
        </p:txBody>
      </p:sp>
      <p:cxnSp>
        <p:nvCxnSpPr>
          <p:cNvPr id="50" name="Elbow Connector 49"/>
          <p:cNvCxnSpPr>
            <a:stCxn id="34" idx="3"/>
            <a:endCxn id="19" idx="0"/>
          </p:cNvCxnSpPr>
          <p:nvPr/>
        </p:nvCxnSpPr>
        <p:spPr>
          <a:xfrm>
            <a:off x="1117848" y="1210484"/>
            <a:ext cx="1057796" cy="6700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349500" y="2203450"/>
            <a:ext cx="463117" cy="254000"/>
          </a:xfrm>
          <a:prstGeom prst="rect">
            <a:avLst/>
          </a:prstGeom>
        </p:spPr>
        <p:txBody>
          <a:bodyPr wrap="none" rtlCol="0">
            <a:normAutofit fontScale="92500" lnSpcReduction="10000"/>
          </a:bodyPr>
          <a:lstStyle/>
          <a:p>
            <a:r>
              <a:rPr lang="en-GB" sz="1200" kern="0" dirty="0" smtClean="0"/>
              <a:t>OOF</a:t>
            </a:r>
          </a:p>
        </p:txBody>
      </p:sp>
      <p:sp>
        <p:nvSpPr>
          <p:cNvPr id="54" name="TextBox 53"/>
          <p:cNvSpPr txBox="1"/>
          <p:nvPr/>
        </p:nvSpPr>
        <p:spPr>
          <a:xfrm>
            <a:off x="1428750" y="2203450"/>
            <a:ext cx="463117" cy="254000"/>
          </a:xfrm>
          <a:prstGeom prst="rect">
            <a:avLst/>
          </a:prstGeom>
        </p:spPr>
        <p:txBody>
          <a:bodyPr wrap="none" rtlCol="0">
            <a:normAutofit fontScale="92500" lnSpcReduction="10000"/>
          </a:bodyPr>
          <a:lstStyle/>
          <a:p>
            <a:r>
              <a:rPr lang="en-GB" sz="1200" kern="0" dirty="0" smtClean="0"/>
              <a:t>OOF</a:t>
            </a:r>
          </a:p>
        </p:txBody>
      </p:sp>
      <p:sp>
        <p:nvSpPr>
          <p:cNvPr id="55" name="TextBox 54"/>
          <p:cNvSpPr txBox="1"/>
          <p:nvPr/>
        </p:nvSpPr>
        <p:spPr>
          <a:xfrm>
            <a:off x="3397250" y="2222500"/>
            <a:ext cx="463117" cy="254000"/>
          </a:xfrm>
          <a:prstGeom prst="rect">
            <a:avLst/>
          </a:prstGeom>
        </p:spPr>
        <p:txBody>
          <a:bodyPr wrap="none" rtlCol="0">
            <a:normAutofit fontScale="92500" lnSpcReduction="10000"/>
          </a:bodyPr>
          <a:lstStyle/>
          <a:p>
            <a:r>
              <a:rPr lang="en-GB" sz="1200" kern="0" dirty="0" smtClean="0"/>
              <a:t>OOF</a:t>
            </a:r>
          </a:p>
        </p:txBody>
      </p:sp>
      <p:sp>
        <p:nvSpPr>
          <p:cNvPr id="56" name="TextBox 55"/>
          <p:cNvSpPr txBox="1"/>
          <p:nvPr/>
        </p:nvSpPr>
        <p:spPr>
          <a:xfrm>
            <a:off x="4178300" y="2228850"/>
            <a:ext cx="463117" cy="254000"/>
          </a:xfrm>
          <a:prstGeom prst="rect">
            <a:avLst/>
          </a:prstGeom>
        </p:spPr>
        <p:txBody>
          <a:bodyPr wrap="none" rtlCol="0">
            <a:normAutofit fontScale="92500" lnSpcReduction="10000"/>
          </a:bodyPr>
          <a:lstStyle/>
          <a:p>
            <a:r>
              <a:rPr lang="en-GB" sz="1200" kern="0" dirty="0" smtClean="0"/>
              <a:t>OOF</a:t>
            </a:r>
          </a:p>
        </p:txBody>
      </p:sp>
      <p:sp>
        <p:nvSpPr>
          <p:cNvPr id="61" name="TextBox 60"/>
          <p:cNvSpPr txBox="1"/>
          <p:nvPr/>
        </p:nvSpPr>
        <p:spPr>
          <a:xfrm>
            <a:off x="5024438" y="3797354"/>
            <a:ext cx="1439862" cy="342899"/>
          </a:xfrm>
          <a:prstGeom prst="rect">
            <a:avLst/>
          </a:prstGeom>
        </p:spPr>
        <p:txBody>
          <a:bodyPr wrap="none" rtlCol="0">
            <a:normAutofit/>
          </a:bodyPr>
          <a:lstStyle/>
          <a:p>
            <a:r>
              <a:rPr lang="en-GB" sz="1200" kern="0" dirty="0" smtClean="0">
                <a:solidFill>
                  <a:schemeClr val="accent1"/>
                </a:solidFill>
              </a:rPr>
              <a:t>(see next slide)</a:t>
            </a:r>
            <a:endParaRPr lang="en-GB" sz="1200" kern="0" dirty="0" smtClean="0"/>
          </a:p>
        </p:txBody>
      </p:sp>
      <p:sp>
        <p:nvSpPr>
          <p:cNvPr id="58" name="Rectangle 57"/>
          <p:cNvSpPr/>
          <p:nvPr/>
        </p:nvSpPr>
        <p:spPr>
          <a:xfrm>
            <a:off x="2611629" y="2594516"/>
            <a:ext cx="1002270" cy="507831"/>
          </a:xfrm>
          <a:prstGeom prst="rect">
            <a:avLst/>
          </a:prstGeom>
        </p:spPr>
        <p:txBody>
          <a:bodyPr wrap="square">
            <a:spAutoFit/>
          </a:bodyPr>
          <a:lstStyle/>
          <a:p>
            <a:r>
              <a:rPr lang="en-GB" sz="900" kern="0" dirty="0">
                <a:solidFill>
                  <a:schemeClr val="accent1"/>
                </a:solidFill>
              </a:rPr>
              <a:t>Agreed overflight allocation</a:t>
            </a:r>
          </a:p>
        </p:txBody>
      </p:sp>
      <p:sp>
        <p:nvSpPr>
          <p:cNvPr id="62" name="TextBox 61"/>
          <p:cNvSpPr txBox="1"/>
          <p:nvPr/>
        </p:nvSpPr>
        <p:spPr>
          <a:xfrm>
            <a:off x="209353" y="4298417"/>
            <a:ext cx="1136891" cy="348589"/>
          </a:xfrm>
          <a:prstGeom prst="rect">
            <a:avLst/>
          </a:prstGeom>
        </p:spPr>
        <p:txBody>
          <a:bodyPr wrap="none" rtlCol="0">
            <a:normAutofit/>
          </a:bodyPr>
          <a:lstStyle/>
          <a:p>
            <a:r>
              <a:rPr lang="en-GB" sz="1200" kern="0" dirty="0" smtClean="0"/>
              <a:t>Q2/2020</a:t>
            </a:r>
          </a:p>
          <a:p>
            <a:endParaRPr lang="en-GB" sz="1200" kern="0" dirty="0" smtClean="0"/>
          </a:p>
        </p:txBody>
      </p:sp>
      <p:sp>
        <p:nvSpPr>
          <p:cNvPr id="3" name="Cloud 2"/>
          <p:cNvSpPr/>
          <p:nvPr/>
        </p:nvSpPr>
        <p:spPr>
          <a:xfrm>
            <a:off x="89982" y="3423433"/>
            <a:ext cx="1265455" cy="8415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ESA GS negotiation</a:t>
            </a:r>
            <a:endParaRPr lang="en-GB" sz="800" dirty="0"/>
          </a:p>
        </p:txBody>
      </p:sp>
      <p:cxnSp>
        <p:nvCxnSpPr>
          <p:cNvPr id="48" name="Straight Arrow Connector 47"/>
          <p:cNvCxnSpPr/>
          <p:nvPr/>
        </p:nvCxnSpPr>
        <p:spPr>
          <a:xfrm>
            <a:off x="686859" y="3067856"/>
            <a:ext cx="10344" cy="352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Frame 59"/>
          <p:cNvSpPr/>
          <p:nvPr/>
        </p:nvSpPr>
        <p:spPr>
          <a:xfrm>
            <a:off x="1424856" y="4003452"/>
            <a:ext cx="784441" cy="521715"/>
          </a:xfrm>
          <a:prstGeom prst="frame">
            <a:avLst/>
          </a:prstGeom>
          <a:solidFill>
            <a:srgbClr val="FDC8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rPr>
              <a:t>TGO GS Bookings</a:t>
            </a:r>
            <a:endParaRPr lang="en-GB" sz="800" dirty="0">
              <a:solidFill>
                <a:schemeClr val="tx1"/>
              </a:solidFill>
            </a:endParaRPr>
          </a:p>
        </p:txBody>
      </p:sp>
      <p:cxnSp>
        <p:nvCxnSpPr>
          <p:cNvPr id="63" name="Straight Arrow Connector 62"/>
          <p:cNvCxnSpPr/>
          <p:nvPr/>
        </p:nvCxnSpPr>
        <p:spPr>
          <a:xfrm flipV="1">
            <a:off x="977898" y="4221975"/>
            <a:ext cx="396156" cy="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54" idx="2"/>
          </p:cNvCxnSpPr>
          <p:nvPr/>
        </p:nvCxnSpPr>
        <p:spPr>
          <a:xfrm flipV="1">
            <a:off x="1642679" y="2457450"/>
            <a:ext cx="17630" cy="1546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850559" y="1798649"/>
            <a:ext cx="1002270" cy="507831"/>
          </a:xfrm>
          <a:prstGeom prst="rect">
            <a:avLst/>
          </a:prstGeom>
        </p:spPr>
        <p:txBody>
          <a:bodyPr wrap="square">
            <a:spAutoFit/>
          </a:bodyPr>
          <a:lstStyle/>
          <a:p>
            <a:r>
              <a:rPr lang="en-GB" sz="900" kern="0" dirty="0" smtClean="0">
                <a:solidFill>
                  <a:schemeClr val="accent1"/>
                </a:solidFill>
              </a:rPr>
              <a:t>Proposed </a:t>
            </a:r>
            <a:r>
              <a:rPr lang="en-GB" sz="900" kern="0" dirty="0">
                <a:solidFill>
                  <a:schemeClr val="accent1"/>
                </a:solidFill>
              </a:rPr>
              <a:t>overflight allocation</a:t>
            </a:r>
          </a:p>
        </p:txBody>
      </p:sp>
    </p:spTree>
    <p:extLst>
      <p:ext uri="{BB962C8B-B14F-4D97-AF65-F5344CB8AC3E}">
        <p14:creationId xmlns:p14="http://schemas.microsoft.com/office/powerpoint/2010/main" val="94656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9" grpId="0" animBg="1"/>
      <p:bldP spid="6" grpId="0" animBg="1"/>
      <p:bldP spid="7" grpId="0"/>
      <p:bldP spid="8" grpId="0"/>
      <p:bldP spid="9" grpId="0" animBg="1"/>
      <p:bldP spid="11" grpId="0"/>
      <p:bldP spid="14" grpId="0" animBg="1"/>
      <p:bldP spid="20" grpId="0" animBg="1"/>
      <p:bldP spid="21" grpId="0"/>
      <p:bldP spid="22" grpId="0"/>
      <p:bldP spid="23" grpId="0" animBg="1"/>
      <p:bldP spid="27" grpId="0"/>
      <p:bldP spid="28" grpId="0" animBg="1"/>
      <p:bldP spid="30" grpId="0"/>
      <p:bldP spid="32" grpId="0"/>
      <p:bldP spid="35" grpId="0"/>
      <p:bldP spid="43" grpId="0"/>
      <p:bldP spid="36" grpId="0"/>
      <p:bldP spid="12" grpId="0" animBg="1"/>
      <p:bldP spid="39" grpId="0" animBg="1"/>
      <p:bldP spid="44" grpId="0" animBg="1"/>
      <p:bldP spid="49" grpId="0" animBg="1"/>
      <p:bldP spid="51" grpId="0"/>
      <p:bldP spid="54" grpId="0"/>
      <p:bldP spid="55" grpId="0"/>
      <p:bldP spid="56" grpId="0"/>
      <p:bldP spid="61" grpId="0"/>
      <p:bldP spid="58" grpId="0"/>
      <p:bldP spid="62" grpId="0"/>
      <p:bldP spid="3" grpId="0" animBg="1"/>
      <p:bldP spid="60" grpId="0" animBg="1"/>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ight Arrow 32"/>
          <p:cNvSpPr/>
          <p:nvPr/>
        </p:nvSpPr>
        <p:spPr>
          <a:xfrm>
            <a:off x="1486668" y="829556"/>
            <a:ext cx="3523482" cy="380911"/>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p:txBody>
          <a:bodyPr/>
          <a:lstStyle/>
          <a:p>
            <a:pPr algn="ctr"/>
            <a:r>
              <a:rPr lang="en-GB" dirty="0" smtClean="0"/>
              <a:t>Final Relay Planning Details</a:t>
            </a:r>
            <a:endParaRPr lang="en-GB" dirty="0"/>
          </a:p>
        </p:txBody>
      </p:sp>
      <p:sp>
        <p:nvSpPr>
          <p:cNvPr id="30" name="TextBox 29"/>
          <p:cNvSpPr txBox="1"/>
          <p:nvPr/>
        </p:nvSpPr>
        <p:spPr>
          <a:xfrm>
            <a:off x="884188" y="645762"/>
            <a:ext cx="614412" cy="273738"/>
          </a:xfrm>
          <a:prstGeom prst="rect">
            <a:avLst/>
          </a:prstGeom>
        </p:spPr>
        <p:txBody>
          <a:bodyPr wrap="none" rtlCol="0">
            <a:normAutofit lnSpcReduction="10000"/>
          </a:bodyPr>
          <a:lstStyle/>
          <a:p>
            <a:r>
              <a:rPr lang="en-GB" sz="1200" kern="0" dirty="0" smtClean="0"/>
              <a:t>Mar21</a:t>
            </a:r>
          </a:p>
          <a:p>
            <a:endParaRPr lang="en-GB" sz="1200" kern="0" dirty="0" smtClean="0"/>
          </a:p>
        </p:txBody>
      </p:sp>
      <p:pic>
        <p:nvPicPr>
          <p:cNvPr id="31" name="Picture 30"/>
          <p:cNvPicPr>
            <a:picLocks noChangeAspect="1"/>
          </p:cNvPicPr>
          <p:nvPr/>
        </p:nvPicPr>
        <p:blipFill>
          <a:blip r:embed="rId3"/>
          <a:stretch>
            <a:fillRect/>
          </a:stretch>
        </p:blipFill>
        <p:spPr>
          <a:xfrm>
            <a:off x="1080249" y="903102"/>
            <a:ext cx="304051" cy="326415"/>
          </a:xfrm>
          <a:prstGeom prst="rect">
            <a:avLst/>
          </a:prstGeom>
        </p:spPr>
      </p:pic>
      <p:sp>
        <p:nvSpPr>
          <p:cNvPr id="32" name="TextBox 31"/>
          <p:cNvSpPr txBox="1"/>
          <p:nvPr/>
        </p:nvSpPr>
        <p:spPr>
          <a:xfrm>
            <a:off x="1562100" y="892792"/>
            <a:ext cx="3060700" cy="262907"/>
          </a:xfrm>
          <a:prstGeom prst="rect">
            <a:avLst/>
          </a:prstGeom>
        </p:spPr>
        <p:txBody>
          <a:bodyPr wrap="none" rtlCol="0">
            <a:normAutofit lnSpcReduction="10000"/>
          </a:bodyPr>
          <a:lstStyle/>
          <a:p>
            <a:r>
              <a:rPr lang="en-GB" sz="1200" kern="0" dirty="0" smtClean="0"/>
              <a:t>Weekly final relay planning</a:t>
            </a:r>
          </a:p>
        </p:txBody>
      </p:sp>
      <p:sp>
        <p:nvSpPr>
          <p:cNvPr id="2" name="Rectangle 1"/>
          <p:cNvSpPr/>
          <p:nvPr/>
        </p:nvSpPr>
        <p:spPr>
          <a:xfrm>
            <a:off x="8540750" y="1881378"/>
            <a:ext cx="285750" cy="698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a:t>
            </a:r>
            <a:endParaRPr lang="en-GB" dirty="0"/>
          </a:p>
        </p:txBody>
      </p:sp>
      <p:sp>
        <p:nvSpPr>
          <p:cNvPr id="25" name="Rectangle 24"/>
          <p:cNvSpPr/>
          <p:nvPr/>
        </p:nvSpPr>
        <p:spPr>
          <a:xfrm>
            <a:off x="7966075" y="1881378"/>
            <a:ext cx="285750" cy="698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a:t>
            </a:r>
          </a:p>
        </p:txBody>
      </p:sp>
      <p:sp>
        <p:nvSpPr>
          <p:cNvPr id="26" name="Rectangle 25"/>
          <p:cNvSpPr/>
          <p:nvPr/>
        </p:nvSpPr>
        <p:spPr>
          <a:xfrm>
            <a:off x="8255000" y="1881378"/>
            <a:ext cx="285750" cy="698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a:t>
            </a:r>
            <a:endParaRPr lang="en-GB" dirty="0"/>
          </a:p>
        </p:txBody>
      </p:sp>
      <p:sp>
        <p:nvSpPr>
          <p:cNvPr id="34" name="Rectangle 33"/>
          <p:cNvSpPr/>
          <p:nvPr/>
        </p:nvSpPr>
        <p:spPr>
          <a:xfrm>
            <a:off x="7680325" y="1881378"/>
            <a:ext cx="285750" cy="698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a:t>
            </a:r>
            <a:endParaRPr lang="en-GB" dirty="0"/>
          </a:p>
        </p:txBody>
      </p:sp>
      <p:sp>
        <p:nvSpPr>
          <p:cNvPr id="35" name="Rectangle 34"/>
          <p:cNvSpPr/>
          <p:nvPr/>
        </p:nvSpPr>
        <p:spPr>
          <a:xfrm>
            <a:off x="7394575" y="1881378"/>
            <a:ext cx="285750" cy="698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t>
            </a:r>
            <a:endParaRPr lang="en-GB" dirty="0"/>
          </a:p>
        </p:txBody>
      </p:sp>
      <p:sp>
        <p:nvSpPr>
          <p:cNvPr id="36" name="Rectangle 35"/>
          <p:cNvSpPr/>
          <p:nvPr/>
        </p:nvSpPr>
        <p:spPr>
          <a:xfrm>
            <a:off x="7108825" y="1881378"/>
            <a:ext cx="285750" cy="698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a:t>
            </a:r>
            <a:endParaRPr lang="en-GB" dirty="0"/>
          </a:p>
        </p:txBody>
      </p:sp>
      <p:sp>
        <p:nvSpPr>
          <p:cNvPr id="37" name="Rectangle 36"/>
          <p:cNvSpPr/>
          <p:nvPr/>
        </p:nvSpPr>
        <p:spPr>
          <a:xfrm>
            <a:off x="6829425" y="1881378"/>
            <a:ext cx="285750" cy="698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a:t>
            </a:r>
            <a:endParaRPr lang="en-GB" dirty="0"/>
          </a:p>
        </p:txBody>
      </p:sp>
      <p:sp>
        <p:nvSpPr>
          <p:cNvPr id="38" name="Rectangle 37"/>
          <p:cNvSpPr/>
          <p:nvPr/>
        </p:nvSpPr>
        <p:spPr>
          <a:xfrm>
            <a:off x="6537325" y="2590800"/>
            <a:ext cx="285750" cy="6985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6245225" y="2590800"/>
            <a:ext cx="285750" cy="6985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5956300" y="2590800"/>
            <a:ext cx="285750" cy="698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5670550" y="2590800"/>
            <a:ext cx="285750" cy="698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5378450" y="2590800"/>
            <a:ext cx="285750" cy="698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p:cNvSpPr/>
          <p:nvPr/>
        </p:nvSpPr>
        <p:spPr>
          <a:xfrm>
            <a:off x="5092700" y="2590800"/>
            <a:ext cx="285750" cy="6985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a:t>
            </a:r>
            <a:endParaRPr lang="en-GB" dirty="0"/>
          </a:p>
        </p:txBody>
      </p:sp>
      <p:sp>
        <p:nvSpPr>
          <p:cNvPr id="44" name="Rectangle 43"/>
          <p:cNvSpPr/>
          <p:nvPr/>
        </p:nvSpPr>
        <p:spPr>
          <a:xfrm>
            <a:off x="4800600" y="2590800"/>
            <a:ext cx="285750" cy="6985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a:t>
            </a:r>
            <a:endParaRPr lang="en-GB" dirty="0"/>
          </a:p>
        </p:txBody>
      </p:sp>
      <p:sp>
        <p:nvSpPr>
          <p:cNvPr id="45" name="Rectangle 44"/>
          <p:cNvSpPr/>
          <p:nvPr/>
        </p:nvSpPr>
        <p:spPr>
          <a:xfrm>
            <a:off x="4508500" y="3312414"/>
            <a:ext cx="285750" cy="698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ERCO</a:t>
            </a:r>
            <a:endParaRPr lang="en-GB" sz="800" dirty="0"/>
          </a:p>
        </p:txBody>
      </p:sp>
      <p:sp>
        <p:nvSpPr>
          <p:cNvPr id="46" name="Rectangle 45"/>
          <p:cNvSpPr/>
          <p:nvPr/>
        </p:nvSpPr>
        <p:spPr>
          <a:xfrm>
            <a:off x="4216400" y="3312414"/>
            <a:ext cx="285750" cy="6985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3930650" y="3312414"/>
            <a:ext cx="285750" cy="6985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3638550" y="3312414"/>
            <a:ext cx="285750" cy="6985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NASA</a:t>
            </a:r>
            <a:endParaRPr lang="en-GB" sz="800" dirty="0"/>
          </a:p>
        </p:txBody>
      </p:sp>
      <p:sp>
        <p:nvSpPr>
          <p:cNvPr id="49" name="Rectangle 48"/>
          <p:cNvSpPr/>
          <p:nvPr/>
        </p:nvSpPr>
        <p:spPr>
          <a:xfrm>
            <a:off x="3346450" y="3312414"/>
            <a:ext cx="285750" cy="698500"/>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ERCO</a:t>
            </a:r>
            <a:endParaRPr lang="en-GB" sz="800" dirty="0"/>
          </a:p>
        </p:txBody>
      </p:sp>
      <p:sp>
        <p:nvSpPr>
          <p:cNvPr id="50" name="Rectangle 49"/>
          <p:cNvSpPr/>
          <p:nvPr/>
        </p:nvSpPr>
        <p:spPr>
          <a:xfrm>
            <a:off x="3054350" y="3312414"/>
            <a:ext cx="285750" cy="6985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a:t>
            </a:r>
            <a:endParaRPr lang="en-GB" dirty="0"/>
          </a:p>
        </p:txBody>
      </p:sp>
      <p:sp>
        <p:nvSpPr>
          <p:cNvPr id="51" name="Rectangle 50"/>
          <p:cNvSpPr/>
          <p:nvPr/>
        </p:nvSpPr>
        <p:spPr>
          <a:xfrm>
            <a:off x="2768600" y="3312414"/>
            <a:ext cx="285750" cy="6985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a:t>
            </a:r>
            <a:endParaRPr lang="en-GB" dirty="0"/>
          </a:p>
        </p:txBody>
      </p:sp>
      <p:sp>
        <p:nvSpPr>
          <p:cNvPr id="3" name="TextBox 2"/>
          <p:cNvSpPr txBox="1"/>
          <p:nvPr/>
        </p:nvSpPr>
        <p:spPr>
          <a:xfrm>
            <a:off x="5438775" y="2628900"/>
            <a:ext cx="765175" cy="635000"/>
          </a:xfrm>
          <a:prstGeom prst="rect">
            <a:avLst/>
          </a:prstGeom>
        </p:spPr>
        <p:txBody>
          <a:bodyPr wrap="none" rtlCol="0">
            <a:normAutofit lnSpcReduction="10000"/>
          </a:bodyPr>
          <a:lstStyle/>
          <a:p>
            <a:pPr algn="ctr"/>
            <a:r>
              <a:rPr lang="en-GB" sz="1200" kern="0" dirty="0" smtClean="0"/>
              <a:t>Short</a:t>
            </a:r>
          </a:p>
          <a:p>
            <a:pPr algn="ctr"/>
            <a:r>
              <a:rPr lang="en-GB" sz="1200" kern="0" dirty="0" smtClean="0"/>
              <a:t>Term</a:t>
            </a:r>
          </a:p>
          <a:p>
            <a:pPr algn="ctr"/>
            <a:r>
              <a:rPr lang="en-GB" sz="1200" kern="0" dirty="0" smtClean="0"/>
              <a:t>Planning</a:t>
            </a:r>
          </a:p>
        </p:txBody>
      </p:sp>
      <p:sp>
        <p:nvSpPr>
          <p:cNvPr id="4" name="TextBox 3"/>
          <p:cNvSpPr txBox="1"/>
          <p:nvPr/>
        </p:nvSpPr>
        <p:spPr>
          <a:xfrm>
            <a:off x="6216650" y="2711450"/>
            <a:ext cx="644525" cy="266700"/>
          </a:xfrm>
          <a:prstGeom prst="rect">
            <a:avLst/>
          </a:prstGeom>
        </p:spPr>
        <p:txBody>
          <a:bodyPr wrap="none" rtlCol="0">
            <a:noAutofit/>
          </a:bodyPr>
          <a:lstStyle/>
          <a:p>
            <a:pPr algn="ctr"/>
            <a:r>
              <a:rPr lang="en-GB" sz="1200" kern="0" dirty="0" smtClean="0"/>
              <a:t>Weekly</a:t>
            </a:r>
          </a:p>
          <a:p>
            <a:pPr algn="ctr"/>
            <a:r>
              <a:rPr lang="en-GB" sz="1200" kern="0" dirty="0" smtClean="0"/>
              <a:t>Uplink</a:t>
            </a:r>
          </a:p>
        </p:txBody>
      </p:sp>
      <p:sp>
        <p:nvSpPr>
          <p:cNvPr id="10" name="TextBox 9"/>
          <p:cNvSpPr txBox="1"/>
          <p:nvPr/>
        </p:nvSpPr>
        <p:spPr>
          <a:xfrm>
            <a:off x="3524250" y="1877314"/>
            <a:ext cx="3232150" cy="914400"/>
          </a:xfrm>
          <a:prstGeom prst="rect">
            <a:avLst/>
          </a:prstGeom>
        </p:spPr>
        <p:txBody>
          <a:bodyPr wrap="none" rtlCol="0">
            <a:normAutofit/>
          </a:bodyPr>
          <a:lstStyle/>
          <a:p>
            <a:r>
              <a:rPr lang="en-GB" sz="1200" kern="0" dirty="0" smtClean="0"/>
              <a:t>ELECTRA ACTIVITY AT MARS</a:t>
            </a:r>
          </a:p>
          <a:p>
            <a:r>
              <a:rPr lang="en-GB" sz="1200" kern="0" dirty="0" smtClean="0"/>
              <a:t>(relaying products provided each</a:t>
            </a:r>
          </a:p>
          <a:p>
            <a:r>
              <a:rPr lang="en-GB" sz="1200" kern="0" dirty="0" smtClean="0"/>
              <a:t>day using the pre-planned overflights)</a:t>
            </a:r>
          </a:p>
        </p:txBody>
      </p:sp>
      <p:sp>
        <p:nvSpPr>
          <p:cNvPr id="15" name="TextBox 14"/>
          <p:cNvSpPr txBox="1"/>
          <p:nvPr/>
        </p:nvSpPr>
        <p:spPr>
          <a:xfrm>
            <a:off x="2062908" y="2583494"/>
            <a:ext cx="2581275" cy="914400"/>
          </a:xfrm>
          <a:prstGeom prst="rect">
            <a:avLst/>
          </a:prstGeom>
        </p:spPr>
        <p:txBody>
          <a:bodyPr wrap="none" rtlCol="0">
            <a:normAutofit/>
          </a:bodyPr>
          <a:lstStyle/>
          <a:p>
            <a:r>
              <a:rPr lang="en-GB" sz="1200" kern="0" dirty="0" smtClean="0"/>
              <a:t>TGO MOC ACTIVITY</a:t>
            </a:r>
          </a:p>
          <a:p>
            <a:r>
              <a:rPr lang="en-GB" sz="1200" kern="0" dirty="0" smtClean="0"/>
              <a:t>(Electra programming including</a:t>
            </a:r>
          </a:p>
          <a:p>
            <a:r>
              <a:rPr lang="en-GB" sz="1200" kern="0" dirty="0"/>
              <a:t>c</a:t>
            </a:r>
            <a:r>
              <a:rPr lang="en-GB" sz="1200" kern="0" dirty="0" smtClean="0"/>
              <a:t>ommunication to TGO)</a:t>
            </a:r>
          </a:p>
        </p:txBody>
      </p:sp>
      <p:sp>
        <p:nvSpPr>
          <p:cNvPr id="16" name="TextBox 15"/>
          <p:cNvSpPr txBox="1"/>
          <p:nvPr/>
        </p:nvSpPr>
        <p:spPr>
          <a:xfrm>
            <a:off x="102112" y="3306318"/>
            <a:ext cx="2577999" cy="768350"/>
          </a:xfrm>
          <a:prstGeom prst="rect">
            <a:avLst/>
          </a:prstGeom>
        </p:spPr>
        <p:txBody>
          <a:bodyPr wrap="none" rtlCol="0">
            <a:normAutofit/>
          </a:bodyPr>
          <a:lstStyle/>
          <a:p>
            <a:r>
              <a:rPr lang="en-GB" sz="1200" kern="0" dirty="0" smtClean="0"/>
              <a:t>ERCO/ROCC/SPOCC coordination</a:t>
            </a:r>
            <a:endParaRPr lang="en-GB" sz="1200" kern="0" dirty="0"/>
          </a:p>
          <a:p>
            <a:r>
              <a:rPr lang="en-GB" sz="1200" kern="0" dirty="0" smtClean="0"/>
              <a:t>(including split overflights)</a:t>
            </a:r>
          </a:p>
          <a:p>
            <a:r>
              <a:rPr lang="en-GB" sz="1200" kern="0" dirty="0" smtClean="0"/>
              <a:t>+ (biweekly) NASA coordination</a:t>
            </a:r>
          </a:p>
        </p:txBody>
      </p:sp>
    </p:spTree>
    <p:extLst>
      <p:ext uri="{BB962C8B-B14F-4D97-AF65-F5344CB8AC3E}">
        <p14:creationId xmlns:p14="http://schemas.microsoft.com/office/powerpoint/2010/main" val="29817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6"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3" grpId="0"/>
      <p:bldP spid="4" grpId="0"/>
      <p:bldP spid="10"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idx="1"/>
          </p:nvPr>
        </p:nvSpPr>
        <p:spPr>
          <a:xfrm>
            <a:off x="165029" y="856062"/>
            <a:ext cx="8978972" cy="3937257"/>
          </a:xfrm>
          <a:noFill/>
        </p:spPr>
        <p:txBody>
          <a:bodyPr/>
          <a:lstStyle/>
          <a:p>
            <a:pPr indent="0"/>
            <a:endParaRPr lang="en-US" sz="1200" dirty="0" smtClean="0"/>
          </a:p>
          <a:p>
            <a:pPr>
              <a:buFontTx/>
              <a:buChar char="-"/>
            </a:pPr>
            <a:endParaRPr lang="en-US" sz="1200" dirty="0"/>
          </a:p>
          <a:p>
            <a:pPr>
              <a:buFontTx/>
              <a:buChar char="-"/>
            </a:pPr>
            <a:endParaRPr lang="en-US" sz="1200" dirty="0" smtClean="0"/>
          </a:p>
          <a:p>
            <a:pPr>
              <a:buFontTx/>
              <a:buChar char="-"/>
            </a:pPr>
            <a:endParaRPr lang="en-US" sz="1200" dirty="0" smtClean="0"/>
          </a:p>
        </p:txBody>
      </p:sp>
      <p:pic>
        <p:nvPicPr>
          <p:cNvPr id="4" name="Picture 16" descr="File:Roscosmos logo ru.sv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3050" y="127093"/>
            <a:ext cx="4762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94794" y="185306"/>
            <a:ext cx="7050792" cy="400110"/>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a:r>
              <a:rPr lang="en-GB" sz="2000" dirty="0" smtClean="0"/>
              <a:t>Dealing with Contingencies</a:t>
            </a:r>
            <a:endParaRPr lang="en-US" sz="20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1990508"/>
            <a:ext cx="2587547" cy="258754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3164" y="1519678"/>
            <a:ext cx="1129991" cy="941659"/>
          </a:xfrm>
          <a:prstGeom prst="rect">
            <a:avLst/>
          </a:prstGeom>
        </p:spPr>
      </p:pic>
      <p:pic>
        <p:nvPicPr>
          <p:cNvPr id="8" name="Picture 3" descr="C:\Users\jgodfrey\AppData\Local\Microsoft\Windows\Temporary Internet Files\Content.IE5\KIKEXVP3\MC90043162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690" y="2028607"/>
            <a:ext cx="2644254" cy="2644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7317" y="375993"/>
            <a:ext cx="1614515" cy="161451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9619" y="3312634"/>
            <a:ext cx="1137353" cy="851917"/>
          </a:xfrm>
          <a:prstGeom prst="rect">
            <a:avLst/>
          </a:prstGeom>
        </p:spPr>
      </p:pic>
      <p:pic>
        <p:nvPicPr>
          <p:cNvPr id="11" name="Picture 4" descr="C:\Users\jgodfrey\AppData\Local\Microsoft\Windows\Temporary Internet Files\Content.IE5\KIKEXVP3\MC900441735[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930037">
            <a:off x="5924591" y="1154434"/>
            <a:ext cx="1025665" cy="7304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william\AppData\Local\Microsoft\Windows\Temporary Internet Files\Content.IE5\OS85I3KI\1024px-Mission_control_center[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06972" y="2742889"/>
            <a:ext cx="854200" cy="569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jgodfrey\AppData\Local\Microsoft\Windows\Temporary Internet Files\Content.IE5\KIKEXVP3\MC900441735[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173043">
            <a:off x="1565953" y="1607557"/>
            <a:ext cx="4085894" cy="13082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17563" y="1609045"/>
            <a:ext cx="470000" cy="923330"/>
          </a:xfrm>
          <a:prstGeom prst="rect">
            <a:avLst/>
          </a:prstGeom>
          <a:noFill/>
        </p:spPr>
        <p:txBody>
          <a:bodyPr wrap="none" lIns="91440" tIns="45720" rIns="91440" bIns="45720">
            <a:spAutoFit/>
          </a:bodyPr>
          <a:lstStyle/>
          <a:p>
            <a:pPr algn="ctr"/>
            <a:r>
              <a:rPr lang="en-US" sz="5400" b="1" cap="none" spc="50" dirty="0" smtClean="0">
                <a:ln w="0"/>
                <a:solidFill>
                  <a:srgbClr val="FF0000"/>
                </a:solidFill>
                <a:effectLst>
                  <a:innerShdw blurRad="63500" dist="50800" dir="13500000">
                    <a:srgbClr val="000000">
                      <a:alpha val="50000"/>
                    </a:srgbClr>
                  </a:innerShdw>
                </a:effectLst>
              </a:rPr>
              <a:t>!</a:t>
            </a:r>
            <a:endParaRPr lang="en-US" sz="5400" b="1" cap="none" spc="50" dirty="0">
              <a:ln w="0"/>
              <a:solidFill>
                <a:srgbClr val="FF0000"/>
              </a:solidFill>
              <a:effectLst>
                <a:innerShdw blurRad="63500" dist="50800" dir="13500000">
                  <a:srgbClr val="000000">
                    <a:alpha val="50000"/>
                  </a:srgbClr>
                </a:innerShdw>
              </a:effectLst>
            </a:endParaRPr>
          </a:p>
        </p:txBody>
      </p:sp>
      <p:sp>
        <p:nvSpPr>
          <p:cNvPr id="14" name="Rectangle 13"/>
          <p:cNvSpPr/>
          <p:nvPr/>
        </p:nvSpPr>
        <p:spPr>
          <a:xfrm>
            <a:off x="5347430" y="533897"/>
            <a:ext cx="470000" cy="923330"/>
          </a:xfrm>
          <a:prstGeom prst="rect">
            <a:avLst/>
          </a:prstGeom>
          <a:noFill/>
        </p:spPr>
        <p:txBody>
          <a:bodyPr wrap="none" lIns="91440" tIns="45720" rIns="91440" bIns="45720">
            <a:spAutoFit/>
          </a:bodyPr>
          <a:lstStyle/>
          <a:p>
            <a:pPr algn="ctr"/>
            <a:r>
              <a:rPr lang="en-US" sz="5400" b="1" cap="none" spc="50" dirty="0" smtClean="0">
                <a:ln w="0"/>
                <a:solidFill>
                  <a:srgbClr val="FF0000"/>
                </a:solidFill>
                <a:effectLst>
                  <a:innerShdw blurRad="63500" dist="50800" dir="13500000">
                    <a:srgbClr val="000000">
                      <a:alpha val="50000"/>
                    </a:srgbClr>
                  </a:innerShdw>
                </a:effectLst>
              </a:rPr>
              <a:t>!</a:t>
            </a:r>
            <a:endParaRPr lang="en-US" sz="5400" b="1" cap="none" spc="50" dirty="0">
              <a:ln w="0"/>
              <a:solidFill>
                <a:srgbClr val="FF0000"/>
              </a:solidFill>
              <a:effectLst>
                <a:innerShdw blurRad="63500" dist="50800" dir="13500000">
                  <a:srgbClr val="000000">
                    <a:alpha val="50000"/>
                  </a:srgbClr>
                </a:innerShdw>
              </a:effectLst>
            </a:endParaRPr>
          </a:p>
        </p:txBody>
      </p:sp>
      <p:sp>
        <p:nvSpPr>
          <p:cNvPr id="15" name="Rectangle 14"/>
          <p:cNvSpPr/>
          <p:nvPr/>
        </p:nvSpPr>
        <p:spPr>
          <a:xfrm>
            <a:off x="1370425" y="3295880"/>
            <a:ext cx="470000" cy="923330"/>
          </a:xfrm>
          <a:prstGeom prst="rect">
            <a:avLst/>
          </a:prstGeom>
          <a:noFill/>
        </p:spPr>
        <p:txBody>
          <a:bodyPr wrap="none" lIns="91440" tIns="45720" rIns="91440" bIns="45720">
            <a:spAutoFit/>
          </a:bodyPr>
          <a:lstStyle/>
          <a:p>
            <a:pPr algn="ctr"/>
            <a:r>
              <a:rPr lang="en-US" sz="5400" b="1" cap="none" spc="50" dirty="0" smtClean="0">
                <a:ln w="0"/>
                <a:solidFill>
                  <a:srgbClr val="FF0000"/>
                </a:solidFill>
                <a:effectLst>
                  <a:innerShdw blurRad="63500" dist="50800" dir="13500000">
                    <a:srgbClr val="000000">
                      <a:alpha val="50000"/>
                    </a:srgbClr>
                  </a:innerShdw>
                </a:effectLst>
              </a:rPr>
              <a:t>!</a:t>
            </a:r>
            <a:endParaRPr lang="en-US" sz="5400" b="1" cap="none" spc="50" dirty="0">
              <a:ln w="0"/>
              <a:solidFill>
                <a:srgbClr val="FF0000"/>
              </a:solidFill>
              <a:effectLst>
                <a:innerShdw blurRad="63500" dist="50800" dir="13500000">
                  <a:srgbClr val="000000">
                    <a:alpha val="50000"/>
                  </a:srgbClr>
                </a:innerShdw>
              </a:effectLst>
            </a:endParaRPr>
          </a:p>
        </p:txBody>
      </p:sp>
      <p:sp>
        <p:nvSpPr>
          <p:cNvPr id="3" name="Rectangle 2"/>
          <p:cNvSpPr/>
          <p:nvPr/>
        </p:nvSpPr>
        <p:spPr>
          <a:xfrm>
            <a:off x="6632531" y="687671"/>
            <a:ext cx="2535623" cy="954107"/>
          </a:xfrm>
          <a:prstGeom prst="rect">
            <a:avLst/>
          </a:prstGeom>
        </p:spPr>
        <p:txBody>
          <a:bodyPr wrap="square">
            <a:spAutoFit/>
          </a:bodyPr>
          <a:lstStyle/>
          <a:p>
            <a:r>
              <a:rPr lang="en-GB" sz="1400" b="1" dirty="0"/>
              <a:t>Rover Contingency</a:t>
            </a:r>
          </a:p>
          <a:p>
            <a:r>
              <a:rPr lang="en-GB" sz="1400" dirty="0" smtClean="0"/>
              <a:t>Additional orbiter overflights </a:t>
            </a:r>
            <a:r>
              <a:rPr lang="en-GB" sz="1400" dirty="0"/>
              <a:t>could be pre-scheduled in case of need</a:t>
            </a:r>
          </a:p>
        </p:txBody>
      </p:sp>
      <p:sp>
        <p:nvSpPr>
          <p:cNvPr id="16" name="Rectangle 15"/>
          <p:cNvSpPr/>
          <p:nvPr/>
        </p:nvSpPr>
        <p:spPr>
          <a:xfrm>
            <a:off x="3588704" y="2396043"/>
            <a:ext cx="2614016" cy="1600438"/>
          </a:xfrm>
          <a:prstGeom prst="rect">
            <a:avLst/>
          </a:prstGeom>
        </p:spPr>
        <p:txBody>
          <a:bodyPr wrap="square">
            <a:spAutoFit/>
          </a:bodyPr>
          <a:lstStyle/>
          <a:p>
            <a:r>
              <a:rPr lang="en-GB" sz="1400" b="1" dirty="0"/>
              <a:t>Orbiter Contingency</a:t>
            </a:r>
          </a:p>
          <a:p>
            <a:pPr marL="285750" indent="-285750">
              <a:buFontTx/>
              <a:buChar char="-"/>
            </a:pPr>
            <a:r>
              <a:rPr lang="en-GB" sz="1400" dirty="0" smtClean="0"/>
              <a:t>Current </a:t>
            </a:r>
            <a:r>
              <a:rPr lang="en-GB" sz="1400" dirty="0"/>
              <a:t>forward link abandoned</a:t>
            </a:r>
          </a:p>
          <a:p>
            <a:pPr marL="285750" indent="-285750">
              <a:buFontTx/>
              <a:buChar char="-"/>
            </a:pPr>
            <a:r>
              <a:rPr lang="en-GB" sz="1400" dirty="0"/>
              <a:t>New products created and sent via subsequent orbiter </a:t>
            </a:r>
            <a:r>
              <a:rPr lang="en-GB" sz="1400" dirty="0" smtClean="0"/>
              <a:t>overflight</a:t>
            </a:r>
            <a:endParaRPr lang="en-GB" sz="1400" dirty="0"/>
          </a:p>
        </p:txBody>
      </p:sp>
      <p:sp>
        <p:nvSpPr>
          <p:cNvPr id="17" name="Rectangle 16"/>
          <p:cNvSpPr/>
          <p:nvPr/>
        </p:nvSpPr>
        <p:spPr>
          <a:xfrm>
            <a:off x="6268" y="579060"/>
            <a:ext cx="4572000" cy="1600438"/>
          </a:xfrm>
          <a:prstGeom prst="rect">
            <a:avLst/>
          </a:prstGeom>
        </p:spPr>
        <p:txBody>
          <a:bodyPr>
            <a:spAutoFit/>
          </a:bodyPr>
          <a:lstStyle/>
          <a:p>
            <a:r>
              <a:rPr lang="en-GB" sz="1400" b="1" dirty="0"/>
              <a:t>Ground Segment Contingency</a:t>
            </a:r>
          </a:p>
          <a:p>
            <a:pPr marL="285750" indent="-285750">
              <a:buFontTx/>
              <a:buChar char="-"/>
            </a:pPr>
            <a:r>
              <a:rPr lang="en-GB" sz="1400" dirty="0"/>
              <a:t>Make use of redundancy</a:t>
            </a:r>
          </a:p>
          <a:p>
            <a:pPr marL="285750" indent="-285750">
              <a:buFontTx/>
              <a:buChar char="-"/>
            </a:pPr>
            <a:r>
              <a:rPr lang="en-GB" sz="1400" dirty="0"/>
              <a:t>If station antenna fails, probably too late to find alternative</a:t>
            </a:r>
          </a:p>
          <a:p>
            <a:pPr marL="285750" indent="-285750">
              <a:buFontTx/>
              <a:buChar char="-"/>
            </a:pPr>
            <a:r>
              <a:rPr lang="en-GB" sz="1400" dirty="0"/>
              <a:t>Current forward link abandoned</a:t>
            </a:r>
          </a:p>
          <a:p>
            <a:pPr marL="285750" indent="-285750">
              <a:buFontTx/>
              <a:buChar char="-"/>
            </a:pPr>
            <a:r>
              <a:rPr lang="en-GB" sz="1400" dirty="0"/>
              <a:t>New products created and sent via subsequent orbiter </a:t>
            </a:r>
            <a:r>
              <a:rPr lang="en-GB" sz="1400" dirty="0" smtClean="0"/>
              <a:t>overflight</a:t>
            </a:r>
            <a:endParaRPr lang="en-GB" sz="1400" dirty="0"/>
          </a:p>
        </p:txBody>
      </p:sp>
    </p:spTree>
    <p:extLst>
      <p:ext uri="{BB962C8B-B14F-4D97-AF65-F5344CB8AC3E}">
        <p14:creationId xmlns:p14="http://schemas.microsoft.com/office/powerpoint/2010/main" val="251448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3" grpId="0"/>
      <p:bldP spid="16" grpId="0"/>
      <p:bldP spid="17" grpId="0"/>
    </p:bldLst>
  </p:timing>
</p:sld>
</file>

<file path=ppt/theme/theme1.xml><?xml version="1.0" encoding="utf-8"?>
<a:theme xmlns:a="http://schemas.openxmlformats.org/drawingml/2006/main" name="ESA EXM Presentation 16-9_NEW">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a:buFont typeface="Arial" panose="020B0604020202020204" pitchFamily="34" charset="0"/>
          <a:buChar char="•"/>
          <a:defRPr sz="1200" kern="0" dirty="0" smtClean="0"/>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ESA Presentation 16-9_Slovenia.potx" id="{B4B7490A-53FE-4E20-AAB8-88372E67B561}" vid="{BCEB71B1-FD63-4BD6-B008-F7DFC94BF6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22279E-2C4C-4C93-8498-455A58D1433E}">
  <ds:schemaRefs>
    <ds:schemaRef ds:uri="http://purl.org/dc/elements/1.1/"/>
    <ds:schemaRef ds:uri="http://schemas.microsoft.com/office/2006/metadata/properties"/>
    <ds:schemaRef ds:uri="f2760952-b3bb-408f-ace6-eb1e07642b8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3.xml><?xml version="1.0" encoding="utf-8"?>
<ds:datastoreItem xmlns:ds="http://schemas.openxmlformats.org/officeDocument/2006/customXml" ds:itemID="{2D587E21-31CA-408E-A5B1-4B7F0D8D9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ESA EXM Presentation 16-9_NEW</Template>
  <TotalTime>0</TotalTime>
  <Words>2669</Words>
  <Application>Microsoft Office PowerPoint</Application>
  <PresentationFormat>On-screen Show (16:9)</PresentationFormat>
  <Paragraphs>334</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Verdana</vt:lpstr>
      <vt:lpstr>ESA EXM Presentation 16-9_NEW</vt:lpstr>
      <vt:lpstr>PowerPoint Presentation</vt:lpstr>
      <vt:lpstr>Overflights</vt:lpstr>
      <vt:lpstr>PowerPoint Presentation</vt:lpstr>
      <vt:lpstr>PowerPoint Presentation</vt:lpstr>
      <vt:lpstr>PowerPoint Presentation</vt:lpstr>
      <vt:lpstr>Idealised Earth-Mars Communication</vt:lpstr>
      <vt:lpstr>Relay Planning</vt:lpstr>
      <vt:lpstr>Final Relay Planning Details</vt:lpstr>
      <vt:lpstr>PowerPoint Presentation</vt:lpstr>
      <vt:lpstr>Background Slide – Acronyms </vt:lpstr>
    </vt:vector>
  </TitlesOfParts>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TGO passes</dc:title>
  <dc:subject>Sharing TGO passes</dc:subject>
  <dc:creator>Adam Williams</dc:creator>
  <cp:lastModifiedBy>Adam Williams</cp:lastModifiedBy>
  <cp:revision>486</cp:revision>
  <cp:lastPrinted>2017-10-24T10:47:15Z</cp:lastPrinted>
  <dcterms:created xsi:type="dcterms:W3CDTF">2017-01-17T16:17:33Z</dcterms:created>
  <dcterms:modified xsi:type="dcterms:W3CDTF">2018-04-13T13:01:49Z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ESA</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3</vt:i4>
  </property>
  <property fmtid="{D5CDD505-2E9C-101B-9397-08002B2CF9AE}" pid="29" name="Issue Date">
    <vt:filetime>2017-01-22T23:00:00Z</vt:filetime>
  </property>
  <property fmtid="{D5CDD505-2E9C-101B-9397-08002B2CF9AE}" pid="30" name="Organisational_x0020_entity">
    <vt:lpwstr/>
  </property>
</Properties>
</file>