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770" r:id="rId2"/>
    <p:sldId id="673" r:id="rId3"/>
    <p:sldId id="773" r:id="rId4"/>
    <p:sldId id="298" r:id="rId5"/>
    <p:sldId id="472" r:id="rId6"/>
    <p:sldId id="618" r:id="rId7"/>
    <p:sldId id="294" r:id="rId8"/>
    <p:sldId id="725" r:id="rId9"/>
    <p:sldId id="270" r:id="rId10"/>
    <p:sldId id="772" r:id="rId11"/>
    <p:sldId id="286" r:id="rId12"/>
    <p:sldId id="733" r:id="rId13"/>
    <p:sldId id="285" r:id="rId14"/>
    <p:sldId id="759" r:id="rId15"/>
    <p:sldId id="768" r:id="rId16"/>
    <p:sldId id="769" r:id="rId17"/>
    <p:sldId id="379" r:id="rId18"/>
    <p:sldId id="645" r:id="rId19"/>
    <p:sldId id="762" r:id="rId20"/>
    <p:sldId id="760" r:id="rId21"/>
    <p:sldId id="771" r:id="rId22"/>
    <p:sldId id="748" r:id="rId23"/>
  </p:sldIdLst>
  <p:sldSz cx="9144000" cy="6858000" type="screen4x3"/>
  <p:notesSz cx="6797675" cy="9928225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ndra Vogt" initials="SV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66FF66"/>
    <a:srgbClr val="66FF99"/>
    <a:srgbClr val="00FF99"/>
    <a:srgbClr val="00CC66"/>
    <a:srgbClr val="00CC00"/>
    <a:srgbClr val="FF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5344" autoAdjust="0"/>
  </p:normalViewPr>
  <p:slideViewPr>
    <p:cSldViewPr snapToGrid="0">
      <p:cViewPr>
        <p:scale>
          <a:sx n="80" d="100"/>
          <a:sy n="80" d="100"/>
        </p:scale>
        <p:origin x="-1470" y="-168"/>
      </p:cViewPr>
      <p:guideLst>
        <p:guide orient="horz" pos="3053"/>
        <p:guide orient="horz" pos="2515"/>
        <p:guide pos="3051"/>
        <p:guide pos="5335"/>
        <p:guide pos="1808"/>
      </p:guideLst>
    </p:cSldViewPr>
  </p:slideViewPr>
  <p:outlineViewPr>
    <p:cViewPr>
      <p:scale>
        <a:sx n="100" d="100"/>
        <a:sy n="100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-1914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8-29T14:31:43.564" idx="7">
    <p:pos x="4998" y="3720"/>
    <p:text>GAIA-CO-TN-LEI-AB-052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8-29T14:31:17.940" idx="6">
    <p:pos x="1482" y="3720"/>
    <p:text>GAIA-CO-TN-LEI-AB-052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3225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3" tIns="45718" rIns="91443" bIns="45718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3225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3" tIns="45718" rIns="91443" bIns="45718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671"/>
            <a:ext cx="2943225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3" tIns="45718" rIns="91443" bIns="45718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29671"/>
            <a:ext cx="2943225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3" tIns="45718" rIns="91443" bIns="45718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12DC7E34-2DE4-45F4-B839-F5AF5440FD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529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3225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3" tIns="45718" rIns="91443" bIns="45718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3225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3" tIns="45718" rIns="91443" bIns="45718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7713"/>
            <a:ext cx="4956175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5629"/>
            <a:ext cx="4984750" cy="446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3" tIns="45718" rIns="91443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671"/>
            <a:ext cx="2943225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3" tIns="45718" rIns="91443" bIns="45718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29671"/>
            <a:ext cx="2943225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3" tIns="45718" rIns="91443" bIns="45718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FED9D01F-5FB1-46C4-A663-F59E5D4D29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790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E26F143-91C1-4F3E-AB12-704870D9D619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9864918-36AF-4DAC-92E4-1F701C4E1EF4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E9CCFE2-5E1A-442B-8E76-1ADCDEAA83CC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389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3891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444EE41-78F3-4449-BFD5-A14E623869BE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1AE2C90-24FD-4B23-B951-793770CB6279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53402B2-25A2-47D3-87E9-2FBE0FFF8626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1F69B75-C272-4416-B494-27C50533B231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2E030D7-AE24-41DD-9A1E-7051BA821375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A03F2E7-A9D2-4977-A4EF-39818C82C6DE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4EBA055-D80A-4752-9110-54E4A2BBA8E6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5C5B1BA-E9A8-451F-B446-6A9B8D9D8A49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A532076-8CD1-4E34-97EE-1140F455D483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37FBA6E-380D-4945-8000-2050D9EB6A04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73F34F4-5A38-4D4D-93A8-047A1F97BC95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AC85B47-A000-4FCD-ACD5-CCF8A4B4AC24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ADE43E5-06FA-4D3A-96AE-60021E0F324A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B0F035F-821F-49B4-923B-DE85F1549108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4F9EC4B-D6A7-47C1-B571-327CF514F19B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337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3379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http://www.minorplanetcenter.org/iau/lists/Unusual.html from 18 November 2013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E6234D1-FEBA-4B19-91B2-F3A7C0FAD839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AD56374-5D2C-4A9E-A446-59C062244F57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4F654FB-C4C2-4C73-AF6F-11684B5F9684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56175" cy="371792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November 2003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GAIA: Paris, 13 September 2000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97AFA-4EC9-438E-B25A-6264EB0757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89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November 2003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GAIA: Paris, 13 September 2000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27A8C-D5B9-4C78-9AEF-1C0390808B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712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November 2003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GAIA: Paris, 13 September 2000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9E98E-CEE0-46C4-BCE9-80D77CF9E1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74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November 2003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GAIA: Paris, 13 September 2000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C2D40-CBD0-4AA7-98FD-D8B061C246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14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November 2003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GAIA: Paris, 13 September 2000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231E1-D120-4B7A-A9D5-5D583ACF65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26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November 2003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GAIA: Paris, 13 September 2000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39023-BAF2-4BDC-840B-811DC8335A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36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November 2003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GAIA: Paris, 13 September 2000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52D92-04D8-440D-8E44-FF320030E6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26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November 2003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GAIA: Paris, 13 September 2000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81ACD-AA5A-47A6-AF11-4709BB3E96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7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November 2003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GAIA: Paris, 13 September 2000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2C312-CC19-4B53-8946-6E9D11A2FB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2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November 2003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GAIA: Paris, 13 September 2000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E3C1-7732-42A8-94C2-832EEBB0B9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92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November 2003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GAIA: Paris, 13 September 2000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A3C65-2D10-4D7E-912C-D996B5D513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50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r>
              <a:rPr lang="en-GB"/>
              <a:t>November 2003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GB"/>
              <a:t>GAIA: Paris, 13 September 2000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A105DED-6467-4589-8611-67026CD16C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osmos.esa.int/web/gai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mos.esa.int/web/gaia/releas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"/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066925"/>
            <a:ext cx="9144000" cy="2992438"/>
          </a:xfrm>
          <a:noFill/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4800" dirty="0" smtClean="0">
                <a:solidFill>
                  <a:schemeClr val="tx1"/>
                </a:solidFill>
                <a:latin typeface="Arial" charset="0"/>
              </a:rPr>
              <a:t>G</a:t>
            </a:r>
            <a:r>
              <a:rPr lang="en-US" sz="4800" dirty="0" err="1" smtClean="0">
                <a:solidFill>
                  <a:schemeClr val="tx1"/>
                </a:solidFill>
                <a:latin typeface="Arial" charset="0"/>
              </a:rPr>
              <a:t>aia</a:t>
            </a:r>
            <a:r>
              <a:rPr lang="en-GB" sz="48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GB" sz="4800" dirty="0" smtClean="0">
                <a:solidFill>
                  <a:schemeClr val="tx1"/>
                </a:solidFill>
                <a:latin typeface="Arial" charset="0"/>
              </a:rPr>
            </a:br>
            <a:r>
              <a:rPr lang="en-GB" sz="3600" dirty="0" smtClean="0">
                <a:latin typeface="Arial" charset="0"/>
              </a:rPr>
              <a:t> </a:t>
            </a:r>
            <a:r>
              <a:rPr lang="en-GB" sz="3200" dirty="0" smtClean="0">
                <a:latin typeface="Arial" charset="0"/>
              </a:rPr>
              <a:t>A Stereoscopic Census of our Galaxy</a:t>
            </a:r>
            <a:r>
              <a:rPr lang="en-GB" sz="3600" dirty="0" smtClean="0">
                <a:latin typeface="Arial" charset="0"/>
              </a:rPr>
              <a:t/>
            </a:r>
            <a:br>
              <a:rPr lang="en-GB" sz="3600" dirty="0" smtClean="0">
                <a:latin typeface="Arial" charset="0"/>
              </a:rPr>
            </a:br>
            <a:r>
              <a:rPr lang="en-GB" sz="3600" dirty="0" smtClean="0">
                <a:latin typeface="Arial" charset="0"/>
              </a:rPr>
              <a:t/>
            </a:r>
            <a:br>
              <a:rPr lang="en-GB" sz="3600" dirty="0" smtClean="0">
                <a:latin typeface="Arial" charset="0"/>
              </a:rPr>
            </a:br>
            <a:r>
              <a:rPr lang="en-GB" sz="1800" dirty="0">
                <a:latin typeface="Arial" charset="0"/>
                <a:hlinkClick r:id="rId4"/>
              </a:rPr>
              <a:t>http://</a:t>
            </a:r>
            <a:r>
              <a:rPr lang="en-GB" sz="1800" dirty="0" smtClean="0">
                <a:latin typeface="Arial" charset="0"/>
                <a:hlinkClick r:id="rId4"/>
              </a:rPr>
              <a:t>www.cosmos.esa.int/web/gaia</a:t>
            </a:r>
            <a:r>
              <a:rPr lang="en-GB" sz="1800" dirty="0" smtClean="0">
                <a:latin typeface="Arial" charset="0"/>
              </a:rPr>
              <a:t/>
            </a:r>
            <a:br>
              <a:rPr lang="en-GB" sz="1800" dirty="0" smtClean="0">
                <a:latin typeface="Arial" charset="0"/>
              </a:rPr>
            </a:br>
            <a:r>
              <a:rPr lang="en-GB" sz="1800" dirty="0" smtClean="0">
                <a:latin typeface="Arial" charset="0"/>
              </a:rPr>
              <a:t>August 2014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AE2E343-0A43-46F1-9E49-4E6CA24A605E}" type="slidenum">
              <a:rPr lang="en-GB" sz="1400" smtClean="0"/>
              <a:pPr/>
              <a:t>10</a:t>
            </a:fld>
            <a:endParaRPr lang="en-GB" sz="14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2408238" y="166688"/>
            <a:ext cx="4538662" cy="649287"/>
          </a:xfrm>
        </p:spPr>
        <p:txBody>
          <a:bodyPr/>
          <a:lstStyle/>
          <a:p>
            <a:r>
              <a:rPr lang="fr-FR" sz="3200" smtClean="0">
                <a:latin typeface="Arial" charset="0"/>
              </a:rPr>
              <a:t>Payload and Telescope</a:t>
            </a:r>
            <a:endParaRPr lang="en-GB" sz="3200" smtClean="0">
              <a:latin typeface="Arial" charset="0"/>
            </a:endParaRPr>
          </a:p>
        </p:txBody>
      </p:sp>
      <p:sp>
        <p:nvSpPr>
          <p:cNvPr id="11268" name="Text Box 16"/>
          <p:cNvSpPr txBox="1">
            <a:spLocks noChangeArrowheads="1"/>
          </p:cNvSpPr>
          <p:nvPr/>
        </p:nvSpPr>
        <p:spPr bwMode="auto">
          <a:xfrm>
            <a:off x="198521" y="6486525"/>
            <a:ext cx="175560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dirty="0">
                <a:latin typeface="Arial" charset="0"/>
              </a:rPr>
              <a:t>Figure courtesy EADS-</a:t>
            </a:r>
            <a:r>
              <a:rPr lang="en-US" sz="900" dirty="0" err="1">
                <a:latin typeface="Arial" charset="0"/>
              </a:rPr>
              <a:t>Astrium</a:t>
            </a:r>
            <a:endParaRPr lang="en-US" sz="900" dirty="0">
              <a:latin typeface="Arial" charset="0"/>
            </a:endParaRPr>
          </a:p>
        </p:txBody>
      </p:sp>
      <p:pic>
        <p:nvPicPr>
          <p:cNvPr id="1126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1936750"/>
            <a:ext cx="5691187" cy="450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Line 21"/>
          <p:cNvSpPr>
            <a:spLocks noChangeShapeType="1"/>
          </p:cNvSpPr>
          <p:nvPr/>
        </p:nvSpPr>
        <p:spPr bwMode="auto">
          <a:xfrm>
            <a:off x="706438" y="1717675"/>
            <a:ext cx="1346200" cy="854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1271" name="Line 22"/>
          <p:cNvSpPr>
            <a:spLocks noChangeShapeType="1"/>
          </p:cNvSpPr>
          <p:nvPr/>
        </p:nvSpPr>
        <p:spPr bwMode="auto">
          <a:xfrm>
            <a:off x="723900" y="1724025"/>
            <a:ext cx="1271588" cy="3317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1272" name="Line 23"/>
          <p:cNvSpPr>
            <a:spLocks noChangeShapeType="1"/>
          </p:cNvSpPr>
          <p:nvPr/>
        </p:nvSpPr>
        <p:spPr bwMode="auto">
          <a:xfrm flipH="1">
            <a:off x="6184900" y="2620963"/>
            <a:ext cx="1008063" cy="5413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1273" name="Line 24"/>
          <p:cNvSpPr>
            <a:spLocks noChangeShapeType="1"/>
          </p:cNvSpPr>
          <p:nvPr/>
        </p:nvSpPr>
        <p:spPr bwMode="auto">
          <a:xfrm flipH="1">
            <a:off x="5194300" y="1544638"/>
            <a:ext cx="2078038" cy="12049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1274" name="Text Box 25"/>
          <p:cNvSpPr txBox="1">
            <a:spLocks noChangeArrowheads="1"/>
          </p:cNvSpPr>
          <p:nvPr/>
        </p:nvSpPr>
        <p:spPr bwMode="auto">
          <a:xfrm>
            <a:off x="-123014" y="1112511"/>
            <a:ext cx="29384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dirty="0">
                <a:latin typeface="Arial" charset="0"/>
              </a:rPr>
              <a:t>Two Sic primary mirrors </a:t>
            </a:r>
            <a:endParaRPr lang="en-US" sz="1600" dirty="0" smtClean="0">
              <a:latin typeface="Arial" charset="0"/>
            </a:endParaRPr>
          </a:p>
          <a:p>
            <a:r>
              <a:rPr lang="en-US" sz="1600" dirty="0" smtClean="0">
                <a:latin typeface="Arial" charset="0"/>
              </a:rPr>
              <a:t>1.45 </a:t>
            </a:r>
            <a:r>
              <a:rPr lang="en-US" sz="1600" dirty="0">
                <a:latin typeface="Arial" charset="0"/>
                <a:sym typeface="Symbol" pitchFamily="18" charset="2"/>
              </a:rPr>
              <a:t> </a:t>
            </a:r>
            <a:r>
              <a:rPr lang="en-US" sz="1600" dirty="0">
                <a:latin typeface="Arial" charset="0"/>
              </a:rPr>
              <a:t>0.50 m</a:t>
            </a:r>
            <a:r>
              <a:rPr lang="en-US" sz="1600" baseline="30000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 at 106.5</a:t>
            </a:r>
            <a:r>
              <a:rPr lang="en-US" sz="1600" dirty="0">
                <a:latin typeface="Arial" charset="0"/>
                <a:cs typeface="Times New Roman" pitchFamily="18" charset="0"/>
              </a:rPr>
              <a:t>°</a:t>
            </a:r>
            <a:endParaRPr lang="en-US" sz="1600" dirty="0">
              <a:latin typeface="Arial" charset="0"/>
            </a:endParaRPr>
          </a:p>
        </p:txBody>
      </p:sp>
      <p:sp>
        <p:nvSpPr>
          <p:cNvPr id="11275" name="Text Box 26"/>
          <p:cNvSpPr txBox="1">
            <a:spLocks noChangeArrowheads="1"/>
          </p:cNvSpPr>
          <p:nvPr/>
        </p:nvSpPr>
        <p:spPr bwMode="auto">
          <a:xfrm>
            <a:off x="6996604" y="2387818"/>
            <a:ext cx="15295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dirty="0" err="1">
                <a:latin typeface="Arial" charset="0"/>
              </a:rPr>
              <a:t>SiC</a:t>
            </a:r>
            <a:r>
              <a:rPr lang="en-US" sz="1600" dirty="0">
                <a:latin typeface="Arial" charset="0"/>
              </a:rPr>
              <a:t> torus</a:t>
            </a:r>
          </a:p>
          <a:p>
            <a:r>
              <a:rPr lang="en-US" sz="1600" dirty="0">
                <a:latin typeface="Arial" charset="0"/>
              </a:rPr>
              <a:t>(optical bench)</a:t>
            </a:r>
          </a:p>
        </p:txBody>
      </p:sp>
      <p:sp>
        <p:nvSpPr>
          <p:cNvPr id="11276" name="Text Box 27"/>
          <p:cNvSpPr txBox="1">
            <a:spLocks noChangeArrowheads="1"/>
          </p:cNvSpPr>
          <p:nvPr/>
        </p:nvSpPr>
        <p:spPr bwMode="auto">
          <a:xfrm>
            <a:off x="5932270" y="969745"/>
            <a:ext cx="31480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dirty="0">
                <a:latin typeface="Arial" charset="0"/>
              </a:rPr>
              <a:t>Basic-Angle-Monitoring (BAM) system</a:t>
            </a:r>
          </a:p>
        </p:txBody>
      </p:sp>
      <p:sp>
        <p:nvSpPr>
          <p:cNvPr id="11277" name="Text Box 28"/>
          <p:cNvSpPr txBox="1">
            <a:spLocks noChangeArrowheads="1"/>
          </p:cNvSpPr>
          <p:nvPr/>
        </p:nvSpPr>
        <p:spPr bwMode="auto">
          <a:xfrm>
            <a:off x="6908800" y="4081463"/>
            <a:ext cx="14589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dirty="0">
                <a:latin typeface="Arial" charset="0"/>
              </a:rPr>
              <a:t>Combined Focal-Plane Assembly (FPA) with 106 CCD detectors</a:t>
            </a:r>
          </a:p>
        </p:txBody>
      </p:sp>
      <p:sp>
        <p:nvSpPr>
          <p:cNvPr id="11278" name="Text Box 29"/>
          <p:cNvSpPr txBox="1">
            <a:spLocks noChangeArrowheads="1"/>
          </p:cNvSpPr>
          <p:nvPr/>
        </p:nvSpPr>
        <p:spPr bwMode="auto">
          <a:xfrm>
            <a:off x="3472561" y="930275"/>
            <a:ext cx="17924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dirty="0">
                <a:latin typeface="Arial" charset="0"/>
              </a:rPr>
              <a:t>Rotation axis (</a:t>
            </a:r>
            <a:r>
              <a:rPr lang="en-US" sz="1600" dirty="0" smtClean="0">
                <a:latin typeface="Arial" charset="0"/>
              </a:rPr>
              <a:t>6h</a:t>
            </a:r>
            <a:r>
              <a:rPr lang="en-US" sz="1600" dirty="0">
                <a:latin typeface="Arial" charset="0"/>
              </a:rPr>
              <a:t>)</a:t>
            </a:r>
          </a:p>
        </p:txBody>
      </p:sp>
      <p:sp>
        <p:nvSpPr>
          <p:cNvPr id="11279" name="Line 30"/>
          <p:cNvSpPr>
            <a:spLocks noChangeShapeType="1"/>
          </p:cNvSpPr>
          <p:nvPr/>
        </p:nvSpPr>
        <p:spPr bwMode="auto">
          <a:xfrm flipV="1">
            <a:off x="4271963" y="1241425"/>
            <a:ext cx="0" cy="11795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1280" name="Arc 31"/>
          <p:cNvSpPr>
            <a:spLocks/>
          </p:cNvSpPr>
          <p:nvPr/>
        </p:nvSpPr>
        <p:spPr bwMode="auto">
          <a:xfrm flipH="1" flipV="1">
            <a:off x="3565525" y="1560513"/>
            <a:ext cx="1444625" cy="349250"/>
          </a:xfrm>
          <a:custGeom>
            <a:avLst/>
            <a:gdLst>
              <a:gd name="T0" fmla="*/ 2147483647 w 43200"/>
              <a:gd name="T1" fmla="*/ 1283679726 h 43200"/>
              <a:gd name="T2" fmla="*/ 2147483647 w 43200"/>
              <a:gd name="T3" fmla="*/ 1266822859 h 43200"/>
              <a:gd name="T4" fmla="*/ 2147483647 w 43200"/>
              <a:gd name="T5" fmla="*/ 7459625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36571" y="37170"/>
                </a:moveTo>
                <a:cubicBezTo>
                  <a:pt x="32547" y="41039"/>
                  <a:pt x="27182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7235"/>
                  <a:pt x="40997" y="32648"/>
                  <a:pt x="37062" y="36682"/>
                </a:cubicBezTo>
              </a:path>
              <a:path w="43200" h="43200" stroke="0" extrusionOk="0">
                <a:moveTo>
                  <a:pt x="36571" y="37170"/>
                </a:moveTo>
                <a:cubicBezTo>
                  <a:pt x="32547" y="41039"/>
                  <a:pt x="27182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7235"/>
                  <a:pt x="40997" y="32648"/>
                  <a:pt x="37062" y="36682"/>
                </a:cubicBezTo>
                <a:lnTo>
                  <a:pt x="21600" y="21600"/>
                </a:lnTo>
                <a:lnTo>
                  <a:pt x="36571" y="3717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1281" name="Rectangle 33"/>
          <p:cNvSpPr>
            <a:spLocks noChangeArrowheads="1"/>
          </p:cNvSpPr>
          <p:nvPr/>
        </p:nvSpPr>
        <p:spPr bwMode="auto">
          <a:xfrm>
            <a:off x="3090863" y="4930775"/>
            <a:ext cx="315912" cy="1273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Rectangle 34"/>
          <p:cNvSpPr>
            <a:spLocks noChangeArrowheads="1"/>
          </p:cNvSpPr>
          <p:nvPr/>
        </p:nvSpPr>
        <p:spPr bwMode="auto">
          <a:xfrm>
            <a:off x="4033838" y="5445125"/>
            <a:ext cx="727075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35"/>
          <p:cNvSpPr>
            <a:spLocks noChangeArrowheads="1"/>
          </p:cNvSpPr>
          <p:nvPr/>
        </p:nvSpPr>
        <p:spPr bwMode="auto">
          <a:xfrm>
            <a:off x="5265038" y="5888245"/>
            <a:ext cx="919861" cy="7350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Text Box 36"/>
          <p:cNvSpPr txBox="1">
            <a:spLocks noChangeArrowheads="1"/>
          </p:cNvSpPr>
          <p:nvPr/>
        </p:nvSpPr>
        <p:spPr bwMode="auto">
          <a:xfrm>
            <a:off x="3160713" y="5963366"/>
            <a:ext cx="22494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dirty="0">
                <a:latin typeface="Arial" charset="0"/>
              </a:rPr>
              <a:t>Radial-Velocity Spectrometer (RVS)</a:t>
            </a:r>
          </a:p>
        </p:txBody>
      </p:sp>
      <p:sp>
        <p:nvSpPr>
          <p:cNvPr id="11285" name="Line 38"/>
          <p:cNvSpPr>
            <a:spLocks noChangeShapeType="1"/>
          </p:cNvSpPr>
          <p:nvPr/>
        </p:nvSpPr>
        <p:spPr bwMode="auto">
          <a:xfrm flipV="1">
            <a:off x="1096963" y="4346575"/>
            <a:ext cx="3184525" cy="12779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1286" name="Text Box 39"/>
          <p:cNvSpPr txBox="1">
            <a:spLocks noChangeArrowheads="1"/>
          </p:cNvSpPr>
          <p:nvPr/>
        </p:nvSpPr>
        <p:spPr bwMode="auto">
          <a:xfrm>
            <a:off x="87531" y="5620902"/>
            <a:ext cx="2257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dirty="0">
                <a:latin typeface="Arial" charset="0"/>
              </a:rPr>
              <a:t>Superposition of two Fields of View (</a:t>
            </a:r>
            <a:r>
              <a:rPr lang="en-US" sz="1600" dirty="0" err="1">
                <a:latin typeface="Arial" charset="0"/>
              </a:rPr>
              <a:t>FoV</a:t>
            </a:r>
            <a:r>
              <a:rPr lang="en-US" sz="1600" dirty="0">
                <a:latin typeface="Arial" charset="0"/>
              </a:rPr>
              <a:t>)</a:t>
            </a:r>
          </a:p>
        </p:txBody>
      </p:sp>
      <p:sp>
        <p:nvSpPr>
          <p:cNvPr id="11287" name="Line 40"/>
          <p:cNvSpPr>
            <a:spLocks noChangeShapeType="1"/>
          </p:cNvSpPr>
          <p:nvPr/>
        </p:nvSpPr>
        <p:spPr bwMode="auto">
          <a:xfrm flipH="1" flipV="1">
            <a:off x="4008438" y="5457825"/>
            <a:ext cx="184150" cy="4905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5265520" y="5706875"/>
            <a:ext cx="790575" cy="4119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E1B568A-6EAE-4FE2-A2D6-64AE8CD56C7B}" type="slidenum">
              <a:rPr lang="en-GB" sz="1400" smtClean="0"/>
              <a:pPr/>
              <a:t>11</a:t>
            </a:fld>
            <a:endParaRPr lang="en-GB" sz="140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146050"/>
            <a:ext cx="7772400" cy="687388"/>
          </a:xfrm>
        </p:spPr>
        <p:txBody>
          <a:bodyPr/>
          <a:lstStyle/>
          <a:p>
            <a:r>
              <a:rPr lang="en-GB" sz="3200" smtClean="0">
                <a:latin typeface="Arial" charset="0"/>
              </a:rPr>
              <a:t>Focal Plane</a:t>
            </a:r>
            <a:endParaRPr lang="en-GB" smtClean="0">
              <a:latin typeface="Arial" charset="0"/>
            </a:endParaRPr>
          </a:p>
        </p:txBody>
      </p:sp>
      <p:sp>
        <p:nvSpPr>
          <p:cNvPr id="12292" name="Line 14"/>
          <p:cNvSpPr>
            <a:spLocks noChangeShapeType="1"/>
          </p:cNvSpPr>
          <p:nvPr/>
        </p:nvSpPr>
        <p:spPr bwMode="auto">
          <a:xfrm>
            <a:off x="7137400" y="4151313"/>
            <a:ext cx="641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2293" name="Text Box 15"/>
          <p:cNvSpPr txBox="1">
            <a:spLocks noChangeArrowheads="1"/>
          </p:cNvSpPr>
          <p:nvPr/>
        </p:nvSpPr>
        <p:spPr bwMode="auto">
          <a:xfrm>
            <a:off x="7021513" y="4267200"/>
            <a:ext cx="1949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600">
                <a:latin typeface="Arial" charset="0"/>
              </a:rPr>
              <a:t>Star motion in 10 s</a:t>
            </a:r>
          </a:p>
        </p:txBody>
      </p:sp>
      <p:sp>
        <p:nvSpPr>
          <p:cNvPr id="12294" name="Text Box 18"/>
          <p:cNvSpPr txBox="1">
            <a:spLocks noChangeArrowheads="1"/>
          </p:cNvSpPr>
          <p:nvPr/>
        </p:nvSpPr>
        <p:spPr bwMode="auto">
          <a:xfrm>
            <a:off x="310605" y="5206564"/>
            <a:ext cx="3419475" cy="147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40000"/>
              </a:lnSpc>
            </a:pPr>
            <a:r>
              <a:rPr lang="en-GB" sz="1400" b="1" dirty="0">
                <a:latin typeface="Arial" charset="0"/>
              </a:rPr>
              <a:t>Total field:</a:t>
            </a:r>
          </a:p>
          <a:p>
            <a:pPr algn="l"/>
            <a:r>
              <a:rPr lang="en-GB" sz="1400" dirty="0">
                <a:latin typeface="Arial" charset="0"/>
              </a:rPr>
              <a:t>  - </a:t>
            </a:r>
            <a:r>
              <a:rPr lang="en-US" sz="1400" dirty="0">
                <a:latin typeface="Arial" charset="0"/>
              </a:rPr>
              <a:t>active </a:t>
            </a:r>
            <a:r>
              <a:rPr lang="en-GB" sz="1400" dirty="0">
                <a:latin typeface="Arial" charset="0"/>
              </a:rPr>
              <a:t>area: 0.75 deg</a:t>
            </a:r>
            <a:r>
              <a:rPr lang="en-GB" sz="1400" baseline="30000" dirty="0">
                <a:latin typeface="Arial" charset="0"/>
              </a:rPr>
              <a:t>2 </a:t>
            </a:r>
          </a:p>
          <a:p>
            <a:pPr algn="l"/>
            <a:r>
              <a:rPr lang="en-US" sz="1400" dirty="0">
                <a:latin typeface="Arial" charset="0"/>
              </a:rPr>
              <a:t>  </a:t>
            </a:r>
            <a:r>
              <a:rPr lang="en-GB" sz="1400" dirty="0">
                <a:latin typeface="Arial" charset="0"/>
              </a:rPr>
              <a:t>- CCDs:</a:t>
            </a:r>
            <a:r>
              <a:rPr lang="en-US" sz="1400" dirty="0">
                <a:latin typeface="Arial" charset="0"/>
              </a:rPr>
              <a:t> 14 + 62 </a:t>
            </a:r>
            <a:r>
              <a:rPr lang="en-GB" sz="1400" dirty="0">
                <a:latin typeface="Arial" charset="0"/>
              </a:rPr>
              <a:t>+ 14 + 12 (+ 4)</a:t>
            </a:r>
          </a:p>
          <a:p>
            <a:pPr algn="l"/>
            <a:r>
              <a:rPr lang="en-GB" sz="1400" dirty="0">
                <a:latin typeface="Arial" charset="0"/>
              </a:rPr>
              <a:t>  - 4500 x 1966 pixels (TDI)</a:t>
            </a:r>
            <a:endParaRPr lang="en-US" sz="1400" dirty="0">
              <a:latin typeface="Arial" charset="0"/>
            </a:endParaRPr>
          </a:p>
          <a:p>
            <a:pPr algn="l"/>
            <a:r>
              <a:rPr lang="en-US" sz="1400" dirty="0">
                <a:latin typeface="Arial" charset="0"/>
              </a:rPr>
              <a:t>  - pixel size = 10 µm x 30 </a:t>
            </a:r>
            <a:r>
              <a:rPr lang="en-US" sz="1400" dirty="0">
                <a:latin typeface="Arial" charset="0"/>
                <a:cs typeface="Times New Roman" pitchFamily="18" charset="0"/>
              </a:rPr>
              <a:t>µm</a:t>
            </a:r>
          </a:p>
          <a:p>
            <a:pPr algn="l"/>
            <a:r>
              <a:rPr lang="en-US" sz="1400" dirty="0">
                <a:latin typeface="Arial" charset="0"/>
                <a:cs typeface="Times New Roman" pitchFamily="18" charset="0"/>
              </a:rPr>
              <a:t>	    = 59 mas </a:t>
            </a:r>
            <a:r>
              <a:rPr lang="en-US" sz="1400" dirty="0">
                <a:latin typeface="Arial" charset="0"/>
              </a:rPr>
              <a:t>x</a:t>
            </a:r>
            <a:r>
              <a:rPr lang="en-US" sz="1400" dirty="0">
                <a:latin typeface="Arial" charset="0"/>
                <a:cs typeface="Times New Roman" pitchFamily="18" charset="0"/>
              </a:rPr>
              <a:t> 177 mas</a:t>
            </a:r>
          </a:p>
        </p:txBody>
      </p:sp>
      <p:sp>
        <p:nvSpPr>
          <p:cNvPr id="12295" name="Text Box 25"/>
          <p:cNvSpPr txBox="1">
            <a:spLocks noChangeArrowheads="1"/>
          </p:cNvSpPr>
          <p:nvPr/>
        </p:nvSpPr>
        <p:spPr bwMode="auto">
          <a:xfrm>
            <a:off x="2613025" y="4687888"/>
            <a:ext cx="14636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409" tIns="10205" rIns="20409" bIns="10205">
            <a:spAutoFit/>
          </a:bodyPr>
          <a:lstStyle>
            <a:lvl1pPr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/>
              <a:t>Astrometric Field CCDs</a:t>
            </a:r>
          </a:p>
        </p:txBody>
      </p:sp>
      <p:sp>
        <p:nvSpPr>
          <p:cNvPr id="12296" name="Text Box 26"/>
          <p:cNvSpPr txBox="1">
            <a:spLocks noChangeArrowheads="1"/>
          </p:cNvSpPr>
          <p:nvPr/>
        </p:nvSpPr>
        <p:spPr bwMode="auto">
          <a:xfrm rot="5400000">
            <a:off x="5043488" y="2763838"/>
            <a:ext cx="18192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409" tIns="10205" rIns="20409" bIns="10205">
            <a:spAutoFit/>
          </a:bodyPr>
          <a:lstStyle>
            <a:lvl1pPr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/>
              <a:t>Blue Photometer CCDs</a:t>
            </a:r>
          </a:p>
        </p:txBody>
      </p:sp>
      <p:sp>
        <p:nvSpPr>
          <p:cNvPr id="12297" name="Text Box 27"/>
          <p:cNvSpPr txBox="1">
            <a:spLocks noChangeArrowheads="1"/>
          </p:cNvSpPr>
          <p:nvPr/>
        </p:nvSpPr>
        <p:spPr bwMode="auto">
          <a:xfrm>
            <a:off x="877888" y="4676775"/>
            <a:ext cx="99536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409" tIns="10205" rIns="20409" bIns="10205">
            <a:spAutoFit/>
          </a:bodyPr>
          <a:lstStyle>
            <a:lvl1pPr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/>
              <a:t>Sky Mapper CCDs</a:t>
            </a:r>
          </a:p>
        </p:txBody>
      </p:sp>
      <p:sp>
        <p:nvSpPr>
          <p:cNvPr id="12298" name="Text Box 28"/>
          <p:cNvSpPr txBox="1">
            <a:spLocks noChangeArrowheads="1"/>
          </p:cNvSpPr>
          <p:nvPr/>
        </p:nvSpPr>
        <p:spPr bwMode="auto">
          <a:xfrm>
            <a:off x="4008438" y="790575"/>
            <a:ext cx="94297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409" tIns="10205" rIns="20409" bIns="10205">
            <a:spAutoFit/>
          </a:bodyPr>
          <a:lstStyle>
            <a:lvl1pPr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>
                <a:sym typeface="Symbol" pitchFamily="18" charset="2"/>
              </a:rPr>
              <a:t>104.26cm</a:t>
            </a:r>
            <a:endParaRPr lang="en-US" sz="900"/>
          </a:p>
        </p:txBody>
      </p:sp>
      <p:sp>
        <p:nvSpPr>
          <p:cNvPr id="12299" name="Line 29"/>
          <p:cNvSpPr>
            <a:spLocks noChangeShapeType="1"/>
          </p:cNvSpPr>
          <p:nvPr/>
        </p:nvSpPr>
        <p:spPr bwMode="auto">
          <a:xfrm>
            <a:off x="438150" y="1076325"/>
            <a:ext cx="0" cy="3540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0" name="Rectangle 30"/>
          <p:cNvSpPr>
            <a:spLocks noChangeArrowheads="1"/>
          </p:cNvSpPr>
          <p:nvPr/>
        </p:nvSpPr>
        <p:spPr bwMode="auto">
          <a:xfrm>
            <a:off x="2203450" y="1584325"/>
            <a:ext cx="385763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Rectangle 31"/>
          <p:cNvSpPr>
            <a:spLocks noChangeArrowheads="1"/>
          </p:cNvSpPr>
          <p:nvPr/>
        </p:nvSpPr>
        <p:spPr bwMode="auto">
          <a:xfrm>
            <a:off x="2203450" y="1584325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Rectangle 32"/>
          <p:cNvSpPr>
            <a:spLocks noChangeArrowheads="1"/>
          </p:cNvSpPr>
          <p:nvPr/>
        </p:nvSpPr>
        <p:spPr bwMode="auto">
          <a:xfrm>
            <a:off x="2206625" y="1589088"/>
            <a:ext cx="350838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Rectangle 33"/>
          <p:cNvSpPr>
            <a:spLocks noChangeArrowheads="1"/>
          </p:cNvSpPr>
          <p:nvPr/>
        </p:nvSpPr>
        <p:spPr bwMode="auto">
          <a:xfrm>
            <a:off x="2589213" y="1584325"/>
            <a:ext cx="385762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Rectangle 34"/>
          <p:cNvSpPr>
            <a:spLocks noChangeArrowheads="1"/>
          </p:cNvSpPr>
          <p:nvPr/>
        </p:nvSpPr>
        <p:spPr bwMode="auto">
          <a:xfrm>
            <a:off x="2589213" y="1584325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Rectangle 35"/>
          <p:cNvSpPr>
            <a:spLocks noChangeArrowheads="1"/>
          </p:cNvSpPr>
          <p:nvPr/>
        </p:nvSpPr>
        <p:spPr bwMode="auto">
          <a:xfrm>
            <a:off x="2592388" y="1589088"/>
            <a:ext cx="350837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Rectangle 36"/>
          <p:cNvSpPr>
            <a:spLocks noChangeArrowheads="1"/>
          </p:cNvSpPr>
          <p:nvPr/>
        </p:nvSpPr>
        <p:spPr bwMode="auto">
          <a:xfrm>
            <a:off x="2974975" y="1584325"/>
            <a:ext cx="385763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Rectangle 37"/>
          <p:cNvSpPr>
            <a:spLocks noChangeArrowheads="1"/>
          </p:cNvSpPr>
          <p:nvPr/>
        </p:nvSpPr>
        <p:spPr bwMode="auto">
          <a:xfrm>
            <a:off x="2974975" y="1584325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Rectangle 38"/>
          <p:cNvSpPr>
            <a:spLocks noChangeArrowheads="1"/>
          </p:cNvSpPr>
          <p:nvPr/>
        </p:nvSpPr>
        <p:spPr bwMode="auto">
          <a:xfrm>
            <a:off x="2978150" y="1589088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Rectangle 39"/>
          <p:cNvSpPr>
            <a:spLocks noChangeArrowheads="1"/>
          </p:cNvSpPr>
          <p:nvPr/>
        </p:nvSpPr>
        <p:spPr bwMode="auto">
          <a:xfrm>
            <a:off x="3360738" y="1584325"/>
            <a:ext cx="385762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Rectangle 40"/>
          <p:cNvSpPr>
            <a:spLocks noChangeArrowheads="1"/>
          </p:cNvSpPr>
          <p:nvPr/>
        </p:nvSpPr>
        <p:spPr bwMode="auto">
          <a:xfrm>
            <a:off x="3360738" y="1584325"/>
            <a:ext cx="369887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Rectangle 41"/>
          <p:cNvSpPr>
            <a:spLocks noChangeArrowheads="1"/>
          </p:cNvSpPr>
          <p:nvPr/>
        </p:nvSpPr>
        <p:spPr bwMode="auto">
          <a:xfrm>
            <a:off x="3363913" y="1589088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Rectangle 42"/>
          <p:cNvSpPr>
            <a:spLocks noChangeArrowheads="1"/>
          </p:cNvSpPr>
          <p:nvPr/>
        </p:nvSpPr>
        <p:spPr bwMode="auto">
          <a:xfrm>
            <a:off x="3746500" y="1584325"/>
            <a:ext cx="385763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Rectangle 43"/>
          <p:cNvSpPr>
            <a:spLocks noChangeArrowheads="1"/>
          </p:cNvSpPr>
          <p:nvPr/>
        </p:nvSpPr>
        <p:spPr bwMode="auto">
          <a:xfrm>
            <a:off x="3746500" y="1584325"/>
            <a:ext cx="369888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Rectangle 44"/>
          <p:cNvSpPr>
            <a:spLocks noChangeArrowheads="1"/>
          </p:cNvSpPr>
          <p:nvPr/>
        </p:nvSpPr>
        <p:spPr bwMode="auto">
          <a:xfrm>
            <a:off x="3749675" y="1589088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Rectangle 45"/>
          <p:cNvSpPr>
            <a:spLocks noChangeArrowheads="1"/>
          </p:cNvSpPr>
          <p:nvPr/>
        </p:nvSpPr>
        <p:spPr bwMode="auto">
          <a:xfrm>
            <a:off x="4132263" y="1584325"/>
            <a:ext cx="385762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Rectangle 46"/>
          <p:cNvSpPr>
            <a:spLocks noChangeArrowheads="1"/>
          </p:cNvSpPr>
          <p:nvPr/>
        </p:nvSpPr>
        <p:spPr bwMode="auto">
          <a:xfrm>
            <a:off x="4133850" y="1584325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Rectangle 47"/>
          <p:cNvSpPr>
            <a:spLocks noChangeArrowheads="1"/>
          </p:cNvSpPr>
          <p:nvPr/>
        </p:nvSpPr>
        <p:spPr bwMode="auto">
          <a:xfrm>
            <a:off x="4135438" y="1589088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Rectangle 48"/>
          <p:cNvSpPr>
            <a:spLocks noChangeArrowheads="1"/>
          </p:cNvSpPr>
          <p:nvPr/>
        </p:nvSpPr>
        <p:spPr bwMode="auto">
          <a:xfrm>
            <a:off x="4518025" y="1584325"/>
            <a:ext cx="387350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Rectangle 49"/>
          <p:cNvSpPr>
            <a:spLocks noChangeArrowheads="1"/>
          </p:cNvSpPr>
          <p:nvPr/>
        </p:nvSpPr>
        <p:spPr bwMode="auto">
          <a:xfrm>
            <a:off x="4519613" y="1584325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Rectangle 50"/>
          <p:cNvSpPr>
            <a:spLocks noChangeArrowheads="1"/>
          </p:cNvSpPr>
          <p:nvPr/>
        </p:nvSpPr>
        <p:spPr bwMode="auto">
          <a:xfrm>
            <a:off x="4522788" y="1589088"/>
            <a:ext cx="350837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1" name="Rectangle 51"/>
          <p:cNvSpPr>
            <a:spLocks noChangeArrowheads="1"/>
          </p:cNvSpPr>
          <p:nvPr/>
        </p:nvSpPr>
        <p:spPr bwMode="auto">
          <a:xfrm>
            <a:off x="4905375" y="1584325"/>
            <a:ext cx="385763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2" name="Rectangle 52"/>
          <p:cNvSpPr>
            <a:spLocks noChangeArrowheads="1"/>
          </p:cNvSpPr>
          <p:nvPr/>
        </p:nvSpPr>
        <p:spPr bwMode="auto">
          <a:xfrm>
            <a:off x="4905375" y="1584325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3" name="Rectangle 53"/>
          <p:cNvSpPr>
            <a:spLocks noChangeArrowheads="1"/>
          </p:cNvSpPr>
          <p:nvPr/>
        </p:nvSpPr>
        <p:spPr bwMode="auto">
          <a:xfrm>
            <a:off x="4908550" y="1589088"/>
            <a:ext cx="350838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4" name="Rectangle 54"/>
          <p:cNvSpPr>
            <a:spLocks noChangeArrowheads="1"/>
          </p:cNvSpPr>
          <p:nvPr/>
        </p:nvSpPr>
        <p:spPr bwMode="auto">
          <a:xfrm>
            <a:off x="2203450" y="2090738"/>
            <a:ext cx="385763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5" name="Rectangle 55"/>
          <p:cNvSpPr>
            <a:spLocks noChangeArrowheads="1"/>
          </p:cNvSpPr>
          <p:nvPr/>
        </p:nvSpPr>
        <p:spPr bwMode="auto">
          <a:xfrm>
            <a:off x="2203450" y="2090738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6" name="Rectangle 56"/>
          <p:cNvSpPr>
            <a:spLocks noChangeArrowheads="1"/>
          </p:cNvSpPr>
          <p:nvPr/>
        </p:nvSpPr>
        <p:spPr bwMode="auto">
          <a:xfrm>
            <a:off x="2206625" y="2095500"/>
            <a:ext cx="350838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7" name="Rectangle 57"/>
          <p:cNvSpPr>
            <a:spLocks noChangeArrowheads="1"/>
          </p:cNvSpPr>
          <p:nvPr/>
        </p:nvSpPr>
        <p:spPr bwMode="auto">
          <a:xfrm>
            <a:off x="2589213" y="2090738"/>
            <a:ext cx="385762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8" name="Rectangle 58"/>
          <p:cNvSpPr>
            <a:spLocks noChangeArrowheads="1"/>
          </p:cNvSpPr>
          <p:nvPr/>
        </p:nvSpPr>
        <p:spPr bwMode="auto">
          <a:xfrm>
            <a:off x="2589213" y="2090738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9" name="Rectangle 59"/>
          <p:cNvSpPr>
            <a:spLocks noChangeArrowheads="1"/>
          </p:cNvSpPr>
          <p:nvPr/>
        </p:nvSpPr>
        <p:spPr bwMode="auto">
          <a:xfrm>
            <a:off x="2592388" y="2095500"/>
            <a:ext cx="350837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0" name="Rectangle 60"/>
          <p:cNvSpPr>
            <a:spLocks noChangeArrowheads="1"/>
          </p:cNvSpPr>
          <p:nvPr/>
        </p:nvSpPr>
        <p:spPr bwMode="auto">
          <a:xfrm>
            <a:off x="2974975" y="2090738"/>
            <a:ext cx="385763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1" name="Rectangle 61"/>
          <p:cNvSpPr>
            <a:spLocks noChangeArrowheads="1"/>
          </p:cNvSpPr>
          <p:nvPr/>
        </p:nvSpPr>
        <p:spPr bwMode="auto">
          <a:xfrm>
            <a:off x="2974975" y="2090738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2" name="Rectangle 62"/>
          <p:cNvSpPr>
            <a:spLocks noChangeArrowheads="1"/>
          </p:cNvSpPr>
          <p:nvPr/>
        </p:nvSpPr>
        <p:spPr bwMode="auto">
          <a:xfrm>
            <a:off x="2978150" y="2095500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3" name="Rectangle 63"/>
          <p:cNvSpPr>
            <a:spLocks noChangeArrowheads="1"/>
          </p:cNvSpPr>
          <p:nvPr/>
        </p:nvSpPr>
        <p:spPr bwMode="auto">
          <a:xfrm>
            <a:off x="3360738" y="2090738"/>
            <a:ext cx="385762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4" name="Rectangle 64"/>
          <p:cNvSpPr>
            <a:spLocks noChangeArrowheads="1"/>
          </p:cNvSpPr>
          <p:nvPr/>
        </p:nvSpPr>
        <p:spPr bwMode="auto">
          <a:xfrm>
            <a:off x="3360738" y="2090738"/>
            <a:ext cx="369887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5" name="Rectangle 65"/>
          <p:cNvSpPr>
            <a:spLocks noChangeArrowheads="1"/>
          </p:cNvSpPr>
          <p:nvPr/>
        </p:nvSpPr>
        <p:spPr bwMode="auto">
          <a:xfrm>
            <a:off x="3363913" y="2095500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Rectangle 66"/>
          <p:cNvSpPr>
            <a:spLocks noChangeArrowheads="1"/>
          </p:cNvSpPr>
          <p:nvPr/>
        </p:nvSpPr>
        <p:spPr bwMode="auto">
          <a:xfrm>
            <a:off x="3746500" y="2090738"/>
            <a:ext cx="385763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7" name="Rectangle 67"/>
          <p:cNvSpPr>
            <a:spLocks noChangeArrowheads="1"/>
          </p:cNvSpPr>
          <p:nvPr/>
        </p:nvSpPr>
        <p:spPr bwMode="auto">
          <a:xfrm>
            <a:off x="3746500" y="2090738"/>
            <a:ext cx="369888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8" name="Rectangle 68"/>
          <p:cNvSpPr>
            <a:spLocks noChangeArrowheads="1"/>
          </p:cNvSpPr>
          <p:nvPr/>
        </p:nvSpPr>
        <p:spPr bwMode="auto">
          <a:xfrm>
            <a:off x="3749675" y="2095500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" name="Rectangle 69"/>
          <p:cNvSpPr>
            <a:spLocks noChangeArrowheads="1"/>
          </p:cNvSpPr>
          <p:nvPr/>
        </p:nvSpPr>
        <p:spPr bwMode="auto">
          <a:xfrm>
            <a:off x="4132263" y="2090738"/>
            <a:ext cx="385762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0" name="Rectangle 70"/>
          <p:cNvSpPr>
            <a:spLocks noChangeArrowheads="1"/>
          </p:cNvSpPr>
          <p:nvPr/>
        </p:nvSpPr>
        <p:spPr bwMode="auto">
          <a:xfrm>
            <a:off x="4133850" y="2090738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1" name="Rectangle 71"/>
          <p:cNvSpPr>
            <a:spLocks noChangeArrowheads="1"/>
          </p:cNvSpPr>
          <p:nvPr/>
        </p:nvSpPr>
        <p:spPr bwMode="auto">
          <a:xfrm>
            <a:off x="4135438" y="2095500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2" name="Rectangle 72"/>
          <p:cNvSpPr>
            <a:spLocks noChangeArrowheads="1"/>
          </p:cNvSpPr>
          <p:nvPr/>
        </p:nvSpPr>
        <p:spPr bwMode="auto">
          <a:xfrm>
            <a:off x="4518025" y="2090738"/>
            <a:ext cx="387350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3" name="Rectangle 73"/>
          <p:cNvSpPr>
            <a:spLocks noChangeArrowheads="1"/>
          </p:cNvSpPr>
          <p:nvPr/>
        </p:nvSpPr>
        <p:spPr bwMode="auto">
          <a:xfrm>
            <a:off x="4519613" y="2090738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4" name="Rectangle 74"/>
          <p:cNvSpPr>
            <a:spLocks noChangeArrowheads="1"/>
          </p:cNvSpPr>
          <p:nvPr/>
        </p:nvSpPr>
        <p:spPr bwMode="auto">
          <a:xfrm>
            <a:off x="4522788" y="2095500"/>
            <a:ext cx="350837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5" name="Rectangle 75"/>
          <p:cNvSpPr>
            <a:spLocks noChangeArrowheads="1"/>
          </p:cNvSpPr>
          <p:nvPr/>
        </p:nvSpPr>
        <p:spPr bwMode="auto">
          <a:xfrm>
            <a:off x="4905375" y="2090738"/>
            <a:ext cx="385763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6" name="Rectangle 76"/>
          <p:cNvSpPr>
            <a:spLocks noChangeArrowheads="1"/>
          </p:cNvSpPr>
          <p:nvPr/>
        </p:nvSpPr>
        <p:spPr bwMode="auto">
          <a:xfrm>
            <a:off x="4905375" y="2090738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7" name="Rectangle 77"/>
          <p:cNvSpPr>
            <a:spLocks noChangeArrowheads="1"/>
          </p:cNvSpPr>
          <p:nvPr/>
        </p:nvSpPr>
        <p:spPr bwMode="auto">
          <a:xfrm>
            <a:off x="4908550" y="2095500"/>
            <a:ext cx="350838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8" name="Rectangle 78"/>
          <p:cNvSpPr>
            <a:spLocks noChangeArrowheads="1"/>
          </p:cNvSpPr>
          <p:nvPr/>
        </p:nvSpPr>
        <p:spPr bwMode="auto">
          <a:xfrm>
            <a:off x="2203450" y="2597150"/>
            <a:ext cx="385763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9" name="Rectangle 79"/>
          <p:cNvSpPr>
            <a:spLocks noChangeArrowheads="1"/>
          </p:cNvSpPr>
          <p:nvPr/>
        </p:nvSpPr>
        <p:spPr bwMode="auto">
          <a:xfrm>
            <a:off x="2203450" y="259715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0" name="Rectangle 80"/>
          <p:cNvSpPr>
            <a:spLocks noChangeArrowheads="1"/>
          </p:cNvSpPr>
          <p:nvPr/>
        </p:nvSpPr>
        <p:spPr bwMode="auto">
          <a:xfrm>
            <a:off x="2206625" y="2601913"/>
            <a:ext cx="350838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1" name="Rectangle 81"/>
          <p:cNvSpPr>
            <a:spLocks noChangeArrowheads="1"/>
          </p:cNvSpPr>
          <p:nvPr/>
        </p:nvSpPr>
        <p:spPr bwMode="auto">
          <a:xfrm>
            <a:off x="2589213" y="2597150"/>
            <a:ext cx="385762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2" name="Rectangle 82"/>
          <p:cNvSpPr>
            <a:spLocks noChangeArrowheads="1"/>
          </p:cNvSpPr>
          <p:nvPr/>
        </p:nvSpPr>
        <p:spPr bwMode="auto">
          <a:xfrm>
            <a:off x="2589213" y="259715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3" name="Rectangle 83"/>
          <p:cNvSpPr>
            <a:spLocks noChangeArrowheads="1"/>
          </p:cNvSpPr>
          <p:nvPr/>
        </p:nvSpPr>
        <p:spPr bwMode="auto">
          <a:xfrm>
            <a:off x="2592388" y="2601913"/>
            <a:ext cx="350837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4" name="Rectangle 84"/>
          <p:cNvSpPr>
            <a:spLocks noChangeArrowheads="1"/>
          </p:cNvSpPr>
          <p:nvPr/>
        </p:nvSpPr>
        <p:spPr bwMode="auto">
          <a:xfrm>
            <a:off x="2974975" y="2597150"/>
            <a:ext cx="385763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5" name="Rectangle 85"/>
          <p:cNvSpPr>
            <a:spLocks noChangeArrowheads="1"/>
          </p:cNvSpPr>
          <p:nvPr/>
        </p:nvSpPr>
        <p:spPr bwMode="auto">
          <a:xfrm>
            <a:off x="2974975" y="259715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6" name="Rectangle 86"/>
          <p:cNvSpPr>
            <a:spLocks noChangeArrowheads="1"/>
          </p:cNvSpPr>
          <p:nvPr/>
        </p:nvSpPr>
        <p:spPr bwMode="auto">
          <a:xfrm>
            <a:off x="2978150" y="2601913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7" name="Rectangle 87"/>
          <p:cNvSpPr>
            <a:spLocks noChangeArrowheads="1"/>
          </p:cNvSpPr>
          <p:nvPr/>
        </p:nvSpPr>
        <p:spPr bwMode="auto">
          <a:xfrm>
            <a:off x="3360738" y="2597150"/>
            <a:ext cx="385762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8" name="Rectangle 88"/>
          <p:cNvSpPr>
            <a:spLocks noChangeArrowheads="1"/>
          </p:cNvSpPr>
          <p:nvPr/>
        </p:nvSpPr>
        <p:spPr bwMode="auto">
          <a:xfrm>
            <a:off x="3360738" y="2597150"/>
            <a:ext cx="369887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9" name="Rectangle 89"/>
          <p:cNvSpPr>
            <a:spLocks noChangeArrowheads="1"/>
          </p:cNvSpPr>
          <p:nvPr/>
        </p:nvSpPr>
        <p:spPr bwMode="auto">
          <a:xfrm>
            <a:off x="3363913" y="2601913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0" name="Rectangle 90"/>
          <p:cNvSpPr>
            <a:spLocks noChangeArrowheads="1"/>
          </p:cNvSpPr>
          <p:nvPr/>
        </p:nvSpPr>
        <p:spPr bwMode="auto">
          <a:xfrm>
            <a:off x="3746500" y="2597150"/>
            <a:ext cx="385763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1" name="Rectangle 91"/>
          <p:cNvSpPr>
            <a:spLocks noChangeArrowheads="1"/>
          </p:cNvSpPr>
          <p:nvPr/>
        </p:nvSpPr>
        <p:spPr bwMode="auto">
          <a:xfrm>
            <a:off x="3746500" y="2597150"/>
            <a:ext cx="369888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2" name="Rectangle 92"/>
          <p:cNvSpPr>
            <a:spLocks noChangeArrowheads="1"/>
          </p:cNvSpPr>
          <p:nvPr/>
        </p:nvSpPr>
        <p:spPr bwMode="auto">
          <a:xfrm>
            <a:off x="3749675" y="2601913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3" name="Rectangle 93"/>
          <p:cNvSpPr>
            <a:spLocks noChangeArrowheads="1"/>
          </p:cNvSpPr>
          <p:nvPr/>
        </p:nvSpPr>
        <p:spPr bwMode="auto">
          <a:xfrm>
            <a:off x="4132263" y="2597150"/>
            <a:ext cx="385762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4" name="Rectangle 94"/>
          <p:cNvSpPr>
            <a:spLocks noChangeArrowheads="1"/>
          </p:cNvSpPr>
          <p:nvPr/>
        </p:nvSpPr>
        <p:spPr bwMode="auto">
          <a:xfrm>
            <a:off x="4133850" y="259715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5" name="Rectangle 95"/>
          <p:cNvSpPr>
            <a:spLocks noChangeArrowheads="1"/>
          </p:cNvSpPr>
          <p:nvPr/>
        </p:nvSpPr>
        <p:spPr bwMode="auto">
          <a:xfrm>
            <a:off x="4135438" y="2601913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6" name="Rectangle 96"/>
          <p:cNvSpPr>
            <a:spLocks noChangeArrowheads="1"/>
          </p:cNvSpPr>
          <p:nvPr/>
        </p:nvSpPr>
        <p:spPr bwMode="auto">
          <a:xfrm>
            <a:off x="4518025" y="2597150"/>
            <a:ext cx="387350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7" name="Rectangle 97"/>
          <p:cNvSpPr>
            <a:spLocks noChangeArrowheads="1"/>
          </p:cNvSpPr>
          <p:nvPr/>
        </p:nvSpPr>
        <p:spPr bwMode="auto">
          <a:xfrm>
            <a:off x="4519613" y="259715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8" name="Rectangle 98"/>
          <p:cNvSpPr>
            <a:spLocks noChangeArrowheads="1"/>
          </p:cNvSpPr>
          <p:nvPr/>
        </p:nvSpPr>
        <p:spPr bwMode="auto">
          <a:xfrm>
            <a:off x="4522788" y="2601913"/>
            <a:ext cx="350837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69" name="Group 99"/>
          <p:cNvGrpSpPr>
            <a:grpSpLocks/>
          </p:cNvGrpSpPr>
          <p:nvPr/>
        </p:nvGrpSpPr>
        <p:grpSpPr bwMode="auto">
          <a:xfrm>
            <a:off x="5064125" y="2597150"/>
            <a:ext cx="385763" cy="504825"/>
            <a:chOff x="17866" y="8999"/>
            <a:chExt cx="1120" cy="1372"/>
          </a:xfrm>
        </p:grpSpPr>
        <p:sp>
          <p:nvSpPr>
            <p:cNvPr id="12630" name="Rectangle 100"/>
            <p:cNvSpPr>
              <a:spLocks noChangeArrowheads="1"/>
            </p:cNvSpPr>
            <p:nvPr/>
          </p:nvSpPr>
          <p:spPr bwMode="auto">
            <a:xfrm>
              <a:off x="17866" y="8999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31" name="Rectangle 101"/>
            <p:cNvSpPr>
              <a:spLocks noChangeArrowheads="1"/>
            </p:cNvSpPr>
            <p:nvPr/>
          </p:nvSpPr>
          <p:spPr bwMode="auto">
            <a:xfrm>
              <a:off x="17867" y="9000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32" name="Rectangle 102"/>
            <p:cNvSpPr>
              <a:spLocks noChangeArrowheads="1"/>
            </p:cNvSpPr>
            <p:nvPr/>
          </p:nvSpPr>
          <p:spPr bwMode="auto">
            <a:xfrm>
              <a:off x="17876" y="9012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FC9D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70" name="Rectangle 103"/>
          <p:cNvSpPr>
            <a:spLocks noChangeArrowheads="1"/>
          </p:cNvSpPr>
          <p:nvPr/>
        </p:nvSpPr>
        <p:spPr bwMode="auto">
          <a:xfrm>
            <a:off x="2203450" y="3103563"/>
            <a:ext cx="385763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1" name="Rectangle 104"/>
          <p:cNvSpPr>
            <a:spLocks noChangeArrowheads="1"/>
          </p:cNvSpPr>
          <p:nvPr/>
        </p:nvSpPr>
        <p:spPr bwMode="auto">
          <a:xfrm>
            <a:off x="2203450" y="3103563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2" name="Rectangle 105"/>
          <p:cNvSpPr>
            <a:spLocks noChangeArrowheads="1"/>
          </p:cNvSpPr>
          <p:nvPr/>
        </p:nvSpPr>
        <p:spPr bwMode="auto">
          <a:xfrm>
            <a:off x="2206625" y="3108325"/>
            <a:ext cx="350838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3" name="Rectangle 106"/>
          <p:cNvSpPr>
            <a:spLocks noChangeArrowheads="1"/>
          </p:cNvSpPr>
          <p:nvPr/>
        </p:nvSpPr>
        <p:spPr bwMode="auto">
          <a:xfrm>
            <a:off x="2589213" y="3103563"/>
            <a:ext cx="385762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4" name="Rectangle 107"/>
          <p:cNvSpPr>
            <a:spLocks noChangeArrowheads="1"/>
          </p:cNvSpPr>
          <p:nvPr/>
        </p:nvSpPr>
        <p:spPr bwMode="auto">
          <a:xfrm>
            <a:off x="2589213" y="3103563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5" name="Rectangle 108"/>
          <p:cNvSpPr>
            <a:spLocks noChangeArrowheads="1"/>
          </p:cNvSpPr>
          <p:nvPr/>
        </p:nvSpPr>
        <p:spPr bwMode="auto">
          <a:xfrm>
            <a:off x="2592388" y="3108325"/>
            <a:ext cx="350837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6" name="Rectangle 109"/>
          <p:cNvSpPr>
            <a:spLocks noChangeArrowheads="1"/>
          </p:cNvSpPr>
          <p:nvPr/>
        </p:nvSpPr>
        <p:spPr bwMode="auto">
          <a:xfrm>
            <a:off x="2974975" y="3103563"/>
            <a:ext cx="385763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7" name="Rectangle 110"/>
          <p:cNvSpPr>
            <a:spLocks noChangeArrowheads="1"/>
          </p:cNvSpPr>
          <p:nvPr/>
        </p:nvSpPr>
        <p:spPr bwMode="auto">
          <a:xfrm>
            <a:off x="2974975" y="3103563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8" name="Rectangle 111"/>
          <p:cNvSpPr>
            <a:spLocks noChangeArrowheads="1"/>
          </p:cNvSpPr>
          <p:nvPr/>
        </p:nvSpPr>
        <p:spPr bwMode="auto">
          <a:xfrm>
            <a:off x="2978150" y="3108325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9" name="Rectangle 112"/>
          <p:cNvSpPr>
            <a:spLocks noChangeArrowheads="1"/>
          </p:cNvSpPr>
          <p:nvPr/>
        </p:nvSpPr>
        <p:spPr bwMode="auto">
          <a:xfrm>
            <a:off x="3360738" y="3103563"/>
            <a:ext cx="385762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80" name="Rectangle 113"/>
          <p:cNvSpPr>
            <a:spLocks noChangeArrowheads="1"/>
          </p:cNvSpPr>
          <p:nvPr/>
        </p:nvSpPr>
        <p:spPr bwMode="auto">
          <a:xfrm>
            <a:off x="3360738" y="3103563"/>
            <a:ext cx="369887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81" name="Rectangle 114"/>
          <p:cNvSpPr>
            <a:spLocks noChangeArrowheads="1"/>
          </p:cNvSpPr>
          <p:nvPr/>
        </p:nvSpPr>
        <p:spPr bwMode="auto">
          <a:xfrm>
            <a:off x="3363913" y="3108325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82" name="Rectangle 115"/>
          <p:cNvSpPr>
            <a:spLocks noChangeArrowheads="1"/>
          </p:cNvSpPr>
          <p:nvPr/>
        </p:nvSpPr>
        <p:spPr bwMode="auto">
          <a:xfrm>
            <a:off x="3746500" y="3103563"/>
            <a:ext cx="385763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83" name="Rectangle 116"/>
          <p:cNvSpPr>
            <a:spLocks noChangeArrowheads="1"/>
          </p:cNvSpPr>
          <p:nvPr/>
        </p:nvSpPr>
        <p:spPr bwMode="auto">
          <a:xfrm>
            <a:off x="3746500" y="3103563"/>
            <a:ext cx="369888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84" name="Rectangle 117"/>
          <p:cNvSpPr>
            <a:spLocks noChangeArrowheads="1"/>
          </p:cNvSpPr>
          <p:nvPr/>
        </p:nvSpPr>
        <p:spPr bwMode="auto">
          <a:xfrm>
            <a:off x="3749675" y="3108325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85" name="Rectangle 118"/>
          <p:cNvSpPr>
            <a:spLocks noChangeArrowheads="1"/>
          </p:cNvSpPr>
          <p:nvPr/>
        </p:nvSpPr>
        <p:spPr bwMode="auto">
          <a:xfrm>
            <a:off x="4132263" y="3103563"/>
            <a:ext cx="385762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86" name="Rectangle 119"/>
          <p:cNvSpPr>
            <a:spLocks noChangeArrowheads="1"/>
          </p:cNvSpPr>
          <p:nvPr/>
        </p:nvSpPr>
        <p:spPr bwMode="auto">
          <a:xfrm>
            <a:off x="4133850" y="3103563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87" name="Rectangle 120"/>
          <p:cNvSpPr>
            <a:spLocks noChangeArrowheads="1"/>
          </p:cNvSpPr>
          <p:nvPr/>
        </p:nvSpPr>
        <p:spPr bwMode="auto">
          <a:xfrm>
            <a:off x="4135438" y="3108325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88" name="Rectangle 121"/>
          <p:cNvSpPr>
            <a:spLocks noChangeArrowheads="1"/>
          </p:cNvSpPr>
          <p:nvPr/>
        </p:nvSpPr>
        <p:spPr bwMode="auto">
          <a:xfrm>
            <a:off x="4518025" y="3103563"/>
            <a:ext cx="387350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89" name="Rectangle 122"/>
          <p:cNvSpPr>
            <a:spLocks noChangeArrowheads="1"/>
          </p:cNvSpPr>
          <p:nvPr/>
        </p:nvSpPr>
        <p:spPr bwMode="auto">
          <a:xfrm>
            <a:off x="4519613" y="3103563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" name="Rectangle 123"/>
          <p:cNvSpPr>
            <a:spLocks noChangeArrowheads="1"/>
          </p:cNvSpPr>
          <p:nvPr/>
        </p:nvSpPr>
        <p:spPr bwMode="auto">
          <a:xfrm>
            <a:off x="4522788" y="3108325"/>
            <a:ext cx="350837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" name="Rectangle 124"/>
          <p:cNvSpPr>
            <a:spLocks noChangeArrowheads="1"/>
          </p:cNvSpPr>
          <p:nvPr/>
        </p:nvSpPr>
        <p:spPr bwMode="auto">
          <a:xfrm>
            <a:off x="4905375" y="3103563"/>
            <a:ext cx="385763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" name="Rectangle 125"/>
          <p:cNvSpPr>
            <a:spLocks noChangeArrowheads="1"/>
          </p:cNvSpPr>
          <p:nvPr/>
        </p:nvSpPr>
        <p:spPr bwMode="auto">
          <a:xfrm>
            <a:off x="4905375" y="3103563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3" name="Rectangle 126"/>
          <p:cNvSpPr>
            <a:spLocks noChangeArrowheads="1"/>
          </p:cNvSpPr>
          <p:nvPr/>
        </p:nvSpPr>
        <p:spPr bwMode="auto">
          <a:xfrm>
            <a:off x="4908550" y="3108325"/>
            <a:ext cx="350838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4" name="Rectangle 127"/>
          <p:cNvSpPr>
            <a:spLocks noChangeArrowheads="1"/>
          </p:cNvSpPr>
          <p:nvPr/>
        </p:nvSpPr>
        <p:spPr bwMode="auto">
          <a:xfrm>
            <a:off x="2203450" y="3608388"/>
            <a:ext cx="385763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5" name="Rectangle 128"/>
          <p:cNvSpPr>
            <a:spLocks noChangeArrowheads="1"/>
          </p:cNvSpPr>
          <p:nvPr/>
        </p:nvSpPr>
        <p:spPr bwMode="auto">
          <a:xfrm>
            <a:off x="2203450" y="3608388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6" name="Rectangle 129"/>
          <p:cNvSpPr>
            <a:spLocks noChangeArrowheads="1"/>
          </p:cNvSpPr>
          <p:nvPr/>
        </p:nvSpPr>
        <p:spPr bwMode="auto">
          <a:xfrm>
            <a:off x="2206625" y="3613150"/>
            <a:ext cx="350838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7" name="Rectangle 130"/>
          <p:cNvSpPr>
            <a:spLocks noChangeArrowheads="1"/>
          </p:cNvSpPr>
          <p:nvPr/>
        </p:nvSpPr>
        <p:spPr bwMode="auto">
          <a:xfrm>
            <a:off x="2589213" y="3608388"/>
            <a:ext cx="385762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8" name="Rectangle 131"/>
          <p:cNvSpPr>
            <a:spLocks noChangeArrowheads="1"/>
          </p:cNvSpPr>
          <p:nvPr/>
        </p:nvSpPr>
        <p:spPr bwMode="auto">
          <a:xfrm>
            <a:off x="2589213" y="3608388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9" name="Rectangle 132"/>
          <p:cNvSpPr>
            <a:spLocks noChangeArrowheads="1"/>
          </p:cNvSpPr>
          <p:nvPr/>
        </p:nvSpPr>
        <p:spPr bwMode="auto">
          <a:xfrm>
            <a:off x="2592388" y="3613150"/>
            <a:ext cx="350837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00" name="Rectangle 133"/>
          <p:cNvSpPr>
            <a:spLocks noChangeArrowheads="1"/>
          </p:cNvSpPr>
          <p:nvPr/>
        </p:nvSpPr>
        <p:spPr bwMode="auto">
          <a:xfrm>
            <a:off x="2974975" y="3608388"/>
            <a:ext cx="385763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01" name="Rectangle 134"/>
          <p:cNvSpPr>
            <a:spLocks noChangeArrowheads="1"/>
          </p:cNvSpPr>
          <p:nvPr/>
        </p:nvSpPr>
        <p:spPr bwMode="auto">
          <a:xfrm>
            <a:off x="2974975" y="3608388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02" name="Rectangle 135"/>
          <p:cNvSpPr>
            <a:spLocks noChangeArrowheads="1"/>
          </p:cNvSpPr>
          <p:nvPr/>
        </p:nvSpPr>
        <p:spPr bwMode="auto">
          <a:xfrm>
            <a:off x="2978150" y="3613150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03" name="Rectangle 136"/>
          <p:cNvSpPr>
            <a:spLocks noChangeArrowheads="1"/>
          </p:cNvSpPr>
          <p:nvPr/>
        </p:nvSpPr>
        <p:spPr bwMode="auto">
          <a:xfrm>
            <a:off x="3360738" y="3608388"/>
            <a:ext cx="385762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04" name="Rectangle 137"/>
          <p:cNvSpPr>
            <a:spLocks noChangeArrowheads="1"/>
          </p:cNvSpPr>
          <p:nvPr/>
        </p:nvSpPr>
        <p:spPr bwMode="auto">
          <a:xfrm>
            <a:off x="3360738" y="3608388"/>
            <a:ext cx="369887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05" name="Rectangle 138"/>
          <p:cNvSpPr>
            <a:spLocks noChangeArrowheads="1"/>
          </p:cNvSpPr>
          <p:nvPr/>
        </p:nvSpPr>
        <p:spPr bwMode="auto">
          <a:xfrm>
            <a:off x="3363913" y="3613150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06" name="Rectangle 139"/>
          <p:cNvSpPr>
            <a:spLocks noChangeArrowheads="1"/>
          </p:cNvSpPr>
          <p:nvPr/>
        </p:nvSpPr>
        <p:spPr bwMode="auto">
          <a:xfrm>
            <a:off x="3746500" y="3608388"/>
            <a:ext cx="385763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07" name="Rectangle 140"/>
          <p:cNvSpPr>
            <a:spLocks noChangeArrowheads="1"/>
          </p:cNvSpPr>
          <p:nvPr/>
        </p:nvSpPr>
        <p:spPr bwMode="auto">
          <a:xfrm>
            <a:off x="3746500" y="3608388"/>
            <a:ext cx="369888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08" name="Rectangle 141"/>
          <p:cNvSpPr>
            <a:spLocks noChangeArrowheads="1"/>
          </p:cNvSpPr>
          <p:nvPr/>
        </p:nvSpPr>
        <p:spPr bwMode="auto">
          <a:xfrm>
            <a:off x="3749675" y="3613150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09" name="Rectangle 142"/>
          <p:cNvSpPr>
            <a:spLocks noChangeArrowheads="1"/>
          </p:cNvSpPr>
          <p:nvPr/>
        </p:nvSpPr>
        <p:spPr bwMode="auto">
          <a:xfrm>
            <a:off x="4132263" y="3608388"/>
            <a:ext cx="385762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" name="Rectangle 143"/>
          <p:cNvSpPr>
            <a:spLocks noChangeArrowheads="1"/>
          </p:cNvSpPr>
          <p:nvPr/>
        </p:nvSpPr>
        <p:spPr bwMode="auto">
          <a:xfrm>
            <a:off x="4133850" y="3608388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" name="Rectangle 144"/>
          <p:cNvSpPr>
            <a:spLocks noChangeArrowheads="1"/>
          </p:cNvSpPr>
          <p:nvPr/>
        </p:nvSpPr>
        <p:spPr bwMode="auto">
          <a:xfrm>
            <a:off x="4135438" y="3613150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" name="Rectangle 145"/>
          <p:cNvSpPr>
            <a:spLocks noChangeArrowheads="1"/>
          </p:cNvSpPr>
          <p:nvPr/>
        </p:nvSpPr>
        <p:spPr bwMode="auto">
          <a:xfrm>
            <a:off x="4518025" y="3608388"/>
            <a:ext cx="387350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3" name="Rectangle 146"/>
          <p:cNvSpPr>
            <a:spLocks noChangeArrowheads="1"/>
          </p:cNvSpPr>
          <p:nvPr/>
        </p:nvSpPr>
        <p:spPr bwMode="auto">
          <a:xfrm>
            <a:off x="4519613" y="3608388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4" name="Rectangle 147"/>
          <p:cNvSpPr>
            <a:spLocks noChangeArrowheads="1"/>
          </p:cNvSpPr>
          <p:nvPr/>
        </p:nvSpPr>
        <p:spPr bwMode="auto">
          <a:xfrm>
            <a:off x="4522788" y="3613150"/>
            <a:ext cx="350837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5" name="Rectangle 148"/>
          <p:cNvSpPr>
            <a:spLocks noChangeArrowheads="1"/>
          </p:cNvSpPr>
          <p:nvPr/>
        </p:nvSpPr>
        <p:spPr bwMode="auto">
          <a:xfrm>
            <a:off x="4905375" y="3608388"/>
            <a:ext cx="385763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6" name="Rectangle 149"/>
          <p:cNvSpPr>
            <a:spLocks noChangeArrowheads="1"/>
          </p:cNvSpPr>
          <p:nvPr/>
        </p:nvSpPr>
        <p:spPr bwMode="auto">
          <a:xfrm>
            <a:off x="4905375" y="3608388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7" name="Rectangle 150"/>
          <p:cNvSpPr>
            <a:spLocks noChangeArrowheads="1"/>
          </p:cNvSpPr>
          <p:nvPr/>
        </p:nvSpPr>
        <p:spPr bwMode="auto">
          <a:xfrm>
            <a:off x="4908550" y="3613150"/>
            <a:ext cx="350838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8" name="Rectangle 151"/>
          <p:cNvSpPr>
            <a:spLocks noChangeArrowheads="1"/>
          </p:cNvSpPr>
          <p:nvPr/>
        </p:nvSpPr>
        <p:spPr bwMode="auto">
          <a:xfrm>
            <a:off x="2203450" y="4114800"/>
            <a:ext cx="3857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9" name="Rectangle 152"/>
          <p:cNvSpPr>
            <a:spLocks noChangeArrowheads="1"/>
          </p:cNvSpPr>
          <p:nvPr/>
        </p:nvSpPr>
        <p:spPr bwMode="auto">
          <a:xfrm>
            <a:off x="2203450" y="411480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20" name="Rectangle 153"/>
          <p:cNvSpPr>
            <a:spLocks noChangeArrowheads="1"/>
          </p:cNvSpPr>
          <p:nvPr/>
        </p:nvSpPr>
        <p:spPr bwMode="auto">
          <a:xfrm>
            <a:off x="2206625" y="4119563"/>
            <a:ext cx="350838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21" name="Rectangle 154"/>
          <p:cNvSpPr>
            <a:spLocks noChangeArrowheads="1"/>
          </p:cNvSpPr>
          <p:nvPr/>
        </p:nvSpPr>
        <p:spPr bwMode="auto">
          <a:xfrm>
            <a:off x="2589213" y="4114800"/>
            <a:ext cx="3857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22" name="Rectangle 155"/>
          <p:cNvSpPr>
            <a:spLocks noChangeArrowheads="1"/>
          </p:cNvSpPr>
          <p:nvPr/>
        </p:nvSpPr>
        <p:spPr bwMode="auto">
          <a:xfrm>
            <a:off x="2589213" y="411480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23" name="Rectangle 156"/>
          <p:cNvSpPr>
            <a:spLocks noChangeArrowheads="1"/>
          </p:cNvSpPr>
          <p:nvPr/>
        </p:nvSpPr>
        <p:spPr bwMode="auto">
          <a:xfrm>
            <a:off x="2592388" y="4119563"/>
            <a:ext cx="350837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24" name="Rectangle 157"/>
          <p:cNvSpPr>
            <a:spLocks noChangeArrowheads="1"/>
          </p:cNvSpPr>
          <p:nvPr/>
        </p:nvSpPr>
        <p:spPr bwMode="auto">
          <a:xfrm>
            <a:off x="2974975" y="4114800"/>
            <a:ext cx="3857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25" name="Rectangle 158"/>
          <p:cNvSpPr>
            <a:spLocks noChangeArrowheads="1"/>
          </p:cNvSpPr>
          <p:nvPr/>
        </p:nvSpPr>
        <p:spPr bwMode="auto">
          <a:xfrm>
            <a:off x="2974975" y="411480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26" name="Rectangle 159"/>
          <p:cNvSpPr>
            <a:spLocks noChangeArrowheads="1"/>
          </p:cNvSpPr>
          <p:nvPr/>
        </p:nvSpPr>
        <p:spPr bwMode="auto">
          <a:xfrm>
            <a:off x="2978150" y="4119563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27" name="Rectangle 160"/>
          <p:cNvSpPr>
            <a:spLocks noChangeArrowheads="1"/>
          </p:cNvSpPr>
          <p:nvPr/>
        </p:nvSpPr>
        <p:spPr bwMode="auto">
          <a:xfrm>
            <a:off x="3360738" y="4114800"/>
            <a:ext cx="3857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28" name="Rectangle 161"/>
          <p:cNvSpPr>
            <a:spLocks noChangeArrowheads="1"/>
          </p:cNvSpPr>
          <p:nvPr/>
        </p:nvSpPr>
        <p:spPr bwMode="auto">
          <a:xfrm>
            <a:off x="3360738" y="4114800"/>
            <a:ext cx="369887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29" name="Rectangle 162"/>
          <p:cNvSpPr>
            <a:spLocks noChangeArrowheads="1"/>
          </p:cNvSpPr>
          <p:nvPr/>
        </p:nvSpPr>
        <p:spPr bwMode="auto">
          <a:xfrm>
            <a:off x="3363913" y="4119563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0" name="Rectangle 163"/>
          <p:cNvSpPr>
            <a:spLocks noChangeArrowheads="1"/>
          </p:cNvSpPr>
          <p:nvPr/>
        </p:nvSpPr>
        <p:spPr bwMode="auto">
          <a:xfrm>
            <a:off x="3746500" y="4114800"/>
            <a:ext cx="3857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1" name="Rectangle 164"/>
          <p:cNvSpPr>
            <a:spLocks noChangeArrowheads="1"/>
          </p:cNvSpPr>
          <p:nvPr/>
        </p:nvSpPr>
        <p:spPr bwMode="auto">
          <a:xfrm>
            <a:off x="3746500" y="4114800"/>
            <a:ext cx="369888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2" name="Rectangle 165"/>
          <p:cNvSpPr>
            <a:spLocks noChangeArrowheads="1"/>
          </p:cNvSpPr>
          <p:nvPr/>
        </p:nvSpPr>
        <p:spPr bwMode="auto">
          <a:xfrm>
            <a:off x="3749675" y="4119563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3" name="Rectangle 166"/>
          <p:cNvSpPr>
            <a:spLocks noChangeArrowheads="1"/>
          </p:cNvSpPr>
          <p:nvPr/>
        </p:nvSpPr>
        <p:spPr bwMode="auto">
          <a:xfrm>
            <a:off x="4132263" y="4114800"/>
            <a:ext cx="3857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4" name="Rectangle 167"/>
          <p:cNvSpPr>
            <a:spLocks noChangeArrowheads="1"/>
          </p:cNvSpPr>
          <p:nvPr/>
        </p:nvSpPr>
        <p:spPr bwMode="auto">
          <a:xfrm>
            <a:off x="4133850" y="411480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5" name="Rectangle 168"/>
          <p:cNvSpPr>
            <a:spLocks noChangeArrowheads="1"/>
          </p:cNvSpPr>
          <p:nvPr/>
        </p:nvSpPr>
        <p:spPr bwMode="auto">
          <a:xfrm>
            <a:off x="4135438" y="4119563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6" name="Rectangle 169"/>
          <p:cNvSpPr>
            <a:spLocks noChangeArrowheads="1"/>
          </p:cNvSpPr>
          <p:nvPr/>
        </p:nvSpPr>
        <p:spPr bwMode="auto">
          <a:xfrm>
            <a:off x="4518025" y="4114800"/>
            <a:ext cx="3873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7" name="Rectangle 170"/>
          <p:cNvSpPr>
            <a:spLocks noChangeArrowheads="1"/>
          </p:cNvSpPr>
          <p:nvPr/>
        </p:nvSpPr>
        <p:spPr bwMode="auto">
          <a:xfrm>
            <a:off x="4519613" y="411480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8" name="Rectangle 171"/>
          <p:cNvSpPr>
            <a:spLocks noChangeArrowheads="1"/>
          </p:cNvSpPr>
          <p:nvPr/>
        </p:nvSpPr>
        <p:spPr bwMode="auto">
          <a:xfrm>
            <a:off x="4522788" y="4119563"/>
            <a:ext cx="350837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9" name="Rectangle 172"/>
          <p:cNvSpPr>
            <a:spLocks noChangeArrowheads="1"/>
          </p:cNvSpPr>
          <p:nvPr/>
        </p:nvSpPr>
        <p:spPr bwMode="auto">
          <a:xfrm>
            <a:off x="4905375" y="4114800"/>
            <a:ext cx="3857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40" name="Rectangle 173"/>
          <p:cNvSpPr>
            <a:spLocks noChangeArrowheads="1"/>
          </p:cNvSpPr>
          <p:nvPr/>
        </p:nvSpPr>
        <p:spPr bwMode="auto">
          <a:xfrm>
            <a:off x="4905375" y="411480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41" name="Rectangle 174"/>
          <p:cNvSpPr>
            <a:spLocks noChangeArrowheads="1"/>
          </p:cNvSpPr>
          <p:nvPr/>
        </p:nvSpPr>
        <p:spPr bwMode="auto">
          <a:xfrm>
            <a:off x="4908550" y="4119563"/>
            <a:ext cx="350838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442" name="Group 175"/>
          <p:cNvGrpSpPr>
            <a:grpSpLocks/>
          </p:cNvGrpSpPr>
          <p:nvPr/>
        </p:nvGrpSpPr>
        <p:grpSpPr bwMode="auto">
          <a:xfrm>
            <a:off x="1817688" y="1079500"/>
            <a:ext cx="385762" cy="3540125"/>
            <a:chOff x="8906" y="4881"/>
            <a:chExt cx="1121" cy="9603"/>
          </a:xfrm>
        </p:grpSpPr>
        <p:sp>
          <p:nvSpPr>
            <p:cNvPr id="12609" name="Rectangle 176"/>
            <p:cNvSpPr>
              <a:spLocks noChangeArrowheads="1"/>
            </p:cNvSpPr>
            <p:nvPr/>
          </p:nvSpPr>
          <p:spPr bwMode="auto">
            <a:xfrm>
              <a:off x="8906" y="6252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0" name="Rectangle 177"/>
            <p:cNvSpPr>
              <a:spLocks noChangeArrowheads="1"/>
            </p:cNvSpPr>
            <p:nvPr/>
          </p:nvSpPr>
          <p:spPr bwMode="auto">
            <a:xfrm>
              <a:off x="8907" y="6253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1" name="Rectangle 178"/>
            <p:cNvSpPr>
              <a:spLocks noChangeArrowheads="1"/>
            </p:cNvSpPr>
            <p:nvPr/>
          </p:nvSpPr>
          <p:spPr bwMode="auto">
            <a:xfrm>
              <a:off x="8916" y="6265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2" name="Rectangle 179"/>
            <p:cNvSpPr>
              <a:spLocks noChangeArrowheads="1"/>
            </p:cNvSpPr>
            <p:nvPr/>
          </p:nvSpPr>
          <p:spPr bwMode="auto">
            <a:xfrm>
              <a:off x="8907" y="7624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3" name="Rectangle 180"/>
            <p:cNvSpPr>
              <a:spLocks noChangeArrowheads="1"/>
            </p:cNvSpPr>
            <p:nvPr/>
          </p:nvSpPr>
          <p:spPr bwMode="auto">
            <a:xfrm>
              <a:off x="8908" y="7625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4" name="Rectangle 181"/>
            <p:cNvSpPr>
              <a:spLocks noChangeArrowheads="1"/>
            </p:cNvSpPr>
            <p:nvPr/>
          </p:nvSpPr>
          <p:spPr bwMode="auto">
            <a:xfrm>
              <a:off x="8917" y="7637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5" name="Rectangle 182"/>
            <p:cNvSpPr>
              <a:spLocks noChangeArrowheads="1"/>
            </p:cNvSpPr>
            <p:nvPr/>
          </p:nvSpPr>
          <p:spPr bwMode="auto">
            <a:xfrm>
              <a:off x="8906" y="8999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6" name="Rectangle 183"/>
            <p:cNvSpPr>
              <a:spLocks noChangeArrowheads="1"/>
            </p:cNvSpPr>
            <p:nvPr/>
          </p:nvSpPr>
          <p:spPr bwMode="auto">
            <a:xfrm>
              <a:off x="8907" y="9000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7" name="Rectangle 184"/>
            <p:cNvSpPr>
              <a:spLocks noChangeArrowheads="1"/>
            </p:cNvSpPr>
            <p:nvPr/>
          </p:nvSpPr>
          <p:spPr bwMode="auto">
            <a:xfrm>
              <a:off x="8916" y="9012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8" name="Rectangle 185"/>
            <p:cNvSpPr>
              <a:spLocks noChangeArrowheads="1"/>
            </p:cNvSpPr>
            <p:nvPr/>
          </p:nvSpPr>
          <p:spPr bwMode="auto">
            <a:xfrm>
              <a:off x="8907" y="10371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9" name="Rectangle 186"/>
            <p:cNvSpPr>
              <a:spLocks noChangeArrowheads="1"/>
            </p:cNvSpPr>
            <p:nvPr/>
          </p:nvSpPr>
          <p:spPr bwMode="auto">
            <a:xfrm>
              <a:off x="8908" y="10372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0" name="Rectangle 187"/>
            <p:cNvSpPr>
              <a:spLocks noChangeArrowheads="1"/>
            </p:cNvSpPr>
            <p:nvPr/>
          </p:nvSpPr>
          <p:spPr bwMode="auto">
            <a:xfrm>
              <a:off x="8917" y="10384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1" name="Rectangle 188"/>
            <p:cNvSpPr>
              <a:spLocks noChangeArrowheads="1"/>
            </p:cNvSpPr>
            <p:nvPr/>
          </p:nvSpPr>
          <p:spPr bwMode="auto">
            <a:xfrm>
              <a:off x="8906" y="11740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2" name="Rectangle 189"/>
            <p:cNvSpPr>
              <a:spLocks noChangeArrowheads="1"/>
            </p:cNvSpPr>
            <p:nvPr/>
          </p:nvSpPr>
          <p:spPr bwMode="auto">
            <a:xfrm>
              <a:off x="8907" y="11741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3" name="Rectangle 190"/>
            <p:cNvSpPr>
              <a:spLocks noChangeArrowheads="1"/>
            </p:cNvSpPr>
            <p:nvPr/>
          </p:nvSpPr>
          <p:spPr bwMode="auto">
            <a:xfrm>
              <a:off x="8916" y="11753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4" name="Rectangle 191"/>
            <p:cNvSpPr>
              <a:spLocks noChangeArrowheads="1"/>
            </p:cNvSpPr>
            <p:nvPr/>
          </p:nvSpPr>
          <p:spPr bwMode="auto">
            <a:xfrm>
              <a:off x="8907" y="13112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5" name="Rectangle 192"/>
            <p:cNvSpPr>
              <a:spLocks noChangeArrowheads="1"/>
            </p:cNvSpPr>
            <p:nvPr/>
          </p:nvSpPr>
          <p:spPr bwMode="auto">
            <a:xfrm>
              <a:off x="8908" y="13113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6" name="Rectangle 193"/>
            <p:cNvSpPr>
              <a:spLocks noChangeArrowheads="1"/>
            </p:cNvSpPr>
            <p:nvPr/>
          </p:nvSpPr>
          <p:spPr bwMode="auto">
            <a:xfrm>
              <a:off x="8917" y="13125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7" name="Rectangle 194"/>
            <p:cNvSpPr>
              <a:spLocks noChangeArrowheads="1"/>
            </p:cNvSpPr>
            <p:nvPr/>
          </p:nvSpPr>
          <p:spPr bwMode="auto">
            <a:xfrm>
              <a:off x="8907" y="4881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8" name="Rectangle 195"/>
            <p:cNvSpPr>
              <a:spLocks noChangeArrowheads="1"/>
            </p:cNvSpPr>
            <p:nvPr/>
          </p:nvSpPr>
          <p:spPr bwMode="auto">
            <a:xfrm>
              <a:off x="8908" y="4882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9" name="Rectangle 196"/>
            <p:cNvSpPr>
              <a:spLocks noChangeArrowheads="1"/>
            </p:cNvSpPr>
            <p:nvPr/>
          </p:nvSpPr>
          <p:spPr bwMode="auto">
            <a:xfrm>
              <a:off x="8917" y="4894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43" name="Rectangle 197"/>
          <p:cNvSpPr>
            <a:spLocks noChangeArrowheads="1"/>
          </p:cNvSpPr>
          <p:nvPr/>
        </p:nvSpPr>
        <p:spPr bwMode="auto">
          <a:xfrm>
            <a:off x="2203450" y="1079500"/>
            <a:ext cx="3857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44" name="Rectangle 198"/>
          <p:cNvSpPr>
            <a:spLocks noChangeArrowheads="1"/>
          </p:cNvSpPr>
          <p:nvPr/>
        </p:nvSpPr>
        <p:spPr bwMode="auto">
          <a:xfrm>
            <a:off x="2203450" y="107950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45" name="Rectangle 199"/>
          <p:cNvSpPr>
            <a:spLocks noChangeArrowheads="1"/>
          </p:cNvSpPr>
          <p:nvPr/>
        </p:nvSpPr>
        <p:spPr bwMode="auto">
          <a:xfrm>
            <a:off x="2206625" y="1084263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46" name="Rectangle 200"/>
          <p:cNvSpPr>
            <a:spLocks noChangeArrowheads="1"/>
          </p:cNvSpPr>
          <p:nvPr/>
        </p:nvSpPr>
        <p:spPr bwMode="auto">
          <a:xfrm>
            <a:off x="2589213" y="1079500"/>
            <a:ext cx="3857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47" name="Rectangle 201"/>
          <p:cNvSpPr>
            <a:spLocks noChangeArrowheads="1"/>
          </p:cNvSpPr>
          <p:nvPr/>
        </p:nvSpPr>
        <p:spPr bwMode="auto">
          <a:xfrm>
            <a:off x="2589213" y="1079500"/>
            <a:ext cx="369887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48" name="Rectangle 202"/>
          <p:cNvSpPr>
            <a:spLocks noChangeArrowheads="1"/>
          </p:cNvSpPr>
          <p:nvPr/>
        </p:nvSpPr>
        <p:spPr bwMode="auto">
          <a:xfrm>
            <a:off x="2592388" y="1084263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49" name="Rectangle 203"/>
          <p:cNvSpPr>
            <a:spLocks noChangeArrowheads="1"/>
          </p:cNvSpPr>
          <p:nvPr/>
        </p:nvSpPr>
        <p:spPr bwMode="auto">
          <a:xfrm>
            <a:off x="2974975" y="1079500"/>
            <a:ext cx="3857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0" name="Rectangle 204"/>
          <p:cNvSpPr>
            <a:spLocks noChangeArrowheads="1"/>
          </p:cNvSpPr>
          <p:nvPr/>
        </p:nvSpPr>
        <p:spPr bwMode="auto">
          <a:xfrm>
            <a:off x="2974975" y="1079500"/>
            <a:ext cx="369888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1" name="Rectangle 205"/>
          <p:cNvSpPr>
            <a:spLocks noChangeArrowheads="1"/>
          </p:cNvSpPr>
          <p:nvPr/>
        </p:nvSpPr>
        <p:spPr bwMode="auto">
          <a:xfrm>
            <a:off x="2978150" y="1084263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2" name="Rectangle 206"/>
          <p:cNvSpPr>
            <a:spLocks noChangeArrowheads="1"/>
          </p:cNvSpPr>
          <p:nvPr/>
        </p:nvSpPr>
        <p:spPr bwMode="auto">
          <a:xfrm>
            <a:off x="3360738" y="1079500"/>
            <a:ext cx="3857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3" name="Rectangle 207"/>
          <p:cNvSpPr>
            <a:spLocks noChangeArrowheads="1"/>
          </p:cNvSpPr>
          <p:nvPr/>
        </p:nvSpPr>
        <p:spPr bwMode="auto">
          <a:xfrm>
            <a:off x="3360738" y="1079500"/>
            <a:ext cx="369887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4" name="Rectangle 208"/>
          <p:cNvSpPr>
            <a:spLocks noChangeArrowheads="1"/>
          </p:cNvSpPr>
          <p:nvPr/>
        </p:nvSpPr>
        <p:spPr bwMode="auto">
          <a:xfrm>
            <a:off x="3363913" y="1084263"/>
            <a:ext cx="352425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5" name="Rectangle 209"/>
          <p:cNvSpPr>
            <a:spLocks noChangeArrowheads="1"/>
          </p:cNvSpPr>
          <p:nvPr/>
        </p:nvSpPr>
        <p:spPr bwMode="auto">
          <a:xfrm>
            <a:off x="3746500" y="1079500"/>
            <a:ext cx="3873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6" name="Rectangle 210"/>
          <p:cNvSpPr>
            <a:spLocks noChangeArrowheads="1"/>
          </p:cNvSpPr>
          <p:nvPr/>
        </p:nvSpPr>
        <p:spPr bwMode="auto">
          <a:xfrm>
            <a:off x="3748088" y="107950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7" name="Rectangle 211"/>
          <p:cNvSpPr>
            <a:spLocks noChangeArrowheads="1"/>
          </p:cNvSpPr>
          <p:nvPr/>
        </p:nvSpPr>
        <p:spPr bwMode="auto">
          <a:xfrm>
            <a:off x="3751263" y="1084263"/>
            <a:ext cx="350837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8" name="Rectangle 212"/>
          <p:cNvSpPr>
            <a:spLocks noChangeArrowheads="1"/>
          </p:cNvSpPr>
          <p:nvPr/>
        </p:nvSpPr>
        <p:spPr bwMode="auto">
          <a:xfrm>
            <a:off x="4133850" y="1079500"/>
            <a:ext cx="3857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59" name="Rectangle 213"/>
          <p:cNvSpPr>
            <a:spLocks noChangeArrowheads="1"/>
          </p:cNvSpPr>
          <p:nvPr/>
        </p:nvSpPr>
        <p:spPr bwMode="auto">
          <a:xfrm>
            <a:off x="4133850" y="107950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60" name="Rectangle 214"/>
          <p:cNvSpPr>
            <a:spLocks noChangeArrowheads="1"/>
          </p:cNvSpPr>
          <p:nvPr/>
        </p:nvSpPr>
        <p:spPr bwMode="auto">
          <a:xfrm>
            <a:off x="4137025" y="1084263"/>
            <a:ext cx="350838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61" name="Rectangle 215"/>
          <p:cNvSpPr>
            <a:spLocks noChangeArrowheads="1"/>
          </p:cNvSpPr>
          <p:nvPr/>
        </p:nvSpPr>
        <p:spPr bwMode="auto">
          <a:xfrm>
            <a:off x="4519613" y="1079500"/>
            <a:ext cx="3857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62" name="Rectangle 216"/>
          <p:cNvSpPr>
            <a:spLocks noChangeArrowheads="1"/>
          </p:cNvSpPr>
          <p:nvPr/>
        </p:nvSpPr>
        <p:spPr bwMode="auto">
          <a:xfrm>
            <a:off x="4519613" y="107950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63" name="Rectangle 217"/>
          <p:cNvSpPr>
            <a:spLocks noChangeArrowheads="1"/>
          </p:cNvSpPr>
          <p:nvPr/>
        </p:nvSpPr>
        <p:spPr bwMode="auto">
          <a:xfrm>
            <a:off x="4522788" y="1084263"/>
            <a:ext cx="350837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64" name="Rectangle 218"/>
          <p:cNvSpPr>
            <a:spLocks noChangeArrowheads="1"/>
          </p:cNvSpPr>
          <p:nvPr/>
        </p:nvSpPr>
        <p:spPr bwMode="auto">
          <a:xfrm>
            <a:off x="4905375" y="1079500"/>
            <a:ext cx="3857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65" name="Rectangle 219"/>
          <p:cNvSpPr>
            <a:spLocks noChangeArrowheads="1"/>
          </p:cNvSpPr>
          <p:nvPr/>
        </p:nvSpPr>
        <p:spPr bwMode="auto">
          <a:xfrm>
            <a:off x="4905375" y="107950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66" name="Rectangle 220"/>
          <p:cNvSpPr>
            <a:spLocks noChangeArrowheads="1"/>
          </p:cNvSpPr>
          <p:nvPr/>
        </p:nvSpPr>
        <p:spPr bwMode="auto">
          <a:xfrm>
            <a:off x="4908550" y="1084263"/>
            <a:ext cx="350838" cy="492125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67" name="Rectangle 221"/>
          <p:cNvSpPr>
            <a:spLocks noChangeArrowheads="1"/>
          </p:cNvSpPr>
          <p:nvPr/>
        </p:nvSpPr>
        <p:spPr bwMode="auto">
          <a:xfrm>
            <a:off x="1352550" y="1584325"/>
            <a:ext cx="387350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68" name="Rectangle 222"/>
          <p:cNvSpPr>
            <a:spLocks noChangeArrowheads="1"/>
          </p:cNvSpPr>
          <p:nvPr/>
        </p:nvSpPr>
        <p:spPr bwMode="auto">
          <a:xfrm>
            <a:off x="1354138" y="1584325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69" name="Rectangle 223"/>
          <p:cNvSpPr>
            <a:spLocks noChangeArrowheads="1"/>
          </p:cNvSpPr>
          <p:nvPr/>
        </p:nvSpPr>
        <p:spPr bwMode="auto">
          <a:xfrm>
            <a:off x="1357313" y="1589088"/>
            <a:ext cx="350837" cy="49212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384A5D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70" name="Rectangle 224"/>
          <p:cNvSpPr>
            <a:spLocks noChangeArrowheads="1"/>
          </p:cNvSpPr>
          <p:nvPr/>
        </p:nvSpPr>
        <p:spPr bwMode="auto">
          <a:xfrm>
            <a:off x="1354138" y="2090738"/>
            <a:ext cx="385762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71" name="Rectangle 225"/>
          <p:cNvSpPr>
            <a:spLocks noChangeArrowheads="1"/>
          </p:cNvSpPr>
          <p:nvPr/>
        </p:nvSpPr>
        <p:spPr bwMode="auto">
          <a:xfrm>
            <a:off x="1354138" y="2090738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72" name="Rectangle 226"/>
          <p:cNvSpPr>
            <a:spLocks noChangeArrowheads="1"/>
          </p:cNvSpPr>
          <p:nvPr/>
        </p:nvSpPr>
        <p:spPr bwMode="auto">
          <a:xfrm>
            <a:off x="1357313" y="2095500"/>
            <a:ext cx="350837" cy="49212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384A5D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73" name="Rectangle 227"/>
          <p:cNvSpPr>
            <a:spLocks noChangeArrowheads="1"/>
          </p:cNvSpPr>
          <p:nvPr/>
        </p:nvSpPr>
        <p:spPr bwMode="auto">
          <a:xfrm>
            <a:off x="1352550" y="2597150"/>
            <a:ext cx="387350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74" name="Rectangle 228"/>
          <p:cNvSpPr>
            <a:spLocks noChangeArrowheads="1"/>
          </p:cNvSpPr>
          <p:nvPr/>
        </p:nvSpPr>
        <p:spPr bwMode="auto">
          <a:xfrm>
            <a:off x="1354138" y="259715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75" name="Rectangle 229"/>
          <p:cNvSpPr>
            <a:spLocks noChangeArrowheads="1"/>
          </p:cNvSpPr>
          <p:nvPr/>
        </p:nvSpPr>
        <p:spPr bwMode="auto">
          <a:xfrm>
            <a:off x="1357313" y="2601913"/>
            <a:ext cx="350837" cy="49212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384A5D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76" name="Rectangle 230"/>
          <p:cNvSpPr>
            <a:spLocks noChangeArrowheads="1"/>
          </p:cNvSpPr>
          <p:nvPr/>
        </p:nvSpPr>
        <p:spPr bwMode="auto">
          <a:xfrm>
            <a:off x="1354138" y="3103563"/>
            <a:ext cx="385762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77" name="Rectangle 231"/>
          <p:cNvSpPr>
            <a:spLocks noChangeArrowheads="1"/>
          </p:cNvSpPr>
          <p:nvPr/>
        </p:nvSpPr>
        <p:spPr bwMode="auto">
          <a:xfrm>
            <a:off x="1354138" y="3103563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78" name="Rectangle 232"/>
          <p:cNvSpPr>
            <a:spLocks noChangeArrowheads="1"/>
          </p:cNvSpPr>
          <p:nvPr/>
        </p:nvSpPr>
        <p:spPr bwMode="auto">
          <a:xfrm>
            <a:off x="1357313" y="3108325"/>
            <a:ext cx="350837" cy="49212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384A5D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79" name="Rectangle 233"/>
          <p:cNvSpPr>
            <a:spLocks noChangeArrowheads="1"/>
          </p:cNvSpPr>
          <p:nvPr/>
        </p:nvSpPr>
        <p:spPr bwMode="auto">
          <a:xfrm>
            <a:off x="1352550" y="3608388"/>
            <a:ext cx="387350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80" name="Rectangle 234"/>
          <p:cNvSpPr>
            <a:spLocks noChangeArrowheads="1"/>
          </p:cNvSpPr>
          <p:nvPr/>
        </p:nvSpPr>
        <p:spPr bwMode="auto">
          <a:xfrm>
            <a:off x="1354138" y="3608388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81" name="Rectangle 235"/>
          <p:cNvSpPr>
            <a:spLocks noChangeArrowheads="1"/>
          </p:cNvSpPr>
          <p:nvPr/>
        </p:nvSpPr>
        <p:spPr bwMode="auto">
          <a:xfrm>
            <a:off x="1357313" y="3613150"/>
            <a:ext cx="350837" cy="49212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384A5D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82" name="Rectangle 236"/>
          <p:cNvSpPr>
            <a:spLocks noChangeArrowheads="1"/>
          </p:cNvSpPr>
          <p:nvPr/>
        </p:nvSpPr>
        <p:spPr bwMode="auto">
          <a:xfrm>
            <a:off x="1354138" y="4114800"/>
            <a:ext cx="3857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83" name="Rectangle 237"/>
          <p:cNvSpPr>
            <a:spLocks noChangeArrowheads="1"/>
          </p:cNvSpPr>
          <p:nvPr/>
        </p:nvSpPr>
        <p:spPr bwMode="auto">
          <a:xfrm>
            <a:off x="1354138" y="411480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84" name="Rectangle 238"/>
          <p:cNvSpPr>
            <a:spLocks noChangeArrowheads="1"/>
          </p:cNvSpPr>
          <p:nvPr/>
        </p:nvSpPr>
        <p:spPr bwMode="auto">
          <a:xfrm>
            <a:off x="1357313" y="4119563"/>
            <a:ext cx="350837" cy="49212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384A5D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85" name="Rectangle 239"/>
          <p:cNvSpPr>
            <a:spLocks noChangeArrowheads="1"/>
          </p:cNvSpPr>
          <p:nvPr/>
        </p:nvSpPr>
        <p:spPr bwMode="auto">
          <a:xfrm>
            <a:off x="1354138" y="1079500"/>
            <a:ext cx="3857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86" name="Rectangle 240"/>
          <p:cNvSpPr>
            <a:spLocks noChangeArrowheads="1"/>
          </p:cNvSpPr>
          <p:nvPr/>
        </p:nvSpPr>
        <p:spPr bwMode="auto">
          <a:xfrm>
            <a:off x="1354138" y="107950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87" name="Rectangle 241"/>
          <p:cNvSpPr>
            <a:spLocks noChangeArrowheads="1"/>
          </p:cNvSpPr>
          <p:nvPr/>
        </p:nvSpPr>
        <p:spPr bwMode="auto">
          <a:xfrm>
            <a:off x="1357313" y="1084263"/>
            <a:ext cx="350837" cy="49212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384A5D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88" name="Rectangle 242"/>
          <p:cNvSpPr>
            <a:spLocks noChangeArrowheads="1"/>
          </p:cNvSpPr>
          <p:nvPr/>
        </p:nvSpPr>
        <p:spPr bwMode="auto">
          <a:xfrm>
            <a:off x="968375" y="1584325"/>
            <a:ext cx="385763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89" name="Rectangle 243"/>
          <p:cNvSpPr>
            <a:spLocks noChangeArrowheads="1"/>
          </p:cNvSpPr>
          <p:nvPr/>
        </p:nvSpPr>
        <p:spPr bwMode="auto">
          <a:xfrm>
            <a:off x="968375" y="1584325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0" name="Rectangle 244"/>
          <p:cNvSpPr>
            <a:spLocks noChangeArrowheads="1"/>
          </p:cNvSpPr>
          <p:nvPr/>
        </p:nvSpPr>
        <p:spPr bwMode="auto">
          <a:xfrm>
            <a:off x="971550" y="1589088"/>
            <a:ext cx="350838" cy="49212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384A5D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1" name="Rectangle 245"/>
          <p:cNvSpPr>
            <a:spLocks noChangeArrowheads="1"/>
          </p:cNvSpPr>
          <p:nvPr/>
        </p:nvSpPr>
        <p:spPr bwMode="auto">
          <a:xfrm>
            <a:off x="968375" y="2090738"/>
            <a:ext cx="385763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2" name="Rectangle 246"/>
          <p:cNvSpPr>
            <a:spLocks noChangeArrowheads="1"/>
          </p:cNvSpPr>
          <p:nvPr/>
        </p:nvSpPr>
        <p:spPr bwMode="auto">
          <a:xfrm>
            <a:off x="968375" y="2090738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" name="Rectangle 247"/>
          <p:cNvSpPr>
            <a:spLocks noChangeArrowheads="1"/>
          </p:cNvSpPr>
          <p:nvPr/>
        </p:nvSpPr>
        <p:spPr bwMode="auto">
          <a:xfrm>
            <a:off x="971550" y="2095500"/>
            <a:ext cx="352425" cy="49212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384A5D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" name="Rectangle 248"/>
          <p:cNvSpPr>
            <a:spLocks noChangeArrowheads="1"/>
          </p:cNvSpPr>
          <p:nvPr/>
        </p:nvSpPr>
        <p:spPr bwMode="auto">
          <a:xfrm>
            <a:off x="968375" y="2597150"/>
            <a:ext cx="385763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" name="Rectangle 249"/>
          <p:cNvSpPr>
            <a:spLocks noChangeArrowheads="1"/>
          </p:cNvSpPr>
          <p:nvPr/>
        </p:nvSpPr>
        <p:spPr bwMode="auto">
          <a:xfrm>
            <a:off x="968375" y="259715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6" name="Rectangle 250"/>
          <p:cNvSpPr>
            <a:spLocks noChangeArrowheads="1"/>
          </p:cNvSpPr>
          <p:nvPr/>
        </p:nvSpPr>
        <p:spPr bwMode="auto">
          <a:xfrm>
            <a:off x="971550" y="2601913"/>
            <a:ext cx="350838" cy="49212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384A5D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7" name="Rectangle 251"/>
          <p:cNvSpPr>
            <a:spLocks noChangeArrowheads="1"/>
          </p:cNvSpPr>
          <p:nvPr/>
        </p:nvSpPr>
        <p:spPr bwMode="auto">
          <a:xfrm>
            <a:off x="968375" y="3103563"/>
            <a:ext cx="385763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8" name="Rectangle 252"/>
          <p:cNvSpPr>
            <a:spLocks noChangeArrowheads="1"/>
          </p:cNvSpPr>
          <p:nvPr/>
        </p:nvSpPr>
        <p:spPr bwMode="auto">
          <a:xfrm>
            <a:off x="968375" y="3103563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9" name="Rectangle 253"/>
          <p:cNvSpPr>
            <a:spLocks noChangeArrowheads="1"/>
          </p:cNvSpPr>
          <p:nvPr/>
        </p:nvSpPr>
        <p:spPr bwMode="auto">
          <a:xfrm>
            <a:off x="971550" y="3108325"/>
            <a:ext cx="352425" cy="49212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384A5D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00" name="Rectangle 254"/>
          <p:cNvSpPr>
            <a:spLocks noChangeArrowheads="1"/>
          </p:cNvSpPr>
          <p:nvPr/>
        </p:nvSpPr>
        <p:spPr bwMode="auto">
          <a:xfrm>
            <a:off x="968375" y="3608388"/>
            <a:ext cx="385763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01" name="Rectangle 255"/>
          <p:cNvSpPr>
            <a:spLocks noChangeArrowheads="1"/>
          </p:cNvSpPr>
          <p:nvPr/>
        </p:nvSpPr>
        <p:spPr bwMode="auto">
          <a:xfrm>
            <a:off x="968375" y="3608388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02" name="Rectangle 256"/>
          <p:cNvSpPr>
            <a:spLocks noChangeArrowheads="1"/>
          </p:cNvSpPr>
          <p:nvPr/>
        </p:nvSpPr>
        <p:spPr bwMode="auto">
          <a:xfrm>
            <a:off x="971550" y="3613150"/>
            <a:ext cx="350838" cy="49212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384A5D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03" name="Rectangle 257"/>
          <p:cNvSpPr>
            <a:spLocks noChangeArrowheads="1"/>
          </p:cNvSpPr>
          <p:nvPr/>
        </p:nvSpPr>
        <p:spPr bwMode="auto">
          <a:xfrm>
            <a:off x="968375" y="4114800"/>
            <a:ext cx="3857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04" name="Rectangle 258"/>
          <p:cNvSpPr>
            <a:spLocks noChangeArrowheads="1"/>
          </p:cNvSpPr>
          <p:nvPr/>
        </p:nvSpPr>
        <p:spPr bwMode="auto">
          <a:xfrm>
            <a:off x="968375" y="411480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05" name="Rectangle 259"/>
          <p:cNvSpPr>
            <a:spLocks noChangeArrowheads="1"/>
          </p:cNvSpPr>
          <p:nvPr/>
        </p:nvSpPr>
        <p:spPr bwMode="auto">
          <a:xfrm>
            <a:off x="971550" y="4119563"/>
            <a:ext cx="352425" cy="49212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384A5D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06" name="Rectangle 260"/>
          <p:cNvSpPr>
            <a:spLocks noChangeArrowheads="1"/>
          </p:cNvSpPr>
          <p:nvPr/>
        </p:nvSpPr>
        <p:spPr bwMode="auto">
          <a:xfrm>
            <a:off x="968375" y="1079500"/>
            <a:ext cx="3857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07" name="Rectangle 261"/>
          <p:cNvSpPr>
            <a:spLocks noChangeArrowheads="1"/>
          </p:cNvSpPr>
          <p:nvPr/>
        </p:nvSpPr>
        <p:spPr bwMode="auto">
          <a:xfrm>
            <a:off x="968375" y="107950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08" name="Rectangle 262"/>
          <p:cNvSpPr>
            <a:spLocks noChangeArrowheads="1"/>
          </p:cNvSpPr>
          <p:nvPr/>
        </p:nvSpPr>
        <p:spPr bwMode="auto">
          <a:xfrm>
            <a:off x="971550" y="1084263"/>
            <a:ext cx="352425" cy="49212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384A5D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09" name="Rectangle 263"/>
          <p:cNvSpPr>
            <a:spLocks noChangeArrowheads="1"/>
          </p:cNvSpPr>
          <p:nvPr/>
        </p:nvSpPr>
        <p:spPr bwMode="auto">
          <a:xfrm>
            <a:off x="504825" y="2089150"/>
            <a:ext cx="385763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0" name="Rectangle 264"/>
          <p:cNvSpPr>
            <a:spLocks noChangeArrowheads="1"/>
          </p:cNvSpPr>
          <p:nvPr/>
        </p:nvSpPr>
        <p:spPr bwMode="auto">
          <a:xfrm>
            <a:off x="504825" y="208915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1" name="Rectangle 265"/>
          <p:cNvSpPr>
            <a:spLocks noChangeArrowheads="1"/>
          </p:cNvSpPr>
          <p:nvPr/>
        </p:nvSpPr>
        <p:spPr bwMode="auto">
          <a:xfrm>
            <a:off x="508000" y="2093913"/>
            <a:ext cx="350838" cy="492125"/>
          </a:xfrm>
          <a:prstGeom prst="rect">
            <a:avLst/>
          </a:prstGeom>
          <a:gradFill rotWithShape="0">
            <a:gsLst>
              <a:gs pos="0">
                <a:srgbClr val="660066"/>
              </a:gs>
              <a:gs pos="100000">
                <a:srgbClr val="DFC9D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2" name="Rectangle 266"/>
          <p:cNvSpPr>
            <a:spLocks noChangeArrowheads="1"/>
          </p:cNvSpPr>
          <p:nvPr/>
        </p:nvSpPr>
        <p:spPr bwMode="auto">
          <a:xfrm>
            <a:off x="504825" y="3608388"/>
            <a:ext cx="385763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" name="Rectangle 267"/>
          <p:cNvSpPr>
            <a:spLocks noChangeArrowheads="1"/>
          </p:cNvSpPr>
          <p:nvPr/>
        </p:nvSpPr>
        <p:spPr bwMode="auto">
          <a:xfrm>
            <a:off x="504825" y="3608388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4" name="Rectangle 268"/>
          <p:cNvSpPr>
            <a:spLocks noChangeArrowheads="1"/>
          </p:cNvSpPr>
          <p:nvPr/>
        </p:nvSpPr>
        <p:spPr bwMode="auto">
          <a:xfrm>
            <a:off x="508000" y="3613150"/>
            <a:ext cx="350838" cy="492125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F9F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5" name="Rectangle 269"/>
          <p:cNvSpPr>
            <a:spLocks noChangeArrowheads="1"/>
          </p:cNvSpPr>
          <p:nvPr/>
        </p:nvSpPr>
        <p:spPr bwMode="auto">
          <a:xfrm>
            <a:off x="504825" y="4114800"/>
            <a:ext cx="3857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6" name="Rectangle 270"/>
          <p:cNvSpPr>
            <a:spLocks noChangeArrowheads="1"/>
          </p:cNvSpPr>
          <p:nvPr/>
        </p:nvSpPr>
        <p:spPr bwMode="auto">
          <a:xfrm>
            <a:off x="504825" y="411480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7" name="Rectangle 271"/>
          <p:cNvSpPr>
            <a:spLocks noChangeArrowheads="1"/>
          </p:cNvSpPr>
          <p:nvPr/>
        </p:nvSpPr>
        <p:spPr bwMode="auto">
          <a:xfrm>
            <a:off x="508000" y="4119563"/>
            <a:ext cx="350838" cy="492125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F9F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8" name="Rectangle 272"/>
          <p:cNvSpPr>
            <a:spLocks noChangeArrowheads="1"/>
          </p:cNvSpPr>
          <p:nvPr/>
        </p:nvSpPr>
        <p:spPr bwMode="auto">
          <a:xfrm>
            <a:off x="5462588" y="1577975"/>
            <a:ext cx="385762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9" name="Rectangle 273"/>
          <p:cNvSpPr>
            <a:spLocks noChangeArrowheads="1"/>
          </p:cNvSpPr>
          <p:nvPr/>
        </p:nvSpPr>
        <p:spPr bwMode="auto">
          <a:xfrm>
            <a:off x="5462588" y="1579563"/>
            <a:ext cx="369887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498" name="Rectangle 274"/>
          <p:cNvSpPr>
            <a:spLocks noChangeArrowheads="1"/>
          </p:cNvSpPr>
          <p:nvPr/>
        </p:nvSpPr>
        <p:spPr bwMode="auto">
          <a:xfrm>
            <a:off x="5465763" y="1582738"/>
            <a:ext cx="352425" cy="49371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5490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2521" name="Rectangle 275"/>
          <p:cNvSpPr>
            <a:spLocks noChangeArrowheads="1"/>
          </p:cNvSpPr>
          <p:nvPr/>
        </p:nvSpPr>
        <p:spPr bwMode="auto">
          <a:xfrm>
            <a:off x="5462588" y="2084388"/>
            <a:ext cx="385762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22" name="Rectangle 276"/>
          <p:cNvSpPr>
            <a:spLocks noChangeArrowheads="1"/>
          </p:cNvSpPr>
          <p:nvPr/>
        </p:nvSpPr>
        <p:spPr bwMode="auto">
          <a:xfrm>
            <a:off x="5464175" y="2084388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01" name="Rectangle 277"/>
          <p:cNvSpPr>
            <a:spLocks noChangeArrowheads="1"/>
          </p:cNvSpPr>
          <p:nvPr/>
        </p:nvSpPr>
        <p:spPr bwMode="auto">
          <a:xfrm>
            <a:off x="5467350" y="2089150"/>
            <a:ext cx="350838" cy="492125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5490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2524" name="Rectangle 278"/>
          <p:cNvSpPr>
            <a:spLocks noChangeArrowheads="1"/>
          </p:cNvSpPr>
          <p:nvPr/>
        </p:nvSpPr>
        <p:spPr bwMode="auto">
          <a:xfrm>
            <a:off x="5462588" y="2590800"/>
            <a:ext cx="385762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25" name="Rectangle 279"/>
          <p:cNvSpPr>
            <a:spLocks noChangeArrowheads="1"/>
          </p:cNvSpPr>
          <p:nvPr/>
        </p:nvSpPr>
        <p:spPr bwMode="auto">
          <a:xfrm>
            <a:off x="5462588" y="2592388"/>
            <a:ext cx="369887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04" name="Rectangle 280"/>
          <p:cNvSpPr>
            <a:spLocks noChangeArrowheads="1"/>
          </p:cNvSpPr>
          <p:nvPr/>
        </p:nvSpPr>
        <p:spPr bwMode="auto">
          <a:xfrm>
            <a:off x="5465763" y="2597150"/>
            <a:ext cx="352425" cy="492125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5490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2527" name="Rectangle 281"/>
          <p:cNvSpPr>
            <a:spLocks noChangeArrowheads="1"/>
          </p:cNvSpPr>
          <p:nvPr/>
        </p:nvSpPr>
        <p:spPr bwMode="auto">
          <a:xfrm>
            <a:off x="5462588" y="3097213"/>
            <a:ext cx="385762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28" name="Rectangle 282"/>
          <p:cNvSpPr>
            <a:spLocks noChangeArrowheads="1"/>
          </p:cNvSpPr>
          <p:nvPr/>
        </p:nvSpPr>
        <p:spPr bwMode="auto">
          <a:xfrm>
            <a:off x="5464175" y="3097213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07" name="Rectangle 283"/>
          <p:cNvSpPr>
            <a:spLocks noChangeArrowheads="1"/>
          </p:cNvSpPr>
          <p:nvPr/>
        </p:nvSpPr>
        <p:spPr bwMode="auto">
          <a:xfrm>
            <a:off x="5467350" y="3101975"/>
            <a:ext cx="350838" cy="492125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5490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2530" name="Rectangle 284"/>
          <p:cNvSpPr>
            <a:spLocks noChangeArrowheads="1"/>
          </p:cNvSpPr>
          <p:nvPr/>
        </p:nvSpPr>
        <p:spPr bwMode="auto">
          <a:xfrm>
            <a:off x="5462588" y="3602038"/>
            <a:ext cx="385762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31" name="Rectangle 285"/>
          <p:cNvSpPr>
            <a:spLocks noChangeArrowheads="1"/>
          </p:cNvSpPr>
          <p:nvPr/>
        </p:nvSpPr>
        <p:spPr bwMode="auto">
          <a:xfrm>
            <a:off x="5462588" y="3602038"/>
            <a:ext cx="369887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10" name="Rectangle 286"/>
          <p:cNvSpPr>
            <a:spLocks noChangeArrowheads="1"/>
          </p:cNvSpPr>
          <p:nvPr/>
        </p:nvSpPr>
        <p:spPr bwMode="auto">
          <a:xfrm>
            <a:off x="5465763" y="3606800"/>
            <a:ext cx="352425" cy="492125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5490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2533" name="Rectangle 287"/>
          <p:cNvSpPr>
            <a:spLocks noChangeArrowheads="1"/>
          </p:cNvSpPr>
          <p:nvPr/>
        </p:nvSpPr>
        <p:spPr bwMode="auto">
          <a:xfrm>
            <a:off x="5462588" y="4108450"/>
            <a:ext cx="385762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34" name="Rectangle 288"/>
          <p:cNvSpPr>
            <a:spLocks noChangeArrowheads="1"/>
          </p:cNvSpPr>
          <p:nvPr/>
        </p:nvSpPr>
        <p:spPr bwMode="auto">
          <a:xfrm>
            <a:off x="5464175" y="410845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13" name="Rectangle 289"/>
          <p:cNvSpPr>
            <a:spLocks noChangeArrowheads="1"/>
          </p:cNvSpPr>
          <p:nvPr/>
        </p:nvSpPr>
        <p:spPr bwMode="auto">
          <a:xfrm>
            <a:off x="5467350" y="4113213"/>
            <a:ext cx="350838" cy="492125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5490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2536" name="Rectangle 290"/>
          <p:cNvSpPr>
            <a:spLocks noChangeArrowheads="1"/>
          </p:cNvSpPr>
          <p:nvPr/>
        </p:nvSpPr>
        <p:spPr bwMode="auto">
          <a:xfrm>
            <a:off x="5462588" y="1073150"/>
            <a:ext cx="385762" cy="506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37" name="Rectangle 291"/>
          <p:cNvSpPr>
            <a:spLocks noChangeArrowheads="1"/>
          </p:cNvSpPr>
          <p:nvPr/>
        </p:nvSpPr>
        <p:spPr bwMode="auto">
          <a:xfrm>
            <a:off x="5464175" y="1073150"/>
            <a:ext cx="368300" cy="501650"/>
          </a:xfrm>
          <a:prstGeom prst="rect">
            <a:avLst/>
          </a:prstGeom>
          <a:gradFill rotWithShape="0">
            <a:gsLst>
              <a:gs pos="0">
                <a:srgbClr val="B2CCE6"/>
              </a:gs>
              <a:gs pos="100000">
                <a:srgbClr val="7C8EA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16" name="Rectangle 292"/>
          <p:cNvSpPr>
            <a:spLocks noChangeArrowheads="1"/>
          </p:cNvSpPr>
          <p:nvPr/>
        </p:nvSpPr>
        <p:spPr bwMode="auto">
          <a:xfrm>
            <a:off x="5467350" y="1077913"/>
            <a:ext cx="350838" cy="492125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5490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grpSp>
        <p:nvGrpSpPr>
          <p:cNvPr id="12539" name="Group 293"/>
          <p:cNvGrpSpPr>
            <a:grpSpLocks/>
          </p:cNvGrpSpPr>
          <p:nvPr/>
        </p:nvGrpSpPr>
        <p:grpSpPr bwMode="auto">
          <a:xfrm>
            <a:off x="6446838" y="1073150"/>
            <a:ext cx="385762" cy="3541713"/>
            <a:chOff x="17600" y="4487"/>
            <a:chExt cx="1121" cy="9603"/>
          </a:xfrm>
        </p:grpSpPr>
        <p:sp>
          <p:nvSpPr>
            <p:cNvPr id="12588" name="Rectangle 294"/>
            <p:cNvSpPr>
              <a:spLocks noChangeArrowheads="1"/>
            </p:cNvSpPr>
            <p:nvPr/>
          </p:nvSpPr>
          <p:spPr bwMode="auto">
            <a:xfrm>
              <a:off x="17600" y="5858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89" name="Rectangle 295"/>
            <p:cNvSpPr>
              <a:spLocks noChangeArrowheads="1"/>
            </p:cNvSpPr>
            <p:nvPr/>
          </p:nvSpPr>
          <p:spPr bwMode="auto">
            <a:xfrm>
              <a:off x="17601" y="5859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0" name="Rectangle 296"/>
            <p:cNvSpPr>
              <a:spLocks noChangeArrowheads="1"/>
            </p:cNvSpPr>
            <p:nvPr/>
          </p:nvSpPr>
          <p:spPr bwMode="auto">
            <a:xfrm>
              <a:off x="17610" y="5871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560000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1" name="Rectangle 297"/>
            <p:cNvSpPr>
              <a:spLocks noChangeArrowheads="1"/>
            </p:cNvSpPr>
            <p:nvPr/>
          </p:nvSpPr>
          <p:spPr bwMode="auto">
            <a:xfrm>
              <a:off x="17601" y="7230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2" name="Rectangle 298"/>
            <p:cNvSpPr>
              <a:spLocks noChangeArrowheads="1"/>
            </p:cNvSpPr>
            <p:nvPr/>
          </p:nvSpPr>
          <p:spPr bwMode="auto">
            <a:xfrm>
              <a:off x="17602" y="7231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3" name="Rectangle 299"/>
            <p:cNvSpPr>
              <a:spLocks noChangeArrowheads="1"/>
            </p:cNvSpPr>
            <p:nvPr/>
          </p:nvSpPr>
          <p:spPr bwMode="auto">
            <a:xfrm>
              <a:off x="17611" y="7243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560000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4" name="Rectangle 300"/>
            <p:cNvSpPr>
              <a:spLocks noChangeArrowheads="1"/>
            </p:cNvSpPr>
            <p:nvPr/>
          </p:nvSpPr>
          <p:spPr bwMode="auto">
            <a:xfrm>
              <a:off x="17600" y="8605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5" name="Rectangle 301"/>
            <p:cNvSpPr>
              <a:spLocks noChangeArrowheads="1"/>
            </p:cNvSpPr>
            <p:nvPr/>
          </p:nvSpPr>
          <p:spPr bwMode="auto">
            <a:xfrm>
              <a:off x="17601" y="8606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" name="Rectangle 302"/>
            <p:cNvSpPr>
              <a:spLocks noChangeArrowheads="1"/>
            </p:cNvSpPr>
            <p:nvPr/>
          </p:nvSpPr>
          <p:spPr bwMode="auto">
            <a:xfrm>
              <a:off x="17610" y="8618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560000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7" name="Rectangle 303"/>
            <p:cNvSpPr>
              <a:spLocks noChangeArrowheads="1"/>
            </p:cNvSpPr>
            <p:nvPr/>
          </p:nvSpPr>
          <p:spPr bwMode="auto">
            <a:xfrm>
              <a:off x="17601" y="9977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8" name="Rectangle 304"/>
            <p:cNvSpPr>
              <a:spLocks noChangeArrowheads="1"/>
            </p:cNvSpPr>
            <p:nvPr/>
          </p:nvSpPr>
          <p:spPr bwMode="auto">
            <a:xfrm>
              <a:off x="17602" y="9978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9" name="Rectangle 305"/>
            <p:cNvSpPr>
              <a:spLocks noChangeArrowheads="1"/>
            </p:cNvSpPr>
            <p:nvPr/>
          </p:nvSpPr>
          <p:spPr bwMode="auto">
            <a:xfrm>
              <a:off x="17611" y="9990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560000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0" name="Rectangle 306"/>
            <p:cNvSpPr>
              <a:spLocks noChangeArrowheads="1"/>
            </p:cNvSpPr>
            <p:nvPr/>
          </p:nvSpPr>
          <p:spPr bwMode="auto">
            <a:xfrm>
              <a:off x="17600" y="11346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1" name="Rectangle 307"/>
            <p:cNvSpPr>
              <a:spLocks noChangeArrowheads="1"/>
            </p:cNvSpPr>
            <p:nvPr/>
          </p:nvSpPr>
          <p:spPr bwMode="auto">
            <a:xfrm>
              <a:off x="17601" y="11347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2" name="Rectangle 308"/>
            <p:cNvSpPr>
              <a:spLocks noChangeArrowheads="1"/>
            </p:cNvSpPr>
            <p:nvPr/>
          </p:nvSpPr>
          <p:spPr bwMode="auto">
            <a:xfrm>
              <a:off x="17610" y="11359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560000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3" name="Rectangle 309"/>
            <p:cNvSpPr>
              <a:spLocks noChangeArrowheads="1"/>
            </p:cNvSpPr>
            <p:nvPr/>
          </p:nvSpPr>
          <p:spPr bwMode="auto">
            <a:xfrm>
              <a:off x="17601" y="12718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4" name="Rectangle 310"/>
            <p:cNvSpPr>
              <a:spLocks noChangeArrowheads="1"/>
            </p:cNvSpPr>
            <p:nvPr/>
          </p:nvSpPr>
          <p:spPr bwMode="auto">
            <a:xfrm>
              <a:off x="17602" y="12719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5" name="Rectangle 311"/>
            <p:cNvSpPr>
              <a:spLocks noChangeArrowheads="1"/>
            </p:cNvSpPr>
            <p:nvPr/>
          </p:nvSpPr>
          <p:spPr bwMode="auto">
            <a:xfrm>
              <a:off x="17611" y="12731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560000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6" name="Rectangle 312"/>
            <p:cNvSpPr>
              <a:spLocks noChangeArrowheads="1"/>
            </p:cNvSpPr>
            <p:nvPr/>
          </p:nvSpPr>
          <p:spPr bwMode="auto">
            <a:xfrm>
              <a:off x="17601" y="4487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7" name="Rectangle 313"/>
            <p:cNvSpPr>
              <a:spLocks noChangeArrowheads="1"/>
            </p:cNvSpPr>
            <p:nvPr/>
          </p:nvSpPr>
          <p:spPr bwMode="auto">
            <a:xfrm>
              <a:off x="17602" y="4488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8" name="Rectangle 314"/>
            <p:cNvSpPr>
              <a:spLocks noChangeArrowheads="1"/>
            </p:cNvSpPr>
            <p:nvPr/>
          </p:nvSpPr>
          <p:spPr bwMode="auto">
            <a:xfrm>
              <a:off x="17611" y="4500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560000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540" name="Group 315"/>
          <p:cNvGrpSpPr>
            <a:grpSpLocks/>
          </p:cNvGrpSpPr>
          <p:nvPr/>
        </p:nvGrpSpPr>
        <p:grpSpPr bwMode="auto">
          <a:xfrm>
            <a:off x="7489825" y="1236663"/>
            <a:ext cx="1157288" cy="2024062"/>
            <a:chOff x="21766" y="4930"/>
            <a:chExt cx="3361" cy="5490"/>
          </a:xfrm>
        </p:grpSpPr>
        <p:sp>
          <p:nvSpPr>
            <p:cNvPr id="12552" name="Rectangle 316"/>
            <p:cNvSpPr>
              <a:spLocks noChangeArrowheads="1"/>
            </p:cNvSpPr>
            <p:nvPr/>
          </p:nvSpPr>
          <p:spPr bwMode="auto">
            <a:xfrm>
              <a:off x="21767" y="6301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53" name="Rectangle 317"/>
            <p:cNvSpPr>
              <a:spLocks noChangeArrowheads="1"/>
            </p:cNvSpPr>
            <p:nvPr/>
          </p:nvSpPr>
          <p:spPr bwMode="auto">
            <a:xfrm>
              <a:off x="21768" y="6302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54" name="Rectangle 318"/>
            <p:cNvSpPr>
              <a:spLocks noChangeArrowheads="1"/>
            </p:cNvSpPr>
            <p:nvPr/>
          </p:nvSpPr>
          <p:spPr bwMode="auto">
            <a:xfrm>
              <a:off x="21777" y="6314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33CC33"/>
                </a:gs>
                <a:gs pos="100000">
                  <a:srgbClr val="0B2B0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55" name="Rectangle 319"/>
            <p:cNvSpPr>
              <a:spLocks noChangeArrowheads="1"/>
            </p:cNvSpPr>
            <p:nvPr/>
          </p:nvSpPr>
          <p:spPr bwMode="auto">
            <a:xfrm>
              <a:off x="22887" y="6301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56" name="Rectangle 320"/>
            <p:cNvSpPr>
              <a:spLocks noChangeArrowheads="1"/>
            </p:cNvSpPr>
            <p:nvPr/>
          </p:nvSpPr>
          <p:spPr bwMode="auto">
            <a:xfrm>
              <a:off x="22888" y="6302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57" name="Rectangle 321"/>
            <p:cNvSpPr>
              <a:spLocks noChangeArrowheads="1"/>
            </p:cNvSpPr>
            <p:nvPr/>
          </p:nvSpPr>
          <p:spPr bwMode="auto">
            <a:xfrm>
              <a:off x="22897" y="6314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33CC33"/>
                </a:gs>
                <a:gs pos="100000">
                  <a:srgbClr val="0B2B0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58" name="Rectangle 322"/>
            <p:cNvSpPr>
              <a:spLocks noChangeArrowheads="1"/>
            </p:cNvSpPr>
            <p:nvPr/>
          </p:nvSpPr>
          <p:spPr bwMode="auto">
            <a:xfrm>
              <a:off x="24007" y="6301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59" name="Rectangle 323"/>
            <p:cNvSpPr>
              <a:spLocks noChangeArrowheads="1"/>
            </p:cNvSpPr>
            <p:nvPr/>
          </p:nvSpPr>
          <p:spPr bwMode="auto">
            <a:xfrm>
              <a:off x="24008" y="6302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0" name="Rectangle 324"/>
            <p:cNvSpPr>
              <a:spLocks noChangeArrowheads="1"/>
            </p:cNvSpPr>
            <p:nvPr/>
          </p:nvSpPr>
          <p:spPr bwMode="auto">
            <a:xfrm>
              <a:off x="24017" y="6314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33CC33"/>
                </a:gs>
                <a:gs pos="100000">
                  <a:srgbClr val="0B2B0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1" name="Rectangle 325"/>
            <p:cNvSpPr>
              <a:spLocks noChangeArrowheads="1"/>
            </p:cNvSpPr>
            <p:nvPr/>
          </p:nvSpPr>
          <p:spPr bwMode="auto">
            <a:xfrm>
              <a:off x="21767" y="7673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2" name="Rectangle 326"/>
            <p:cNvSpPr>
              <a:spLocks noChangeArrowheads="1"/>
            </p:cNvSpPr>
            <p:nvPr/>
          </p:nvSpPr>
          <p:spPr bwMode="auto">
            <a:xfrm>
              <a:off x="21768" y="7674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3" name="Rectangle 327"/>
            <p:cNvSpPr>
              <a:spLocks noChangeArrowheads="1"/>
            </p:cNvSpPr>
            <p:nvPr/>
          </p:nvSpPr>
          <p:spPr bwMode="auto">
            <a:xfrm>
              <a:off x="21777" y="7686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33CC33"/>
                </a:gs>
                <a:gs pos="100000">
                  <a:srgbClr val="0B2B0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4" name="Rectangle 328"/>
            <p:cNvSpPr>
              <a:spLocks noChangeArrowheads="1"/>
            </p:cNvSpPr>
            <p:nvPr/>
          </p:nvSpPr>
          <p:spPr bwMode="auto">
            <a:xfrm>
              <a:off x="22887" y="7673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5" name="Rectangle 329"/>
            <p:cNvSpPr>
              <a:spLocks noChangeArrowheads="1"/>
            </p:cNvSpPr>
            <p:nvPr/>
          </p:nvSpPr>
          <p:spPr bwMode="auto">
            <a:xfrm>
              <a:off x="22888" y="7674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6" name="Rectangle 330"/>
            <p:cNvSpPr>
              <a:spLocks noChangeArrowheads="1"/>
            </p:cNvSpPr>
            <p:nvPr/>
          </p:nvSpPr>
          <p:spPr bwMode="auto">
            <a:xfrm>
              <a:off x="22897" y="7686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33CC33"/>
                </a:gs>
                <a:gs pos="100000">
                  <a:srgbClr val="0B2B0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7" name="Rectangle 331"/>
            <p:cNvSpPr>
              <a:spLocks noChangeArrowheads="1"/>
            </p:cNvSpPr>
            <p:nvPr/>
          </p:nvSpPr>
          <p:spPr bwMode="auto">
            <a:xfrm>
              <a:off x="24007" y="7673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8" name="Rectangle 332"/>
            <p:cNvSpPr>
              <a:spLocks noChangeArrowheads="1"/>
            </p:cNvSpPr>
            <p:nvPr/>
          </p:nvSpPr>
          <p:spPr bwMode="auto">
            <a:xfrm>
              <a:off x="24008" y="7674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9" name="Rectangle 333"/>
            <p:cNvSpPr>
              <a:spLocks noChangeArrowheads="1"/>
            </p:cNvSpPr>
            <p:nvPr/>
          </p:nvSpPr>
          <p:spPr bwMode="auto">
            <a:xfrm>
              <a:off x="24017" y="7686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33CC33"/>
                </a:gs>
                <a:gs pos="100000">
                  <a:srgbClr val="0B2B0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70" name="Rectangle 334"/>
            <p:cNvSpPr>
              <a:spLocks noChangeArrowheads="1"/>
            </p:cNvSpPr>
            <p:nvPr/>
          </p:nvSpPr>
          <p:spPr bwMode="auto">
            <a:xfrm>
              <a:off x="21767" y="9048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71" name="Rectangle 335"/>
            <p:cNvSpPr>
              <a:spLocks noChangeArrowheads="1"/>
            </p:cNvSpPr>
            <p:nvPr/>
          </p:nvSpPr>
          <p:spPr bwMode="auto">
            <a:xfrm>
              <a:off x="21768" y="9049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72" name="Rectangle 336"/>
            <p:cNvSpPr>
              <a:spLocks noChangeArrowheads="1"/>
            </p:cNvSpPr>
            <p:nvPr/>
          </p:nvSpPr>
          <p:spPr bwMode="auto">
            <a:xfrm>
              <a:off x="21777" y="9061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33CC33"/>
                </a:gs>
                <a:gs pos="100000">
                  <a:srgbClr val="0B2B0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73" name="Rectangle 337"/>
            <p:cNvSpPr>
              <a:spLocks noChangeArrowheads="1"/>
            </p:cNvSpPr>
            <p:nvPr/>
          </p:nvSpPr>
          <p:spPr bwMode="auto">
            <a:xfrm>
              <a:off x="22887" y="9048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74" name="Rectangle 338"/>
            <p:cNvSpPr>
              <a:spLocks noChangeArrowheads="1"/>
            </p:cNvSpPr>
            <p:nvPr/>
          </p:nvSpPr>
          <p:spPr bwMode="auto">
            <a:xfrm>
              <a:off x="22888" y="9049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75" name="Rectangle 339"/>
            <p:cNvSpPr>
              <a:spLocks noChangeArrowheads="1"/>
            </p:cNvSpPr>
            <p:nvPr/>
          </p:nvSpPr>
          <p:spPr bwMode="auto">
            <a:xfrm>
              <a:off x="22897" y="9061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33CC33"/>
                </a:gs>
                <a:gs pos="100000">
                  <a:srgbClr val="0B2B0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76" name="Rectangle 340"/>
            <p:cNvSpPr>
              <a:spLocks noChangeArrowheads="1"/>
            </p:cNvSpPr>
            <p:nvPr/>
          </p:nvSpPr>
          <p:spPr bwMode="auto">
            <a:xfrm>
              <a:off x="24007" y="9048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77" name="Rectangle 341"/>
            <p:cNvSpPr>
              <a:spLocks noChangeArrowheads="1"/>
            </p:cNvSpPr>
            <p:nvPr/>
          </p:nvSpPr>
          <p:spPr bwMode="auto">
            <a:xfrm>
              <a:off x="24008" y="9049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78" name="Rectangle 342"/>
            <p:cNvSpPr>
              <a:spLocks noChangeArrowheads="1"/>
            </p:cNvSpPr>
            <p:nvPr/>
          </p:nvSpPr>
          <p:spPr bwMode="auto">
            <a:xfrm>
              <a:off x="24017" y="9061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33CC33"/>
                </a:gs>
                <a:gs pos="100000">
                  <a:srgbClr val="0B2B0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79" name="Rectangle 343"/>
            <p:cNvSpPr>
              <a:spLocks noChangeArrowheads="1"/>
            </p:cNvSpPr>
            <p:nvPr/>
          </p:nvSpPr>
          <p:spPr bwMode="auto">
            <a:xfrm>
              <a:off x="21766" y="4930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80" name="Rectangle 344"/>
            <p:cNvSpPr>
              <a:spLocks noChangeArrowheads="1"/>
            </p:cNvSpPr>
            <p:nvPr/>
          </p:nvSpPr>
          <p:spPr bwMode="auto">
            <a:xfrm>
              <a:off x="21767" y="4931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81" name="Rectangle 345"/>
            <p:cNvSpPr>
              <a:spLocks noChangeArrowheads="1"/>
            </p:cNvSpPr>
            <p:nvPr/>
          </p:nvSpPr>
          <p:spPr bwMode="auto">
            <a:xfrm>
              <a:off x="21778" y="4943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33CC33"/>
                </a:gs>
                <a:gs pos="100000">
                  <a:srgbClr val="0B2B0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82" name="Rectangle 346"/>
            <p:cNvSpPr>
              <a:spLocks noChangeArrowheads="1"/>
            </p:cNvSpPr>
            <p:nvPr/>
          </p:nvSpPr>
          <p:spPr bwMode="auto">
            <a:xfrm>
              <a:off x="22888" y="4930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83" name="Rectangle 347"/>
            <p:cNvSpPr>
              <a:spLocks noChangeArrowheads="1"/>
            </p:cNvSpPr>
            <p:nvPr/>
          </p:nvSpPr>
          <p:spPr bwMode="auto">
            <a:xfrm>
              <a:off x="22889" y="4931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84" name="Rectangle 348"/>
            <p:cNvSpPr>
              <a:spLocks noChangeArrowheads="1"/>
            </p:cNvSpPr>
            <p:nvPr/>
          </p:nvSpPr>
          <p:spPr bwMode="auto">
            <a:xfrm>
              <a:off x="22898" y="4943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33CC33"/>
                </a:gs>
                <a:gs pos="100000">
                  <a:srgbClr val="0B2B0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85" name="Rectangle 349"/>
            <p:cNvSpPr>
              <a:spLocks noChangeArrowheads="1"/>
            </p:cNvSpPr>
            <p:nvPr/>
          </p:nvSpPr>
          <p:spPr bwMode="auto">
            <a:xfrm>
              <a:off x="24006" y="4930"/>
              <a:ext cx="1120" cy="1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86" name="Rectangle 350"/>
            <p:cNvSpPr>
              <a:spLocks noChangeArrowheads="1"/>
            </p:cNvSpPr>
            <p:nvPr/>
          </p:nvSpPr>
          <p:spPr bwMode="auto">
            <a:xfrm>
              <a:off x="24009" y="4931"/>
              <a:ext cx="1070" cy="1360"/>
            </a:xfrm>
            <a:prstGeom prst="rect">
              <a:avLst/>
            </a:prstGeom>
            <a:gradFill rotWithShape="0">
              <a:gsLst>
                <a:gs pos="0">
                  <a:srgbClr val="B2CCE6"/>
                </a:gs>
                <a:gs pos="100000">
                  <a:srgbClr val="7C8EA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87" name="Rectangle 351"/>
            <p:cNvSpPr>
              <a:spLocks noChangeArrowheads="1"/>
            </p:cNvSpPr>
            <p:nvPr/>
          </p:nvSpPr>
          <p:spPr bwMode="auto">
            <a:xfrm>
              <a:off x="24018" y="4943"/>
              <a:ext cx="1020" cy="1335"/>
            </a:xfrm>
            <a:prstGeom prst="rect">
              <a:avLst/>
            </a:prstGeom>
            <a:gradFill rotWithShape="0">
              <a:gsLst>
                <a:gs pos="0">
                  <a:srgbClr val="33CC33"/>
                </a:gs>
                <a:gs pos="100000">
                  <a:srgbClr val="0B2B0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41" name="Line 352"/>
          <p:cNvSpPr>
            <a:spLocks noChangeShapeType="1"/>
          </p:cNvSpPr>
          <p:nvPr/>
        </p:nvSpPr>
        <p:spPr bwMode="auto">
          <a:xfrm>
            <a:off x="501650" y="981075"/>
            <a:ext cx="8143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42" name="Text Box 353"/>
          <p:cNvSpPr txBox="1">
            <a:spLocks noChangeArrowheads="1"/>
          </p:cNvSpPr>
          <p:nvPr/>
        </p:nvSpPr>
        <p:spPr bwMode="auto">
          <a:xfrm rot="5400000">
            <a:off x="6007100" y="2779713"/>
            <a:ext cx="18827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409" tIns="10205" rIns="20409" bIns="10205">
            <a:spAutoFit/>
          </a:bodyPr>
          <a:lstStyle>
            <a:lvl1pPr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/>
              <a:t>Red Photometer CCDs</a:t>
            </a:r>
          </a:p>
        </p:txBody>
      </p:sp>
      <p:sp>
        <p:nvSpPr>
          <p:cNvPr id="12543" name="Text Box 354"/>
          <p:cNvSpPr txBox="1">
            <a:spLocks noChangeArrowheads="1"/>
          </p:cNvSpPr>
          <p:nvPr/>
        </p:nvSpPr>
        <p:spPr bwMode="auto">
          <a:xfrm>
            <a:off x="7386638" y="3316288"/>
            <a:ext cx="14668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409" tIns="10205" rIns="20409" bIns="10205">
            <a:spAutoFit/>
          </a:bodyPr>
          <a:lstStyle>
            <a:lvl1pPr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/>
              <a:t>Radial-Velocity Spectrometer CCDs</a:t>
            </a:r>
          </a:p>
        </p:txBody>
      </p:sp>
      <p:sp>
        <p:nvSpPr>
          <p:cNvPr id="12544" name="Text Box 355"/>
          <p:cNvSpPr txBox="1">
            <a:spLocks noChangeArrowheads="1"/>
          </p:cNvSpPr>
          <p:nvPr/>
        </p:nvSpPr>
        <p:spPr bwMode="auto">
          <a:xfrm>
            <a:off x="538163" y="4217988"/>
            <a:ext cx="2936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588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409" tIns="10205" rIns="20409" bIns="10205">
            <a:spAutoFit/>
          </a:bodyPr>
          <a:lstStyle>
            <a:lvl1pPr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00" b="1">
                <a:sym typeface="Symbol" pitchFamily="18" charset="2"/>
              </a:rPr>
              <a:t>Basic Angle Monitor</a:t>
            </a:r>
            <a:endParaRPr lang="en-US" sz="500" b="1"/>
          </a:p>
        </p:txBody>
      </p:sp>
      <p:sp>
        <p:nvSpPr>
          <p:cNvPr id="12545" name="Text Box 356"/>
          <p:cNvSpPr txBox="1">
            <a:spLocks noChangeArrowheads="1"/>
          </p:cNvSpPr>
          <p:nvPr/>
        </p:nvSpPr>
        <p:spPr bwMode="auto">
          <a:xfrm>
            <a:off x="519113" y="2236788"/>
            <a:ext cx="3333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409" tIns="10205" rIns="20409" bIns="10205">
            <a:spAutoFit/>
          </a:bodyPr>
          <a:lstStyle>
            <a:lvl1pPr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500" b="1">
                <a:sym typeface="Symbol" pitchFamily="18" charset="2"/>
              </a:rPr>
              <a:t>Wave Front Sensor</a:t>
            </a:r>
            <a:endParaRPr lang="en-US" sz="500" b="1"/>
          </a:p>
        </p:txBody>
      </p:sp>
      <p:sp>
        <p:nvSpPr>
          <p:cNvPr id="12546" name="Text Box 357"/>
          <p:cNvSpPr txBox="1">
            <a:spLocks noChangeArrowheads="1"/>
          </p:cNvSpPr>
          <p:nvPr/>
        </p:nvSpPr>
        <p:spPr bwMode="auto">
          <a:xfrm>
            <a:off x="534988" y="3719513"/>
            <a:ext cx="2936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588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409" tIns="10205" rIns="20409" bIns="10205">
            <a:spAutoFit/>
          </a:bodyPr>
          <a:lstStyle>
            <a:lvl1pPr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00" b="1">
                <a:sym typeface="Symbol" pitchFamily="18" charset="2"/>
              </a:rPr>
              <a:t>Basic Angle Monitor</a:t>
            </a:r>
            <a:endParaRPr lang="en-US" sz="500" b="1"/>
          </a:p>
        </p:txBody>
      </p:sp>
      <p:sp>
        <p:nvSpPr>
          <p:cNvPr id="12547" name="Text Box 358"/>
          <p:cNvSpPr txBox="1">
            <a:spLocks noChangeArrowheads="1"/>
          </p:cNvSpPr>
          <p:nvPr/>
        </p:nvSpPr>
        <p:spPr bwMode="auto">
          <a:xfrm>
            <a:off x="5072063" y="2738438"/>
            <a:ext cx="334962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409" tIns="10205" rIns="20409" bIns="10205">
            <a:spAutoFit/>
          </a:bodyPr>
          <a:lstStyle>
            <a:lvl1pPr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500" b="1">
                <a:sym typeface="Symbol" pitchFamily="18" charset="2"/>
              </a:rPr>
              <a:t>Wave Front Sensor</a:t>
            </a:r>
            <a:endParaRPr lang="en-US" sz="500" b="1"/>
          </a:p>
        </p:txBody>
      </p:sp>
      <p:sp>
        <p:nvSpPr>
          <p:cNvPr id="12548" name="Text Box 359"/>
          <p:cNvSpPr txBox="1">
            <a:spLocks noChangeArrowheads="1"/>
          </p:cNvSpPr>
          <p:nvPr/>
        </p:nvSpPr>
        <p:spPr bwMode="auto">
          <a:xfrm>
            <a:off x="3590380" y="5192277"/>
            <a:ext cx="3063875" cy="147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40000"/>
              </a:lnSpc>
            </a:pPr>
            <a:r>
              <a:rPr lang="en-GB" sz="1400" b="1" dirty="0">
                <a:latin typeface="Arial" charset="0"/>
              </a:rPr>
              <a:t>Sky mapper:</a:t>
            </a:r>
          </a:p>
          <a:p>
            <a:pPr algn="l"/>
            <a:r>
              <a:rPr lang="en-GB" sz="1400" dirty="0">
                <a:latin typeface="Arial" charset="0"/>
              </a:rPr>
              <a:t>  - detects all objects to </a:t>
            </a:r>
            <a:r>
              <a:rPr lang="en-GB" sz="1400" dirty="0" smtClean="0">
                <a:latin typeface="Arial" charset="0"/>
              </a:rPr>
              <a:t>G=20 </a:t>
            </a:r>
            <a:r>
              <a:rPr lang="en-GB" sz="1400" dirty="0">
                <a:latin typeface="Arial" charset="0"/>
              </a:rPr>
              <a:t>mag</a:t>
            </a:r>
          </a:p>
          <a:p>
            <a:pPr algn="l"/>
            <a:r>
              <a:rPr lang="en-GB" sz="1400" dirty="0">
                <a:latin typeface="Arial" charset="0"/>
              </a:rPr>
              <a:t>  - rejects cosmic-ray events</a:t>
            </a:r>
          </a:p>
          <a:p>
            <a:pPr algn="l"/>
            <a:r>
              <a:rPr lang="en-GB" sz="1400" dirty="0">
                <a:latin typeface="Arial" charset="0"/>
              </a:rPr>
              <a:t>  - field-of-view discrimination</a:t>
            </a:r>
          </a:p>
          <a:p>
            <a:pPr algn="l"/>
            <a:r>
              <a:rPr lang="en-GB" sz="1400" b="1" dirty="0">
                <a:latin typeface="Arial" charset="0"/>
              </a:rPr>
              <a:t>Astrometry:</a:t>
            </a:r>
          </a:p>
          <a:p>
            <a:pPr algn="l"/>
            <a:r>
              <a:rPr lang="en-US" sz="1400" dirty="0">
                <a:latin typeface="Arial" charset="0"/>
              </a:rPr>
              <a:t>  </a:t>
            </a:r>
            <a:r>
              <a:rPr lang="en-GB" sz="1400" dirty="0">
                <a:latin typeface="Arial" charset="0"/>
              </a:rPr>
              <a:t>- total </a:t>
            </a:r>
            <a:r>
              <a:rPr lang="en-US" sz="1400" dirty="0">
                <a:latin typeface="Arial" charset="0"/>
              </a:rPr>
              <a:t>detection</a:t>
            </a:r>
            <a:r>
              <a:rPr lang="en-GB" sz="1400" dirty="0">
                <a:latin typeface="Arial" charset="0"/>
              </a:rPr>
              <a:t> noise ~ </a:t>
            </a:r>
            <a:r>
              <a:rPr lang="en-GB" sz="1400" dirty="0" smtClean="0">
                <a:latin typeface="Arial" charset="0"/>
              </a:rPr>
              <a:t>4</a:t>
            </a:r>
            <a:r>
              <a:rPr lang="en-US" sz="1400" dirty="0" smtClean="0">
                <a:latin typeface="Arial" charset="0"/>
              </a:rPr>
              <a:t> </a:t>
            </a:r>
            <a:r>
              <a:rPr lang="en-GB" sz="1400" dirty="0">
                <a:latin typeface="Arial" charset="0"/>
              </a:rPr>
              <a:t>e</a:t>
            </a:r>
            <a:r>
              <a:rPr lang="en-GB" sz="1600" baseline="30000" dirty="0">
                <a:latin typeface="Arial" charset="0"/>
              </a:rPr>
              <a:t>-</a:t>
            </a:r>
          </a:p>
        </p:txBody>
      </p:sp>
      <p:sp>
        <p:nvSpPr>
          <p:cNvPr id="12549" name="Text Box 360"/>
          <p:cNvSpPr txBox="1">
            <a:spLocks noChangeArrowheads="1"/>
          </p:cNvSpPr>
          <p:nvPr/>
        </p:nvSpPr>
        <p:spPr bwMode="auto">
          <a:xfrm>
            <a:off x="6654255" y="5254516"/>
            <a:ext cx="2530475" cy="13849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GB" sz="1400" b="1" dirty="0">
                <a:latin typeface="Arial" charset="0"/>
              </a:rPr>
              <a:t>Photometry:</a:t>
            </a:r>
          </a:p>
          <a:p>
            <a:pPr algn="l"/>
            <a:r>
              <a:rPr lang="en-GB" sz="1400" dirty="0">
                <a:latin typeface="Arial" charset="0"/>
              </a:rPr>
              <a:t>  - </a:t>
            </a:r>
            <a:r>
              <a:rPr lang="en-GB" sz="1400" dirty="0" err="1">
                <a:latin typeface="Arial" charset="0"/>
              </a:rPr>
              <a:t>spectro</a:t>
            </a:r>
            <a:r>
              <a:rPr lang="en-GB" sz="1400" dirty="0">
                <a:latin typeface="Arial" charset="0"/>
              </a:rPr>
              <a:t>-photometer</a:t>
            </a:r>
            <a:endParaRPr lang="en-GB" sz="1400" b="1" dirty="0">
              <a:latin typeface="Arial" charset="0"/>
            </a:endParaRPr>
          </a:p>
          <a:p>
            <a:pPr algn="l"/>
            <a:r>
              <a:rPr lang="en-GB" sz="1400" dirty="0">
                <a:latin typeface="Arial" charset="0"/>
              </a:rPr>
              <a:t>  - blue and red CCDs</a:t>
            </a:r>
            <a:endParaRPr lang="en-US" sz="1400" dirty="0">
              <a:latin typeface="Arial" charset="0"/>
            </a:endParaRPr>
          </a:p>
          <a:p>
            <a:pPr algn="l"/>
            <a:r>
              <a:rPr lang="en-GB" sz="1400" b="1" dirty="0">
                <a:latin typeface="Arial" charset="0"/>
              </a:rPr>
              <a:t>Spectroscopy:</a:t>
            </a:r>
          </a:p>
          <a:p>
            <a:pPr algn="l"/>
            <a:r>
              <a:rPr lang="en-GB" sz="1400" dirty="0">
                <a:latin typeface="Arial" charset="0"/>
              </a:rPr>
              <a:t>  - high-resolution spectra</a:t>
            </a:r>
            <a:endParaRPr lang="en-US" sz="1400" dirty="0">
              <a:latin typeface="Arial" charset="0"/>
            </a:endParaRPr>
          </a:p>
          <a:p>
            <a:pPr algn="l"/>
            <a:r>
              <a:rPr lang="en-GB" sz="1400" dirty="0">
                <a:latin typeface="Arial" charset="0"/>
              </a:rPr>
              <a:t>  - red CCDs</a:t>
            </a:r>
          </a:p>
        </p:txBody>
      </p:sp>
      <p:sp>
        <p:nvSpPr>
          <p:cNvPr id="12550" name="Text Box 361"/>
          <p:cNvSpPr txBox="1">
            <a:spLocks noChangeArrowheads="1"/>
          </p:cNvSpPr>
          <p:nvPr/>
        </p:nvSpPr>
        <p:spPr bwMode="auto">
          <a:xfrm rot="-5400000">
            <a:off x="-261143" y="2948781"/>
            <a:ext cx="1008062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409" tIns="10205" rIns="20409" bIns="10205">
            <a:spAutoFit/>
          </a:bodyPr>
          <a:lstStyle>
            <a:lvl1pPr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0478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204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>
                <a:sym typeface="Symbol" pitchFamily="18" charset="2"/>
              </a:rPr>
              <a:t>42.35cm</a:t>
            </a:r>
            <a:endParaRPr lang="en-US" sz="900"/>
          </a:p>
        </p:txBody>
      </p:sp>
      <p:sp>
        <p:nvSpPr>
          <p:cNvPr id="12551" name="Text Box 362"/>
          <p:cNvSpPr txBox="1">
            <a:spLocks noChangeArrowheads="1"/>
          </p:cNvSpPr>
          <p:nvPr/>
        </p:nvSpPr>
        <p:spPr bwMode="auto">
          <a:xfrm>
            <a:off x="7216775" y="138113"/>
            <a:ext cx="1673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>
                <a:latin typeface="Arial" charset="0"/>
              </a:rPr>
              <a:t>Figure courtesy Alex Short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F285D59-2AB7-41F8-ACE5-727095057959}" type="slidenum">
              <a:rPr lang="en-GB" sz="1400" smtClean="0"/>
              <a:pPr/>
              <a:t>12</a:t>
            </a:fld>
            <a:endParaRPr lang="en-GB" sz="14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687388"/>
          </a:xfrm>
        </p:spPr>
        <p:txBody>
          <a:bodyPr/>
          <a:lstStyle/>
          <a:p>
            <a:r>
              <a:rPr lang="en-GB" sz="3200" smtClean="0">
                <a:latin typeface="Arial" charset="0"/>
              </a:rPr>
              <a:t>On-Board Object Detection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0225" y="1169988"/>
            <a:ext cx="8397875" cy="5273675"/>
          </a:xfrm>
        </p:spPr>
        <p:txBody>
          <a:bodyPr/>
          <a:lstStyle/>
          <a:p>
            <a:r>
              <a:rPr lang="en-GB" sz="1800" dirty="0" smtClean="0">
                <a:latin typeface="Arial" charset="0"/>
              </a:rPr>
              <a:t>Requirements: </a:t>
            </a:r>
          </a:p>
          <a:p>
            <a:pPr lvl="1"/>
            <a:r>
              <a:rPr lang="en-GB" sz="1800" dirty="0" smtClean="0">
                <a:latin typeface="Arial" charset="0"/>
              </a:rPr>
              <a:t>unbiased sky sampling (magnitude, colour, resolution)</a:t>
            </a:r>
          </a:p>
          <a:p>
            <a:pPr lvl="1"/>
            <a:r>
              <a:rPr lang="en-GB" sz="1800" dirty="0" smtClean="0">
                <a:latin typeface="Arial" charset="0"/>
              </a:rPr>
              <a:t>all-sky catalogue at Gaia resolution (0.1 arcsec) to G~20 mag does not exist</a:t>
            </a:r>
          </a:p>
          <a:p>
            <a:pPr lvl="1"/>
            <a:endParaRPr lang="en-GB" sz="1800" dirty="0" smtClean="0">
              <a:latin typeface="Arial" charset="0"/>
            </a:endParaRPr>
          </a:p>
          <a:p>
            <a:r>
              <a:rPr lang="en-GB" sz="1800" dirty="0" smtClean="0">
                <a:latin typeface="Arial" charset="0"/>
              </a:rPr>
              <a:t>Solution is on-board detection:</a:t>
            </a:r>
          </a:p>
          <a:p>
            <a:pPr lvl="1"/>
            <a:r>
              <a:rPr lang="en-GB" sz="1800" dirty="0" smtClean="0">
                <a:latin typeface="Arial" charset="0"/>
              </a:rPr>
              <a:t>no input catalogue or observing programme</a:t>
            </a:r>
          </a:p>
          <a:p>
            <a:pPr lvl="1"/>
            <a:r>
              <a:rPr lang="en-GB" sz="1800" dirty="0" smtClean="0">
                <a:latin typeface="Arial" charset="0"/>
              </a:rPr>
              <a:t>good detection efficiency to G~21 mag</a:t>
            </a:r>
          </a:p>
          <a:p>
            <a:pPr lvl="1"/>
            <a:r>
              <a:rPr lang="en-GB" sz="1800" dirty="0" smtClean="0">
                <a:latin typeface="Arial" charset="0"/>
              </a:rPr>
              <a:t>low false-detection rate, even at high star densities</a:t>
            </a:r>
          </a:p>
          <a:p>
            <a:pPr lvl="1"/>
            <a:endParaRPr lang="en-GB" sz="1800" dirty="0" smtClean="0">
              <a:latin typeface="Arial" charset="0"/>
            </a:endParaRPr>
          </a:p>
          <a:p>
            <a:r>
              <a:rPr lang="en-GB" sz="1800" dirty="0" smtClean="0">
                <a:latin typeface="Arial" charset="0"/>
              </a:rPr>
              <a:t>Gaia will therefore detect:</a:t>
            </a:r>
          </a:p>
          <a:p>
            <a:pPr lvl="1"/>
            <a:r>
              <a:rPr lang="en-GB" sz="1800" dirty="0" smtClean="0">
                <a:latin typeface="Arial" charset="0"/>
              </a:rPr>
              <a:t>variable stars (eclipsing binaries, </a:t>
            </a:r>
            <a:r>
              <a:rPr lang="en-GB" sz="1800" dirty="0" err="1" smtClean="0">
                <a:latin typeface="Arial" charset="0"/>
              </a:rPr>
              <a:t>Cepheids</a:t>
            </a:r>
            <a:r>
              <a:rPr lang="en-GB" sz="1800" dirty="0" smtClean="0">
                <a:latin typeface="Arial" charset="0"/>
              </a:rPr>
              <a:t>, etc.)</a:t>
            </a:r>
          </a:p>
          <a:p>
            <a:pPr lvl="1"/>
            <a:r>
              <a:rPr lang="en-GB" sz="1800" dirty="0" smtClean="0">
                <a:latin typeface="Arial" charset="0"/>
              </a:rPr>
              <a:t>supernovae: ~6,000</a:t>
            </a:r>
          </a:p>
          <a:p>
            <a:pPr lvl="1"/>
            <a:r>
              <a:rPr lang="en-GB" sz="1800" dirty="0" smtClean="0">
                <a:latin typeface="Arial" charset="0"/>
              </a:rPr>
              <a:t>gravitational-lensing events: ~1000 photometric and ~100 </a:t>
            </a:r>
            <a:r>
              <a:rPr lang="en-GB" sz="1800" dirty="0" err="1" smtClean="0">
                <a:latin typeface="Arial" charset="0"/>
              </a:rPr>
              <a:t>astrometric</a:t>
            </a:r>
            <a:endParaRPr lang="en-GB" sz="1800" dirty="0" smtClean="0">
              <a:latin typeface="Arial" charset="0"/>
            </a:endParaRPr>
          </a:p>
          <a:p>
            <a:pPr lvl="1"/>
            <a:r>
              <a:rPr lang="en-GB" sz="1800" dirty="0" smtClean="0">
                <a:latin typeface="Arial" charset="0"/>
              </a:rPr>
              <a:t>Solar-system objects, including near-Earth asteroids and Kuiper-Belt objects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AA783C5-4CE2-4F68-8D1E-7BBE5FB9023C}" type="slidenum">
              <a:rPr lang="en-GB" sz="1400" smtClean="0"/>
              <a:pPr/>
              <a:t>13</a:t>
            </a:fld>
            <a:endParaRPr lang="en-GB" sz="140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7488"/>
            <a:ext cx="9144000" cy="830262"/>
          </a:xfrm>
        </p:spPr>
        <p:txBody>
          <a:bodyPr/>
          <a:lstStyle/>
          <a:p>
            <a:r>
              <a:rPr lang="en-GB" sz="3200" smtClean="0">
                <a:solidFill>
                  <a:schemeClr val="bg1"/>
                </a:solidFill>
                <a:latin typeface="Arial" charset="0"/>
              </a:rPr>
              <a:t>Sky-Scanning Principle</a:t>
            </a:r>
            <a:endParaRPr lang="en-GB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6808788" y="3348038"/>
            <a:ext cx="9144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5646738" y="2768600"/>
            <a:ext cx="3327400" cy="923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GB" sz="1800" dirty="0">
                <a:solidFill>
                  <a:schemeClr val="bg1"/>
                </a:solidFill>
                <a:latin typeface="Arial" charset="0"/>
              </a:rPr>
              <a:t>Spin axis        </a:t>
            </a:r>
            <a:r>
              <a:rPr lang="en-GB" sz="1800" dirty="0" smtClean="0">
                <a:solidFill>
                  <a:schemeClr val="bg1"/>
                </a:solidFill>
                <a:latin typeface="Arial" charset="0"/>
              </a:rPr>
              <a:t> 45</a:t>
            </a:r>
            <a:r>
              <a:rPr lang="en-GB" sz="1800" baseline="30000" dirty="0" smtClean="0">
                <a:solidFill>
                  <a:schemeClr val="bg1"/>
                </a:solidFill>
                <a:latin typeface="Arial" charset="0"/>
              </a:rPr>
              <a:t>o</a:t>
            </a:r>
            <a:r>
              <a:rPr lang="en-GB" sz="18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chemeClr val="bg1"/>
                </a:solidFill>
                <a:latin typeface="Arial" charset="0"/>
              </a:rPr>
              <a:t>to Sun</a:t>
            </a:r>
          </a:p>
          <a:p>
            <a:pPr algn="l"/>
            <a:r>
              <a:rPr lang="en-GB" sz="1800" dirty="0">
                <a:solidFill>
                  <a:schemeClr val="bg1"/>
                </a:solidFill>
                <a:latin typeface="Arial" charset="0"/>
              </a:rPr>
              <a:t>Scan rate:       60 </a:t>
            </a:r>
            <a:r>
              <a:rPr lang="en-GB" sz="1800" dirty="0" err="1">
                <a:solidFill>
                  <a:schemeClr val="bg1"/>
                </a:solidFill>
                <a:latin typeface="Arial" charset="0"/>
              </a:rPr>
              <a:t>arcsec</a:t>
            </a:r>
            <a:r>
              <a:rPr lang="en-GB" sz="1800" dirty="0">
                <a:solidFill>
                  <a:schemeClr val="bg1"/>
                </a:solidFill>
                <a:latin typeface="Arial" charset="0"/>
              </a:rPr>
              <a:t> s</a:t>
            </a:r>
            <a:r>
              <a:rPr lang="en-GB" sz="1800" baseline="30000" dirty="0">
                <a:solidFill>
                  <a:schemeClr val="bg1"/>
                </a:solidFill>
                <a:latin typeface="Arial" charset="0"/>
              </a:rPr>
              <a:t>-1</a:t>
            </a:r>
          </a:p>
          <a:p>
            <a:pPr algn="l"/>
            <a:r>
              <a:rPr lang="en-GB" sz="1800" dirty="0">
                <a:solidFill>
                  <a:schemeClr val="bg1"/>
                </a:solidFill>
                <a:latin typeface="Arial" charset="0"/>
              </a:rPr>
              <a:t>Spin period:    6 hours</a:t>
            </a:r>
            <a:endParaRPr lang="en-GB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 rot="3600000">
            <a:off x="2052638" y="1412875"/>
            <a:ext cx="406400" cy="5651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4343" name="Text Box 11"/>
          <p:cNvSpPr txBox="1">
            <a:spLocks noChangeArrowheads="1"/>
          </p:cNvSpPr>
          <p:nvPr/>
        </p:nvSpPr>
        <p:spPr bwMode="auto">
          <a:xfrm>
            <a:off x="273050" y="6486525"/>
            <a:ext cx="119452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Arial" charset="0"/>
              </a:rPr>
              <a:t>Figure </a:t>
            </a:r>
            <a:r>
              <a:rPr lang="en-US" sz="900" dirty="0" smtClean="0">
                <a:solidFill>
                  <a:schemeClr val="bg1"/>
                </a:solidFill>
                <a:latin typeface="Arial" charset="0"/>
              </a:rPr>
              <a:t>ESA</a:t>
            </a:r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1009650" y="1450975"/>
            <a:ext cx="430213" cy="1397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434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00175"/>
            <a:ext cx="5157788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1288"/>
            <a:ext cx="7772400" cy="790575"/>
          </a:xfrm>
        </p:spPr>
        <p:txBody>
          <a:bodyPr/>
          <a:lstStyle/>
          <a:p>
            <a:r>
              <a:rPr lang="en-GB" sz="3200" smtClean="0">
                <a:latin typeface="Arial" charset="0"/>
              </a:rPr>
              <a:t>Photometry Measurement Concept (1/2)</a:t>
            </a:r>
          </a:p>
        </p:txBody>
      </p:sp>
      <p:sp>
        <p:nvSpPr>
          <p:cNvPr id="16387" name="Text Box 28"/>
          <p:cNvSpPr txBox="1">
            <a:spLocks noChangeArrowheads="1"/>
          </p:cNvSpPr>
          <p:nvPr/>
        </p:nvSpPr>
        <p:spPr bwMode="auto">
          <a:xfrm>
            <a:off x="204871" y="6486525"/>
            <a:ext cx="175560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dirty="0">
                <a:latin typeface="Arial" charset="0"/>
              </a:rPr>
              <a:t>Figure courtesy EADS-</a:t>
            </a:r>
            <a:r>
              <a:rPr lang="en-US" sz="900" dirty="0" err="1">
                <a:latin typeface="Arial" charset="0"/>
              </a:rPr>
              <a:t>Astrium</a:t>
            </a:r>
            <a:endParaRPr lang="en-US" sz="900" dirty="0">
              <a:latin typeface="Arial" charset="0"/>
            </a:endParaRPr>
          </a:p>
        </p:txBody>
      </p:sp>
      <p:pic>
        <p:nvPicPr>
          <p:cNvPr id="16388" name="Picture 29" descr="G-EA-2006-5-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1069975"/>
            <a:ext cx="6769100" cy="53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30"/>
          <p:cNvSpPr txBox="1">
            <a:spLocks noChangeArrowheads="1"/>
          </p:cNvSpPr>
          <p:nvPr/>
        </p:nvSpPr>
        <p:spPr bwMode="auto">
          <a:xfrm>
            <a:off x="304800" y="3840163"/>
            <a:ext cx="1957388" cy="14906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 dirty="0">
                <a:solidFill>
                  <a:schemeClr val="accent2"/>
                </a:solidFill>
                <a:latin typeface="Arial" charset="0"/>
              </a:rPr>
              <a:t>Blue</a:t>
            </a:r>
            <a:r>
              <a:rPr lang="en-GB" sz="1800" dirty="0">
                <a:latin typeface="Arial" charset="0"/>
              </a:rPr>
              <a:t> photometer:</a:t>
            </a:r>
          </a:p>
          <a:p>
            <a:r>
              <a:rPr lang="en-GB" sz="1800" dirty="0">
                <a:latin typeface="Arial" charset="0"/>
              </a:rPr>
              <a:t>330 - 680 nm</a:t>
            </a:r>
          </a:p>
          <a:p>
            <a:endParaRPr lang="en-GB" sz="1800" dirty="0">
              <a:latin typeface="Arial" charset="0"/>
            </a:endParaRPr>
          </a:p>
          <a:p>
            <a:r>
              <a:rPr lang="en-GB" sz="1800" dirty="0">
                <a:solidFill>
                  <a:schemeClr val="folHlink"/>
                </a:solidFill>
                <a:latin typeface="Arial" charset="0"/>
              </a:rPr>
              <a:t>Red</a:t>
            </a:r>
            <a:r>
              <a:rPr lang="en-GB" sz="1800" dirty="0">
                <a:latin typeface="Arial" charset="0"/>
              </a:rPr>
              <a:t> photometer:</a:t>
            </a:r>
          </a:p>
          <a:p>
            <a:r>
              <a:rPr lang="en-GB" sz="1800" dirty="0">
                <a:latin typeface="Arial" charset="0"/>
              </a:rPr>
              <a:t>640 - </a:t>
            </a:r>
            <a:r>
              <a:rPr lang="en-GB" sz="1800" dirty="0" smtClean="0">
                <a:latin typeface="Arial" charset="0"/>
              </a:rPr>
              <a:t>1050 </a:t>
            </a:r>
            <a:r>
              <a:rPr lang="en-GB" sz="1800" dirty="0">
                <a:latin typeface="Arial" charset="0"/>
              </a:rPr>
              <a:t>nm</a:t>
            </a:r>
          </a:p>
        </p:txBody>
      </p:sp>
      <p:sp>
        <p:nvSpPr>
          <p:cNvPr id="16390" name="Text Box 31"/>
          <p:cNvSpPr txBox="1">
            <a:spLocks noChangeArrowheads="1"/>
          </p:cNvSpPr>
          <p:nvPr/>
        </p:nvSpPr>
        <p:spPr bwMode="auto">
          <a:xfrm>
            <a:off x="2370138" y="4249738"/>
            <a:ext cx="1349375" cy="666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800">
              <a:latin typeface="Arial" charset="0"/>
            </a:endParaRPr>
          </a:p>
          <a:p>
            <a:endParaRPr lang="en-GB" sz="1800">
              <a:latin typeface="Arial" charset="0"/>
            </a:endParaRPr>
          </a:p>
        </p:txBody>
      </p:sp>
      <p:sp>
        <p:nvSpPr>
          <p:cNvPr id="1639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D188ACD-70C9-4112-B547-A1F401EAA444}" type="slidenum">
              <a:rPr lang="en-GB" sz="1400" smtClean="0"/>
              <a:pPr/>
              <a:t>14</a:t>
            </a:fld>
            <a:endParaRPr lang="en-GB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3DE75A-34DF-4E68-924C-36D29E20F278}" type="slidenum">
              <a:rPr lang="en-GB" sz="1400" smtClean="0"/>
              <a:pPr/>
              <a:t>15</a:t>
            </a:fld>
            <a:endParaRPr lang="en-GB" sz="140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1288"/>
            <a:ext cx="7772400" cy="790575"/>
          </a:xfrm>
        </p:spPr>
        <p:txBody>
          <a:bodyPr/>
          <a:lstStyle/>
          <a:p>
            <a:r>
              <a:rPr lang="en-GB" sz="3200" smtClean="0">
                <a:latin typeface="Arial" charset="0"/>
              </a:rPr>
              <a:t>Photometry Measurement Concept (2/2)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52018" y="6486525"/>
            <a:ext cx="185178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dirty="0">
                <a:latin typeface="Arial" charset="0"/>
              </a:rPr>
              <a:t>Figures courtesy Anthony Brown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581400"/>
            <a:ext cx="389255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865188"/>
            <a:ext cx="4030663" cy="266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855663"/>
            <a:ext cx="4106863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4616450" y="4422775"/>
            <a:ext cx="4216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 dirty="0">
                <a:latin typeface="Arial" charset="0"/>
              </a:rPr>
              <a:t>RP spectrum of M dwarf (V = 17.3 mag)</a:t>
            </a:r>
          </a:p>
          <a:p>
            <a:r>
              <a:rPr lang="en-GB" sz="1800" dirty="0">
                <a:latin typeface="Arial" charset="0"/>
              </a:rPr>
              <a:t>Red box: data sent to ground</a:t>
            </a:r>
          </a:p>
          <a:p>
            <a:r>
              <a:rPr lang="en-GB" sz="1800" dirty="0">
                <a:latin typeface="Arial" charset="0"/>
              </a:rPr>
              <a:t>White contour: sky-background level</a:t>
            </a:r>
          </a:p>
          <a:p>
            <a:r>
              <a:rPr lang="en-GB" sz="1800" dirty="0">
                <a:latin typeface="Arial" charset="0"/>
              </a:rPr>
              <a:t>Colour coding: signal intensity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204871" y="6486525"/>
            <a:ext cx="175560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dirty="0">
                <a:latin typeface="Arial" charset="0"/>
              </a:rPr>
              <a:t>Figure courtesy EADS-</a:t>
            </a:r>
            <a:r>
              <a:rPr lang="en-US" sz="900" dirty="0" err="1">
                <a:latin typeface="Arial" charset="0"/>
              </a:rPr>
              <a:t>Astrium</a:t>
            </a:r>
            <a:endParaRPr lang="en-US" sz="900" dirty="0">
              <a:latin typeface="Arial" charset="0"/>
            </a:endParaRPr>
          </a:p>
        </p:txBody>
      </p:sp>
      <p:pic>
        <p:nvPicPr>
          <p:cNvPr id="18435" name="Picture 4" descr="G-EA-2006-5-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033463"/>
            <a:ext cx="676910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911225" y="5038725"/>
            <a:ext cx="2125663" cy="120032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 dirty="0">
                <a:latin typeface="Arial" charset="0"/>
              </a:rPr>
              <a:t>Spectroscopy:</a:t>
            </a:r>
          </a:p>
          <a:p>
            <a:r>
              <a:rPr lang="en-GB" sz="1800" dirty="0" smtClean="0">
                <a:latin typeface="Arial" charset="0"/>
              </a:rPr>
              <a:t>845 </a:t>
            </a:r>
            <a:r>
              <a:rPr lang="en-GB" sz="1800" dirty="0">
                <a:latin typeface="Arial" charset="0"/>
              </a:rPr>
              <a:t>- </a:t>
            </a:r>
            <a:r>
              <a:rPr lang="en-GB" sz="1800" dirty="0" smtClean="0">
                <a:latin typeface="Arial" charset="0"/>
              </a:rPr>
              <a:t>872 </a:t>
            </a:r>
            <a:r>
              <a:rPr lang="en-GB" sz="1800" dirty="0">
                <a:latin typeface="Arial" charset="0"/>
              </a:rPr>
              <a:t>nm</a:t>
            </a:r>
          </a:p>
          <a:p>
            <a:r>
              <a:rPr lang="en-GB" sz="1800" dirty="0">
                <a:latin typeface="Arial" charset="0"/>
              </a:rPr>
              <a:t>(resolution </a:t>
            </a:r>
            <a:r>
              <a:rPr lang="en-GB" sz="1800" dirty="0" smtClean="0">
                <a:latin typeface="Arial" charset="0"/>
              </a:rPr>
              <a:t>~10,800)</a:t>
            </a:r>
            <a:endParaRPr lang="en-GB" sz="1800" dirty="0">
              <a:latin typeface="Arial" charset="0"/>
            </a:endParaRP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316288" y="5035550"/>
            <a:ext cx="1395412" cy="9413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800">
              <a:latin typeface="Arial" charset="0"/>
            </a:endParaRPr>
          </a:p>
          <a:p>
            <a:endParaRPr lang="en-GB" sz="1800">
              <a:latin typeface="Arial" charset="0"/>
            </a:endParaRPr>
          </a:p>
          <a:p>
            <a:endParaRPr lang="en-GB" sz="1800">
              <a:latin typeface="Arial" charset="0"/>
            </a:endParaRPr>
          </a:p>
        </p:txBody>
      </p:sp>
      <p:sp>
        <p:nvSpPr>
          <p:cNvPr id="18438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141288"/>
            <a:ext cx="9144000" cy="790575"/>
          </a:xfrm>
          <a:noFill/>
        </p:spPr>
        <p:txBody>
          <a:bodyPr/>
          <a:lstStyle/>
          <a:p>
            <a:r>
              <a:rPr lang="en-GB" sz="3200" smtClean="0">
                <a:latin typeface="Arial" charset="0"/>
              </a:rPr>
              <a:t>Radial-Velocity Measurement Concept (1/2)</a:t>
            </a:r>
          </a:p>
        </p:txBody>
      </p:sp>
      <p:sp>
        <p:nvSpPr>
          <p:cNvPr id="184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CA2C0C1-AAB6-4275-97A6-CA0D18C24570}" type="slidenum">
              <a:rPr lang="en-GB" sz="1400" smtClean="0"/>
              <a:pPr/>
              <a:t>16</a:t>
            </a:fld>
            <a:endParaRPr lang="en-GB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94F24E6-4DCD-4949-BA2A-08B40AB4808E}" type="slidenum">
              <a:rPr lang="en-GB" sz="1400" smtClean="0"/>
              <a:pPr/>
              <a:t>17</a:t>
            </a:fld>
            <a:endParaRPr lang="en-GB" sz="1400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1288"/>
            <a:ext cx="9144000" cy="790575"/>
          </a:xfrm>
        </p:spPr>
        <p:txBody>
          <a:bodyPr/>
          <a:lstStyle/>
          <a:p>
            <a:r>
              <a:rPr lang="en-GB" sz="3200" smtClean="0">
                <a:latin typeface="Arial" charset="0"/>
              </a:rPr>
              <a:t>Radial-Velocity Measurement Concept (2/2)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983163" y="4684713"/>
            <a:ext cx="40005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>
                <a:latin typeface="Arial" charset="0"/>
              </a:rPr>
              <a:t>RVS spectra of F3 giant (V = 16 mag)</a:t>
            </a:r>
          </a:p>
          <a:p>
            <a:r>
              <a:rPr lang="en-GB" sz="1800">
                <a:latin typeface="Arial" charset="0"/>
              </a:rPr>
              <a:t> S/N = 7 (single measurement)</a:t>
            </a:r>
          </a:p>
          <a:p>
            <a:r>
              <a:rPr lang="en-GB" sz="1800">
                <a:latin typeface="Arial" charset="0"/>
              </a:rPr>
              <a:t>S/N = 130 (summed over mission) </a:t>
            </a:r>
          </a:p>
        </p:txBody>
      </p:sp>
      <p:pic>
        <p:nvPicPr>
          <p:cNvPr id="19461" name="Picture 5" descr="f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4056063"/>
            <a:ext cx="4478337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12"/>
          <p:cNvSpPr>
            <a:spLocks noChangeArrowheads="1"/>
          </p:cNvSpPr>
          <p:nvPr/>
        </p:nvSpPr>
        <p:spPr bwMode="auto">
          <a:xfrm>
            <a:off x="5664200" y="1268413"/>
            <a:ext cx="2335213" cy="2117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13"/>
          <p:cNvSpPr>
            <a:spLocks noChangeArrowheads="1"/>
          </p:cNvSpPr>
          <p:nvPr/>
        </p:nvSpPr>
        <p:spPr bwMode="auto">
          <a:xfrm>
            <a:off x="5854700" y="1516063"/>
            <a:ext cx="592138" cy="19367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Rectangle 14"/>
          <p:cNvSpPr>
            <a:spLocks noChangeArrowheads="1"/>
          </p:cNvSpPr>
          <p:nvPr/>
        </p:nvSpPr>
        <p:spPr bwMode="auto">
          <a:xfrm>
            <a:off x="6778625" y="1824038"/>
            <a:ext cx="592138" cy="19526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Rectangle 15"/>
          <p:cNvSpPr>
            <a:spLocks noChangeArrowheads="1"/>
          </p:cNvSpPr>
          <p:nvPr/>
        </p:nvSpPr>
        <p:spPr bwMode="auto">
          <a:xfrm>
            <a:off x="7085013" y="2143125"/>
            <a:ext cx="592137" cy="19526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Rectangle 16"/>
          <p:cNvSpPr>
            <a:spLocks noChangeArrowheads="1"/>
          </p:cNvSpPr>
          <p:nvPr/>
        </p:nvSpPr>
        <p:spPr bwMode="auto">
          <a:xfrm>
            <a:off x="6091238" y="2436813"/>
            <a:ext cx="592137" cy="19526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Rectangle 17"/>
          <p:cNvSpPr>
            <a:spLocks noChangeArrowheads="1"/>
          </p:cNvSpPr>
          <p:nvPr/>
        </p:nvSpPr>
        <p:spPr bwMode="auto">
          <a:xfrm>
            <a:off x="6924675" y="2809875"/>
            <a:ext cx="592138" cy="19367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Line 19"/>
          <p:cNvSpPr>
            <a:spLocks noChangeShapeType="1"/>
          </p:cNvSpPr>
          <p:nvPr/>
        </p:nvSpPr>
        <p:spPr bwMode="auto">
          <a:xfrm>
            <a:off x="4048125" y="2414588"/>
            <a:ext cx="1608138" cy="9493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9" name="Line 20"/>
          <p:cNvSpPr>
            <a:spLocks noChangeShapeType="1"/>
          </p:cNvSpPr>
          <p:nvPr/>
        </p:nvSpPr>
        <p:spPr bwMode="auto">
          <a:xfrm flipV="1">
            <a:off x="4175125" y="1268413"/>
            <a:ext cx="1473200" cy="11144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70" name="AutoShape 21"/>
          <p:cNvSpPr>
            <a:spLocks noChangeArrowheads="1"/>
          </p:cNvSpPr>
          <p:nvPr/>
        </p:nvSpPr>
        <p:spPr bwMode="auto">
          <a:xfrm rot="10603476">
            <a:off x="4219575" y="2127250"/>
            <a:ext cx="777875" cy="11890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420 w 21600"/>
              <a:gd name="T13" fmla="*/ 6420 h 21600"/>
              <a:gd name="T14" fmla="*/ 15180 w 21600"/>
              <a:gd name="T15" fmla="*/ 1518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240" y="21600"/>
                </a:lnTo>
                <a:lnTo>
                  <a:pt x="1236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round/>
            <a:headEnd/>
            <a:tailEnd/>
          </a:ln>
          <a:effectLst/>
          <a:scene3d>
            <a:camera prst="legacyPerspectiveFront">
              <a:rot lat="1500000" lon="20099991" rev="0"/>
            </a:camera>
            <a:lightRig rig="legacyFlat4" dir="t"/>
          </a:scene3d>
          <a:sp3d extrusionH="18018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GB"/>
          </a:p>
        </p:txBody>
      </p:sp>
      <p:sp>
        <p:nvSpPr>
          <p:cNvPr id="19471" name="Line 22"/>
          <p:cNvSpPr>
            <a:spLocks noChangeShapeType="1"/>
          </p:cNvSpPr>
          <p:nvPr/>
        </p:nvSpPr>
        <p:spPr bwMode="auto">
          <a:xfrm flipV="1">
            <a:off x="2855913" y="2546350"/>
            <a:ext cx="1176337" cy="8524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72" name="Line 23"/>
          <p:cNvSpPr>
            <a:spLocks noChangeShapeType="1"/>
          </p:cNvSpPr>
          <p:nvPr/>
        </p:nvSpPr>
        <p:spPr bwMode="auto">
          <a:xfrm>
            <a:off x="2863850" y="1289050"/>
            <a:ext cx="1085850" cy="8540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73" name="Rectangle 25"/>
          <p:cNvSpPr>
            <a:spLocks noChangeArrowheads="1"/>
          </p:cNvSpPr>
          <p:nvPr/>
        </p:nvSpPr>
        <p:spPr bwMode="auto">
          <a:xfrm>
            <a:off x="1089025" y="1289050"/>
            <a:ext cx="1774825" cy="2151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AutoShape 26"/>
          <p:cNvSpPr>
            <a:spLocks noChangeAspect="1" noChangeArrowheads="1"/>
          </p:cNvSpPr>
          <p:nvPr/>
        </p:nvSpPr>
        <p:spPr bwMode="auto">
          <a:xfrm>
            <a:off x="1238250" y="1423988"/>
            <a:ext cx="379413" cy="514350"/>
          </a:xfrm>
          <a:prstGeom prst="star4">
            <a:avLst>
              <a:gd name="adj" fmla="val 1250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AutoShape 27"/>
          <p:cNvSpPr>
            <a:spLocks noChangeAspect="1" noChangeArrowheads="1"/>
          </p:cNvSpPr>
          <p:nvPr/>
        </p:nvSpPr>
        <p:spPr bwMode="auto">
          <a:xfrm>
            <a:off x="1908175" y="1763713"/>
            <a:ext cx="379413" cy="512762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AutoShape 28"/>
          <p:cNvSpPr>
            <a:spLocks noChangeAspect="1" noChangeArrowheads="1"/>
          </p:cNvSpPr>
          <p:nvPr/>
        </p:nvSpPr>
        <p:spPr bwMode="auto">
          <a:xfrm>
            <a:off x="1462088" y="2219325"/>
            <a:ext cx="379412" cy="51435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AutoShape 29"/>
          <p:cNvSpPr>
            <a:spLocks noChangeAspect="1" noChangeArrowheads="1"/>
          </p:cNvSpPr>
          <p:nvPr/>
        </p:nvSpPr>
        <p:spPr bwMode="auto">
          <a:xfrm>
            <a:off x="2227263" y="1990725"/>
            <a:ext cx="379412" cy="514350"/>
          </a:xfrm>
          <a:prstGeom prst="star4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AutoShape 30"/>
          <p:cNvSpPr>
            <a:spLocks noChangeAspect="1" noChangeArrowheads="1"/>
          </p:cNvSpPr>
          <p:nvPr/>
        </p:nvSpPr>
        <p:spPr bwMode="auto">
          <a:xfrm>
            <a:off x="1924050" y="2768600"/>
            <a:ext cx="379413" cy="512763"/>
          </a:xfrm>
          <a:prstGeom prst="star4">
            <a:avLst>
              <a:gd name="adj" fmla="val 125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Text Box 31"/>
          <p:cNvSpPr txBox="1">
            <a:spLocks noChangeArrowheads="1"/>
          </p:cNvSpPr>
          <p:nvPr/>
        </p:nvSpPr>
        <p:spPr bwMode="auto">
          <a:xfrm>
            <a:off x="1196975" y="3417888"/>
            <a:ext cx="145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GB" sz="1800">
                <a:latin typeface="Arial" charset="0"/>
              </a:rPr>
              <a:t>Field of view</a:t>
            </a:r>
          </a:p>
        </p:txBody>
      </p:sp>
      <p:sp>
        <p:nvSpPr>
          <p:cNvPr id="19480" name="Text Box 32"/>
          <p:cNvSpPr txBox="1">
            <a:spLocks noChangeArrowheads="1"/>
          </p:cNvSpPr>
          <p:nvPr/>
        </p:nvSpPr>
        <p:spPr bwMode="auto">
          <a:xfrm>
            <a:off x="3363913" y="3338513"/>
            <a:ext cx="205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GB" sz="1800">
                <a:latin typeface="Arial" charset="0"/>
              </a:rPr>
              <a:t>RVS spectrograph</a:t>
            </a:r>
          </a:p>
        </p:txBody>
      </p:sp>
      <p:sp>
        <p:nvSpPr>
          <p:cNvPr id="19481" name="Text Box 33"/>
          <p:cNvSpPr txBox="1">
            <a:spLocks noChangeArrowheads="1"/>
          </p:cNvSpPr>
          <p:nvPr/>
        </p:nvSpPr>
        <p:spPr bwMode="auto">
          <a:xfrm>
            <a:off x="6337300" y="3378200"/>
            <a:ext cx="168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GB" sz="1800">
                <a:latin typeface="Arial" charset="0"/>
              </a:rPr>
              <a:t>CCD detectors</a:t>
            </a:r>
          </a:p>
        </p:txBody>
      </p:sp>
      <p:sp>
        <p:nvSpPr>
          <p:cNvPr id="19482" name="Text Box 34"/>
          <p:cNvSpPr txBox="1">
            <a:spLocks noChangeArrowheads="1"/>
          </p:cNvSpPr>
          <p:nvPr/>
        </p:nvSpPr>
        <p:spPr bwMode="auto">
          <a:xfrm>
            <a:off x="262640" y="6486525"/>
            <a:ext cx="162736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dirty="0">
                <a:latin typeface="Arial" charset="0"/>
              </a:rPr>
              <a:t>Figures courtesy David Katz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16D9A15-72A9-4202-AAC9-D612A35FAE1F}" type="slidenum">
              <a:rPr lang="en-GB" sz="1400" smtClean="0"/>
              <a:pPr/>
              <a:t>18</a:t>
            </a:fld>
            <a:endParaRPr lang="en-GB" sz="1400" smtClean="0"/>
          </a:p>
        </p:txBody>
      </p:sp>
      <p:grpSp>
        <p:nvGrpSpPr>
          <p:cNvPr id="549915" name="Group 1051"/>
          <p:cNvGrpSpPr>
            <a:grpSpLocks/>
          </p:cNvGrpSpPr>
          <p:nvPr/>
        </p:nvGrpSpPr>
        <p:grpSpPr bwMode="auto">
          <a:xfrm>
            <a:off x="1058863" y="1120775"/>
            <a:ext cx="6329362" cy="4624388"/>
            <a:chOff x="720" y="1090"/>
            <a:chExt cx="3987" cy="2913"/>
          </a:xfrm>
        </p:grpSpPr>
        <p:sp>
          <p:nvSpPr>
            <p:cNvPr id="20518" name="Freeform 1052"/>
            <p:cNvSpPr>
              <a:spLocks/>
            </p:cNvSpPr>
            <p:nvPr/>
          </p:nvSpPr>
          <p:spPr bwMode="auto">
            <a:xfrm>
              <a:off x="720" y="1277"/>
              <a:ext cx="2314" cy="2726"/>
            </a:xfrm>
            <a:custGeom>
              <a:avLst/>
              <a:gdLst>
                <a:gd name="T0" fmla="*/ 0 w 2314"/>
                <a:gd name="T1" fmla="*/ 0 h 2726"/>
                <a:gd name="T2" fmla="*/ 1106 w 2314"/>
                <a:gd name="T3" fmla="*/ 1106 h 2726"/>
                <a:gd name="T4" fmla="*/ 2314 w 2314"/>
                <a:gd name="T5" fmla="*/ 2726 h 27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14" h="2726">
                  <a:moveTo>
                    <a:pt x="0" y="0"/>
                  </a:moveTo>
                  <a:cubicBezTo>
                    <a:pt x="360" y="326"/>
                    <a:pt x="720" y="652"/>
                    <a:pt x="1106" y="1106"/>
                  </a:cubicBezTo>
                  <a:cubicBezTo>
                    <a:pt x="1492" y="1560"/>
                    <a:pt x="1903" y="2143"/>
                    <a:pt x="2314" y="2726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20519" name="Freeform 1053"/>
            <p:cNvSpPr>
              <a:spLocks/>
            </p:cNvSpPr>
            <p:nvPr/>
          </p:nvSpPr>
          <p:spPr bwMode="auto">
            <a:xfrm>
              <a:off x="2641" y="1090"/>
              <a:ext cx="2066" cy="2615"/>
            </a:xfrm>
            <a:custGeom>
              <a:avLst/>
              <a:gdLst>
                <a:gd name="T0" fmla="*/ 0 w 2314"/>
                <a:gd name="T1" fmla="*/ 0 h 2726"/>
                <a:gd name="T2" fmla="*/ 628 w 2314"/>
                <a:gd name="T3" fmla="*/ 899 h 2726"/>
                <a:gd name="T4" fmla="*/ 1312 w 2314"/>
                <a:gd name="T5" fmla="*/ 2215 h 27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14" h="2726">
                  <a:moveTo>
                    <a:pt x="0" y="0"/>
                  </a:moveTo>
                  <a:cubicBezTo>
                    <a:pt x="360" y="326"/>
                    <a:pt x="720" y="652"/>
                    <a:pt x="1106" y="1106"/>
                  </a:cubicBezTo>
                  <a:cubicBezTo>
                    <a:pt x="1492" y="1560"/>
                    <a:pt x="1903" y="2143"/>
                    <a:pt x="2314" y="2726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549918" name="AutoShape 1054"/>
            <p:cNvSpPr>
              <a:spLocks noChangeArrowheads="1"/>
            </p:cNvSpPr>
            <p:nvPr/>
          </p:nvSpPr>
          <p:spPr bwMode="auto">
            <a:xfrm>
              <a:off x="2452" y="2494"/>
              <a:ext cx="178" cy="190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49919" name="AutoShape 1055"/>
            <p:cNvSpPr>
              <a:spLocks noChangeArrowheads="1"/>
            </p:cNvSpPr>
            <p:nvPr/>
          </p:nvSpPr>
          <p:spPr bwMode="auto">
            <a:xfrm>
              <a:off x="2367" y="1746"/>
              <a:ext cx="126" cy="139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49920" name="AutoShape 1056"/>
            <p:cNvSpPr>
              <a:spLocks noChangeArrowheads="1"/>
            </p:cNvSpPr>
            <p:nvPr/>
          </p:nvSpPr>
          <p:spPr bwMode="auto">
            <a:xfrm>
              <a:off x="2973" y="2551"/>
              <a:ext cx="126" cy="139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49921" name="AutoShape 1057"/>
            <p:cNvSpPr>
              <a:spLocks noChangeArrowheads="1"/>
            </p:cNvSpPr>
            <p:nvPr/>
          </p:nvSpPr>
          <p:spPr bwMode="auto">
            <a:xfrm>
              <a:off x="2716" y="1523"/>
              <a:ext cx="126" cy="139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49922" name="AutoShape 1058"/>
            <p:cNvSpPr>
              <a:spLocks noChangeArrowheads="1"/>
            </p:cNvSpPr>
            <p:nvPr/>
          </p:nvSpPr>
          <p:spPr bwMode="auto">
            <a:xfrm>
              <a:off x="1535" y="1097"/>
              <a:ext cx="126" cy="139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49923" name="AutoShape 1059"/>
            <p:cNvSpPr>
              <a:spLocks noChangeArrowheads="1"/>
            </p:cNvSpPr>
            <p:nvPr/>
          </p:nvSpPr>
          <p:spPr bwMode="auto">
            <a:xfrm>
              <a:off x="3765" y="3250"/>
              <a:ext cx="178" cy="190"/>
            </a:xfrm>
            <a:prstGeom prst="star5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0484" name="Rectangle 1060"/>
          <p:cNvSpPr>
            <a:spLocks noChangeArrowheads="1"/>
          </p:cNvSpPr>
          <p:nvPr/>
        </p:nvSpPr>
        <p:spPr bwMode="auto">
          <a:xfrm>
            <a:off x="190500" y="187325"/>
            <a:ext cx="87455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3200">
                <a:solidFill>
                  <a:schemeClr val="tx2"/>
                </a:solidFill>
                <a:latin typeface="Arial" charset="0"/>
              </a:rPr>
              <a:t>Data-Reduction Principles</a:t>
            </a:r>
            <a:endParaRPr lang="en-GB" sz="440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549929" name="Group 1065"/>
          <p:cNvGrpSpPr>
            <a:grpSpLocks/>
          </p:cNvGrpSpPr>
          <p:nvPr/>
        </p:nvGrpSpPr>
        <p:grpSpPr bwMode="auto">
          <a:xfrm>
            <a:off x="1146175" y="981075"/>
            <a:ext cx="5811838" cy="5454650"/>
            <a:chOff x="855" y="835"/>
            <a:chExt cx="3661" cy="3436"/>
          </a:xfrm>
        </p:grpSpPr>
        <p:grpSp>
          <p:nvGrpSpPr>
            <p:cNvPr id="20504" name="Group 1026"/>
            <p:cNvGrpSpPr>
              <a:grpSpLocks/>
            </p:cNvGrpSpPr>
            <p:nvPr/>
          </p:nvGrpSpPr>
          <p:grpSpPr bwMode="auto">
            <a:xfrm>
              <a:off x="855" y="835"/>
              <a:ext cx="3661" cy="2771"/>
              <a:chOff x="883" y="660"/>
              <a:chExt cx="3661" cy="2771"/>
            </a:xfrm>
          </p:grpSpPr>
          <p:sp>
            <p:nvSpPr>
              <p:cNvPr id="20507" name="Freeform 1027"/>
              <p:cNvSpPr>
                <a:spLocks/>
              </p:cNvSpPr>
              <p:nvPr/>
            </p:nvSpPr>
            <p:spPr bwMode="auto">
              <a:xfrm>
                <a:off x="883" y="660"/>
                <a:ext cx="1894" cy="2529"/>
              </a:xfrm>
              <a:custGeom>
                <a:avLst/>
                <a:gdLst>
                  <a:gd name="T0" fmla="*/ 0 w 1894"/>
                  <a:gd name="T1" fmla="*/ 2529 h 2529"/>
                  <a:gd name="T2" fmla="*/ 463 w 1894"/>
                  <a:gd name="T3" fmla="*/ 1826 h 2529"/>
                  <a:gd name="T4" fmla="*/ 1037 w 1894"/>
                  <a:gd name="T5" fmla="*/ 1046 h 2529"/>
                  <a:gd name="T6" fmla="*/ 1894 w 1894"/>
                  <a:gd name="T7" fmla="*/ 0 h 25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94" h="2529">
                    <a:moveTo>
                      <a:pt x="0" y="2529"/>
                    </a:moveTo>
                    <a:cubicBezTo>
                      <a:pt x="145" y="2301"/>
                      <a:pt x="290" y="2073"/>
                      <a:pt x="463" y="1826"/>
                    </a:cubicBezTo>
                    <a:cubicBezTo>
                      <a:pt x="636" y="1579"/>
                      <a:pt x="799" y="1350"/>
                      <a:pt x="1037" y="1046"/>
                    </a:cubicBezTo>
                    <a:cubicBezTo>
                      <a:pt x="1275" y="742"/>
                      <a:pt x="1751" y="179"/>
                      <a:pt x="1894" y="0"/>
                    </a:cubicBezTo>
                  </a:path>
                </a:pathLst>
              </a:cu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0508" name="Freeform 1028"/>
              <p:cNvSpPr>
                <a:spLocks/>
              </p:cNvSpPr>
              <p:nvPr/>
            </p:nvSpPr>
            <p:spPr bwMode="auto">
              <a:xfrm>
                <a:off x="2650" y="902"/>
                <a:ext cx="1894" cy="2529"/>
              </a:xfrm>
              <a:custGeom>
                <a:avLst/>
                <a:gdLst>
                  <a:gd name="T0" fmla="*/ 0 w 1894"/>
                  <a:gd name="T1" fmla="*/ 2529 h 2529"/>
                  <a:gd name="T2" fmla="*/ 463 w 1894"/>
                  <a:gd name="T3" fmla="*/ 1826 h 2529"/>
                  <a:gd name="T4" fmla="*/ 1037 w 1894"/>
                  <a:gd name="T5" fmla="*/ 1046 h 2529"/>
                  <a:gd name="T6" fmla="*/ 1894 w 1894"/>
                  <a:gd name="T7" fmla="*/ 0 h 25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94" h="2529">
                    <a:moveTo>
                      <a:pt x="0" y="2529"/>
                    </a:moveTo>
                    <a:cubicBezTo>
                      <a:pt x="145" y="2301"/>
                      <a:pt x="290" y="2073"/>
                      <a:pt x="463" y="1826"/>
                    </a:cubicBezTo>
                    <a:cubicBezTo>
                      <a:pt x="636" y="1579"/>
                      <a:pt x="799" y="1350"/>
                      <a:pt x="1037" y="1046"/>
                    </a:cubicBezTo>
                    <a:cubicBezTo>
                      <a:pt x="1275" y="742"/>
                      <a:pt x="1751" y="179"/>
                      <a:pt x="1894" y="0"/>
                    </a:cubicBezTo>
                  </a:path>
                </a:pathLst>
              </a:cu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549893" name="AutoShape 1029"/>
              <p:cNvSpPr>
                <a:spLocks noChangeArrowheads="1"/>
              </p:cNvSpPr>
              <p:nvPr/>
            </p:nvSpPr>
            <p:spPr bwMode="auto">
              <a:xfrm>
                <a:off x="2229" y="2400"/>
                <a:ext cx="178" cy="190"/>
              </a:xfrm>
              <a:prstGeom prst="star5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9894" name="AutoShape 1030"/>
              <p:cNvSpPr>
                <a:spLocks noChangeArrowheads="1"/>
              </p:cNvSpPr>
              <p:nvPr/>
            </p:nvSpPr>
            <p:spPr bwMode="auto">
              <a:xfrm>
                <a:off x="2385" y="1647"/>
                <a:ext cx="126" cy="139"/>
              </a:xfrm>
              <a:prstGeom prst="star5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9895" name="AutoShape 1031"/>
              <p:cNvSpPr>
                <a:spLocks noChangeArrowheads="1"/>
              </p:cNvSpPr>
              <p:nvPr/>
            </p:nvSpPr>
            <p:spPr bwMode="auto">
              <a:xfrm>
                <a:off x="2207" y="2729"/>
                <a:ext cx="126" cy="139"/>
              </a:xfrm>
              <a:prstGeom prst="star5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9896" name="AutoShape 1032"/>
              <p:cNvSpPr>
                <a:spLocks noChangeArrowheads="1"/>
              </p:cNvSpPr>
              <p:nvPr/>
            </p:nvSpPr>
            <p:spPr bwMode="auto">
              <a:xfrm>
                <a:off x="3066" y="2362"/>
                <a:ext cx="126" cy="139"/>
              </a:xfrm>
              <a:prstGeom prst="star5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9897" name="AutoShape 1033"/>
              <p:cNvSpPr>
                <a:spLocks noChangeArrowheads="1"/>
              </p:cNvSpPr>
              <p:nvPr/>
            </p:nvSpPr>
            <p:spPr bwMode="auto">
              <a:xfrm>
                <a:off x="2818" y="1318"/>
                <a:ext cx="126" cy="139"/>
              </a:xfrm>
              <a:prstGeom prst="star5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9898" name="AutoShape 1034"/>
              <p:cNvSpPr>
                <a:spLocks noChangeArrowheads="1"/>
              </p:cNvSpPr>
              <p:nvPr/>
            </p:nvSpPr>
            <p:spPr bwMode="auto">
              <a:xfrm>
                <a:off x="1509" y="2974"/>
                <a:ext cx="91" cy="96"/>
              </a:xfrm>
              <a:prstGeom prst="star5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9899" name="AutoShape 1035"/>
              <p:cNvSpPr>
                <a:spLocks noChangeArrowheads="1"/>
              </p:cNvSpPr>
              <p:nvPr/>
            </p:nvSpPr>
            <p:spPr bwMode="auto">
              <a:xfrm>
                <a:off x="2300" y="3182"/>
                <a:ext cx="126" cy="139"/>
              </a:xfrm>
              <a:prstGeom prst="star5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9900" name="AutoShape 1036"/>
              <p:cNvSpPr>
                <a:spLocks noChangeArrowheads="1"/>
              </p:cNvSpPr>
              <p:nvPr/>
            </p:nvSpPr>
            <p:spPr bwMode="auto">
              <a:xfrm>
                <a:off x="3518" y="1520"/>
                <a:ext cx="92" cy="96"/>
              </a:xfrm>
              <a:prstGeom prst="star5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9901" name="AutoShape 1037"/>
              <p:cNvSpPr>
                <a:spLocks noChangeArrowheads="1"/>
              </p:cNvSpPr>
              <p:nvPr/>
            </p:nvSpPr>
            <p:spPr bwMode="auto">
              <a:xfrm>
                <a:off x="3125" y="768"/>
                <a:ext cx="117" cy="113"/>
              </a:xfrm>
              <a:prstGeom prst="star5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20505" name="Line 1061"/>
            <p:cNvSpPr>
              <a:spLocks noChangeShapeType="1"/>
            </p:cNvSpPr>
            <p:nvPr/>
          </p:nvSpPr>
          <p:spPr bwMode="auto">
            <a:xfrm flipV="1">
              <a:off x="1034" y="3313"/>
              <a:ext cx="695" cy="9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0506" name="Text Box 1062"/>
            <p:cNvSpPr txBox="1">
              <a:spLocks noChangeArrowheads="1"/>
            </p:cNvSpPr>
            <p:nvPr/>
          </p:nvSpPr>
          <p:spPr bwMode="auto">
            <a:xfrm>
              <a:off x="1338" y="3694"/>
              <a:ext cx="124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1800">
                  <a:latin typeface="Arial" charset="0"/>
                </a:rPr>
                <a:t>Sky scans</a:t>
              </a:r>
            </a:p>
            <a:p>
              <a:r>
                <a:rPr lang="en-GB" sz="1800">
                  <a:latin typeface="Arial" charset="0"/>
                </a:rPr>
                <a:t>(highest accuracy</a:t>
              </a:r>
            </a:p>
            <a:p>
              <a:r>
                <a:rPr lang="en-GB" sz="1800">
                  <a:latin typeface="Arial" charset="0"/>
                </a:rPr>
                <a:t>along scan)</a:t>
              </a:r>
            </a:p>
          </p:txBody>
        </p:sp>
      </p:grpSp>
      <p:grpSp>
        <p:nvGrpSpPr>
          <p:cNvPr id="549930" name="Group 1066"/>
          <p:cNvGrpSpPr>
            <a:grpSpLocks/>
          </p:cNvGrpSpPr>
          <p:nvPr/>
        </p:nvGrpSpPr>
        <p:grpSpPr bwMode="auto">
          <a:xfrm>
            <a:off x="561975" y="1514475"/>
            <a:ext cx="8078788" cy="3402013"/>
            <a:chOff x="487" y="1171"/>
            <a:chExt cx="5089" cy="2143"/>
          </a:xfrm>
        </p:grpSpPr>
        <p:grpSp>
          <p:nvGrpSpPr>
            <p:cNvPr id="20489" name="Group 1038"/>
            <p:cNvGrpSpPr>
              <a:grpSpLocks/>
            </p:cNvGrpSpPr>
            <p:nvPr/>
          </p:nvGrpSpPr>
          <p:grpSpPr bwMode="auto">
            <a:xfrm>
              <a:off x="487" y="1171"/>
              <a:ext cx="5024" cy="2143"/>
              <a:chOff x="515" y="996"/>
              <a:chExt cx="5024" cy="2143"/>
            </a:xfrm>
          </p:grpSpPr>
          <p:sp>
            <p:nvSpPr>
              <p:cNvPr id="549903" name="AutoShape 1039"/>
              <p:cNvSpPr>
                <a:spLocks noChangeArrowheads="1"/>
              </p:cNvSpPr>
              <p:nvPr/>
            </p:nvSpPr>
            <p:spPr bwMode="auto">
              <a:xfrm>
                <a:off x="2443" y="2271"/>
                <a:ext cx="178" cy="190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9904" name="AutoShape 1040"/>
              <p:cNvSpPr>
                <a:spLocks noChangeArrowheads="1"/>
              </p:cNvSpPr>
              <p:nvPr/>
            </p:nvSpPr>
            <p:spPr bwMode="auto">
              <a:xfrm>
                <a:off x="2428" y="1527"/>
                <a:ext cx="126" cy="139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9905" name="AutoShape 1041"/>
              <p:cNvSpPr>
                <a:spLocks noChangeArrowheads="1"/>
              </p:cNvSpPr>
              <p:nvPr/>
            </p:nvSpPr>
            <p:spPr bwMode="auto">
              <a:xfrm>
                <a:off x="1016" y="2481"/>
                <a:ext cx="126" cy="139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9906" name="AutoShape 1042"/>
              <p:cNvSpPr>
                <a:spLocks noChangeArrowheads="1"/>
              </p:cNvSpPr>
              <p:nvPr/>
            </p:nvSpPr>
            <p:spPr bwMode="auto">
              <a:xfrm>
                <a:off x="3066" y="2308"/>
                <a:ext cx="126" cy="139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9907" name="AutoShape 1043"/>
              <p:cNvSpPr>
                <a:spLocks noChangeArrowheads="1"/>
              </p:cNvSpPr>
              <p:nvPr/>
            </p:nvSpPr>
            <p:spPr bwMode="auto">
              <a:xfrm>
                <a:off x="2818" y="1264"/>
                <a:ext cx="126" cy="139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9908" name="AutoShape 1044"/>
              <p:cNvSpPr>
                <a:spLocks noChangeArrowheads="1"/>
              </p:cNvSpPr>
              <p:nvPr/>
            </p:nvSpPr>
            <p:spPr bwMode="auto">
              <a:xfrm>
                <a:off x="3671" y="1520"/>
                <a:ext cx="92" cy="96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9909" name="AutoShape 1045"/>
              <p:cNvSpPr>
                <a:spLocks noChangeArrowheads="1"/>
              </p:cNvSpPr>
              <p:nvPr/>
            </p:nvSpPr>
            <p:spPr bwMode="auto">
              <a:xfrm>
                <a:off x="4754" y="1299"/>
                <a:ext cx="117" cy="113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99" name="Freeform 1046"/>
              <p:cNvSpPr>
                <a:spLocks/>
              </p:cNvSpPr>
              <p:nvPr/>
            </p:nvSpPr>
            <p:spPr bwMode="auto">
              <a:xfrm>
                <a:off x="515" y="996"/>
                <a:ext cx="4903" cy="701"/>
              </a:xfrm>
              <a:custGeom>
                <a:avLst/>
                <a:gdLst>
                  <a:gd name="T0" fmla="*/ 0 w 4903"/>
                  <a:gd name="T1" fmla="*/ 701 h 701"/>
                  <a:gd name="T2" fmla="*/ 1637 w 4903"/>
                  <a:gd name="T3" fmla="*/ 289 h 701"/>
                  <a:gd name="T4" fmla="*/ 3703 w 4903"/>
                  <a:gd name="T5" fmla="*/ 41 h 701"/>
                  <a:gd name="T6" fmla="*/ 4903 w 4903"/>
                  <a:gd name="T7" fmla="*/ 41 h 7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03" h="701">
                    <a:moveTo>
                      <a:pt x="0" y="701"/>
                    </a:moveTo>
                    <a:cubicBezTo>
                      <a:pt x="510" y="550"/>
                      <a:pt x="1020" y="399"/>
                      <a:pt x="1637" y="289"/>
                    </a:cubicBezTo>
                    <a:cubicBezTo>
                      <a:pt x="2254" y="179"/>
                      <a:pt x="3159" y="82"/>
                      <a:pt x="3703" y="41"/>
                    </a:cubicBezTo>
                    <a:cubicBezTo>
                      <a:pt x="4247" y="0"/>
                      <a:pt x="4575" y="20"/>
                      <a:pt x="4903" y="41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0500" name="Freeform 1047"/>
              <p:cNvSpPr>
                <a:spLocks/>
              </p:cNvSpPr>
              <p:nvPr/>
            </p:nvSpPr>
            <p:spPr bwMode="auto">
              <a:xfrm>
                <a:off x="636" y="2438"/>
                <a:ext cx="4903" cy="701"/>
              </a:xfrm>
              <a:custGeom>
                <a:avLst/>
                <a:gdLst>
                  <a:gd name="T0" fmla="*/ 0 w 4903"/>
                  <a:gd name="T1" fmla="*/ 701 h 701"/>
                  <a:gd name="T2" fmla="*/ 1637 w 4903"/>
                  <a:gd name="T3" fmla="*/ 289 h 701"/>
                  <a:gd name="T4" fmla="*/ 3703 w 4903"/>
                  <a:gd name="T5" fmla="*/ 41 h 701"/>
                  <a:gd name="T6" fmla="*/ 4903 w 4903"/>
                  <a:gd name="T7" fmla="*/ 41 h 7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03" h="701">
                    <a:moveTo>
                      <a:pt x="0" y="701"/>
                    </a:moveTo>
                    <a:cubicBezTo>
                      <a:pt x="510" y="550"/>
                      <a:pt x="1020" y="399"/>
                      <a:pt x="1637" y="289"/>
                    </a:cubicBezTo>
                    <a:cubicBezTo>
                      <a:pt x="2254" y="179"/>
                      <a:pt x="3159" y="82"/>
                      <a:pt x="3703" y="41"/>
                    </a:cubicBezTo>
                    <a:cubicBezTo>
                      <a:pt x="4247" y="0"/>
                      <a:pt x="4575" y="20"/>
                      <a:pt x="4903" y="41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549912" name="AutoShape 1048"/>
              <p:cNvSpPr>
                <a:spLocks noChangeArrowheads="1"/>
              </p:cNvSpPr>
              <p:nvPr/>
            </p:nvSpPr>
            <p:spPr bwMode="auto">
              <a:xfrm>
                <a:off x="4410" y="2077"/>
                <a:ext cx="126" cy="139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9913" name="AutoShape 1049"/>
              <p:cNvSpPr>
                <a:spLocks noChangeArrowheads="1"/>
              </p:cNvSpPr>
              <p:nvPr/>
            </p:nvSpPr>
            <p:spPr bwMode="auto">
              <a:xfrm>
                <a:off x="1357" y="1751"/>
                <a:ext cx="126" cy="139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9914" name="AutoShape 1050"/>
              <p:cNvSpPr>
                <a:spLocks noChangeArrowheads="1"/>
              </p:cNvSpPr>
              <p:nvPr/>
            </p:nvSpPr>
            <p:spPr bwMode="auto">
              <a:xfrm>
                <a:off x="1719" y="2233"/>
                <a:ext cx="126" cy="139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20490" name="Line 1063"/>
            <p:cNvSpPr>
              <a:spLocks noChangeShapeType="1"/>
            </p:cNvSpPr>
            <p:nvPr/>
          </p:nvSpPr>
          <p:spPr bwMode="auto">
            <a:xfrm flipH="1" flipV="1">
              <a:off x="5431" y="1219"/>
              <a:ext cx="0" cy="1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0491" name="Text Box 1064"/>
            <p:cNvSpPr txBox="1">
              <a:spLocks noChangeArrowheads="1"/>
            </p:cNvSpPr>
            <p:nvPr/>
          </p:nvSpPr>
          <p:spPr bwMode="auto">
            <a:xfrm>
              <a:off x="4459" y="1846"/>
              <a:ext cx="1117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latin typeface="Arial" charset="0"/>
                </a:rPr>
                <a:t>Scan width = 0.7</a:t>
              </a:r>
              <a:r>
                <a:rPr lang="en-US" sz="1600">
                  <a:latin typeface="Arial" charset="0"/>
                  <a:cs typeface="Times New Roman" pitchFamily="18" charset="0"/>
                </a:rPr>
                <a:t>°</a:t>
              </a:r>
              <a:endParaRPr lang="en-US" sz="1600">
                <a:latin typeface="Arial" charset="0"/>
              </a:endParaRPr>
            </a:p>
          </p:txBody>
        </p:sp>
      </p:grpSp>
      <p:sp>
        <p:nvSpPr>
          <p:cNvPr id="20487" name="Text Box 1067"/>
          <p:cNvSpPr txBox="1">
            <a:spLocks noChangeArrowheads="1"/>
          </p:cNvSpPr>
          <p:nvPr/>
        </p:nvSpPr>
        <p:spPr bwMode="auto">
          <a:xfrm>
            <a:off x="5172075" y="5327650"/>
            <a:ext cx="3733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1. Object matching in successive scans</a:t>
            </a:r>
          </a:p>
          <a:p>
            <a:pPr algn="l"/>
            <a:r>
              <a:rPr lang="en-US" sz="1400">
                <a:latin typeface="Arial" charset="0"/>
              </a:rPr>
              <a:t>2. Attitude and calibrations are updated</a:t>
            </a:r>
          </a:p>
          <a:p>
            <a:pPr algn="l"/>
            <a:r>
              <a:rPr lang="en-US" sz="1400">
                <a:latin typeface="Arial" charset="0"/>
              </a:rPr>
              <a:t>3. Objects positions etc. are solved</a:t>
            </a:r>
          </a:p>
          <a:p>
            <a:pPr algn="l"/>
            <a:r>
              <a:rPr lang="en-US" sz="1400">
                <a:latin typeface="Arial" charset="0"/>
              </a:rPr>
              <a:t>4. Higher-order terms are solved</a:t>
            </a:r>
          </a:p>
          <a:p>
            <a:pPr algn="l"/>
            <a:r>
              <a:rPr lang="en-US" sz="1400">
                <a:latin typeface="Arial" charset="0"/>
              </a:rPr>
              <a:t>5. More scans are added</a:t>
            </a:r>
          </a:p>
          <a:p>
            <a:pPr algn="l"/>
            <a:r>
              <a:rPr lang="en-US" sz="1400">
                <a:latin typeface="Arial" charset="0"/>
              </a:rPr>
              <a:t>6. System is iterated</a:t>
            </a:r>
          </a:p>
        </p:txBody>
      </p:sp>
      <p:sp>
        <p:nvSpPr>
          <p:cNvPr id="20488" name="Text Box 1068"/>
          <p:cNvSpPr txBox="1">
            <a:spLocks noChangeArrowheads="1"/>
          </p:cNvSpPr>
          <p:nvPr/>
        </p:nvSpPr>
        <p:spPr bwMode="auto">
          <a:xfrm>
            <a:off x="108722" y="6486525"/>
            <a:ext cx="194155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dirty="0">
                <a:latin typeface="Arial" charset="0"/>
              </a:rPr>
              <a:t>Figure courtesy Michael Perryman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9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4A69721-F582-4865-BA45-8C0F8138E97D}" type="slidenum">
              <a:rPr lang="en-GB" sz="1400" smtClean="0"/>
              <a:pPr/>
              <a:t>19</a:t>
            </a:fld>
            <a:endParaRPr lang="en-GB" sz="1400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79450" y="209550"/>
            <a:ext cx="7772400" cy="644525"/>
          </a:xfrm>
        </p:spPr>
        <p:txBody>
          <a:bodyPr/>
          <a:lstStyle/>
          <a:p>
            <a:r>
              <a:rPr lang="en-GB" sz="3200" smtClean="0">
                <a:latin typeface="Arial" charset="0"/>
              </a:rPr>
              <a:t>Scientific Organisation</a:t>
            </a:r>
            <a:endParaRPr lang="en-GB" smtClean="0">
              <a:latin typeface="Arial" charset="0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600" y="1082675"/>
            <a:ext cx="7750175" cy="56642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1600" dirty="0" smtClean="0">
                <a:latin typeface="Arial" charset="0"/>
              </a:rPr>
              <a:t>Gaia Science Team (GST): </a:t>
            </a:r>
          </a:p>
          <a:p>
            <a:pPr marL="457200" lvl="1" indent="0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latin typeface="Arial" charset="0"/>
              </a:rPr>
              <a:t>7 members + ESA Project Scientist + DPAC Executive Chair</a:t>
            </a:r>
            <a:endParaRPr lang="en-US" sz="300" dirty="0" smtClean="0">
              <a:latin typeface="Arial" charset="0"/>
            </a:endParaRPr>
          </a:p>
          <a:p>
            <a:pPr marL="457200" lvl="1" indent="0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endParaRPr lang="en-US" sz="700" dirty="0" smtClean="0">
              <a:latin typeface="Arial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defRPr/>
            </a:pPr>
            <a:r>
              <a:rPr lang="en-US" sz="1600" dirty="0" smtClean="0">
                <a:latin typeface="Arial" charset="0"/>
              </a:rPr>
              <a:t>Scientific community: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1600" dirty="0" err="1" smtClean="0">
                <a:latin typeface="Arial" charset="0"/>
              </a:rPr>
              <a:t>organised</a:t>
            </a:r>
            <a:r>
              <a:rPr lang="en-US" sz="1600" dirty="0" smtClean="0">
                <a:latin typeface="Arial" charset="0"/>
              </a:rPr>
              <a:t> in Data Processing and Analysis Consortium (DPAC)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1600" dirty="0" smtClean="0">
                <a:latin typeface="Arial" charset="0"/>
              </a:rPr>
              <a:t>450+ scientists in 20+ countries active at some level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1600" dirty="0" smtClean="0">
                <a:latin typeface="Arial" charset="0"/>
              </a:rPr>
              <a:t>GREAT network for post-mission science exploitation</a:t>
            </a:r>
          </a:p>
          <a:p>
            <a:pPr marL="457200" lvl="1" indent="0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endParaRPr lang="en-US" sz="700" dirty="0" smtClean="0">
              <a:latin typeface="Arial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defRPr/>
            </a:pPr>
            <a:r>
              <a:rPr lang="en-US" sz="1600" dirty="0" smtClean="0">
                <a:latin typeface="Arial" charset="0"/>
              </a:rPr>
              <a:t>Community is active and productive: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1600" dirty="0" smtClean="0">
                <a:latin typeface="Arial" charset="0"/>
              </a:rPr>
              <a:t>regular Science </a:t>
            </a:r>
            <a:r>
              <a:rPr lang="en-US" sz="1600" dirty="0">
                <a:latin typeface="Arial" charset="0"/>
              </a:rPr>
              <a:t>T</a:t>
            </a:r>
            <a:r>
              <a:rPr lang="en-US" sz="1600" dirty="0" smtClean="0">
                <a:latin typeface="Arial" charset="0"/>
              </a:rPr>
              <a:t>eam / DPAC meetings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1600" dirty="0" smtClean="0">
                <a:latin typeface="Arial" charset="0"/>
              </a:rPr>
              <a:t>growing archive of scientific and processing-software reports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1600" dirty="0" smtClean="0">
                <a:latin typeface="Arial" charset="0"/>
              </a:rPr>
              <a:t>advance of algorithms, calibration models, accuracy models, etc.</a:t>
            </a:r>
          </a:p>
          <a:p>
            <a:pPr marL="457200" lvl="1" indent="0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endParaRPr lang="en-US" sz="700" dirty="0" smtClean="0">
              <a:latin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GB" sz="1600" dirty="0" smtClean="0">
                <a:latin typeface="Arial" charset="0"/>
              </a:rPr>
              <a:t>Data-distribution policy: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600" dirty="0" smtClean="0">
                <a:latin typeface="Arial" charset="0"/>
              </a:rPr>
              <a:t>final catalogue ~20</a:t>
            </a:r>
            <a:r>
              <a:rPr lang="en-US" sz="1600" dirty="0" smtClean="0">
                <a:latin typeface="Arial" charset="0"/>
              </a:rPr>
              <a:t>22</a:t>
            </a:r>
            <a:endParaRPr lang="en-GB" sz="1600" dirty="0" smtClean="0">
              <a:latin typeface="Arial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GB" sz="1600" dirty="0" smtClean="0">
                <a:latin typeface="Arial" charset="0"/>
                <a:hlinkClick r:id="rId3"/>
              </a:rPr>
              <a:t>intermediate catalogues </a:t>
            </a:r>
            <a:r>
              <a:rPr lang="en-GB" sz="1600" dirty="0" smtClean="0">
                <a:latin typeface="Arial" charset="0"/>
              </a:rPr>
              <a:t>defined 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intermediate releases starting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2016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positions; parallaxes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and proper motions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will be added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2017</a:t>
            </a:r>
          </a:p>
          <a:p>
            <a:pPr marL="914400" lvl="2" indent="0">
              <a:lnSpc>
                <a:spcPct val="80000"/>
              </a:lnSpc>
              <a:buNone/>
              <a:defRPr/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GB" sz="1600" dirty="0" smtClean="0">
                <a:latin typeface="Arial" charset="0"/>
              </a:rPr>
              <a:t>science-alerts data released immediately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600" dirty="0" smtClean="0">
                <a:latin typeface="Arial" charset="0"/>
              </a:rPr>
              <a:t>no proprietary data rights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4797425" y="692150"/>
            <a:ext cx="4144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DED13D3-930A-4C52-8EE9-10CAE9624483}" type="slidenum">
              <a:rPr lang="en-GB" sz="1400" smtClean="0"/>
              <a:pPr/>
              <a:t>2</a:t>
            </a:fld>
            <a:endParaRPr lang="en-GB" sz="14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52550"/>
            <a:ext cx="8166100" cy="4957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 smtClean="0">
                <a:latin typeface="Arial" charset="0"/>
              </a:rPr>
              <a:t>Astrometry (G &lt; 20 mag):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>
                <a:latin typeface="Arial" charset="0"/>
              </a:rPr>
              <a:t>completeness to 20 mag (</a:t>
            </a:r>
            <a:r>
              <a:rPr lang="en-GB" sz="1600" dirty="0" smtClean="0">
                <a:latin typeface="Arial" charset="0"/>
                <a:sym typeface="Symbol" pitchFamily="18" charset="2"/>
              </a:rPr>
              <a:t>on-board detection)  </a:t>
            </a:r>
            <a:r>
              <a:rPr lang="en-GB" sz="1600" dirty="0" smtClean="0">
                <a:latin typeface="Arial" charset="0"/>
              </a:rPr>
              <a:t>10</a:t>
            </a:r>
            <a:r>
              <a:rPr lang="en-GB" sz="1600" baseline="30000" dirty="0" smtClean="0">
                <a:latin typeface="Arial" charset="0"/>
              </a:rPr>
              <a:t>9</a:t>
            </a:r>
            <a:r>
              <a:rPr lang="en-GB" sz="1600" dirty="0" smtClean="0">
                <a:latin typeface="Arial" charset="0"/>
              </a:rPr>
              <a:t> stars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>
                <a:latin typeface="Arial" charset="0"/>
              </a:rPr>
              <a:t>accuracy: 26 </a:t>
            </a:r>
            <a:r>
              <a:rPr lang="el-GR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μ</a:t>
            </a:r>
            <a:r>
              <a:rPr lang="en-GB" sz="1600" dirty="0" smtClean="0">
                <a:latin typeface="Arial" charset="0"/>
              </a:rPr>
              <a:t>arcsec at G=15 mag (Hipparcos: 1 </a:t>
            </a:r>
            <a:r>
              <a:rPr lang="en-GB" sz="1600" dirty="0" err="1" smtClean="0">
                <a:latin typeface="Arial" charset="0"/>
              </a:rPr>
              <a:t>milliarcsec</a:t>
            </a:r>
            <a:r>
              <a:rPr lang="en-GB" sz="1600" dirty="0" smtClean="0">
                <a:latin typeface="Arial" charset="0"/>
              </a:rPr>
              <a:t> at 9 mag)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>
                <a:latin typeface="Arial" charset="0"/>
              </a:rPr>
              <a:t>scanning satellite, two viewing directions</a:t>
            </a:r>
          </a:p>
          <a:p>
            <a:pPr marL="1162050" lvl="2">
              <a:lnSpc>
                <a:spcPct val="80000"/>
              </a:lnSpc>
              <a:buFontTx/>
              <a:buNone/>
            </a:pPr>
            <a:r>
              <a:rPr lang="en-GB" sz="1600" dirty="0" smtClean="0">
                <a:latin typeface="Arial" charset="0"/>
                <a:sym typeface="Symbol" pitchFamily="18" charset="2"/>
              </a:rPr>
              <a:t></a:t>
            </a:r>
            <a:r>
              <a:rPr lang="en-GB" sz="1600" dirty="0" smtClean="0">
                <a:latin typeface="Arial" charset="0"/>
              </a:rPr>
              <a:t>  global accuracy, with optimal use of observing time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>
                <a:latin typeface="Arial" charset="0"/>
              </a:rPr>
              <a:t>principle: global </a:t>
            </a:r>
            <a:r>
              <a:rPr lang="en-GB" sz="1600" dirty="0" err="1" smtClean="0">
                <a:latin typeface="Arial" charset="0"/>
              </a:rPr>
              <a:t>astrometric</a:t>
            </a:r>
            <a:r>
              <a:rPr lang="en-GB" sz="1600" dirty="0" smtClean="0">
                <a:latin typeface="Arial" charset="0"/>
              </a:rPr>
              <a:t> reduction (as for </a:t>
            </a:r>
            <a:r>
              <a:rPr lang="en-GB" sz="1600" dirty="0" err="1" smtClean="0">
                <a:latin typeface="Arial" charset="0"/>
              </a:rPr>
              <a:t>Hipparcos</a:t>
            </a:r>
            <a:r>
              <a:rPr lang="en-GB" sz="1600" dirty="0" smtClean="0">
                <a:latin typeface="Arial" charset="0"/>
              </a:rPr>
              <a:t>)</a:t>
            </a:r>
          </a:p>
          <a:p>
            <a:pPr lvl="1">
              <a:lnSpc>
                <a:spcPct val="80000"/>
              </a:lnSpc>
            </a:pPr>
            <a:endParaRPr lang="en-GB" sz="1600" dirty="0" smtClean="0"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1800" dirty="0" smtClean="0">
                <a:latin typeface="Arial" charset="0"/>
              </a:rPr>
              <a:t>Photometry (G &lt; 20 mag):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>
                <a:latin typeface="Arial" charset="0"/>
              </a:rPr>
              <a:t>astrophysical diagnostics (low-dispersion photometry) + chromaticity</a:t>
            </a:r>
          </a:p>
          <a:p>
            <a:pPr marL="1162050" lvl="2">
              <a:lnSpc>
                <a:spcPct val="80000"/>
              </a:lnSpc>
              <a:buFont typeface="Symbol" pitchFamily="18" charset="2"/>
              <a:buChar char="Þ"/>
            </a:pPr>
            <a:r>
              <a:rPr lang="en-GB" sz="1600" dirty="0" smtClean="0">
                <a:latin typeface="Arial" charset="0"/>
                <a:sym typeface="Symbol" pitchFamily="18" charset="2"/>
              </a:rPr>
              <a:t></a:t>
            </a:r>
            <a:r>
              <a:rPr lang="en-GB" sz="1600" dirty="0" err="1" smtClean="0">
                <a:latin typeface="Arial" charset="0"/>
              </a:rPr>
              <a:t>T</a:t>
            </a:r>
            <a:r>
              <a:rPr lang="en-GB" sz="1600" baseline="-25000" dirty="0" err="1" smtClean="0">
                <a:latin typeface="Arial" charset="0"/>
              </a:rPr>
              <a:t>eff</a:t>
            </a:r>
            <a:r>
              <a:rPr lang="en-GB" sz="1600" dirty="0" smtClean="0">
                <a:latin typeface="Arial" charset="0"/>
              </a:rPr>
              <a:t> ~ 100 K, log g, [Fe/H] to 0.2 </a:t>
            </a:r>
            <a:r>
              <a:rPr lang="en-GB" sz="1600" dirty="0" err="1" smtClean="0">
                <a:latin typeface="Arial" charset="0"/>
              </a:rPr>
              <a:t>dex</a:t>
            </a:r>
            <a:r>
              <a:rPr lang="en-GB" sz="1600" dirty="0" smtClean="0">
                <a:latin typeface="Arial" charset="0"/>
              </a:rPr>
              <a:t>, extinction (</a:t>
            </a:r>
            <a:r>
              <a:rPr lang="en-GB" sz="1600" dirty="0" smtClean="0">
                <a:latin typeface="Arial" charset="0"/>
                <a:sym typeface="Symbol" pitchFamily="18" charset="2"/>
              </a:rPr>
              <a:t>at G=15 </a:t>
            </a:r>
            <a:r>
              <a:rPr lang="en-GB" sz="1600" dirty="0">
                <a:latin typeface="Arial" charset="0"/>
                <a:sym typeface="Symbol" pitchFamily="18" charset="2"/>
              </a:rPr>
              <a:t>mag</a:t>
            </a:r>
            <a:r>
              <a:rPr lang="en-GB" sz="1600" dirty="0" smtClean="0">
                <a:latin typeface="Arial" charset="0"/>
              </a:rPr>
              <a:t>)</a:t>
            </a:r>
          </a:p>
          <a:p>
            <a:pPr marL="1162050" lvl="2">
              <a:lnSpc>
                <a:spcPct val="80000"/>
              </a:lnSpc>
              <a:buFont typeface="Symbol" pitchFamily="18" charset="2"/>
              <a:buChar char="Þ"/>
            </a:pPr>
            <a:endParaRPr lang="en-GB" sz="1600" dirty="0" smtClean="0">
              <a:latin typeface="Arial" charset="0"/>
            </a:endParaRPr>
          </a:p>
          <a:p>
            <a:pPr>
              <a:lnSpc>
                <a:spcPct val="130000"/>
              </a:lnSpc>
            </a:pPr>
            <a:r>
              <a:rPr lang="en-GB" sz="1800" dirty="0" smtClean="0">
                <a:latin typeface="Arial" charset="0"/>
              </a:rPr>
              <a:t>Radial velocity (G</a:t>
            </a:r>
            <a:r>
              <a:rPr lang="en-GB" sz="1800" baseline="-25000" dirty="0" smtClean="0">
                <a:latin typeface="Arial" charset="0"/>
              </a:rPr>
              <a:t>RVS</a:t>
            </a:r>
            <a:r>
              <a:rPr lang="en-GB" sz="1800" dirty="0" smtClean="0">
                <a:latin typeface="Arial" charset="0"/>
              </a:rPr>
              <a:t> &lt; 16 mag):</a:t>
            </a:r>
          </a:p>
          <a:p>
            <a:pPr lvl="1">
              <a:lnSpc>
                <a:spcPct val="80000"/>
              </a:lnSpc>
            </a:pPr>
            <a:r>
              <a:rPr lang="en-GB" sz="1600" dirty="0">
                <a:latin typeface="Arial" charset="0"/>
              </a:rPr>
              <a:t>a</a:t>
            </a:r>
            <a:r>
              <a:rPr lang="en-GB" sz="1600" dirty="0" smtClean="0">
                <a:latin typeface="Arial" charset="0"/>
              </a:rPr>
              <a:t>ccuracy: 15 km s</a:t>
            </a:r>
            <a:r>
              <a:rPr lang="en-GB" sz="1600" baseline="30000" dirty="0" smtClean="0">
                <a:latin typeface="Arial" charset="0"/>
              </a:rPr>
              <a:t>-1 </a:t>
            </a:r>
            <a:r>
              <a:rPr lang="en-GB" sz="1600" dirty="0" smtClean="0">
                <a:latin typeface="Arial" charset="0"/>
              </a:rPr>
              <a:t>at G</a:t>
            </a:r>
            <a:r>
              <a:rPr lang="en-GB" sz="1600" baseline="-25000" dirty="0" smtClean="0">
                <a:latin typeface="Arial" charset="0"/>
              </a:rPr>
              <a:t>RVS</a:t>
            </a:r>
            <a:r>
              <a:rPr lang="en-GB" sz="1600" dirty="0" smtClean="0">
                <a:latin typeface="Arial" charset="0"/>
              </a:rPr>
              <a:t>=16 mag</a:t>
            </a:r>
            <a:endParaRPr lang="en-GB" sz="1600" baseline="30000" dirty="0" smtClean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en-GB" sz="1600" dirty="0" smtClean="0">
                <a:latin typeface="Arial" charset="0"/>
              </a:rPr>
              <a:t>application:</a:t>
            </a:r>
          </a:p>
          <a:p>
            <a:pPr marL="1162050" lvl="2">
              <a:lnSpc>
                <a:spcPct val="80000"/>
              </a:lnSpc>
            </a:pPr>
            <a:r>
              <a:rPr lang="en-GB" sz="1600" dirty="0" smtClean="0">
                <a:latin typeface="Arial" charset="0"/>
              </a:rPr>
              <a:t>third component of space motion, perspective acceleration	</a:t>
            </a:r>
          </a:p>
          <a:p>
            <a:pPr marL="1162050" lvl="2">
              <a:lnSpc>
                <a:spcPct val="80000"/>
              </a:lnSpc>
            </a:pPr>
            <a:r>
              <a:rPr lang="en-GB" sz="1600" dirty="0" smtClean="0">
                <a:latin typeface="Arial" charset="0"/>
              </a:rPr>
              <a:t>dynamics, population studies, binaries</a:t>
            </a:r>
          </a:p>
          <a:p>
            <a:pPr marL="1162050" lvl="2">
              <a:lnSpc>
                <a:spcPct val="80000"/>
              </a:lnSpc>
            </a:pPr>
            <a:r>
              <a:rPr lang="en-GB" sz="1600" dirty="0" smtClean="0">
                <a:latin typeface="Arial" charset="0"/>
              </a:rPr>
              <a:t>spectra for G</a:t>
            </a:r>
            <a:r>
              <a:rPr lang="en-GB" sz="1600" baseline="-25000" dirty="0" smtClean="0">
                <a:latin typeface="Arial" charset="0"/>
              </a:rPr>
              <a:t>RVS</a:t>
            </a:r>
            <a:r>
              <a:rPr lang="en-GB" sz="1600" dirty="0" smtClean="0">
                <a:latin typeface="Arial" charset="0"/>
              </a:rPr>
              <a:t> &lt; 12 mag: chemistry, rotation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>
                <a:latin typeface="Arial" charset="0"/>
              </a:rPr>
              <a:t>principle: </a:t>
            </a:r>
            <a:r>
              <a:rPr lang="en-GB" sz="1600" dirty="0" err="1" smtClean="0">
                <a:latin typeface="Arial" charset="0"/>
              </a:rPr>
              <a:t>slitless</a:t>
            </a:r>
            <a:r>
              <a:rPr lang="en-GB" sz="1600" dirty="0" smtClean="0">
                <a:latin typeface="Arial" charset="0"/>
              </a:rPr>
              <a:t> spectroscopy in </a:t>
            </a:r>
            <a:r>
              <a:rPr lang="en-GB" sz="1600" dirty="0" err="1" smtClean="0">
                <a:latin typeface="Arial" charset="0"/>
              </a:rPr>
              <a:t>Ca</a:t>
            </a:r>
            <a:r>
              <a:rPr lang="en-GB" sz="1600" dirty="0" smtClean="0">
                <a:latin typeface="Arial" charset="0"/>
              </a:rPr>
              <a:t> triplet (845</a:t>
            </a:r>
            <a:r>
              <a:rPr lang="en-GB" sz="1600" dirty="0" smtClean="0">
                <a:latin typeface="Arial" charset="0"/>
                <a:cs typeface="Times New Roman" pitchFamily="18" charset="0"/>
              </a:rPr>
              <a:t>-</a:t>
            </a:r>
            <a:r>
              <a:rPr lang="en-GB" sz="1600" dirty="0" smtClean="0">
                <a:latin typeface="Arial" charset="0"/>
              </a:rPr>
              <a:t>872 nm) at R = ~10,800</a:t>
            </a:r>
          </a:p>
        </p:txBody>
      </p:sp>
      <p:sp>
        <p:nvSpPr>
          <p:cNvPr id="3076" name="Rectangle 2"/>
          <p:cNvSpPr txBox="1">
            <a:spLocks noChangeArrowheads="1"/>
          </p:cNvSpPr>
          <p:nvPr/>
        </p:nvSpPr>
        <p:spPr bwMode="auto">
          <a:xfrm>
            <a:off x="735013" y="288925"/>
            <a:ext cx="77724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3200" dirty="0">
                <a:latin typeface="Arial" charset="0"/>
              </a:rPr>
              <a:t>G</a:t>
            </a:r>
            <a:r>
              <a:rPr lang="en-US" sz="3200" dirty="0" err="1">
                <a:latin typeface="Arial" charset="0"/>
              </a:rPr>
              <a:t>aia</a:t>
            </a:r>
            <a:r>
              <a:rPr lang="en-GB" sz="3200" dirty="0">
                <a:latin typeface="Arial" charset="0"/>
              </a:rPr>
              <a:t>: Design Considerations</a:t>
            </a:r>
            <a:endParaRPr lang="en-GB" sz="4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6380E95-DD0F-4D8B-A268-5C8F16171476}" type="slidenum">
              <a:rPr lang="en-GB" sz="1400" smtClean="0"/>
              <a:pPr/>
              <a:t>20</a:t>
            </a:fld>
            <a:endParaRPr lang="en-GB" sz="1400" smtClean="0"/>
          </a:p>
        </p:txBody>
      </p:sp>
      <p:sp>
        <p:nvSpPr>
          <p:cNvPr id="22544" name="Rectangle 15"/>
          <p:cNvSpPr>
            <a:spLocks noChangeArrowheads="1"/>
          </p:cNvSpPr>
          <p:nvPr/>
        </p:nvSpPr>
        <p:spPr bwMode="auto">
          <a:xfrm>
            <a:off x="0" y="282575"/>
            <a:ext cx="91440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dirty="0" smtClean="0">
                <a:solidFill>
                  <a:schemeClr val="tx2"/>
                </a:solidFill>
                <a:latin typeface="Arial" charset="0"/>
              </a:rPr>
              <a:t>Data Processing Concept</a:t>
            </a:r>
            <a:endParaRPr lang="ru-RU" sz="32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8" y="1267370"/>
            <a:ext cx="7051992" cy="520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DBE83A-B00F-469E-A4DD-37C84249D50B}" type="slidenum">
              <a:rPr lang="en-GB" sz="1400" smtClean="0"/>
              <a:pPr/>
              <a:t>21</a:t>
            </a:fld>
            <a:endParaRPr lang="en-GB" sz="1400" dirty="0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196850"/>
            <a:ext cx="7724775" cy="787400"/>
          </a:xfrm>
        </p:spPr>
        <p:txBody>
          <a:bodyPr/>
          <a:lstStyle/>
          <a:p>
            <a:r>
              <a:rPr lang="en-GB" sz="3200" dirty="0" smtClean="0">
                <a:latin typeface="Arial" charset="0"/>
              </a:rPr>
              <a:t>Schedule</a:t>
            </a:r>
            <a:endParaRPr lang="en-GB" sz="2800" dirty="0" smtClean="0">
              <a:latin typeface="Arial" charset="0"/>
            </a:endParaRPr>
          </a:p>
        </p:txBody>
      </p:sp>
      <p:grpSp>
        <p:nvGrpSpPr>
          <p:cNvPr id="24580" name="Group 47"/>
          <p:cNvGrpSpPr>
            <a:grpSpLocks/>
          </p:cNvGrpSpPr>
          <p:nvPr/>
        </p:nvGrpSpPr>
        <p:grpSpPr bwMode="auto">
          <a:xfrm>
            <a:off x="808038" y="1500188"/>
            <a:ext cx="7140575" cy="4692650"/>
            <a:chOff x="754" y="961"/>
            <a:chExt cx="4498" cy="2956"/>
          </a:xfrm>
        </p:grpSpPr>
        <p:grpSp>
          <p:nvGrpSpPr>
            <p:cNvPr id="24697" name="Group 48"/>
            <p:cNvGrpSpPr>
              <a:grpSpLocks/>
            </p:cNvGrpSpPr>
            <p:nvPr/>
          </p:nvGrpSpPr>
          <p:grpSpPr bwMode="auto">
            <a:xfrm>
              <a:off x="754" y="961"/>
              <a:ext cx="4342" cy="2956"/>
              <a:chOff x="754" y="961"/>
              <a:chExt cx="4342" cy="2956"/>
            </a:xfrm>
          </p:grpSpPr>
          <p:sp>
            <p:nvSpPr>
              <p:cNvPr id="24699" name="Line 49"/>
              <p:cNvSpPr>
                <a:spLocks noChangeShapeType="1"/>
              </p:cNvSpPr>
              <p:nvPr/>
            </p:nvSpPr>
            <p:spPr bwMode="auto">
              <a:xfrm>
                <a:off x="754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00" name="Line 50"/>
              <p:cNvSpPr>
                <a:spLocks noChangeShapeType="1"/>
              </p:cNvSpPr>
              <p:nvPr/>
            </p:nvSpPr>
            <p:spPr bwMode="auto">
              <a:xfrm>
                <a:off x="909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01" name="Line 51"/>
              <p:cNvSpPr>
                <a:spLocks noChangeShapeType="1"/>
              </p:cNvSpPr>
              <p:nvPr/>
            </p:nvSpPr>
            <p:spPr bwMode="auto">
              <a:xfrm>
                <a:off x="1064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02" name="Line 52"/>
              <p:cNvSpPr>
                <a:spLocks noChangeShapeType="1"/>
              </p:cNvSpPr>
              <p:nvPr/>
            </p:nvSpPr>
            <p:spPr bwMode="auto">
              <a:xfrm>
                <a:off x="1218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03" name="Line 53"/>
              <p:cNvSpPr>
                <a:spLocks noChangeShapeType="1"/>
              </p:cNvSpPr>
              <p:nvPr/>
            </p:nvSpPr>
            <p:spPr bwMode="auto">
              <a:xfrm>
                <a:off x="1373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04" name="Line 54"/>
              <p:cNvSpPr>
                <a:spLocks noChangeShapeType="1"/>
              </p:cNvSpPr>
              <p:nvPr/>
            </p:nvSpPr>
            <p:spPr bwMode="auto">
              <a:xfrm>
                <a:off x="1529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05" name="Line 55"/>
              <p:cNvSpPr>
                <a:spLocks noChangeShapeType="1"/>
              </p:cNvSpPr>
              <p:nvPr/>
            </p:nvSpPr>
            <p:spPr bwMode="auto">
              <a:xfrm>
                <a:off x="1684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06" name="Line 56"/>
              <p:cNvSpPr>
                <a:spLocks noChangeShapeType="1"/>
              </p:cNvSpPr>
              <p:nvPr/>
            </p:nvSpPr>
            <p:spPr bwMode="auto">
              <a:xfrm>
                <a:off x="1839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07" name="Line 57"/>
              <p:cNvSpPr>
                <a:spLocks noChangeShapeType="1"/>
              </p:cNvSpPr>
              <p:nvPr/>
            </p:nvSpPr>
            <p:spPr bwMode="auto">
              <a:xfrm>
                <a:off x="1994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08" name="Line 58"/>
              <p:cNvSpPr>
                <a:spLocks noChangeShapeType="1"/>
              </p:cNvSpPr>
              <p:nvPr/>
            </p:nvSpPr>
            <p:spPr bwMode="auto">
              <a:xfrm>
                <a:off x="2148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09" name="Line 59"/>
              <p:cNvSpPr>
                <a:spLocks noChangeShapeType="1"/>
              </p:cNvSpPr>
              <p:nvPr/>
            </p:nvSpPr>
            <p:spPr bwMode="auto">
              <a:xfrm>
                <a:off x="2303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10" name="Line 60"/>
              <p:cNvSpPr>
                <a:spLocks noChangeShapeType="1"/>
              </p:cNvSpPr>
              <p:nvPr/>
            </p:nvSpPr>
            <p:spPr bwMode="auto">
              <a:xfrm>
                <a:off x="2461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11" name="Line 61"/>
              <p:cNvSpPr>
                <a:spLocks noChangeShapeType="1"/>
              </p:cNvSpPr>
              <p:nvPr/>
            </p:nvSpPr>
            <p:spPr bwMode="auto">
              <a:xfrm>
                <a:off x="2616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12" name="Line 62"/>
              <p:cNvSpPr>
                <a:spLocks noChangeShapeType="1"/>
              </p:cNvSpPr>
              <p:nvPr/>
            </p:nvSpPr>
            <p:spPr bwMode="auto">
              <a:xfrm>
                <a:off x="2771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13" name="Line 63"/>
              <p:cNvSpPr>
                <a:spLocks noChangeShapeType="1"/>
              </p:cNvSpPr>
              <p:nvPr/>
            </p:nvSpPr>
            <p:spPr bwMode="auto">
              <a:xfrm>
                <a:off x="2926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14" name="Line 64"/>
              <p:cNvSpPr>
                <a:spLocks noChangeShapeType="1"/>
              </p:cNvSpPr>
              <p:nvPr/>
            </p:nvSpPr>
            <p:spPr bwMode="auto">
              <a:xfrm>
                <a:off x="3080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15" name="Line 65"/>
              <p:cNvSpPr>
                <a:spLocks noChangeShapeType="1"/>
              </p:cNvSpPr>
              <p:nvPr/>
            </p:nvSpPr>
            <p:spPr bwMode="auto">
              <a:xfrm>
                <a:off x="3235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16" name="Line 66"/>
              <p:cNvSpPr>
                <a:spLocks noChangeShapeType="1"/>
              </p:cNvSpPr>
              <p:nvPr/>
            </p:nvSpPr>
            <p:spPr bwMode="auto">
              <a:xfrm>
                <a:off x="3390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17" name="Line 67"/>
              <p:cNvSpPr>
                <a:spLocks noChangeShapeType="1"/>
              </p:cNvSpPr>
              <p:nvPr/>
            </p:nvSpPr>
            <p:spPr bwMode="auto">
              <a:xfrm>
                <a:off x="3545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18" name="Line 68"/>
              <p:cNvSpPr>
                <a:spLocks noChangeShapeType="1"/>
              </p:cNvSpPr>
              <p:nvPr/>
            </p:nvSpPr>
            <p:spPr bwMode="auto">
              <a:xfrm>
                <a:off x="3701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19" name="Line 69"/>
              <p:cNvSpPr>
                <a:spLocks noChangeShapeType="1"/>
              </p:cNvSpPr>
              <p:nvPr/>
            </p:nvSpPr>
            <p:spPr bwMode="auto">
              <a:xfrm>
                <a:off x="3855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20" name="Line 70"/>
              <p:cNvSpPr>
                <a:spLocks noChangeShapeType="1"/>
              </p:cNvSpPr>
              <p:nvPr/>
            </p:nvSpPr>
            <p:spPr bwMode="auto">
              <a:xfrm>
                <a:off x="4010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21" name="Line 71"/>
              <p:cNvSpPr>
                <a:spLocks noChangeShapeType="1"/>
              </p:cNvSpPr>
              <p:nvPr/>
            </p:nvSpPr>
            <p:spPr bwMode="auto">
              <a:xfrm>
                <a:off x="4166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22" name="Line 72"/>
              <p:cNvSpPr>
                <a:spLocks noChangeShapeType="1"/>
              </p:cNvSpPr>
              <p:nvPr/>
            </p:nvSpPr>
            <p:spPr bwMode="auto">
              <a:xfrm>
                <a:off x="4321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23" name="Line 73"/>
              <p:cNvSpPr>
                <a:spLocks noChangeShapeType="1"/>
              </p:cNvSpPr>
              <p:nvPr/>
            </p:nvSpPr>
            <p:spPr bwMode="auto">
              <a:xfrm>
                <a:off x="4476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24" name="Line 74"/>
              <p:cNvSpPr>
                <a:spLocks noChangeShapeType="1"/>
              </p:cNvSpPr>
              <p:nvPr/>
            </p:nvSpPr>
            <p:spPr bwMode="auto">
              <a:xfrm>
                <a:off x="4631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25" name="Line 75"/>
              <p:cNvSpPr>
                <a:spLocks noChangeShapeType="1"/>
              </p:cNvSpPr>
              <p:nvPr/>
            </p:nvSpPr>
            <p:spPr bwMode="auto">
              <a:xfrm>
                <a:off x="4786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26" name="Line 76"/>
              <p:cNvSpPr>
                <a:spLocks noChangeShapeType="1"/>
              </p:cNvSpPr>
              <p:nvPr/>
            </p:nvSpPr>
            <p:spPr bwMode="auto">
              <a:xfrm>
                <a:off x="4941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27" name="Line 77"/>
              <p:cNvSpPr>
                <a:spLocks noChangeShapeType="1"/>
              </p:cNvSpPr>
              <p:nvPr/>
            </p:nvSpPr>
            <p:spPr bwMode="auto">
              <a:xfrm>
                <a:off x="5096" y="961"/>
                <a:ext cx="0" cy="295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4698" name="Line 78"/>
            <p:cNvSpPr>
              <a:spLocks noChangeShapeType="1"/>
            </p:cNvSpPr>
            <p:nvPr/>
          </p:nvSpPr>
          <p:spPr bwMode="auto">
            <a:xfrm>
              <a:off x="5252" y="961"/>
              <a:ext cx="0" cy="2956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581" name="Rectangle 79"/>
          <p:cNvSpPr>
            <a:spLocks noChangeArrowheads="1"/>
          </p:cNvSpPr>
          <p:nvPr/>
        </p:nvSpPr>
        <p:spPr bwMode="auto">
          <a:xfrm>
            <a:off x="4097338" y="3740150"/>
            <a:ext cx="25082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80"/>
          <p:cNvSpPr>
            <a:spLocks noChangeArrowheads="1"/>
          </p:cNvSpPr>
          <p:nvPr/>
        </p:nvSpPr>
        <p:spPr bwMode="auto">
          <a:xfrm>
            <a:off x="4354513" y="3956050"/>
            <a:ext cx="1524000" cy="123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82"/>
          <p:cNvSpPr>
            <a:spLocks noChangeArrowheads="1"/>
          </p:cNvSpPr>
          <p:nvPr/>
        </p:nvSpPr>
        <p:spPr bwMode="auto">
          <a:xfrm>
            <a:off x="3611563" y="2949575"/>
            <a:ext cx="354012" cy="1444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Rectangle 83"/>
          <p:cNvSpPr>
            <a:spLocks noChangeArrowheads="1"/>
          </p:cNvSpPr>
          <p:nvPr/>
        </p:nvSpPr>
        <p:spPr bwMode="auto">
          <a:xfrm>
            <a:off x="1889125" y="2063750"/>
            <a:ext cx="503238" cy="144463"/>
          </a:xfrm>
          <a:prstGeom prst="rect">
            <a:avLst/>
          </a:prstGeom>
          <a:solidFill>
            <a:srgbClr val="E1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Rectangle 84"/>
          <p:cNvSpPr>
            <a:spLocks noChangeArrowheads="1"/>
          </p:cNvSpPr>
          <p:nvPr/>
        </p:nvSpPr>
        <p:spPr bwMode="auto">
          <a:xfrm>
            <a:off x="2968625" y="2686050"/>
            <a:ext cx="546100" cy="144463"/>
          </a:xfrm>
          <a:prstGeom prst="rect">
            <a:avLst/>
          </a:prstGeom>
          <a:solidFill>
            <a:srgbClr val="BD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AutoShape 85"/>
          <p:cNvSpPr>
            <a:spLocks noChangeArrowheads="1"/>
          </p:cNvSpPr>
          <p:nvPr/>
        </p:nvSpPr>
        <p:spPr bwMode="auto">
          <a:xfrm flipV="1">
            <a:off x="901700" y="1858963"/>
            <a:ext cx="171450" cy="1762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Text Box 86"/>
          <p:cNvSpPr txBox="1">
            <a:spLocks noChangeArrowheads="1"/>
          </p:cNvSpPr>
          <p:nvPr/>
        </p:nvSpPr>
        <p:spPr bwMode="auto">
          <a:xfrm>
            <a:off x="798513" y="1555750"/>
            <a:ext cx="884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>
                <a:latin typeface="Arial" charset="0"/>
              </a:rPr>
              <a:t>Proposal</a:t>
            </a:r>
            <a:endParaRPr lang="en-US" sz="1400">
              <a:latin typeface="Arial" charset="0"/>
            </a:endParaRPr>
          </a:p>
        </p:txBody>
      </p:sp>
      <p:sp>
        <p:nvSpPr>
          <p:cNvPr id="24589" name="Text Box 87"/>
          <p:cNvSpPr txBox="1">
            <a:spLocks noChangeArrowheads="1"/>
          </p:cNvSpPr>
          <p:nvPr/>
        </p:nvSpPr>
        <p:spPr bwMode="auto">
          <a:xfrm>
            <a:off x="1784350" y="1771650"/>
            <a:ext cx="2481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>
                <a:latin typeface="Arial" charset="0"/>
              </a:rPr>
              <a:t>Concept &amp; Technology Study</a:t>
            </a:r>
            <a:endParaRPr lang="en-US" sz="1400">
              <a:latin typeface="Arial" charset="0"/>
            </a:endParaRPr>
          </a:p>
        </p:txBody>
      </p:sp>
      <p:sp>
        <p:nvSpPr>
          <p:cNvPr id="24590" name="AutoShape 88"/>
          <p:cNvSpPr>
            <a:spLocks noChangeArrowheads="1"/>
          </p:cNvSpPr>
          <p:nvPr/>
        </p:nvSpPr>
        <p:spPr bwMode="auto">
          <a:xfrm flipV="1">
            <a:off x="2619375" y="2343150"/>
            <a:ext cx="171450" cy="17621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Text Box 89"/>
          <p:cNvSpPr txBox="1">
            <a:spLocks noChangeArrowheads="1"/>
          </p:cNvSpPr>
          <p:nvPr/>
        </p:nvSpPr>
        <p:spPr bwMode="auto">
          <a:xfrm>
            <a:off x="2516188" y="2049463"/>
            <a:ext cx="1565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>
                <a:latin typeface="Arial" charset="0"/>
              </a:rPr>
              <a:t>Mission Selection</a:t>
            </a:r>
            <a:endParaRPr lang="en-US" sz="1400">
              <a:latin typeface="Arial" charset="0"/>
            </a:endParaRPr>
          </a:p>
        </p:txBody>
      </p:sp>
      <p:sp>
        <p:nvSpPr>
          <p:cNvPr id="24592" name="Text Box 90"/>
          <p:cNvSpPr txBox="1">
            <a:spLocks noChangeArrowheads="1"/>
          </p:cNvSpPr>
          <p:nvPr/>
        </p:nvSpPr>
        <p:spPr bwMode="auto">
          <a:xfrm>
            <a:off x="2857500" y="2400300"/>
            <a:ext cx="1939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>
                <a:latin typeface="Arial" charset="0"/>
              </a:rPr>
              <a:t>Re-Assessment Study</a:t>
            </a:r>
            <a:endParaRPr lang="en-US" sz="1400">
              <a:latin typeface="Arial" charset="0"/>
            </a:endParaRPr>
          </a:p>
        </p:txBody>
      </p:sp>
      <p:sp>
        <p:nvSpPr>
          <p:cNvPr id="24593" name="Text Box 91"/>
          <p:cNvSpPr txBox="1">
            <a:spLocks noChangeArrowheads="1"/>
          </p:cNvSpPr>
          <p:nvPr/>
        </p:nvSpPr>
        <p:spPr bwMode="auto">
          <a:xfrm>
            <a:off x="3508375" y="2663825"/>
            <a:ext cx="954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>
                <a:latin typeface="Arial" charset="0"/>
              </a:rPr>
              <a:t>Phase B1</a:t>
            </a:r>
            <a:endParaRPr lang="en-US" sz="1400">
              <a:latin typeface="Arial" charset="0"/>
            </a:endParaRPr>
          </a:p>
        </p:txBody>
      </p:sp>
      <p:sp>
        <p:nvSpPr>
          <p:cNvPr id="24594" name="AutoShape 92"/>
          <p:cNvSpPr>
            <a:spLocks noChangeArrowheads="1"/>
          </p:cNvSpPr>
          <p:nvPr/>
        </p:nvSpPr>
        <p:spPr bwMode="auto">
          <a:xfrm flipV="1">
            <a:off x="4008438" y="3333750"/>
            <a:ext cx="171450" cy="17621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Text Box 93"/>
          <p:cNvSpPr txBox="1">
            <a:spLocks noChangeArrowheads="1"/>
          </p:cNvSpPr>
          <p:nvPr/>
        </p:nvSpPr>
        <p:spPr bwMode="auto">
          <a:xfrm>
            <a:off x="5894388" y="4189413"/>
            <a:ext cx="1682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>
                <a:latin typeface="Arial" charset="0"/>
              </a:rPr>
              <a:t>Scientific operation</a:t>
            </a:r>
            <a:endParaRPr lang="en-US" sz="1400">
              <a:latin typeface="Arial" charset="0"/>
            </a:endParaRPr>
          </a:p>
        </p:txBody>
      </p:sp>
      <p:grpSp>
        <p:nvGrpSpPr>
          <p:cNvPr id="24596" name="Group 94"/>
          <p:cNvGrpSpPr>
            <a:grpSpLocks/>
          </p:cNvGrpSpPr>
          <p:nvPr/>
        </p:nvGrpSpPr>
        <p:grpSpPr bwMode="auto">
          <a:xfrm>
            <a:off x="5921375" y="4473575"/>
            <a:ext cx="1739900" cy="144463"/>
            <a:chOff x="3515" y="2840"/>
            <a:chExt cx="1096" cy="91"/>
          </a:xfrm>
        </p:grpSpPr>
        <p:sp>
          <p:nvSpPr>
            <p:cNvPr id="24695" name="Rectangle 95"/>
            <p:cNvSpPr>
              <a:spLocks noChangeArrowheads="1"/>
            </p:cNvSpPr>
            <p:nvPr/>
          </p:nvSpPr>
          <p:spPr bwMode="auto">
            <a:xfrm>
              <a:off x="3515" y="2840"/>
              <a:ext cx="939" cy="9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6" name="Rectangle 96"/>
            <p:cNvSpPr>
              <a:spLocks noChangeArrowheads="1"/>
            </p:cNvSpPr>
            <p:nvPr/>
          </p:nvSpPr>
          <p:spPr bwMode="auto">
            <a:xfrm>
              <a:off x="4454" y="2840"/>
              <a:ext cx="157" cy="91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97" name="AutoShape 97"/>
          <p:cNvSpPr>
            <a:spLocks noChangeArrowheads="1"/>
          </p:cNvSpPr>
          <p:nvPr/>
        </p:nvSpPr>
        <p:spPr bwMode="auto">
          <a:xfrm flipV="1">
            <a:off x="5826125" y="4113213"/>
            <a:ext cx="171450" cy="1762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Text Box 98"/>
          <p:cNvSpPr txBox="1">
            <a:spLocks noChangeArrowheads="1"/>
          </p:cNvSpPr>
          <p:nvPr/>
        </p:nvSpPr>
        <p:spPr bwMode="auto">
          <a:xfrm>
            <a:off x="5805488" y="3859213"/>
            <a:ext cx="20938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 dirty="0">
                <a:latin typeface="Arial" charset="0"/>
              </a:rPr>
              <a:t>Launch </a:t>
            </a:r>
            <a:r>
              <a:rPr lang="sv-SE" sz="1400" dirty="0" smtClean="0">
                <a:latin typeface="Arial" charset="0"/>
              </a:rPr>
              <a:t>December 2013</a:t>
            </a:r>
            <a:endParaRPr lang="en-US" sz="1400" dirty="0">
              <a:latin typeface="Arial" charset="0"/>
            </a:endParaRPr>
          </a:p>
        </p:txBody>
      </p:sp>
      <p:sp>
        <p:nvSpPr>
          <p:cNvPr id="24599" name="AutoShape 99"/>
          <p:cNvSpPr>
            <a:spLocks noChangeArrowheads="1"/>
          </p:cNvSpPr>
          <p:nvPr/>
        </p:nvSpPr>
        <p:spPr bwMode="auto">
          <a:xfrm flipV="1">
            <a:off x="7993063" y="5954713"/>
            <a:ext cx="171450" cy="1762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Text Box 100"/>
          <p:cNvSpPr txBox="1">
            <a:spLocks noChangeArrowheads="1"/>
          </p:cNvSpPr>
          <p:nvPr/>
        </p:nvSpPr>
        <p:spPr bwMode="auto">
          <a:xfrm>
            <a:off x="7812088" y="5683250"/>
            <a:ext cx="568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>
                <a:latin typeface="Arial" charset="0"/>
              </a:rPr>
              <a:t>Final</a:t>
            </a:r>
            <a:endParaRPr lang="en-US" sz="1400">
              <a:latin typeface="Arial" charset="0"/>
            </a:endParaRPr>
          </a:p>
        </p:txBody>
      </p:sp>
      <p:sp>
        <p:nvSpPr>
          <p:cNvPr id="24601" name="Rectangle 102"/>
          <p:cNvSpPr>
            <a:spLocks noChangeArrowheads="1"/>
          </p:cNvSpPr>
          <p:nvPr/>
        </p:nvSpPr>
        <p:spPr bwMode="auto">
          <a:xfrm>
            <a:off x="3122613" y="4913313"/>
            <a:ext cx="1008062" cy="1444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Text Box 103"/>
          <p:cNvSpPr txBox="1">
            <a:spLocks noChangeArrowheads="1"/>
          </p:cNvSpPr>
          <p:nvPr/>
        </p:nvSpPr>
        <p:spPr bwMode="auto">
          <a:xfrm>
            <a:off x="3214688" y="4640263"/>
            <a:ext cx="776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>
                <a:latin typeface="Arial" charset="0"/>
              </a:rPr>
              <a:t>Studies</a:t>
            </a:r>
            <a:endParaRPr lang="en-US" sz="1400">
              <a:latin typeface="Arial" charset="0"/>
            </a:endParaRPr>
          </a:p>
        </p:txBody>
      </p:sp>
      <p:sp>
        <p:nvSpPr>
          <p:cNvPr id="24603" name="Text Box 104"/>
          <p:cNvSpPr txBox="1">
            <a:spLocks noChangeArrowheads="1"/>
          </p:cNvSpPr>
          <p:nvPr/>
        </p:nvSpPr>
        <p:spPr bwMode="auto">
          <a:xfrm>
            <a:off x="5826125" y="5292725"/>
            <a:ext cx="1973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v-SE" sz="1400">
                <a:latin typeface="Arial" charset="0"/>
              </a:rPr>
              <a:t>Data Processing  </a:t>
            </a:r>
            <a:endParaRPr lang="en-US" sz="1400">
              <a:latin typeface="Arial" charset="0"/>
            </a:endParaRPr>
          </a:p>
        </p:txBody>
      </p:sp>
      <p:sp>
        <p:nvSpPr>
          <p:cNvPr id="24604" name="Line 105"/>
          <p:cNvSpPr>
            <a:spLocks noChangeShapeType="1"/>
          </p:cNvSpPr>
          <p:nvPr/>
        </p:nvSpPr>
        <p:spPr bwMode="auto">
          <a:xfrm>
            <a:off x="798513" y="6189663"/>
            <a:ext cx="742315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605" name="AutoShape 106"/>
          <p:cNvSpPr>
            <a:spLocks noChangeArrowheads="1"/>
          </p:cNvSpPr>
          <p:nvPr/>
        </p:nvSpPr>
        <p:spPr bwMode="auto">
          <a:xfrm flipV="1">
            <a:off x="6512125" y="5954713"/>
            <a:ext cx="171450" cy="176212"/>
          </a:xfrm>
          <a:prstGeom prst="triangle">
            <a:avLst>
              <a:gd name="adj" fmla="val 50000"/>
            </a:avLst>
          </a:prstGeom>
          <a:pattFill prst="lgCheck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AutoShape 107"/>
          <p:cNvSpPr>
            <a:spLocks/>
          </p:cNvSpPr>
          <p:nvPr/>
        </p:nvSpPr>
        <p:spPr bwMode="auto">
          <a:xfrm>
            <a:off x="2354263" y="3717925"/>
            <a:ext cx="144462" cy="431800"/>
          </a:xfrm>
          <a:prstGeom prst="leftBrace">
            <a:avLst>
              <a:gd name="adj1" fmla="val 24909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Text Box 108"/>
          <p:cNvSpPr txBox="1">
            <a:spLocks noChangeArrowheads="1"/>
          </p:cNvSpPr>
          <p:nvPr/>
        </p:nvSpPr>
        <p:spPr bwMode="auto">
          <a:xfrm>
            <a:off x="817563" y="3775075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>
                <a:latin typeface="Arial" charset="0"/>
              </a:rPr>
              <a:t>Implementation </a:t>
            </a:r>
            <a:endParaRPr lang="en-US" sz="1400">
              <a:latin typeface="Arial" charset="0"/>
            </a:endParaRPr>
          </a:p>
        </p:txBody>
      </p:sp>
      <p:sp>
        <p:nvSpPr>
          <p:cNvPr id="24608" name="AutoShape 109"/>
          <p:cNvSpPr>
            <a:spLocks/>
          </p:cNvSpPr>
          <p:nvPr/>
        </p:nvSpPr>
        <p:spPr bwMode="auto">
          <a:xfrm>
            <a:off x="2347913" y="4878388"/>
            <a:ext cx="144462" cy="720725"/>
          </a:xfrm>
          <a:prstGeom prst="leftBrace">
            <a:avLst>
              <a:gd name="adj1" fmla="val 41575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Text Box 110"/>
          <p:cNvSpPr txBox="1">
            <a:spLocks noChangeArrowheads="1"/>
          </p:cNvSpPr>
          <p:nvPr/>
        </p:nvSpPr>
        <p:spPr bwMode="auto">
          <a:xfrm>
            <a:off x="812800" y="5091113"/>
            <a:ext cx="1485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>
                <a:latin typeface="Arial" charset="0"/>
              </a:rPr>
              <a:t>Data Processing</a:t>
            </a:r>
          </a:p>
        </p:txBody>
      </p:sp>
      <p:sp>
        <p:nvSpPr>
          <p:cNvPr id="24610" name="Text Box 111"/>
          <p:cNvSpPr txBox="1">
            <a:spLocks noChangeArrowheads="1"/>
          </p:cNvSpPr>
          <p:nvPr/>
        </p:nvSpPr>
        <p:spPr bwMode="auto">
          <a:xfrm>
            <a:off x="798513" y="2851150"/>
            <a:ext cx="923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>
                <a:latin typeface="Arial" charset="0"/>
              </a:rPr>
              <a:t>Definition</a:t>
            </a:r>
            <a:endParaRPr lang="en-US" sz="1400">
              <a:latin typeface="Arial" charset="0"/>
            </a:endParaRPr>
          </a:p>
        </p:txBody>
      </p:sp>
      <p:sp>
        <p:nvSpPr>
          <p:cNvPr id="24611" name="AutoShape 112"/>
          <p:cNvSpPr>
            <a:spLocks/>
          </p:cNvSpPr>
          <p:nvPr/>
        </p:nvSpPr>
        <p:spPr bwMode="auto">
          <a:xfrm>
            <a:off x="2354263" y="2667000"/>
            <a:ext cx="144462" cy="676275"/>
          </a:xfrm>
          <a:prstGeom prst="leftBrace">
            <a:avLst>
              <a:gd name="adj1" fmla="val 39011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AutoShape 113"/>
          <p:cNvSpPr>
            <a:spLocks/>
          </p:cNvSpPr>
          <p:nvPr/>
        </p:nvSpPr>
        <p:spPr bwMode="auto">
          <a:xfrm>
            <a:off x="2373313" y="4333875"/>
            <a:ext cx="106362" cy="341313"/>
          </a:xfrm>
          <a:prstGeom prst="leftBrace">
            <a:avLst>
              <a:gd name="adj1" fmla="val 26741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3" name="Text Box 114"/>
          <p:cNvSpPr txBox="1">
            <a:spLocks noChangeArrowheads="1"/>
          </p:cNvSpPr>
          <p:nvPr/>
        </p:nvSpPr>
        <p:spPr bwMode="auto">
          <a:xfrm>
            <a:off x="822325" y="4346575"/>
            <a:ext cx="962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>
                <a:latin typeface="Arial" charset="0"/>
              </a:rPr>
              <a:t>Operation</a:t>
            </a:r>
            <a:endParaRPr lang="en-US" sz="1400">
              <a:latin typeface="Arial" charset="0"/>
            </a:endParaRPr>
          </a:p>
        </p:txBody>
      </p:sp>
      <p:sp>
        <p:nvSpPr>
          <p:cNvPr id="24614" name="Text Box 115"/>
          <p:cNvSpPr txBox="1">
            <a:spLocks noChangeArrowheads="1"/>
          </p:cNvSpPr>
          <p:nvPr/>
        </p:nvSpPr>
        <p:spPr bwMode="auto">
          <a:xfrm>
            <a:off x="812800" y="5808663"/>
            <a:ext cx="1535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>
                <a:latin typeface="Arial" charset="0"/>
              </a:rPr>
              <a:t>Mission Products</a:t>
            </a:r>
            <a:endParaRPr lang="en-US" sz="1400">
              <a:latin typeface="Arial" charset="0"/>
            </a:endParaRPr>
          </a:p>
        </p:txBody>
      </p:sp>
      <p:sp>
        <p:nvSpPr>
          <p:cNvPr id="24615" name="AutoShape 116" descr="Stora schackrutor"/>
          <p:cNvSpPr>
            <a:spLocks noChangeArrowheads="1"/>
          </p:cNvSpPr>
          <p:nvPr/>
        </p:nvSpPr>
        <p:spPr bwMode="auto">
          <a:xfrm flipV="1">
            <a:off x="6689225" y="5954713"/>
            <a:ext cx="171450" cy="176212"/>
          </a:xfrm>
          <a:prstGeom prst="triangle">
            <a:avLst>
              <a:gd name="adj" fmla="val 50000"/>
            </a:avLst>
          </a:prstGeom>
          <a:pattFill prst="lgCheck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6" name="AutoShape 117" descr="Stora schackrutor"/>
          <p:cNvSpPr>
            <a:spLocks noChangeArrowheads="1"/>
          </p:cNvSpPr>
          <p:nvPr/>
        </p:nvSpPr>
        <p:spPr bwMode="auto">
          <a:xfrm flipV="1">
            <a:off x="6880613" y="5954713"/>
            <a:ext cx="171450" cy="176212"/>
          </a:xfrm>
          <a:prstGeom prst="triangle">
            <a:avLst>
              <a:gd name="adj" fmla="val 50000"/>
            </a:avLst>
          </a:prstGeom>
          <a:pattFill prst="lgCheck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7" name="Text Box 118"/>
          <p:cNvSpPr txBox="1">
            <a:spLocks noChangeArrowheads="1"/>
          </p:cNvSpPr>
          <p:nvPr/>
        </p:nvSpPr>
        <p:spPr bwMode="auto">
          <a:xfrm>
            <a:off x="6329363" y="5683250"/>
            <a:ext cx="116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>
                <a:latin typeface="Arial" charset="0"/>
              </a:rPr>
              <a:t>Intermediate</a:t>
            </a:r>
            <a:endParaRPr lang="en-US" sz="1400">
              <a:latin typeface="Arial" charset="0"/>
            </a:endParaRPr>
          </a:p>
        </p:txBody>
      </p:sp>
      <p:sp>
        <p:nvSpPr>
          <p:cNvPr id="24618" name="Rectangle 119"/>
          <p:cNvSpPr>
            <a:spLocks noChangeArrowheads="1"/>
          </p:cNvSpPr>
          <p:nvPr/>
        </p:nvSpPr>
        <p:spPr bwMode="auto">
          <a:xfrm>
            <a:off x="4144963" y="5167313"/>
            <a:ext cx="3649662" cy="153987"/>
          </a:xfrm>
          <a:prstGeom prst="rect">
            <a:avLst/>
          </a:prstGeom>
          <a:gradFill rotWithShape="0">
            <a:gsLst>
              <a:gs pos="0">
                <a:srgbClr val="FFAC31"/>
              </a:gs>
              <a:gs pos="100000">
                <a:srgbClr val="FFF2D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9" name="Line 121"/>
          <p:cNvSpPr>
            <a:spLocks noChangeShapeType="1"/>
          </p:cNvSpPr>
          <p:nvPr/>
        </p:nvSpPr>
        <p:spPr bwMode="auto">
          <a:xfrm>
            <a:off x="5888038" y="1547812"/>
            <a:ext cx="0" cy="47720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620" name="Text Box 123"/>
          <p:cNvSpPr txBox="1">
            <a:spLocks noChangeArrowheads="1"/>
          </p:cNvSpPr>
          <p:nvPr/>
        </p:nvSpPr>
        <p:spPr bwMode="auto">
          <a:xfrm>
            <a:off x="3914775" y="3049588"/>
            <a:ext cx="4210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>
                <a:latin typeface="Arial" charset="0"/>
              </a:rPr>
              <a:t>Selection of Prime Contractor (EADS Astrium SAS)</a:t>
            </a:r>
            <a:endParaRPr lang="en-US" sz="1400">
              <a:latin typeface="Arial" charset="0"/>
            </a:endParaRPr>
          </a:p>
        </p:txBody>
      </p:sp>
      <p:sp>
        <p:nvSpPr>
          <p:cNvPr id="24621" name="Text Box 124"/>
          <p:cNvSpPr txBox="1">
            <a:spLocks noChangeArrowheads="1"/>
          </p:cNvSpPr>
          <p:nvPr/>
        </p:nvSpPr>
        <p:spPr bwMode="auto">
          <a:xfrm>
            <a:off x="4038600" y="3454400"/>
            <a:ext cx="954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>
                <a:latin typeface="Arial" charset="0"/>
              </a:rPr>
              <a:t>Phase B2</a:t>
            </a:r>
            <a:endParaRPr lang="en-US" sz="1400">
              <a:latin typeface="Arial" charset="0"/>
            </a:endParaRPr>
          </a:p>
        </p:txBody>
      </p:sp>
      <p:sp>
        <p:nvSpPr>
          <p:cNvPr id="24622" name="Text Box 125"/>
          <p:cNvSpPr txBox="1">
            <a:spLocks noChangeArrowheads="1"/>
          </p:cNvSpPr>
          <p:nvPr/>
        </p:nvSpPr>
        <p:spPr bwMode="auto">
          <a:xfrm>
            <a:off x="4589463" y="3668713"/>
            <a:ext cx="1042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>
                <a:latin typeface="Arial" charset="0"/>
              </a:rPr>
              <a:t>Phase C/D</a:t>
            </a:r>
            <a:endParaRPr lang="en-US" sz="1400">
              <a:latin typeface="Arial" charset="0"/>
            </a:endParaRPr>
          </a:p>
        </p:txBody>
      </p:sp>
      <p:sp>
        <p:nvSpPr>
          <p:cNvPr id="24623" name="Text Box 126"/>
          <p:cNvSpPr txBox="1">
            <a:spLocks noChangeArrowheads="1"/>
          </p:cNvSpPr>
          <p:nvPr/>
        </p:nvSpPr>
        <p:spPr bwMode="auto">
          <a:xfrm>
            <a:off x="4851400" y="4903788"/>
            <a:ext cx="2689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>
                <a:latin typeface="Arial" charset="0"/>
              </a:rPr>
              <a:t>Software Development (DPAC) </a:t>
            </a:r>
            <a:endParaRPr lang="en-US" sz="1400">
              <a:latin typeface="Arial" charset="0"/>
            </a:endParaRPr>
          </a:p>
        </p:txBody>
      </p:sp>
      <p:sp>
        <p:nvSpPr>
          <p:cNvPr id="24624" name="Rectangle 128"/>
          <p:cNvSpPr>
            <a:spLocks noChangeArrowheads="1"/>
          </p:cNvSpPr>
          <p:nvPr/>
        </p:nvSpPr>
        <p:spPr bwMode="auto">
          <a:xfrm>
            <a:off x="5922963" y="5562600"/>
            <a:ext cx="1973262" cy="1444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5" name="Rectangle 129"/>
          <p:cNvSpPr>
            <a:spLocks noChangeArrowheads="1"/>
          </p:cNvSpPr>
          <p:nvPr/>
        </p:nvSpPr>
        <p:spPr bwMode="auto">
          <a:xfrm>
            <a:off x="7735888" y="5562600"/>
            <a:ext cx="241300" cy="144463"/>
          </a:xfrm>
          <a:prstGeom prst="rect">
            <a:avLst/>
          </a:prstGeom>
          <a:solidFill>
            <a:srgbClr val="D857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626" name="Group 130"/>
          <p:cNvGrpSpPr>
            <a:grpSpLocks/>
          </p:cNvGrpSpPr>
          <p:nvPr/>
        </p:nvGrpSpPr>
        <p:grpSpPr bwMode="auto">
          <a:xfrm>
            <a:off x="803275" y="955675"/>
            <a:ext cx="7418388" cy="581025"/>
            <a:chOff x="751" y="618"/>
            <a:chExt cx="4673" cy="366"/>
          </a:xfrm>
        </p:grpSpPr>
        <p:grpSp>
          <p:nvGrpSpPr>
            <p:cNvPr id="24634" name="Group 131"/>
            <p:cNvGrpSpPr>
              <a:grpSpLocks/>
            </p:cNvGrpSpPr>
            <p:nvPr/>
          </p:nvGrpSpPr>
          <p:grpSpPr bwMode="auto">
            <a:xfrm>
              <a:off x="751" y="618"/>
              <a:ext cx="4662" cy="366"/>
              <a:chOff x="751" y="618"/>
              <a:chExt cx="4662" cy="366"/>
            </a:xfrm>
          </p:grpSpPr>
          <p:sp>
            <p:nvSpPr>
              <p:cNvPr id="24637" name="Text Box 132"/>
              <p:cNvSpPr txBox="1">
                <a:spLocks noChangeArrowheads="1"/>
              </p:cNvSpPr>
              <p:nvPr/>
            </p:nvSpPr>
            <p:spPr bwMode="auto">
              <a:xfrm rot="-3600000">
                <a:off x="1052" y="706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1995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38" name="Text Box 133"/>
              <p:cNvSpPr txBox="1">
                <a:spLocks noChangeArrowheads="1"/>
              </p:cNvSpPr>
              <p:nvPr/>
            </p:nvSpPr>
            <p:spPr bwMode="auto">
              <a:xfrm rot="-3600000">
                <a:off x="1823" y="705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2000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39" name="Text Box 134"/>
              <p:cNvSpPr txBox="1">
                <a:spLocks noChangeArrowheads="1"/>
              </p:cNvSpPr>
              <p:nvPr/>
            </p:nvSpPr>
            <p:spPr bwMode="auto">
              <a:xfrm rot="-3600000">
                <a:off x="2601" y="705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2005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40" name="Text Box 135"/>
              <p:cNvSpPr txBox="1">
                <a:spLocks noChangeArrowheads="1"/>
              </p:cNvSpPr>
              <p:nvPr/>
            </p:nvSpPr>
            <p:spPr bwMode="auto">
              <a:xfrm rot="-3600000">
                <a:off x="3379" y="70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2010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41" name="Text Box 136"/>
              <p:cNvSpPr txBox="1">
                <a:spLocks noChangeArrowheads="1"/>
              </p:cNvSpPr>
              <p:nvPr/>
            </p:nvSpPr>
            <p:spPr bwMode="auto">
              <a:xfrm rot="-3600000">
                <a:off x="4154" y="705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2015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42" name="Text Box 137"/>
              <p:cNvSpPr txBox="1">
                <a:spLocks noChangeArrowheads="1"/>
              </p:cNvSpPr>
              <p:nvPr/>
            </p:nvSpPr>
            <p:spPr bwMode="auto">
              <a:xfrm rot="-3600000">
                <a:off x="4925" y="705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2020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43" name="Text Box 138"/>
              <p:cNvSpPr txBox="1">
                <a:spLocks noChangeArrowheads="1"/>
              </p:cNvSpPr>
              <p:nvPr/>
            </p:nvSpPr>
            <p:spPr bwMode="auto">
              <a:xfrm rot="-3600000">
                <a:off x="897" y="70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1994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44" name="Text Box 139"/>
              <p:cNvSpPr txBox="1">
                <a:spLocks noChangeArrowheads="1"/>
              </p:cNvSpPr>
              <p:nvPr/>
            </p:nvSpPr>
            <p:spPr bwMode="auto">
              <a:xfrm rot="-3600000">
                <a:off x="743" y="70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1993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45" name="Text Box 140"/>
              <p:cNvSpPr txBox="1">
                <a:spLocks noChangeArrowheads="1"/>
              </p:cNvSpPr>
              <p:nvPr/>
            </p:nvSpPr>
            <p:spPr bwMode="auto">
              <a:xfrm rot="-3600000">
                <a:off x="1360" y="70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1997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46" name="Text Box 141"/>
              <p:cNvSpPr txBox="1">
                <a:spLocks noChangeArrowheads="1"/>
              </p:cNvSpPr>
              <p:nvPr/>
            </p:nvSpPr>
            <p:spPr bwMode="auto">
              <a:xfrm rot="-3600000">
                <a:off x="1517" y="70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1998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47" name="Text Box 142"/>
              <p:cNvSpPr txBox="1">
                <a:spLocks noChangeArrowheads="1"/>
              </p:cNvSpPr>
              <p:nvPr/>
            </p:nvSpPr>
            <p:spPr bwMode="auto">
              <a:xfrm rot="-3600000">
                <a:off x="1673" y="70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1999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48" name="Line 143"/>
              <p:cNvSpPr>
                <a:spLocks noChangeShapeType="1"/>
              </p:cNvSpPr>
              <p:nvPr/>
            </p:nvSpPr>
            <p:spPr bwMode="auto">
              <a:xfrm flipH="1">
                <a:off x="1220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49" name="Line 144"/>
              <p:cNvSpPr>
                <a:spLocks noChangeShapeType="1"/>
              </p:cNvSpPr>
              <p:nvPr/>
            </p:nvSpPr>
            <p:spPr bwMode="auto">
              <a:xfrm flipH="1">
                <a:off x="2303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50" name="Line 145"/>
              <p:cNvSpPr>
                <a:spLocks noChangeShapeType="1"/>
              </p:cNvSpPr>
              <p:nvPr/>
            </p:nvSpPr>
            <p:spPr bwMode="auto">
              <a:xfrm flipH="1">
                <a:off x="1839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51" name="Line 146"/>
              <p:cNvSpPr>
                <a:spLocks noChangeShapeType="1"/>
              </p:cNvSpPr>
              <p:nvPr/>
            </p:nvSpPr>
            <p:spPr bwMode="auto">
              <a:xfrm flipH="1">
                <a:off x="1530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52" name="Line 147"/>
              <p:cNvSpPr>
                <a:spLocks noChangeShapeType="1"/>
              </p:cNvSpPr>
              <p:nvPr/>
            </p:nvSpPr>
            <p:spPr bwMode="auto">
              <a:xfrm flipH="1">
                <a:off x="1066" y="665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53" name="Line 148"/>
              <p:cNvSpPr>
                <a:spLocks noChangeShapeType="1"/>
              </p:cNvSpPr>
              <p:nvPr/>
            </p:nvSpPr>
            <p:spPr bwMode="auto">
              <a:xfrm flipH="1">
                <a:off x="2147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54" name="Line 149"/>
              <p:cNvSpPr>
                <a:spLocks noChangeShapeType="1"/>
              </p:cNvSpPr>
              <p:nvPr/>
            </p:nvSpPr>
            <p:spPr bwMode="auto">
              <a:xfrm flipH="1">
                <a:off x="2461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55" name="Line 150"/>
              <p:cNvSpPr>
                <a:spLocks noChangeShapeType="1"/>
              </p:cNvSpPr>
              <p:nvPr/>
            </p:nvSpPr>
            <p:spPr bwMode="auto">
              <a:xfrm flipH="1">
                <a:off x="2618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56" name="Line 151"/>
              <p:cNvSpPr>
                <a:spLocks noChangeShapeType="1"/>
              </p:cNvSpPr>
              <p:nvPr/>
            </p:nvSpPr>
            <p:spPr bwMode="auto">
              <a:xfrm flipH="1">
                <a:off x="3390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57" name="Line 152"/>
              <p:cNvSpPr>
                <a:spLocks noChangeShapeType="1"/>
              </p:cNvSpPr>
              <p:nvPr/>
            </p:nvSpPr>
            <p:spPr bwMode="auto">
              <a:xfrm flipH="1">
                <a:off x="3702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58" name="Line 153"/>
              <p:cNvSpPr>
                <a:spLocks noChangeShapeType="1"/>
              </p:cNvSpPr>
              <p:nvPr/>
            </p:nvSpPr>
            <p:spPr bwMode="auto">
              <a:xfrm flipH="1">
                <a:off x="2771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59" name="Line 154"/>
              <p:cNvSpPr>
                <a:spLocks noChangeShapeType="1"/>
              </p:cNvSpPr>
              <p:nvPr/>
            </p:nvSpPr>
            <p:spPr bwMode="auto">
              <a:xfrm flipH="1">
                <a:off x="3081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60" name="Line 155"/>
              <p:cNvSpPr>
                <a:spLocks noChangeShapeType="1"/>
              </p:cNvSpPr>
              <p:nvPr/>
            </p:nvSpPr>
            <p:spPr bwMode="auto">
              <a:xfrm flipH="1">
                <a:off x="3545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61" name="Line 156"/>
              <p:cNvSpPr>
                <a:spLocks noChangeShapeType="1"/>
              </p:cNvSpPr>
              <p:nvPr/>
            </p:nvSpPr>
            <p:spPr bwMode="auto">
              <a:xfrm flipH="1">
                <a:off x="3855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62" name="Line 157"/>
              <p:cNvSpPr>
                <a:spLocks noChangeShapeType="1"/>
              </p:cNvSpPr>
              <p:nvPr/>
            </p:nvSpPr>
            <p:spPr bwMode="auto">
              <a:xfrm flipH="1">
                <a:off x="2928" y="668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63" name="Line 158"/>
              <p:cNvSpPr>
                <a:spLocks noChangeShapeType="1"/>
              </p:cNvSpPr>
              <p:nvPr/>
            </p:nvSpPr>
            <p:spPr bwMode="auto">
              <a:xfrm flipH="1">
                <a:off x="3236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64" name="Line 159"/>
              <p:cNvSpPr>
                <a:spLocks noChangeShapeType="1"/>
              </p:cNvSpPr>
              <p:nvPr/>
            </p:nvSpPr>
            <p:spPr bwMode="auto">
              <a:xfrm flipH="1">
                <a:off x="4168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65" name="Line 160"/>
              <p:cNvSpPr>
                <a:spLocks noChangeShapeType="1"/>
              </p:cNvSpPr>
              <p:nvPr/>
            </p:nvSpPr>
            <p:spPr bwMode="auto">
              <a:xfrm flipH="1">
                <a:off x="4011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66" name="Line 161"/>
              <p:cNvSpPr>
                <a:spLocks noChangeShapeType="1"/>
              </p:cNvSpPr>
              <p:nvPr/>
            </p:nvSpPr>
            <p:spPr bwMode="auto">
              <a:xfrm flipH="1">
                <a:off x="1993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67" name="Line 162"/>
              <p:cNvSpPr>
                <a:spLocks noChangeShapeType="1"/>
              </p:cNvSpPr>
              <p:nvPr/>
            </p:nvSpPr>
            <p:spPr bwMode="auto">
              <a:xfrm flipH="1">
                <a:off x="1685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68" name="Line 163"/>
              <p:cNvSpPr>
                <a:spLocks noChangeShapeType="1"/>
              </p:cNvSpPr>
              <p:nvPr/>
            </p:nvSpPr>
            <p:spPr bwMode="auto">
              <a:xfrm flipH="1">
                <a:off x="1374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69" name="Line 164"/>
              <p:cNvSpPr>
                <a:spLocks noChangeShapeType="1"/>
              </p:cNvSpPr>
              <p:nvPr/>
            </p:nvSpPr>
            <p:spPr bwMode="auto">
              <a:xfrm flipH="1">
                <a:off x="910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70" name="Line 165"/>
              <p:cNvSpPr>
                <a:spLocks noChangeShapeType="1"/>
              </p:cNvSpPr>
              <p:nvPr/>
            </p:nvSpPr>
            <p:spPr bwMode="auto">
              <a:xfrm flipH="1">
                <a:off x="755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71" name="Line 166"/>
              <p:cNvSpPr>
                <a:spLocks noChangeShapeType="1"/>
              </p:cNvSpPr>
              <p:nvPr/>
            </p:nvSpPr>
            <p:spPr bwMode="auto">
              <a:xfrm flipH="1">
                <a:off x="4322" y="665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72" name="Line 167"/>
              <p:cNvSpPr>
                <a:spLocks noChangeShapeType="1"/>
              </p:cNvSpPr>
              <p:nvPr/>
            </p:nvSpPr>
            <p:spPr bwMode="auto">
              <a:xfrm flipH="1">
                <a:off x="4478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73" name="Line 168"/>
              <p:cNvSpPr>
                <a:spLocks noChangeShapeType="1"/>
              </p:cNvSpPr>
              <p:nvPr/>
            </p:nvSpPr>
            <p:spPr bwMode="auto">
              <a:xfrm flipH="1">
                <a:off x="4632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74" name="Line 169"/>
              <p:cNvSpPr>
                <a:spLocks noChangeShapeType="1"/>
              </p:cNvSpPr>
              <p:nvPr/>
            </p:nvSpPr>
            <p:spPr bwMode="auto">
              <a:xfrm flipH="1">
                <a:off x="4785" y="668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75" name="Line 170"/>
              <p:cNvSpPr>
                <a:spLocks noChangeShapeType="1"/>
              </p:cNvSpPr>
              <p:nvPr/>
            </p:nvSpPr>
            <p:spPr bwMode="auto">
              <a:xfrm flipH="1">
                <a:off x="4941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76" name="Line 171"/>
              <p:cNvSpPr>
                <a:spLocks noChangeShapeType="1"/>
              </p:cNvSpPr>
              <p:nvPr/>
            </p:nvSpPr>
            <p:spPr bwMode="auto">
              <a:xfrm flipH="1">
                <a:off x="5097" y="667"/>
                <a:ext cx="172" cy="29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77" name="Line 172"/>
              <p:cNvSpPr>
                <a:spLocks noChangeShapeType="1"/>
              </p:cNvSpPr>
              <p:nvPr/>
            </p:nvSpPr>
            <p:spPr bwMode="auto">
              <a:xfrm>
                <a:off x="751" y="966"/>
                <a:ext cx="4662" cy="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78" name="Text Box 173"/>
              <p:cNvSpPr txBox="1">
                <a:spLocks noChangeArrowheads="1"/>
              </p:cNvSpPr>
              <p:nvPr/>
            </p:nvSpPr>
            <p:spPr bwMode="auto">
              <a:xfrm rot="-3600000">
                <a:off x="4774" y="70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2019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79" name="Text Box 174"/>
              <p:cNvSpPr txBox="1">
                <a:spLocks noChangeArrowheads="1"/>
              </p:cNvSpPr>
              <p:nvPr/>
            </p:nvSpPr>
            <p:spPr bwMode="auto">
              <a:xfrm rot="-3600000">
                <a:off x="4618" y="70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2018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80" name="Text Box 175"/>
              <p:cNvSpPr txBox="1">
                <a:spLocks noChangeArrowheads="1"/>
              </p:cNvSpPr>
              <p:nvPr/>
            </p:nvSpPr>
            <p:spPr bwMode="auto">
              <a:xfrm rot="-3600000">
                <a:off x="4466" y="70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2017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81" name="Text Box 176"/>
              <p:cNvSpPr txBox="1">
                <a:spLocks noChangeArrowheads="1"/>
              </p:cNvSpPr>
              <p:nvPr/>
            </p:nvSpPr>
            <p:spPr bwMode="auto">
              <a:xfrm rot="-3600000">
                <a:off x="4308" y="706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2016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82" name="Text Box 177"/>
              <p:cNvSpPr txBox="1">
                <a:spLocks noChangeArrowheads="1"/>
              </p:cNvSpPr>
              <p:nvPr/>
            </p:nvSpPr>
            <p:spPr bwMode="auto">
              <a:xfrm rot="-3600000">
                <a:off x="4001" y="70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2014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83" name="Text Box 178"/>
              <p:cNvSpPr txBox="1">
                <a:spLocks noChangeArrowheads="1"/>
              </p:cNvSpPr>
              <p:nvPr/>
            </p:nvSpPr>
            <p:spPr bwMode="auto">
              <a:xfrm rot="-3600000">
                <a:off x="3842" y="70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2013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84" name="Text Box 179"/>
              <p:cNvSpPr txBox="1">
                <a:spLocks noChangeArrowheads="1"/>
              </p:cNvSpPr>
              <p:nvPr/>
            </p:nvSpPr>
            <p:spPr bwMode="auto">
              <a:xfrm rot="-3600000">
                <a:off x="3687" y="705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2012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85" name="Text Box 180"/>
              <p:cNvSpPr txBox="1">
                <a:spLocks noChangeArrowheads="1"/>
              </p:cNvSpPr>
              <p:nvPr/>
            </p:nvSpPr>
            <p:spPr bwMode="auto">
              <a:xfrm rot="-3600000">
                <a:off x="3534" y="70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2011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86" name="Text Box 181"/>
              <p:cNvSpPr txBox="1">
                <a:spLocks noChangeArrowheads="1"/>
              </p:cNvSpPr>
              <p:nvPr/>
            </p:nvSpPr>
            <p:spPr bwMode="auto">
              <a:xfrm rot="-3600000">
                <a:off x="3223" y="705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2009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87" name="Text Box 182"/>
              <p:cNvSpPr txBox="1">
                <a:spLocks noChangeArrowheads="1"/>
              </p:cNvSpPr>
              <p:nvPr/>
            </p:nvSpPr>
            <p:spPr bwMode="auto">
              <a:xfrm rot="-3600000">
                <a:off x="3067" y="70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2008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88" name="Text Box 183"/>
              <p:cNvSpPr txBox="1">
                <a:spLocks noChangeArrowheads="1"/>
              </p:cNvSpPr>
              <p:nvPr/>
            </p:nvSpPr>
            <p:spPr bwMode="auto">
              <a:xfrm rot="-3600000">
                <a:off x="2915" y="70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2007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89" name="Text Box 184"/>
              <p:cNvSpPr txBox="1">
                <a:spLocks noChangeArrowheads="1"/>
              </p:cNvSpPr>
              <p:nvPr/>
            </p:nvSpPr>
            <p:spPr bwMode="auto">
              <a:xfrm rot="-3600000">
                <a:off x="2759" y="70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2006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90" name="Text Box 185"/>
              <p:cNvSpPr txBox="1">
                <a:spLocks noChangeArrowheads="1"/>
              </p:cNvSpPr>
              <p:nvPr/>
            </p:nvSpPr>
            <p:spPr bwMode="auto">
              <a:xfrm rot="-3600000">
                <a:off x="2449" y="70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2004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91" name="Text Box 186"/>
              <p:cNvSpPr txBox="1">
                <a:spLocks noChangeArrowheads="1"/>
              </p:cNvSpPr>
              <p:nvPr/>
            </p:nvSpPr>
            <p:spPr bwMode="auto">
              <a:xfrm rot="-3600000">
                <a:off x="2292" y="70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2003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92" name="Text Box 187"/>
              <p:cNvSpPr txBox="1">
                <a:spLocks noChangeArrowheads="1"/>
              </p:cNvSpPr>
              <p:nvPr/>
            </p:nvSpPr>
            <p:spPr bwMode="auto">
              <a:xfrm rot="-3600000">
                <a:off x="2136" y="70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2002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93" name="Text Box 188"/>
              <p:cNvSpPr txBox="1">
                <a:spLocks noChangeArrowheads="1"/>
              </p:cNvSpPr>
              <p:nvPr/>
            </p:nvSpPr>
            <p:spPr bwMode="auto">
              <a:xfrm rot="-3600000">
                <a:off x="1980" y="704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2001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4694" name="Text Box 189"/>
              <p:cNvSpPr txBox="1">
                <a:spLocks noChangeArrowheads="1"/>
              </p:cNvSpPr>
              <p:nvPr/>
            </p:nvSpPr>
            <p:spPr bwMode="auto">
              <a:xfrm rot="-3600000">
                <a:off x="1206" y="705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sv-SE" sz="1400">
                    <a:latin typeface="Arial" charset="0"/>
                  </a:rPr>
                  <a:t>1996</a:t>
                </a:r>
                <a:endParaRPr lang="en-US" sz="1400">
                  <a:latin typeface="Arial" charset="0"/>
                </a:endParaRPr>
              </a:p>
            </p:txBody>
          </p:sp>
        </p:grpSp>
        <p:sp>
          <p:nvSpPr>
            <p:cNvPr id="24635" name="Line 190"/>
            <p:cNvSpPr>
              <a:spLocks noChangeShapeType="1"/>
            </p:cNvSpPr>
            <p:nvPr/>
          </p:nvSpPr>
          <p:spPr bwMode="auto">
            <a:xfrm flipH="1">
              <a:off x="5252" y="666"/>
              <a:ext cx="172" cy="297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36" name="Text Box 191"/>
            <p:cNvSpPr txBox="1">
              <a:spLocks noChangeArrowheads="1"/>
            </p:cNvSpPr>
            <p:nvPr/>
          </p:nvSpPr>
          <p:spPr bwMode="auto">
            <a:xfrm rot="-3600000">
              <a:off x="5079" y="704"/>
              <a:ext cx="3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sv-SE" sz="1400">
                  <a:latin typeface="Arial" charset="0"/>
                </a:rPr>
                <a:t>2021</a:t>
              </a:r>
              <a:endParaRPr lang="en-US" sz="1400">
                <a:latin typeface="Arial" charset="0"/>
              </a:endParaRPr>
            </a:p>
          </p:txBody>
        </p:sp>
      </p:grpSp>
      <p:sp>
        <p:nvSpPr>
          <p:cNvPr id="24627" name="Text Box 192"/>
          <p:cNvSpPr txBox="1">
            <a:spLocks noChangeArrowheads="1"/>
          </p:cNvSpPr>
          <p:nvPr/>
        </p:nvSpPr>
        <p:spPr bwMode="auto">
          <a:xfrm>
            <a:off x="5476875" y="6259513"/>
            <a:ext cx="781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600" b="1" dirty="0">
                <a:solidFill>
                  <a:schemeClr val="folHlink"/>
                </a:solidFill>
                <a:latin typeface="Arial" charset="0"/>
              </a:rPr>
              <a:t>Today</a:t>
            </a:r>
            <a:endParaRPr lang="en-GB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4628" name="Text Box 193"/>
          <p:cNvSpPr txBox="1">
            <a:spLocks noChangeArrowheads="1"/>
          </p:cNvSpPr>
          <p:nvPr/>
        </p:nvSpPr>
        <p:spPr bwMode="auto">
          <a:xfrm>
            <a:off x="730064" y="6238875"/>
            <a:ext cx="308930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dirty="0">
                <a:latin typeface="Arial" charset="0"/>
              </a:rPr>
              <a:t>Figure courtesy Michael Perryman and Fran</a:t>
            </a:r>
            <a:r>
              <a:rPr lang="en-US" sz="900" dirty="0">
                <a:latin typeface="Arial" charset="0"/>
                <a:cs typeface="Arial" charset="0"/>
              </a:rPr>
              <a:t>ç</a:t>
            </a:r>
            <a:r>
              <a:rPr lang="en-US" sz="900" dirty="0">
                <a:latin typeface="Arial" charset="0"/>
              </a:rPr>
              <a:t>ois </a:t>
            </a:r>
            <a:r>
              <a:rPr lang="en-US" sz="900" dirty="0" err="1">
                <a:latin typeface="Arial" charset="0"/>
              </a:rPr>
              <a:t>Mignard</a:t>
            </a:r>
            <a:endParaRPr lang="en-US" sz="900" dirty="0">
              <a:latin typeface="Arial" charset="0"/>
            </a:endParaRPr>
          </a:p>
        </p:txBody>
      </p:sp>
      <p:sp>
        <p:nvSpPr>
          <p:cNvPr id="24629" name="Text Box 191"/>
          <p:cNvSpPr txBox="1">
            <a:spLocks noChangeArrowheads="1"/>
          </p:cNvSpPr>
          <p:nvPr/>
        </p:nvSpPr>
        <p:spPr bwMode="auto">
          <a:xfrm rot="-3600000">
            <a:off x="7912894" y="1102519"/>
            <a:ext cx="5826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sv-SE" sz="1400">
                <a:latin typeface="Arial" charset="0"/>
              </a:rPr>
              <a:t>2022</a:t>
            </a:r>
            <a:endParaRPr lang="en-US" sz="1400">
              <a:latin typeface="Arial" charset="0"/>
            </a:endParaRPr>
          </a:p>
        </p:txBody>
      </p:sp>
      <p:sp>
        <p:nvSpPr>
          <p:cNvPr id="24630" name="Line 165"/>
          <p:cNvSpPr>
            <a:spLocks noChangeShapeType="1"/>
          </p:cNvSpPr>
          <p:nvPr/>
        </p:nvSpPr>
        <p:spPr bwMode="auto">
          <a:xfrm flipH="1">
            <a:off x="8204200" y="1060450"/>
            <a:ext cx="273050" cy="471488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631" name="Line 74"/>
          <p:cNvSpPr>
            <a:spLocks noChangeShapeType="1"/>
          </p:cNvSpPr>
          <p:nvPr/>
        </p:nvSpPr>
        <p:spPr bwMode="auto">
          <a:xfrm>
            <a:off x="8221663" y="1497013"/>
            <a:ext cx="0" cy="469265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633" name="AutoShape 117" descr="Stora schackrutor"/>
          <p:cNvSpPr>
            <a:spLocks noChangeArrowheads="1"/>
          </p:cNvSpPr>
          <p:nvPr/>
        </p:nvSpPr>
        <p:spPr bwMode="auto">
          <a:xfrm flipV="1">
            <a:off x="7126538" y="5951538"/>
            <a:ext cx="171450" cy="176212"/>
          </a:xfrm>
          <a:prstGeom prst="triangle">
            <a:avLst>
              <a:gd name="adj" fmla="val 50000"/>
            </a:avLst>
          </a:prstGeom>
          <a:pattFill prst="lgCheck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FE9B3E1-5297-4B89-A999-05392226269F}" type="slidenum">
              <a:rPr lang="en-GB" sz="1400" smtClean="0"/>
              <a:pPr/>
              <a:t>22</a:t>
            </a:fld>
            <a:endParaRPr lang="en-GB" sz="1400" smtClean="0"/>
          </a:p>
        </p:txBody>
      </p:sp>
      <p:pic>
        <p:nvPicPr>
          <p:cNvPr id="2560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703263"/>
            <a:ext cx="505777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0" y="195263"/>
            <a:ext cx="9144000" cy="649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solidFill>
                  <a:schemeClr val="bg1"/>
                </a:solidFill>
                <a:latin typeface="Arial" charset="0"/>
              </a:rPr>
              <a:t>Gaia</a:t>
            </a:r>
          </a:p>
          <a:p>
            <a:endParaRPr lang="en-US" sz="3200">
              <a:solidFill>
                <a:schemeClr val="bg1"/>
              </a:solidFill>
              <a:latin typeface="Arial" charset="0"/>
            </a:endParaRPr>
          </a:p>
          <a:p>
            <a:endParaRPr lang="en-US" sz="4000" b="1">
              <a:solidFill>
                <a:schemeClr val="bg1"/>
              </a:solidFill>
              <a:latin typeface="Arial" charset="0"/>
            </a:endParaRPr>
          </a:p>
          <a:p>
            <a:endParaRPr lang="en-US" sz="2400" b="1">
              <a:solidFill>
                <a:schemeClr val="bg1"/>
              </a:solidFill>
              <a:latin typeface="Arial" charset="0"/>
            </a:endParaRPr>
          </a:p>
          <a:p>
            <a:endParaRPr lang="en-US" sz="2400" b="1">
              <a:solidFill>
                <a:schemeClr val="bg1"/>
              </a:solidFill>
              <a:latin typeface="Arial" charset="0"/>
            </a:endParaRPr>
          </a:p>
          <a:p>
            <a:endParaRPr lang="en-US" sz="2400" b="1">
              <a:solidFill>
                <a:schemeClr val="bg1"/>
              </a:solidFill>
              <a:latin typeface="Arial" charset="0"/>
            </a:endParaRPr>
          </a:p>
          <a:p>
            <a:endParaRPr lang="en-US" sz="2400" b="1">
              <a:solidFill>
                <a:schemeClr val="bg1"/>
              </a:solidFill>
              <a:latin typeface="Arial" charset="0"/>
            </a:endParaRPr>
          </a:p>
          <a:p>
            <a:endParaRPr lang="en-US" sz="2400" b="1">
              <a:solidFill>
                <a:schemeClr val="bg1"/>
              </a:solidFill>
              <a:latin typeface="Arial" charset="0"/>
            </a:endParaRPr>
          </a:p>
          <a:p>
            <a:endParaRPr lang="en-US" sz="2400" b="1">
              <a:solidFill>
                <a:schemeClr val="bg1"/>
              </a:solidFill>
              <a:latin typeface="Arial" charset="0"/>
            </a:endParaRPr>
          </a:p>
          <a:p>
            <a:endParaRPr lang="en-US" sz="2400" b="1">
              <a:solidFill>
                <a:schemeClr val="bg1"/>
              </a:solidFill>
              <a:latin typeface="Arial" charset="0"/>
            </a:endParaRPr>
          </a:p>
          <a:p>
            <a:endParaRPr lang="en-US" sz="2400" b="1">
              <a:solidFill>
                <a:schemeClr val="bg1"/>
              </a:solidFill>
              <a:latin typeface="Arial" charset="0"/>
            </a:endParaRPr>
          </a:p>
          <a:p>
            <a:endParaRPr lang="en-US" sz="2400" b="1">
              <a:solidFill>
                <a:schemeClr val="bg1"/>
              </a:solidFill>
              <a:latin typeface="Arial" charset="0"/>
            </a:endParaRPr>
          </a:p>
          <a:p>
            <a:endParaRPr lang="en-US" sz="2400" b="1">
              <a:solidFill>
                <a:schemeClr val="bg1"/>
              </a:solidFill>
              <a:latin typeface="Arial" charset="0"/>
            </a:endParaRPr>
          </a:p>
          <a:p>
            <a:endParaRPr lang="en-US" sz="2400" b="1">
              <a:solidFill>
                <a:schemeClr val="bg1"/>
              </a:solidFill>
              <a:latin typeface="Arial" charset="0"/>
            </a:endParaRPr>
          </a:p>
          <a:p>
            <a:r>
              <a:rPr lang="en-US" sz="2400">
                <a:solidFill>
                  <a:schemeClr val="bg1"/>
                </a:solidFill>
                <a:latin typeface="Arial" charset="0"/>
              </a:rPr>
              <a:t>Unraveling the chemical and dynamical </a:t>
            </a:r>
          </a:p>
          <a:p>
            <a:r>
              <a:rPr lang="en-US" sz="2400">
                <a:solidFill>
                  <a:schemeClr val="bg1"/>
                </a:solidFill>
                <a:latin typeface="Arial" charset="0"/>
              </a:rPr>
              <a:t>history of our Galaxy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5725"/>
            <a:ext cx="7772400" cy="1143000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  <a:latin typeface="Arial" charset="0"/>
              </a:rPr>
              <a:t>G</a:t>
            </a:r>
            <a:r>
              <a:rPr lang="en-US" sz="3200" dirty="0" err="1">
                <a:solidFill>
                  <a:schemeClr val="tx1"/>
                </a:solidFill>
                <a:latin typeface="Arial" charset="0"/>
              </a:rPr>
              <a:t>aia</a:t>
            </a:r>
            <a:r>
              <a:rPr lang="en-GB" sz="3200" dirty="0">
                <a:solidFill>
                  <a:schemeClr val="tx1"/>
                </a:solidFill>
                <a:latin typeface="Arial" charset="0"/>
              </a:rPr>
              <a:t>: Complete, Faint, Accurate </a:t>
            </a:r>
            <a:endParaRPr lang="en-GB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989829"/>
              </p:ext>
            </p:extLst>
          </p:nvPr>
        </p:nvGraphicFramePr>
        <p:xfrm>
          <a:off x="1026568" y="1673226"/>
          <a:ext cx="7060156" cy="412649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259557"/>
                <a:gridCol w="1885950"/>
                <a:gridCol w="2914649"/>
              </a:tblGrid>
              <a:tr h="291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  <a:tab pos="1477010" algn="l"/>
                        </a:tabLs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  <a:tab pos="1146175" algn="l"/>
                        </a:tabLs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Hipparcos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 b="1" kern="0">
                          <a:effectLst/>
                          <a:latin typeface="Arial"/>
                        </a:rPr>
                        <a:t>Gaia</a:t>
                      </a:r>
                      <a:endParaRPr lang="en-GB" sz="800" b="1" kern="0">
                        <a:effectLst/>
                        <a:latin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 b="0" dirty="0">
                          <a:effectLst/>
                          <a:latin typeface="Arial"/>
                        </a:rPr>
                        <a:t>Magnitude limit</a:t>
                      </a:r>
                      <a:endParaRPr lang="en-GB" sz="1400" b="0" dirty="0">
                        <a:effectLst/>
                        <a:latin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  <a:tab pos="1146175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12 mag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20 mag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3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Completeness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  <a:tab pos="1146175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7.3 – 9.0 mag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20 mag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Bright limit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  <a:tab pos="1146175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0 mag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3 mag (assessment for brighter</a:t>
                      </a:r>
                      <a:r>
                        <a:rPr lang="en-US" sz="1400" baseline="0" dirty="0" smtClean="0">
                          <a:effectLst/>
                          <a:latin typeface="Arial"/>
                          <a:ea typeface="Times New Roman"/>
                        </a:rPr>
                        <a:t> stars ongoing)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Number of objects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  <a:tab pos="1146175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120,000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   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47 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million to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G 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=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15 mag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  <a:tab pos="1146175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 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360 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million to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G 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=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18 mag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  <a:tab pos="1146175" algn="l"/>
                        </a:tabLs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1192 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million to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G 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=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20 mag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Effective distance limit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  <a:tab pos="1146175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1 kpc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50 kpc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Quasars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  <a:tab pos="718820" algn="l"/>
                          <a:tab pos="1146175" algn="l"/>
                        </a:tabLst>
                      </a:pPr>
                      <a:r>
                        <a:rPr lang="en-US" sz="1400" b="0" dirty="0">
                          <a:effectLst/>
                          <a:latin typeface="Arial"/>
                        </a:rPr>
                        <a:t>1 (3C 273)</a:t>
                      </a:r>
                      <a:endParaRPr lang="en-GB" sz="1400" b="0" dirty="0">
                        <a:effectLst/>
                        <a:latin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500,000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Galaxies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  <a:tab pos="1146175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None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1,000,000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Accuracy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  <a:tab pos="1146175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1 milliarcsec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7 µarcsec at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G 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=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10 mag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  <a:tab pos="1146175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26 µarcsec 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at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G 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=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15 mag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  <a:tab pos="1146175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260" algn="l"/>
                        </a:tabLs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600 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µarcsec at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G 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=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20 mag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Photometry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  <a:tab pos="1146175" algn="l"/>
                        </a:tabLs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2-colour (B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and V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)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Low-res. spectra to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G = 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20 mag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Radial velocity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  <a:tab pos="1146175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None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  <a:tab pos="3239135" algn="l"/>
                        </a:tabLs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15 km s</a:t>
                      </a:r>
                      <a:r>
                        <a:rPr lang="en-US" sz="1400" baseline="30000" dirty="0">
                          <a:effectLst/>
                          <a:latin typeface="Arial"/>
                          <a:ea typeface="Times New Roman"/>
                        </a:rPr>
                        <a:t>-1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 to G</a:t>
                      </a:r>
                      <a:r>
                        <a:rPr lang="en-US" sz="1400" baseline="-25000" dirty="0">
                          <a:effectLst/>
                          <a:latin typeface="Arial"/>
                          <a:ea typeface="Times New Roman"/>
                        </a:rPr>
                        <a:t>RVS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 = 16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mag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</a:rPr>
                        <a:t>Observing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  <a:tab pos="1146175" algn="l"/>
                        </a:tabLs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Pre-selected</a:t>
                      </a:r>
                      <a:endParaRPr lang="en-GB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8820" algn="l"/>
                        </a:tabLs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Complete and unbiased</a:t>
                      </a:r>
                      <a:endParaRPr lang="en-GB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451" marR="1374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C2D40-CBD0-4AA7-98FD-D8B061C246F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646238" y="1970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91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52E2961-05B3-4FF7-AAE2-CEB2FF7AB386}" type="slidenum">
              <a:rPr lang="en-GB" sz="1400" smtClean="0"/>
              <a:pPr/>
              <a:t>4</a:t>
            </a:fld>
            <a:endParaRPr lang="en-GB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139700"/>
            <a:ext cx="7772400" cy="842963"/>
          </a:xfrm>
        </p:spPr>
        <p:txBody>
          <a:bodyPr/>
          <a:lstStyle/>
          <a:p>
            <a:r>
              <a:rPr lang="en-GB" sz="3200" smtClean="0">
                <a:latin typeface="Arial" charset="0"/>
              </a:rPr>
              <a:t>Stellar Astrophysics</a:t>
            </a:r>
            <a:r>
              <a:rPr lang="en-GB" smtClean="0">
                <a:latin typeface="Arial" charset="0"/>
              </a:rPr>
              <a:t> 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988" y="1304925"/>
            <a:ext cx="7847012" cy="5137150"/>
          </a:xfrm>
        </p:spPr>
        <p:txBody>
          <a:bodyPr/>
          <a:lstStyle/>
          <a:p>
            <a:r>
              <a:rPr lang="en-GB" sz="1800" dirty="0" smtClean="0">
                <a:latin typeface="Arial" charset="0"/>
              </a:rPr>
              <a:t>Comprehensive luminosity calibration, for example:</a:t>
            </a:r>
          </a:p>
          <a:p>
            <a:pPr lvl="1"/>
            <a:r>
              <a:rPr lang="en-GB" sz="1600" dirty="0" smtClean="0">
                <a:latin typeface="Arial" charset="0"/>
              </a:rPr>
              <a:t>distances to 1% for ~11 million stars to 2.5 kpc</a:t>
            </a:r>
          </a:p>
          <a:p>
            <a:pPr lvl="1"/>
            <a:r>
              <a:rPr lang="en-GB" sz="1600" dirty="0" smtClean="0">
                <a:latin typeface="Arial" charset="0"/>
              </a:rPr>
              <a:t>distances to 10% for ~150 million stars to 25 kpc</a:t>
            </a:r>
          </a:p>
          <a:p>
            <a:pPr lvl="1"/>
            <a:r>
              <a:rPr lang="en-GB" sz="1600" dirty="0" smtClean="0">
                <a:latin typeface="Arial" charset="0"/>
              </a:rPr>
              <a:t>rare stellar types and rapid evolutionary phases in large numbers</a:t>
            </a:r>
          </a:p>
          <a:p>
            <a:pPr lvl="1"/>
            <a:r>
              <a:rPr lang="en-GB" sz="1600" dirty="0" smtClean="0">
                <a:latin typeface="Arial" charset="0"/>
              </a:rPr>
              <a:t>parallax calibration of all distance indicators</a:t>
            </a:r>
          </a:p>
          <a:p>
            <a:pPr lvl="1">
              <a:buFontTx/>
              <a:buNone/>
            </a:pPr>
            <a:r>
              <a:rPr lang="en-GB" sz="1600" dirty="0" smtClean="0">
                <a:latin typeface="Arial" charset="0"/>
              </a:rPr>
              <a:t>		e.g., </a:t>
            </a:r>
            <a:r>
              <a:rPr lang="en-GB" sz="1600" dirty="0" err="1" smtClean="0">
                <a:latin typeface="Arial" charset="0"/>
              </a:rPr>
              <a:t>Cepheids</a:t>
            </a:r>
            <a:r>
              <a:rPr lang="en-GB" sz="1600" dirty="0" smtClean="0">
                <a:latin typeface="Arial" charset="0"/>
              </a:rPr>
              <a:t> and RR </a:t>
            </a:r>
            <a:r>
              <a:rPr lang="en-GB" sz="1600" dirty="0" err="1" smtClean="0">
                <a:latin typeface="Arial" charset="0"/>
              </a:rPr>
              <a:t>Lyrae</a:t>
            </a:r>
            <a:r>
              <a:rPr lang="en-GB" sz="1600" dirty="0" smtClean="0">
                <a:latin typeface="Arial" charset="0"/>
              </a:rPr>
              <a:t> to LMC/SMC</a:t>
            </a:r>
          </a:p>
          <a:p>
            <a:pPr>
              <a:lnSpc>
                <a:spcPct val="210000"/>
              </a:lnSpc>
            </a:pPr>
            <a:r>
              <a:rPr lang="en-GB" sz="1800" dirty="0" smtClean="0">
                <a:latin typeface="Arial" charset="0"/>
              </a:rPr>
              <a:t>Physical properties, for example:</a:t>
            </a:r>
          </a:p>
          <a:p>
            <a:pPr lvl="1">
              <a:lnSpc>
                <a:spcPct val="60000"/>
              </a:lnSpc>
            </a:pPr>
            <a:r>
              <a:rPr lang="en-GB" sz="1600" dirty="0" smtClean="0">
                <a:latin typeface="Arial" charset="0"/>
              </a:rPr>
              <a:t>clean Hertzsprung</a:t>
            </a:r>
            <a:r>
              <a:rPr lang="en-GB" sz="1600" dirty="0" smtClean="0">
                <a:latin typeface="Arial" charset="0"/>
                <a:cs typeface="Times New Roman" pitchFamily="18" charset="0"/>
              </a:rPr>
              <a:t>–</a:t>
            </a:r>
            <a:r>
              <a:rPr lang="en-GB" sz="1600" dirty="0" smtClean="0">
                <a:latin typeface="Arial" charset="0"/>
              </a:rPr>
              <a:t>Russell </a:t>
            </a:r>
            <a:r>
              <a:rPr lang="en-US" sz="1600" dirty="0" smtClean="0">
                <a:latin typeface="Arial" charset="0"/>
              </a:rPr>
              <a:t>diagrams</a:t>
            </a:r>
            <a:r>
              <a:rPr lang="en-GB" sz="1600" dirty="0" smtClean="0">
                <a:latin typeface="Arial" charset="0"/>
              </a:rPr>
              <a:t> throughout the Galaxy</a:t>
            </a:r>
          </a:p>
          <a:p>
            <a:pPr lvl="1"/>
            <a:r>
              <a:rPr lang="en-GB" sz="1600" dirty="0" smtClean="0">
                <a:latin typeface="Arial" charset="0"/>
              </a:rPr>
              <a:t>Solar-neighbourhood mass and luminosity function</a:t>
            </a:r>
          </a:p>
          <a:p>
            <a:pPr lvl="1">
              <a:buFontTx/>
              <a:buNone/>
            </a:pPr>
            <a:r>
              <a:rPr lang="en-GB" sz="1600" dirty="0" smtClean="0">
                <a:latin typeface="Arial" charset="0"/>
              </a:rPr>
              <a:t>		e.g., white dwarfs (~400,000) and brown dwarfs (~500)</a:t>
            </a:r>
          </a:p>
          <a:p>
            <a:pPr lvl="1"/>
            <a:r>
              <a:rPr lang="en-GB" sz="1600" dirty="0" smtClean="0">
                <a:latin typeface="Arial" charset="0"/>
              </a:rPr>
              <a:t>initial mass and luminosity functions in star-forming regions</a:t>
            </a:r>
          </a:p>
          <a:p>
            <a:pPr lvl="1"/>
            <a:r>
              <a:rPr lang="en-GB" sz="1600" dirty="0" smtClean="0">
                <a:latin typeface="Arial" charset="0"/>
              </a:rPr>
              <a:t>luminosity function for pre-main-sequence stars</a:t>
            </a:r>
          </a:p>
          <a:p>
            <a:pPr lvl="1"/>
            <a:r>
              <a:rPr lang="en-GB" sz="1600" dirty="0" smtClean="0">
                <a:latin typeface="Arial" charset="0"/>
              </a:rPr>
              <a:t>detection and dating of all spectral types and Galactic populations</a:t>
            </a:r>
          </a:p>
          <a:p>
            <a:pPr lvl="1"/>
            <a:r>
              <a:rPr lang="en-GB" sz="1600" dirty="0" smtClean="0">
                <a:latin typeface="Arial" charset="0"/>
              </a:rPr>
              <a:t>detection and characterisation of variability for all spectral types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DF4362-7506-4A4F-90D9-04506F5283CE}" type="slidenum">
              <a:rPr lang="en-GB" sz="1400" smtClean="0"/>
              <a:pPr/>
              <a:t>5</a:t>
            </a:fld>
            <a:endParaRPr lang="en-GB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363538"/>
            <a:ext cx="8443913" cy="708025"/>
          </a:xfrm>
        </p:spPr>
        <p:txBody>
          <a:bodyPr/>
          <a:lstStyle/>
          <a:p>
            <a:r>
              <a:rPr lang="en-GB" sz="3200" smtClean="0">
                <a:latin typeface="Arial" charset="0"/>
              </a:rPr>
              <a:t>One Billion Stars in 3D will provide …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1522413"/>
            <a:ext cx="8145463" cy="49768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 dirty="0" smtClean="0">
                <a:latin typeface="Arial" charset="0"/>
              </a:rPr>
              <a:t>in our Galaxy …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</a:rPr>
              <a:t>the distance and velocity distributions of all stellar populations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</a:rPr>
              <a:t>the spatial and dynamic structure of the disk and halo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</a:rPr>
              <a:t>its formation history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</a:rPr>
              <a:t>a detailed mapping of the Galactic dark-matter distribution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</a:rPr>
              <a:t>a rigorous framework for stellar-structure and evolution theories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</a:rPr>
              <a:t>a large-scale survey of extra-solar planets (~7,000)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</a:rPr>
              <a:t>a large-scale survey of Solar-system bodies (~250,000)</a:t>
            </a:r>
          </a:p>
          <a:p>
            <a:pPr lvl="1">
              <a:lnSpc>
                <a:spcPct val="90000"/>
              </a:lnSpc>
            </a:pPr>
            <a:endParaRPr lang="en-GB" sz="1600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GB" sz="16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GB" sz="1800" dirty="0" smtClean="0">
                <a:latin typeface="Arial" charset="0"/>
              </a:rPr>
              <a:t>… and beyond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</a:rPr>
              <a:t>definitive distance standards out to the LMC/SMC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</a:rPr>
              <a:t>rapid reaction alerts for supernovae and burst sources (~6,000)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</a:rPr>
              <a:t>quasar detection, redshifts, </a:t>
            </a:r>
            <a:r>
              <a:rPr lang="en-GB" sz="1600" dirty="0" err="1" smtClean="0">
                <a:latin typeface="Arial" charset="0"/>
              </a:rPr>
              <a:t>microlensing</a:t>
            </a:r>
            <a:r>
              <a:rPr lang="en-GB" sz="1600" dirty="0" smtClean="0">
                <a:latin typeface="Arial" charset="0"/>
              </a:rPr>
              <a:t> structure (~500,000)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</a:rPr>
              <a:t>fundamental quantities to unprecedented accuracy: </a:t>
            </a:r>
            <a:r>
              <a:rPr lang="en-GB" sz="1600" dirty="0" smtClean="0">
                <a:latin typeface="Arial" charset="0"/>
                <a:sym typeface="Symbol" pitchFamily="18" charset="2"/>
              </a:rPr>
              <a:t> </a:t>
            </a:r>
            <a:r>
              <a:rPr lang="en-GB" sz="1600" dirty="0" smtClean="0">
                <a:latin typeface="Arial" charset="0"/>
              </a:rPr>
              <a:t>to 2</a:t>
            </a:r>
            <a:r>
              <a:rPr lang="en-US" sz="1600" dirty="0" smtClean="0">
                <a:latin typeface="Arial" charset="0"/>
                <a:cs typeface="Arial" charset="0"/>
              </a:rPr>
              <a:t>×</a:t>
            </a:r>
            <a:r>
              <a:rPr lang="en-GB" sz="1600" dirty="0" smtClean="0">
                <a:latin typeface="Arial" charset="0"/>
              </a:rPr>
              <a:t>10</a:t>
            </a:r>
            <a:r>
              <a:rPr lang="en-GB" sz="1600" baseline="30000" dirty="0" smtClean="0">
                <a:latin typeface="Arial" charset="0"/>
              </a:rPr>
              <a:t>-6  </a:t>
            </a:r>
            <a:r>
              <a:rPr lang="en-GB" sz="1600" dirty="0" smtClean="0">
                <a:latin typeface="Arial" charset="0"/>
              </a:rPr>
              <a:t> (2</a:t>
            </a:r>
            <a:r>
              <a:rPr lang="en-US" sz="1600" dirty="0" smtClean="0">
                <a:latin typeface="Arial" charset="0"/>
                <a:cs typeface="Arial" charset="0"/>
              </a:rPr>
              <a:t>×</a:t>
            </a:r>
            <a:r>
              <a:rPr lang="en-GB" sz="1600" dirty="0" smtClean="0">
                <a:latin typeface="Arial" charset="0"/>
              </a:rPr>
              <a:t>10</a:t>
            </a:r>
            <a:r>
              <a:rPr lang="en-GB" sz="1600" baseline="30000" dirty="0" smtClean="0">
                <a:latin typeface="Arial" charset="0"/>
              </a:rPr>
              <a:t>-5 </a:t>
            </a:r>
            <a:r>
              <a:rPr lang="en-GB" sz="1600" dirty="0" smtClean="0">
                <a:latin typeface="Arial" charset="0"/>
              </a:rPr>
              <a:t>present)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89E0AC7-5405-4E8A-9B73-D4C9F03EF97C}" type="slidenum">
              <a:rPr lang="en-GB" sz="1400" smtClean="0"/>
              <a:pPr/>
              <a:t>6</a:t>
            </a:fld>
            <a:endParaRPr lang="en-GB" sz="1400" smtClean="0"/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 t="13330" r="5437" b="15002"/>
          <a:stretch>
            <a:fillRect/>
          </a:stretch>
        </p:blipFill>
        <p:spPr bwMode="auto">
          <a:xfrm>
            <a:off x="5383213" y="3624263"/>
            <a:ext cx="3398837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296863"/>
            <a:ext cx="7772400" cy="733425"/>
          </a:xfrm>
        </p:spPr>
        <p:txBody>
          <a:bodyPr/>
          <a:lstStyle/>
          <a:p>
            <a:r>
              <a:rPr lang="en-GB" sz="3200" smtClean="0">
                <a:latin typeface="Arial" charset="0"/>
              </a:rPr>
              <a:t>Exo-Planets: Expected Discoveries</a:t>
            </a:r>
            <a:endParaRPr lang="en-GB" smtClean="0">
              <a:latin typeface="Arial" charset="0"/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514475"/>
            <a:ext cx="7966075" cy="5068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600" smtClean="0">
                <a:latin typeface="Arial" charset="0"/>
              </a:rPr>
              <a:t>Astrometric survey:</a:t>
            </a:r>
          </a:p>
          <a:p>
            <a:pPr lvl="1">
              <a:lnSpc>
                <a:spcPct val="90000"/>
              </a:lnSpc>
            </a:pPr>
            <a:r>
              <a:rPr lang="en-GB" sz="1600" smtClean="0">
                <a:latin typeface="Arial" charset="0"/>
              </a:rPr>
              <a:t>monitoring of ~150,000 FGK stars to ~200 pc</a:t>
            </a:r>
          </a:p>
          <a:p>
            <a:pPr lvl="1">
              <a:lnSpc>
                <a:spcPct val="90000"/>
              </a:lnSpc>
            </a:pPr>
            <a:r>
              <a:rPr lang="en-GB" sz="1600" smtClean="0">
                <a:latin typeface="Arial" charset="0"/>
              </a:rPr>
              <a:t>detection limits: ~1M</a:t>
            </a:r>
            <a:r>
              <a:rPr lang="en-GB" sz="1600" baseline="-25000" smtClean="0">
                <a:latin typeface="Arial" charset="0"/>
              </a:rPr>
              <a:t>J</a:t>
            </a:r>
            <a:r>
              <a:rPr lang="en-GB" sz="1600" smtClean="0">
                <a:latin typeface="Arial" charset="0"/>
              </a:rPr>
              <a:t> and P &lt; 10 years</a:t>
            </a:r>
          </a:p>
          <a:p>
            <a:pPr lvl="1">
              <a:lnSpc>
                <a:spcPct val="90000"/>
              </a:lnSpc>
            </a:pPr>
            <a:r>
              <a:rPr lang="en-GB" sz="1600" smtClean="0">
                <a:latin typeface="Arial" charset="0"/>
              </a:rPr>
              <a:t>complete census of all stellar types, P ~ 2</a:t>
            </a:r>
            <a:r>
              <a:rPr lang="en-GB" sz="1600" smtClean="0">
                <a:latin typeface="Arial" charset="0"/>
                <a:cs typeface="Times New Roman" pitchFamily="18" charset="0"/>
              </a:rPr>
              <a:t>-</a:t>
            </a:r>
            <a:r>
              <a:rPr lang="en-GB" sz="1600" smtClean="0">
                <a:latin typeface="Arial" charset="0"/>
              </a:rPr>
              <a:t>9 years</a:t>
            </a:r>
          </a:p>
          <a:p>
            <a:pPr lvl="1">
              <a:lnSpc>
                <a:spcPct val="90000"/>
              </a:lnSpc>
            </a:pPr>
            <a:r>
              <a:rPr lang="en-GB" sz="1600" smtClean="0">
                <a:latin typeface="Arial" charset="0"/>
              </a:rPr>
              <a:t>masses, rather than lower limits (m sin i)</a:t>
            </a:r>
          </a:p>
          <a:p>
            <a:pPr lvl="1">
              <a:lnSpc>
                <a:spcPct val="90000"/>
              </a:lnSpc>
            </a:pPr>
            <a:r>
              <a:rPr lang="en-GB" sz="1600" smtClean="0">
                <a:latin typeface="Arial" charset="0"/>
              </a:rPr>
              <a:t>multiple systems measurable, giving relative inclinations</a:t>
            </a:r>
          </a:p>
          <a:p>
            <a:pPr lvl="1">
              <a:lnSpc>
                <a:spcPct val="90000"/>
              </a:lnSpc>
            </a:pPr>
            <a:endParaRPr lang="en-GB" sz="160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GB" sz="1600" smtClean="0">
                <a:latin typeface="Arial" charset="0"/>
              </a:rPr>
              <a:t>Results expected:</a:t>
            </a:r>
          </a:p>
          <a:p>
            <a:pPr lvl="1">
              <a:lnSpc>
                <a:spcPct val="90000"/>
              </a:lnSpc>
            </a:pPr>
            <a:r>
              <a:rPr lang="en-GB" sz="1600" smtClean="0">
                <a:latin typeface="Arial" charset="0"/>
              </a:rPr>
              <a:t>~</a:t>
            </a:r>
            <a:r>
              <a:rPr lang="en-GB" sz="1600" smtClean="0">
                <a:latin typeface="Arial" charset="0"/>
                <a:cs typeface="Times New Roman" pitchFamily="18" charset="0"/>
              </a:rPr>
              <a:t>2</a:t>
            </a:r>
            <a:r>
              <a:rPr lang="en-GB" sz="1600" smtClean="0">
                <a:latin typeface="Arial" charset="0"/>
              </a:rPr>
              <a:t>000 exo-planets (single systems)</a:t>
            </a:r>
          </a:p>
          <a:p>
            <a:pPr lvl="1">
              <a:lnSpc>
                <a:spcPct val="90000"/>
              </a:lnSpc>
            </a:pPr>
            <a:r>
              <a:rPr lang="en-GB" sz="1600" smtClean="0">
                <a:latin typeface="Arial" charset="0"/>
              </a:rPr>
              <a:t>~300 multi-planet systems</a:t>
            </a:r>
          </a:p>
          <a:p>
            <a:pPr lvl="1">
              <a:lnSpc>
                <a:spcPct val="90000"/>
              </a:lnSpc>
            </a:pPr>
            <a:r>
              <a:rPr lang="en-GB" sz="1600" smtClean="0">
                <a:latin typeface="Arial" charset="0"/>
                <a:sym typeface="Symbol" pitchFamily="18" charset="2"/>
              </a:rPr>
              <a:t>displacement for 47 UMa = 360 </a:t>
            </a:r>
            <a:r>
              <a:rPr lang="el-GR" sz="1600" smtClean="0">
                <a:latin typeface="Arial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μ</a:t>
            </a:r>
            <a:r>
              <a:rPr lang="en-GB" sz="1600" smtClean="0">
                <a:latin typeface="Arial" charset="0"/>
                <a:sym typeface="Symbol" pitchFamily="18" charset="2"/>
              </a:rPr>
              <a:t>as</a:t>
            </a:r>
            <a:endParaRPr lang="en-GB" sz="160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GB" sz="1600" smtClean="0">
                <a:latin typeface="Arial" charset="0"/>
              </a:rPr>
              <a:t>orbits for ~1000 systems</a:t>
            </a:r>
          </a:p>
          <a:p>
            <a:pPr lvl="1">
              <a:lnSpc>
                <a:spcPct val="90000"/>
              </a:lnSpc>
            </a:pPr>
            <a:r>
              <a:rPr lang="en-GB" sz="1600" smtClean="0">
                <a:latin typeface="Arial" charset="0"/>
              </a:rPr>
              <a:t>masses down to 10 M</a:t>
            </a:r>
            <a:r>
              <a:rPr lang="en-GB" sz="1600" baseline="-25000" smtClean="0">
                <a:latin typeface="Arial" charset="0"/>
              </a:rPr>
              <a:t>Earth</a:t>
            </a:r>
            <a:r>
              <a:rPr lang="en-GB" sz="1600" smtClean="0">
                <a:latin typeface="Arial" charset="0"/>
              </a:rPr>
              <a:t> to 10 pc</a:t>
            </a:r>
          </a:p>
          <a:p>
            <a:pPr lvl="1">
              <a:lnSpc>
                <a:spcPct val="90000"/>
              </a:lnSpc>
            </a:pPr>
            <a:endParaRPr lang="en-GB" sz="160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GB" sz="1600" smtClean="0">
                <a:latin typeface="Arial" charset="0"/>
              </a:rPr>
              <a:t>Photometric transits: ~5000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383213" y="6199188"/>
            <a:ext cx="2068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>
                <a:latin typeface="Arial" charset="0"/>
              </a:rPr>
              <a:t>Figure courtesy Fran</a:t>
            </a:r>
            <a:r>
              <a:rPr lang="en-US" sz="1000">
                <a:latin typeface="Arial" charset="0"/>
                <a:cs typeface="Arial" charset="0"/>
              </a:rPr>
              <a:t>ç</a:t>
            </a:r>
            <a:r>
              <a:rPr lang="en-US" sz="1000">
                <a:latin typeface="Arial" charset="0"/>
              </a:rPr>
              <a:t>ois Mignard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2F8706-AF92-4F18-9736-E83D8CEAB74B}" type="slidenum">
              <a:rPr lang="en-GB" sz="1400" smtClean="0"/>
              <a:pPr/>
              <a:t>7</a:t>
            </a:fld>
            <a:endParaRPr lang="en-GB" sz="14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1688" y="1411288"/>
            <a:ext cx="7988300" cy="509428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1600" dirty="0" smtClean="0">
                <a:latin typeface="Arial" charset="0"/>
              </a:rPr>
              <a:t>Asteroids etc.: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</a:rPr>
              <a:t>d</a:t>
            </a:r>
            <a:r>
              <a:rPr lang="en-GB" sz="1600" dirty="0" smtClean="0">
                <a:latin typeface="Arial" charset="0"/>
                <a:sym typeface="Symbol" pitchFamily="18" charset="2"/>
              </a:rPr>
              <a:t>eep and uniform (G=20 mag) detection of all moving objects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</a:rPr>
              <a:t>~250,000 objects observed, mainly main-belt asteroids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</a:rPr>
              <a:t>orbits: 30 times better than present, even after 100 years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</a:rPr>
              <a:t>spin-axis direction, rotation period, shape parameters for majority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</a:rPr>
              <a:t>taxonomy/mineralogical composition versus heliocentric distance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</a:rPr>
              <a:t>diameters for ~1000 to 20%, masses for ~150 to 10%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</a:rPr>
              <a:t>Trojan</a:t>
            </a:r>
            <a:r>
              <a:rPr lang="en-GB" sz="1600" dirty="0" smtClean="0">
                <a:latin typeface="Arial" charset="0"/>
                <a:sym typeface="Symbol" pitchFamily="18" charset="2"/>
              </a:rPr>
              <a:t> companions of Mars, Earth, and Venus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  <a:sym typeface="Symbol" pitchFamily="18" charset="2"/>
              </a:rPr>
              <a:t>Kuiper-Belt objects: ~50 objects to G=20 mag (</a:t>
            </a:r>
            <a:r>
              <a:rPr lang="en-GB" sz="1600" dirty="0" err="1" smtClean="0">
                <a:latin typeface="Arial" charset="0"/>
                <a:sym typeface="Symbol" pitchFamily="18" charset="2"/>
              </a:rPr>
              <a:t>binarity</a:t>
            </a:r>
            <a:r>
              <a:rPr lang="en-GB" sz="1600" dirty="0" smtClean="0">
                <a:latin typeface="Arial" charset="0"/>
                <a:sym typeface="Symbol" pitchFamily="18" charset="2"/>
              </a:rPr>
              <a:t>, </a:t>
            </a:r>
            <a:r>
              <a:rPr lang="en-GB" sz="1600" dirty="0" err="1" smtClean="0">
                <a:latin typeface="Arial" charset="0"/>
                <a:sym typeface="Symbol" pitchFamily="18" charset="2"/>
              </a:rPr>
              <a:t>Plutinos</a:t>
            </a:r>
            <a:r>
              <a:rPr lang="en-GB" sz="1600" dirty="0" smtClean="0">
                <a:latin typeface="Arial" charset="0"/>
                <a:sym typeface="Symbol" pitchFamily="18" charset="2"/>
              </a:rPr>
              <a:t>)</a:t>
            </a:r>
          </a:p>
          <a:p>
            <a:pPr lvl="1">
              <a:lnSpc>
                <a:spcPct val="110000"/>
              </a:lnSpc>
            </a:pPr>
            <a:r>
              <a:rPr lang="en-GB" sz="1600" dirty="0" smtClean="0">
                <a:latin typeface="Arial" charset="0"/>
                <a:sym typeface="Symbol" pitchFamily="18" charset="2"/>
              </a:rPr>
              <a:t>Centaurs: ~50 objects</a:t>
            </a:r>
          </a:p>
          <a:p>
            <a:pPr lvl="1">
              <a:lnSpc>
                <a:spcPct val="110000"/>
              </a:lnSpc>
            </a:pPr>
            <a:endParaRPr lang="en-GB" sz="1600" dirty="0" smtClean="0">
              <a:latin typeface="Arial" charset="0"/>
              <a:sym typeface="Symbol" pitchFamily="18" charset="2"/>
            </a:endParaRPr>
          </a:p>
          <a:p>
            <a:pPr>
              <a:lnSpc>
                <a:spcPct val="110000"/>
              </a:lnSpc>
            </a:pPr>
            <a:r>
              <a:rPr lang="en-GB" sz="1600" dirty="0" smtClean="0">
                <a:latin typeface="Arial" charset="0"/>
                <a:sym typeface="Symbol" pitchFamily="18" charset="2"/>
              </a:rPr>
              <a:t>Near-Earth Objects: </a:t>
            </a:r>
          </a:p>
          <a:p>
            <a:pPr lvl="1">
              <a:lnSpc>
                <a:spcPct val="90000"/>
              </a:lnSpc>
            </a:pPr>
            <a:r>
              <a:rPr lang="en-GB" sz="1600" dirty="0" err="1" smtClean="0">
                <a:latin typeface="Arial" charset="0"/>
                <a:sym typeface="Symbol" pitchFamily="18" charset="2"/>
              </a:rPr>
              <a:t>Amors</a:t>
            </a:r>
            <a:r>
              <a:rPr lang="en-GB" sz="1600" dirty="0" smtClean="0">
                <a:latin typeface="Arial" charset="0"/>
                <a:sym typeface="Symbol" pitchFamily="18" charset="2"/>
              </a:rPr>
              <a:t>, </a:t>
            </a:r>
            <a:r>
              <a:rPr lang="en-GB" sz="1600" dirty="0" err="1" smtClean="0">
                <a:latin typeface="Arial" charset="0"/>
                <a:sym typeface="Symbol" pitchFamily="18" charset="2"/>
              </a:rPr>
              <a:t>Apollos</a:t>
            </a:r>
            <a:r>
              <a:rPr lang="en-GB" sz="1600" dirty="0" smtClean="0">
                <a:latin typeface="Arial" charset="0"/>
                <a:sym typeface="Symbol" pitchFamily="18" charset="2"/>
              </a:rPr>
              <a:t> and </a:t>
            </a:r>
            <a:r>
              <a:rPr lang="en-GB" sz="1600" dirty="0" err="1" smtClean="0">
                <a:latin typeface="Arial" charset="0"/>
                <a:sym typeface="Symbol" pitchFamily="18" charset="2"/>
              </a:rPr>
              <a:t>Atens</a:t>
            </a:r>
            <a:r>
              <a:rPr lang="en-GB" sz="1600" dirty="0" smtClean="0">
                <a:latin typeface="Arial" charset="0"/>
                <a:sym typeface="Symbol" pitchFamily="18" charset="2"/>
              </a:rPr>
              <a:t> (4389, 5156, 811 known today) 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  <a:sym typeface="Symbol" pitchFamily="18" charset="2"/>
              </a:rPr>
              <a:t>~1600 Potentially Hazardous Asteroids (PHA) &gt;1 km predicted (1435 currently known)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charset="0"/>
                <a:sym typeface="Symbol" pitchFamily="18" charset="2"/>
              </a:rPr>
              <a:t>detection limit: 260</a:t>
            </a:r>
            <a:r>
              <a:rPr lang="en-GB" sz="1600" dirty="0" smtClean="0">
                <a:latin typeface="Arial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GB" sz="1600" dirty="0" smtClean="0">
                <a:latin typeface="Arial" charset="0"/>
                <a:sym typeface="Symbol" pitchFamily="18" charset="2"/>
              </a:rPr>
              <a:t>590 m at 1 AU, depending on albedo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355600"/>
            <a:ext cx="7772400" cy="622300"/>
          </a:xfrm>
        </p:spPr>
        <p:txBody>
          <a:bodyPr/>
          <a:lstStyle/>
          <a:p>
            <a:r>
              <a:rPr lang="en-GB" sz="3200" smtClean="0">
                <a:latin typeface="Arial" charset="0"/>
              </a:rPr>
              <a:t>Studies of the Solar System</a:t>
            </a:r>
            <a:endParaRPr lang="en-GB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FA8FF6F-0ECC-49F4-B4DF-4D76C5F99E05}" type="slidenum">
              <a:rPr lang="en-GB" sz="1400" smtClean="0"/>
              <a:pPr/>
              <a:t>8</a:t>
            </a:fld>
            <a:endParaRPr lang="en-GB" sz="140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708025" y="200025"/>
            <a:ext cx="7772400" cy="595313"/>
          </a:xfrm>
        </p:spPr>
        <p:txBody>
          <a:bodyPr/>
          <a:lstStyle/>
          <a:p>
            <a:r>
              <a:rPr lang="en-US" sz="3200" smtClean="0">
                <a:latin typeface="Arial" charset="0"/>
              </a:rPr>
              <a:t>Light Bending in Solar System</a:t>
            </a: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6111875" y="6011863"/>
            <a:ext cx="2470150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0" y="6076950"/>
            <a:ext cx="9144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600">
                <a:latin typeface="Arial" charset="0"/>
              </a:rPr>
              <a:t>Light bending in microarcsec, after subtraction of the much larger effect by the Sun </a:t>
            </a:r>
            <a:endParaRPr lang="en-US" sz="1600">
              <a:latin typeface="Arial" charset="0"/>
            </a:endParaRPr>
          </a:p>
        </p:txBody>
      </p:sp>
      <p:pic>
        <p:nvPicPr>
          <p:cNvPr id="922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1098550"/>
            <a:ext cx="7458075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3636963" y="6438900"/>
            <a:ext cx="1870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 dirty="0">
                <a:latin typeface="Arial" charset="0"/>
              </a:rPr>
              <a:t>Movie courtesy Jos de </a:t>
            </a:r>
            <a:r>
              <a:rPr lang="en-US" sz="1000" dirty="0" err="1">
                <a:latin typeface="Arial" charset="0"/>
              </a:rPr>
              <a:t>Bruijne</a:t>
            </a:r>
            <a:endParaRPr lang="en-US" sz="1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1D9AC08-C7B9-4D11-A533-B18DFDD74EB0}" type="slidenum">
              <a:rPr lang="en-GB" sz="1400" smtClean="0"/>
              <a:pPr/>
              <a:t>9</a:t>
            </a:fld>
            <a:endParaRPr lang="en-GB" sz="1400" smtClean="0"/>
          </a:p>
        </p:txBody>
      </p:sp>
      <p:sp>
        <p:nvSpPr>
          <p:cNvPr id="10243" name="Rectangle 25"/>
          <p:cNvSpPr>
            <a:spLocks noChangeArrowheads="1"/>
          </p:cNvSpPr>
          <p:nvPr/>
        </p:nvSpPr>
        <p:spPr bwMode="auto">
          <a:xfrm>
            <a:off x="3608388" y="1036638"/>
            <a:ext cx="5580062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buFontTx/>
              <a:buChar char="•"/>
            </a:pPr>
            <a:r>
              <a:rPr lang="en-GB" sz="1800" dirty="0"/>
              <a:t> </a:t>
            </a:r>
            <a:r>
              <a:rPr lang="en-GB" sz="1800" dirty="0">
                <a:latin typeface="Arial" charset="0"/>
              </a:rPr>
              <a:t>ESA-only mission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en-GB" sz="1800" dirty="0">
                <a:latin typeface="Arial" charset="0"/>
              </a:rPr>
              <a:t> Launch</a:t>
            </a:r>
            <a:r>
              <a:rPr lang="en-GB" sz="1800">
                <a:latin typeface="Arial" charset="0"/>
              </a:rPr>
              <a:t>: </a:t>
            </a:r>
            <a:r>
              <a:rPr lang="en-GB" sz="1800" smtClean="0">
                <a:latin typeface="Arial" charset="0"/>
              </a:rPr>
              <a:t>19 </a:t>
            </a:r>
            <a:r>
              <a:rPr lang="en-GB" sz="1800" dirty="0" smtClean="0">
                <a:latin typeface="Arial" charset="0"/>
              </a:rPr>
              <a:t>December 2013</a:t>
            </a:r>
            <a:r>
              <a:rPr lang="en-US" sz="1800" dirty="0" smtClean="0">
                <a:latin typeface="Arial" charset="0"/>
              </a:rPr>
              <a:t> </a:t>
            </a:r>
            <a:endParaRPr lang="en-GB" sz="1800" dirty="0">
              <a:latin typeface="Arial" charset="0"/>
            </a:endParaRP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en-GB" sz="1800" dirty="0">
                <a:latin typeface="Arial" charset="0"/>
              </a:rPr>
              <a:t> Launcher: Soyuz–</a:t>
            </a:r>
            <a:r>
              <a:rPr lang="en-GB" sz="1800" dirty="0" err="1">
                <a:latin typeface="Arial" charset="0"/>
              </a:rPr>
              <a:t>Fregat</a:t>
            </a:r>
            <a:r>
              <a:rPr lang="en-GB" sz="1800" dirty="0">
                <a:latin typeface="Arial" charset="0"/>
              </a:rPr>
              <a:t> from </a:t>
            </a:r>
            <a:r>
              <a:rPr lang="en-GB" sz="1800" dirty="0" smtClean="0">
                <a:latin typeface="Arial" charset="0"/>
              </a:rPr>
              <a:t>French Guiana</a:t>
            </a:r>
            <a:endParaRPr lang="en-GB" sz="1800" dirty="0">
              <a:latin typeface="Arial" charset="0"/>
            </a:endParaRP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en-GB" sz="1800" dirty="0">
                <a:latin typeface="Arial" charset="0"/>
              </a:rPr>
              <a:t> Orbit: L2 </a:t>
            </a:r>
            <a:r>
              <a:rPr lang="en-GB" sz="1800" dirty="0" err="1">
                <a:latin typeface="Arial" charset="0"/>
              </a:rPr>
              <a:t>Lissajous</a:t>
            </a:r>
            <a:r>
              <a:rPr lang="en-GB" sz="1800" dirty="0">
                <a:latin typeface="Arial" charset="0"/>
              </a:rPr>
              <a:t> orbit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en-GB" sz="1800" dirty="0">
                <a:latin typeface="Arial" charset="0"/>
              </a:rPr>
              <a:t> Ground stations: </a:t>
            </a:r>
            <a:r>
              <a:rPr lang="en-GB" sz="1800" dirty="0" err="1">
                <a:latin typeface="Arial" charset="0"/>
              </a:rPr>
              <a:t>Cebreros</a:t>
            </a:r>
            <a:r>
              <a:rPr lang="en-GB" sz="1800" dirty="0">
                <a:latin typeface="Arial" charset="0"/>
              </a:rPr>
              <a:t>, New Norcia + </a:t>
            </a:r>
            <a:r>
              <a:rPr lang="en-GB" sz="1800" dirty="0" err="1">
                <a:latin typeface="Arial" charset="0"/>
                <a:cs typeface="Arial" charset="0"/>
              </a:rPr>
              <a:t>Malargüe</a:t>
            </a:r>
            <a:endParaRPr lang="en-GB" sz="1800" dirty="0">
              <a:latin typeface="Arial" charset="0"/>
              <a:cs typeface="Arial" charset="0"/>
            </a:endParaRP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en-GB" sz="1800" dirty="0">
                <a:latin typeface="Arial" charset="0"/>
              </a:rPr>
              <a:t> Lifetime: 5 years (1 year potential extension)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en-GB" sz="1800" dirty="0">
                <a:latin typeface="Arial" charset="0"/>
              </a:rPr>
              <a:t> Downlink rate: 4 </a:t>
            </a:r>
            <a:r>
              <a:rPr lang="en-GB" sz="1800" dirty="0">
                <a:latin typeface="Arial" charset="0"/>
                <a:sym typeface="Symbol" pitchFamily="18" charset="2"/>
              </a:rPr>
              <a:t>- </a:t>
            </a:r>
            <a:r>
              <a:rPr lang="en-GB" sz="1800" dirty="0">
                <a:latin typeface="Arial" charset="0"/>
              </a:rPr>
              <a:t>8 Mbps</a:t>
            </a:r>
          </a:p>
        </p:txBody>
      </p:sp>
      <p:sp>
        <p:nvSpPr>
          <p:cNvPr id="10245" name="Text Box 28"/>
          <p:cNvSpPr txBox="1">
            <a:spLocks noChangeArrowheads="1"/>
          </p:cNvSpPr>
          <p:nvPr/>
        </p:nvSpPr>
        <p:spPr bwMode="auto">
          <a:xfrm>
            <a:off x="63500" y="6602413"/>
            <a:ext cx="284565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800" dirty="0">
                <a:latin typeface="Arial" charset="0"/>
              </a:rPr>
              <a:t>Figure </a:t>
            </a:r>
            <a:r>
              <a:rPr lang="en-US" sz="800" dirty="0" smtClean="0">
                <a:latin typeface="Arial" charset="0"/>
              </a:rPr>
              <a:t>Soyuz: Arianespace; figure Gaia: ESA - C. </a:t>
            </a:r>
            <a:r>
              <a:rPr lang="en-US" sz="800" dirty="0" err="1" smtClean="0">
                <a:latin typeface="Arial" charset="0"/>
              </a:rPr>
              <a:t>Carreau</a:t>
            </a:r>
            <a:endParaRPr lang="en-US" sz="800" dirty="0">
              <a:latin typeface="Arial" charset="0"/>
            </a:endParaRP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52813" y="249238"/>
            <a:ext cx="4375150" cy="558800"/>
          </a:xfrm>
        </p:spPr>
        <p:txBody>
          <a:bodyPr/>
          <a:lstStyle/>
          <a:p>
            <a:r>
              <a:rPr lang="en-GB" sz="3200" smtClean="0">
                <a:latin typeface="Arial" charset="0"/>
              </a:rPr>
              <a:t>Satellite and System</a:t>
            </a:r>
            <a:endParaRPr lang="en-GB" smtClean="0">
              <a:latin typeface="Arial" charset="0"/>
            </a:endParaRPr>
          </a:p>
        </p:txBody>
      </p:sp>
      <p:pic>
        <p:nvPicPr>
          <p:cNvPr id="10247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0">
            <a:off x="4867275" y="3498850"/>
            <a:ext cx="39211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Soyuz_ST_high_annotat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3" y="397100"/>
            <a:ext cx="3412843" cy="590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FF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1515</Words>
  <Application>Microsoft Office PowerPoint</Application>
  <PresentationFormat>On-screen Show (4:3)</PresentationFormat>
  <Paragraphs>381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Gaia  A Stereoscopic Census of our Galaxy  http://www.cosmos.esa.int/web/gaia August 2014</vt:lpstr>
      <vt:lpstr>PowerPoint Presentation</vt:lpstr>
      <vt:lpstr>Gaia: Complete, Faint, Accurate </vt:lpstr>
      <vt:lpstr>Stellar Astrophysics </vt:lpstr>
      <vt:lpstr>One Billion Stars in 3D will provide …</vt:lpstr>
      <vt:lpstr>Exo-Planets: Expected Discoveries</vt:lpstr>
      <vt:lpstr>Studies of the Solar System</vt:lpstr>
      <vt:lpstr>Light Bending in Solar System</vt:lpstr>
      <vt:lpstr>Satellite and System</vt:lpstr>
      <vt:lpstr>Payload and Telescope</vt:lpstr>
      <vt:lpstr>Focal Plane</vt:lpstr>
      <vt:lpstr>On-Board Object Detection</vt:lpstr>
      <vt:lpstr>Sky-Scanning Principle</vt:lpstr>
      <vt:lpstr>Photometry Measurement Concept (1/2)</vt:lpstr>
      <vt:lpstr>Photometry Measurement Concept (2/2)</vt:lpstr>
      <vt:lpstr>Radial-Velocity Measurement Concept (1/2)</vt:lpstr>
      <vt:lpstr>Radial-Velocity Measurement Concept (2/2)</vt:lpstr>
      <vt:lpstr>PowerPoint Presentation</vt:lpstr>
      <vt:lpstr>Scientific Organisation</vt:lpstr>
      <vt:lpstr>PowerPoint Presentation</vt:lpstr>
      <vt:lpstr>Schedule</vt:lpstr>
      <vt:lpstr>PowerPoint Presentation</vt:lpstr>
    </vt:vector>
  </TitlesOfParts>
  <Company>ESA/ESTEC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GAIA A Stereoscopic Census of our Galaxy</dc:title>
  <dc:creator>Enter your name here</dc:creator>
  <cp:lastModifiedBy>Sandra Vogt</cp:lastModifiedBy>
  <cp:revision>467</cp:revision>
  <cp:lastPrinted>2014-08-29T12:05:36Z</cp:lastPrinted>
  <dcterms:created xsi:type="dcterms:W3CDTF">1999-09-07T09:49:26Z</dcterms:created>
  <dcterms:modified xsi:type="dcterms:W3CDTF">2014-08-29T12:59:28Z</dcterms:modified>
</cp:coreProperties>
</file>