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0" r:id="rId3"/>
    <p:sldId id="306" r:id="rId4"/>
    <p:sldId id="292" r:id="rId5"/>
    <p:sldId id="307" r:id="rId6"/>
    <p:sldId id="310" r:id="rId7"/>
    <p:sldId id="297" r:id="rId8"/>
    <p:sldId id="298" r:id="rId9"/>
    <p:sldId id="300" r:id="rId10"/>
    <p:sldId id="301" r:id="rId11"/>
    <p:sldId id="305" r:id="rId12"/>
    <p:sldId id="302" r:id="rId13"/>
    <p:sldId id="312" r:id="rId14"/>
    <p:sldId id="303" r:id="rId15"/>
    <p:sldId id="313" r:id="rId16"/>
    <p:sldId id="304" r:id="rId17"/>
    <p:sldId id="311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2A477-7041-4494-826C-90C91A09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BEA6D8-55C9-4D98-A5BC-D8379D2C3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FD80E-DC11-47CC-93C2-BA49267D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244D1-62BE-4DC2-AC73-298FAF25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D014E3-BF62-448D-8CF3-7C7BECE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41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B32C6-504F-44CF-B29E-BC64A812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ABC377-AF3A-4EE5-B8B5-4529FFF9E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B2D2F-DDF5-4955-B071-5AB29BC0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A6582-9252-493D-9808-77E076A3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9ADF79-CD6E-492D-9598-914C44AF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71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261048-619C-4A4F-AFBE-BF12EA56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E0B58F-B118-439E-AFFF-4E2CCA753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B353C1-CEC4-4AA5-91E0-2E712C04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1C1960-5DDB-4371-8EC7-4E287632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8E2B29-B0DF-4470-853D-7BEA06A9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94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B789E-FB78-4A6A-A0C1-29AB9B22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966C5B-5631-49D4-A591-044FB2D8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F5117-3ED0-4FA2-B32E-8B09ED17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63CBD-1CA1-4184-9C9C-E4601581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DC8B55-6ED5-4E5A-8440-7D409DDE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796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68899-8CC5-4779-B2AF-466DE73D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BF4D1-BA6F-4107-BEB1-6AA5C6BF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D6B660-57BC-45EF-8EF3-1B7A89CC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45E54A-CEC3-4FFE-909D-7F45FA79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5E972-F17F-49FE-AF50-5B1B1135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62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8B7C5-157E-4C52-A2E3-BCF7D4D2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0DBC2-A1FC-45B6-A931-D320A0FB2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FB8E9A-1309-46DA-8183-D08F691A6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634811-51EF-4C8D-BB0E-E051BAA3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2074B9-FF8B-4A29-AAF3-10E240E5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9F87EE-A91B-4B80-A4C4-3311AC91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628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527F0-C55C-4062-A5B5-A012C4C3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DA559-4191-4F5E-9BD6-0102AF61D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45EB76-52C0-4F12-9FB4-84F37CA9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A2166B-BCAE-4D3D-9C9E-563630B3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25F5D1-914C-4B34-9630-0045641AC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878BF6-3784-4F3B-A664-7844A6D3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B2C2B2-1F68-4570-BA53-0D4C7755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2ACFCA-39F2-4099-92EB-E74CB706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063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EE341-F6FE-48C3-BB8D-0A5D5D7C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A6F528-7039-435A-95B3-215D320D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F3AFA2-5AAD-4D17-96E2-42FB3CA0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7F7C31-974E-4F50-BA4C-C9A9F7A6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864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E8EDD5-A2C1-4777-B1F5-8E7B2E5F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7AE212-C646-4F4A-94BD-15BA10FF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D697A3-0B4D-423C-93FC-9263283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275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0016A-7D9E-4AB9-B130-977F535B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DBC5F7-EE42-4906-BD51-06897A6C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DC6D90-0B3D-496E-A2C2-CC5840B8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E728E4-4859-44BE-BE8E-20232936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23338E-ED4F-4B72-AD2E-A50402CF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093240-43AD-4FDA-849D-5F115518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595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DCDEB-C743-4024-8EEB-9BBCA652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EFDE1A-B38C-4B4D-9D6B-E3BD8AA3F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37F21F-152D-47A5-BA0A-9ACEF69F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687F40-86CD-4423-A522-32F6B19B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DC7160-3588-447F-88F4-759D4EFC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265F2-DD38-4C1A-8594-3B76504B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428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452A90-4FC6-4386-9D9F-2CD7A421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B7E9B4-0589-46A0-A877-436EA1847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E9BCC-D054-42EF-8AC1-2F68AA65E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F497-81C2-4517-97B5-D3727DBDD082}" type="datetimeFigureOut">
              <a:rPr lang="en-DE" smtClean="0"/>
              <a:t>12/21/20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3DAD10-0BF0-490C-B7E0-DA28F820D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43DB3-8B0B-4C09-8C4C-5D505DD90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6D97-E327-4239-B760-87C11E6E662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15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erration_(astronomy)#/media/File:Stellar_aberratio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859B62C-0D07-4680-900F-D3C7C9BCD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47" y="365125"/>
            <a:ext cx="10028336" cy="64244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8EBBE0-1DAD-4880-9622-995ABDB4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06" y="4113440"/>
            <a:ext cx="2965077" cy="26760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5C75DF-701E-4666-867A-627F34D5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47" y="3725653"/>
            <a:ext cx="3083814" cy="30638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E3F8AA-E30B-45E5-AED8-ECCA51083DBE}"/>
              </a:ext>
            </a:extLst>
          </p:cNvPr>
          <p:cNvSpPr txBox="1"/>
          <p:nvPr/>
        </p:nvSpPr>
        <p:spPr>
          <a:xfrm>
            <a:off x="1139447" y="527495"/>
            <a:ext cx="94824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Gaia eDR3: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  The acceleration of the solar system </a:t>
            </a:r>
            <a:endParaRPr lang="en-D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6271D-7916-422F-BAF9-035E0AD0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92BEF6-D0EC-4A22-AD32-C0E22E1F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B17E7290-CDF4-4A91-98FD-FBB3C47F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" y="286043"/>
            <a:ext cx="11017246" cy="628591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B1B12C5-E26D-498A-AD5B-C2FCF32B181B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0515600" cy="905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Measurement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5754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18BDC2B0-C363-4D35-9FE8-C181B04AC290}"/>
              </a:ext>
            </a:extLst>
          </p:cNvPr>
          <p:cNvSpPr/>
          <p:nvPr/>
        </p:nvSpPr>
        <p:spPr>
          <a:xfrm>
            <a:off x="5552902" y="2862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531E907-2798-4983-BF86-89A0D1727581}"/>
              </a:ext>
            </a:extLst>
          </p:cNvPr>
          <p:cNvCxnSpPr>
            <a:cxnSpLocks/>
          </p:cNvCxnSpPr>
          <p:nvPr/>
        </p:nvCxnSpPr>
        <p:spPr>
          <a:xfrm rot="-420000">
            <a:off x="5508000" y="2829073"/>
            <a:ext cx="144000" cy="111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13C0EC-BA5B-4017-AA6B-927E059649D1}"/>
              </a:ext>
            </a:extLst>
          </p:cNvPr>
          <p:cNvCxnSpPr>
            <a:cxnSpLocks/>
          </p:cNvCxnSpPr>
          <p:nvPr/>
        </p:nvCxnSpPr>
        <p:spPr>
          <a:xfrm rot="3720000">
            <a:off x="5551200" y="2836800"/>
            <a:ext cx="54000" cy="10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A24DCC95-B1D3-4B3B-96C0-79211C6FEEFA}"/>
              </a:ext>
            </a:extLst>
          </p:cNvPr>
          <p:cNvSpPr/>
          <p:nvPr/>
        </p:nvSpPr>
        <p:spPr>
          <a:xfrm>
            <a:off x="5875200" y="30151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80674E2-BBB0-42DC-A502-E59BDE336ED2}"/>
              </a:ext>
            </a:extLst>
          </p:cNvPr>
          <p:cNvCxnSpPr>
            <a:cxnSpLocks/>
          </p:cNvCxnSpPr>
          <p:nvPr/>
        </p:nvCxnSpPr>
        <p:spPr>
          <a:xfrm rot="-120000">
            <a:off x="5814000" y="2984400"/>
            <a:ext cx="176400" cy="1119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2843C90-BDFB-4972-9FAF-8FE6F8D4D0D5}"/>
              </a:ext>
            </a:extLst>
          </p:cNvPr>
          <p:cNvCxnSpPr>
            <a:cxnSpLocks/>
          </p:cNvCxnSpPr>
          <p:nvPr/>
        </p:nvCxnSpPr>
        <p:spPr>
          <a:xfrm rot="5160000">
            <a:off x="5781058" y="2970000"/>
            <a:ext cx="234000" cy="1462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0967880-5816-42F6-8C70-BAA17773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59"/>
            <a:ext cx="7440063" cy="5963482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AAF6F59-2A7F-470C-A336-65BC50E7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0" y="3375212"/>
            <a:ext cx="5626465" cy="3210192"/>
          </a:xfr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8A53659-F591-4275-89FE-1EF557659528}"/>
              </a:ext>
            </a:extLst>
          </p:cNvPr>
          <p:cNvCxnSpPr>
            <a:cxnSpLocks/>
          </p:cNvCxnSpPr>
          <p:nvPr/>
        </p:nvCxnSpPr>
        <p:spPr>
          <a:xfrm flipH="1" flipV="1">
            <a:off x="5597776" y="346044"/>
            <a:ext cx="3146380" cy="4010803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04A96C6-138F-4166-80B7-96721A149E08}"/>
              </a:ext>
            </a:extLst>
          </p:cNvPr>
          <p:cNvCxnSpPr>
            <a:cxnSpLocks/>
          </p:cNvCxnSpPr>
          <p:nvPr/>
        </p:nvCxnSpPr>
        <p:spPr>
          <a:xfrm flipH="1">
            <a:off x="4726641" y="5198184"/>
            <a:ext cx="4017515" cy="138722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2C5FC898-74D5-4EDD-BE8A-FB30B6209ECA}"/>
              </a:ext>
            </a:extLst>
          </p:cNvPr>
          <p:cNvSpPr/>
          <p:nvPr/>
        </p:nvSpPr>
        <p:spPr>
          <a:xfrm>
            <a:off x="8747312" y="4356847"/>
            <a:ext cx="732864" cy="87405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4E65242-6C05-4A2E-9C26-B3CF757ED527}"/>
              </a:ext>
            </a:extLst>
          </p:cNvPr>
          <p:cNvSpPr/>
          <p:nvPr/>
        </p:nvSpPr>
        <p:spPr>
          <a:xfrm>
            <a:off x="3776400" y="2983155"/>
            <a:ext cx="120729" cy="1283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1333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lang="en-US" dirty="0"/>
              <a:t>Two semi-philosophical remarks        (1/2)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893"/>
            <a:ext cx="10848584" cy="511618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the one hand,</a:t>
            </a:r>
          </a:p>
          <a:p>
            <a:pPr lvl="1"/>
            <a:r>
              <a:rPr lang="en-US" sz="2000" dirty="0"/>
              <a:t>the nice agreement of the measurement with the prior expectation is a great success of Gaia.</a:t>
            </a:r>
          </a:p>
          <a:p>
            <a:pPr lvl="1"/>
            <a:r>
              <a:rPr lang="en-US" sz="2000" dirty="0"/>
              <a:t>It shows that Gaia already now can make significant scientific statements on the level of just a few micro-arcseconds (with much more to come).</a:t>
            </a:r>
          </a:p>
          <a:p>
            <a:pPr lvl="1"/>
            <a:r>
              <a:rPr lang="en-US" sz="2000" dirty="0"/>
              <a:t>It also is a nice confirmation of our present knowledge about the Milky Way. </a:t>
            </a:r>
          </a:p>
          <a:p>
            <a:pPr lvl="1"/>
            <a:endParaRPr lang="en-US" sz="2000" dirty="0"/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the other hand,</a:t>
            </a:r>
          </a:p>
          <a:p>
            <a:pPr lvl="1"/>
            <a:r>
              <a:rPr lang="en-US" sz="2000" dirty="0"/>
              <a:t>the nice agreement of the measurement with the prior expectations is a great pity.</a:t>
            </a:r>
          </a:p>
          <a:p>
            <a:pPr lvl="1"/>
            <a:r>
              <a:rPr lang="en-US" sz="2000" dirty="0"/>
              <a:t>Consider the possibility that the acceleration would grossly differ from the expectation.</a:t>
            </a:r>
          </a:p>
          <a:p>
            <a:pPr lvl="1"/>
            <a:r>
              <a:rPr lang="en-US" sz="2000" dirty="0"/>
              <a:t>That would be a first-class scientific sensation! In this way, Gaia might have discovered</a:t>
            </a:r>
          </a:p>
          <a:p>
            <a:pPr lvl="2"/>
            <a:r>
              <a:rPr lang="en-US" sz="1600" dirty="0"/>
              <a:t>either an invisible dozen-solar-mass black hole lurking within a few dozen parsecs from the sun,</a:t>
            </a:r>
          </a:p>
          <a:p>
            <a:pPr lvl="2"/>
            <a:r>
              <a:rPr lang="en-US" sz="1600" dirty="0"/>
              <a:t>or one of those million-solar-mass dark-matter mini-halos long postulated and sought by cosmologists,</a:t>
            </a:r>
          </a:p>
          <a:p>
            <a:pPr lvl="2"/>
            <a:r>
              <a:rPr lang="en-US" sz="1600" dirty="0"/>
              <a:t>or even completely new physics  </a:t>
            </a:r>
          </a:p>
          <a:p>
            <a:pPr lvl="1"/>
            <a:r>
              <a:rPr lang="en-US" sz="2000" dirty="0"/>
              <a:t>But alas it fits.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Thus still no Nobel prize for Gaia in sight. </a:t>
            </a:r>
            <a:endParaRPr lang="en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11577C-5A4F-417A-9785-0CB6B096605E}"/>
              </a:ext>
            </a:extLst>
          </p:cNvPr>
          <p:cNvSpPr txBox="1"/>
          <p:nvPr/>
        </p:nvSpPr>
        <p:spPr>
          <a:xfrm rot="20563215">
            <a:off x="3317536" y="1978837"/>
            <a:ext cx="44693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 great success</a:t>
            </a:r>
            <a:endParaRPr lang="en-DE" sz="5400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8C78BC-7761-4A09-819C-C18D09E39448}"/>
              </a:ext>
            </a:extLst>
          </p:cNvPr>
          <p:cNvSpPr txBox="1"/>
          <p:nvPr/>
        </p:nvSpPr>
        <p:spPr>
          <a:xfrm rot="20563215">
            <a:off x="3874244" y="4231671"/>
            <a:ext cx="36749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  great  pity</a:t>
            </a:r>
            <a:endParaRPr lang="en-D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lang="en-US" dirty="0"/>
              <a:t>Two semi-philosophical remarks        (1/2)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893"/>
            <a:ext cx="10848584" cy="511618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the one hand,</a:t>
            </a:r>
          </a:p>
          <a:p>
            <a:pPr lvl="1"/>
            <a:r>
              <a:rPr lang="en-US" sz="2000" dirty="0"/>
              <a:t>the nice agreement of the measurement with the prior expectation is a great success of Gaia.</a:t>
            </a:r>
          </a:p>
          <a:p>
            <a:pPr lvl="1"/>
            <a:r>
              <a:rPr lang="en-US" sz="2000" dirty="0"/>
              <a:t>It shows that Gaia already now can make significant scientific statements on the level of just a few micro-arcseconds (with much more to come).</a:t>
            </a:r>
          </a:p>
          <a:p>
            <a:pPr lvl="1"/>
            <a:r>
              <a:rPr lang="en-US" sz="2000" dirty="0"/>
              <a:t>It also is a nice confirmation of our present knowledge about the Milky Way. </a:t>
            </a:r>
          </a:p>
          <a:p>
            <a:pPr lvl="1"/>
            <a:endParaRPr lang="en-US" sz="2000" dirty="0"/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 the other hand,</a:t>
            </a:r>
          </a:p>
          <a:p>
            <a:pPr lvl="1"/>
            <a:r>
              <a:rPr lang="en-US" sz="2000" dirty="0"/>
              <a:t>the nice agreement of the measurement with the prior expectations is a great pity.</a:t>
            </a:r>
          </a:p>
          <a:p>
            <a:pPr lvl="1"/>
            <a:r>
              <a:rPr lang="en-US" sz="2000" dirty="0"/>
              <a:t>Consider the possibility that the acceleration would grossly differ from the expectation.</a:t>
            </a:r>
          </a:p>
          <a:p>
            <a:pPr lvl="1"/>
            <a:r>
              <a:rPr lang="en-US" sz="2000" dirty="0"/>
              <a:t>That would be a first-class scientific sensation! In this way, Gaia might have discovered</a:t>
            </a:r>
          </a:p>
          <a:p>
            <a:pPr lvl="2"/>
            <a:r>
              <a:rPr lang="en-US" sz="1600" dirty="0"/>
              <a:t>either an invisible dozen-solar-mass black hole lurking within a few dozen parsecs from the sun,</a:t>
            </a:r>
          </a:p>
          <a:p>
            <a:pPr lvl="2"/>
            <a:r>
              <a:rPr lang="en-US" sz="1600" dirty="0"/>
              <a:t>or one of those million-solar-mass dark-matter mini-halos long postulated and sought by cosmologists,</a:t>
            </a:r>
          </a:p>
          <a:p>
            <a:pPr lvl="2"/>
            <a:r>
              <a:rPr lang="en-US" sz="1600" dirty="0"/>
              <a:t>or even completely new physics  </a:t>
            </a:r>
          </a:p>
          <a:p>
            <a:pPr lvl="1"/>
            <a:r>
              <a:rPr lang="en-US" sz="2000" dirty="0"/>
              <a:t>But alas it fits.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Thus still no Nobel prize for Gaia in sight. </a:t>
            </a:r>
            <a:endParaRPr lang="en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lang="en-US" dirty="0"/>
              <a:t>Two semi-philosophical remarks        (2/2)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82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 is an aesthetically appealing thought to realize that nowadays …</a:t>
            </a:r>
          </a:p>
          <a:p>
            <a:r>
              <a:rPr lang="en-US" sz="2000" dirty="0"/>
              <a:t>the absolute acceleration of the solar system with respect to the “rest of the universe” can be determined by an astrometric measurement,</a:t>
            </a:r>
            <a:br>
              <a:rPr lang="en-US" sz="2000" dirty="0"/>
            </a:br>
            <a:r>
              <a:rPr lang="en-US" sz="2000" dirty="0"/>
              <a:t>while</a:t>
            </a:r>
          </a:p>
          <a:p>
            <a:r>
              <a:rPr lang="en-US" sz="2000" dirty="0"/>
              <a:t>the absolute motion of the solar system with respect to the “rest of the universe” can be determined by a photometric measurement.</a:t>
            </a:r>
            <a:br>
              <a:rPr lang="en-US" sz="2000" dirty="0"/>
            </a:br>
            <a:r>
              <a:rPr lang="en-US" dirty="0"/>
              <a:t> </a:t>
            </a:r>
            <a:endParaRPr lang="en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3B2D4E-E378-49D1-89BC-8CC7C3A1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1" y="3837134"/>
            <a:ext cx="5501389" cy="3005207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1C11E6B3-443A-4FDC-BCE5-C36F10BE4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1043" r="90" b="1901"/>
          <a:stretch/>
        </p:blipFill>
        <p:spPr>
          <a:xfrm>
            <a:off x="108000" y="3996000"/>
            <a:ext cx="5400000" cy="2664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4887402-05CF-4319-AD97-63F23CF2E1BA}"/>
              </a:ext>
            </a:extLst>
          </p:cNvPr>
          <p:cNvSpPr txBox="1"/>
          <p:nvPr/>
        </p:nvSpPr>
        <p:spPr>
          <a:xfrm>
            <a:off x="1450552" y="3652468"/>
            <a:ext cx="100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Proper-motion field of quasars                                             Intensity dipole of cosmic microwave background</a:t>
            </a:r>
            <a:endParaRPr lang="en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795738-6BEB-4591-B0AB-1EA76A261034}"/>
              </a:ext>
            </a:extLst>
          </p:cNvPr>
          <p:cNvSpPr txBox="1"/>
          <p:nvPr/>
        </p:nvSpPr>
        <p:spPr>
          <a:xfrm>
            <a:off x="4991459" y="6164039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Isn’t this beautiful?</a:t>
            </a:r>
            <a:endParaRPr lang="en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0A2205B-3DD7-4D01-8E6C-52BF99990719}"/>
              </a:ext>
            </a:extLst>
          </p:cNvPr>
          <p:cNvSpPr/>
          <p:nvPr/>
        </p:nvSpPr>
        <p:spPr>
          <a:xfrm>
            <a:off x="376015" y="1777525"/>
            <a:ext cx="11160807" cy="165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8187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515600" cy="1325563"/>
          </a:xfrm>
        </p:spPr>
        <p:txBody>
          <a:bodyPr/>
          <a:lstStyle/>
          <a:p>
            <a:r>
              <a:rPr lang="en-US" dirty="0"/>
              <a:t>Two semi-philosophical remarks        (2/2)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82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 is an aesthetically appealing thought to realize that nowadays</a:t>
            </a:r>
          </a:p>
          <a:p>
            <a:r>
              <a:rPr lang="en-US" sz="2000" dirty="0"/>
              <a:t>the absolute acceleration of the solar system with respect to the “rest of the universe” can be determined by an astrometric measurement,</a:t>
            </a:r>
            <a:br>
              <a:rPr lang="en-US" sz="2000" dirty="0"/>
            </a:br>
            <a:r>
              <a:rPr lang="en-US" sz="2000" dirty="0"/>
              <a:t>while</a:t>
            </a:r>
          </a:p>
          <a:p>
            <a:r>
              <a:rPr lang="en-US" sz="2000" dirty="0"/>
              <a:t>the absolute motion of the solar system with respect to the “rest of the universe” can be determined by a photometric measurement.</a:t>
            </a:r>
            <a:br>
              <a:rPr lang="en-US" sz="2000" dirty="0"/>
            </a:br>
            <a:r>
              <a:rPr lang="en-US" dirty="0"/>
              <a:t> </a:t>
            </a:r>
            <a:endParaRPr lang="en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3B2D4E-E378-49D1-89BC-8CC7C3A1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1" y="3837134"/>
            <a:ext cx="5501389" cy="3005207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1C11E6B3-443A-4FDC-BCE5-C36F10BE4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1043" r="90" b="1901"/>
          <a:stretch/>
        </p:blipFill>
        <p:spPr>
          <a:xfrm>
            <a:off x="108000" y="3996000"/>
            <a:ext cx="5400000" cy="2664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4887402-05CF-4319-AD97-63F23CF2E1BA}"/>
              </a:ext>
            </a:extLst>
          </p:cNvPr>
          <p:cNvSpPr txBox="1"/>
          <p:nvPr/>
        </p:nvSpPr>
        <p:spPr>
          <a:xfrm>
            <a:off x="1450552" y="3652468"/>
            <a:ext cx="100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Proper-motion field of quasars                                             Intensity dipole of cosmic microwave background</a:t>
            </a:r>
            <a:endParaRPr lang="en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795738-6BEB-4591-B0AB-1EA76A261034}"/>
              </a:ext>
            </a:extLst>
          </p:cNvPr>
          <p:cNvSpPr txBox="1"/>
          <p:nvPr/>
        </p:nvSpPr>
        <p:spPr>
          <a:xfrm>
            <a:off x="4991459" y="6164039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Isn’t this beautiful?</a:t>
            </a:r>
            <a:endParaRPr lang="en-D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2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711720" cy="1325563"/>
          </a:xfrm>
        </p:spPr>
        <p:txBody>
          <a:bodyPr/>
          <a:lstStyle/>
          <a:p>
            <a:r>
              <a:rPr lang="en-US" dirty="0"/>
              <a:t>And a big compliment to DPAC, ESA and ESOC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So, using Gaia data from the first 3 years, we have measured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something</a:t>
            </a:r>
            <a:r>
              <a:rPr lang="en-US" sz="2000" dirty="0"/>
              <a:t> to a formal precision of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0.016 nm/sec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=  16 pm/sec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      or          0.35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microarcsec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/year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1E9C-95E5-41C9-AAD6-B9EFC013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711720" cy="1325563"/>
          </a:xfrm>
        </p:spPr>
        <p:txBody>
          <a:bodyPr/>
          <a:lstStyle/>
          <a:p>
            <a:r>
              <a:rPr lang="en-US" dirty="0"/>
              <a:t>And a big compliment to DPAC, ESA and ESOC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3824E-0FB9-4777-8553-BF6D67A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So, using Gaia data from the first 3 years, we have measured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something</a:t>
            </a:r>
            <a:r>
              <a:rPr lang="en-US" sz="2000" dirty="0"/>
              <a:t> to a formal precision of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0.016 nm/sec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=  16 pm/sec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      or          0.35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microarcsec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/year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/>
              <a:t>That something is </a:t>
            </a:r>
            <a:br>
              <a:rPr lang="en-US" sz="2000" dirty="0"/>
            </a:br>
            <a:r>
              <a:rPr lang="en-US" sz="2000" dirty="0"/>
              <a:t>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mean acceleration of the solar system with respect to &gt;1 million quasars over 3 years.</a:t>
            </a:r>
          </a:p>
          <a:p>
            <a:r>
              <a:rPr lang="en-US" sz="2000" dirty="0"/>
              <a:t>This was only possible because the flight-dynamics people of ESOC have measured </a:t>
            </a:r>
            <a:br>
              <a:rPr lang="en-US" sz="2000" dirty="0"/>
            </a:br>
            <a:r>
              <a:rPr lang="en-US" sz="2000" dirty="0"/>
              <a:t>the mean acceleration of Gaia with respect to the barycenter of the solar system over 3 years</a:t>
            </a:r>
            <a:br>
              <a:rPr lang="en-US" sz="2000" dirty="0"/>
            </a:br>
            <a:r>
              <a:rPr lang="en-US" sz="2000" dirty="0"/>
              <a:t>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with even higher precision </a:t>
            </a:r>
          </a:p>
          <a:p>
            <a:r>
              <a:rPr lang="en-US" sz="2000" dirty="0"/>
              <a:t>This was only possible because a lot of people within DPAC, including ESAC/SOC have done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       fabulous preprocessing and calibration work on the Gaia data</a:t>
            </a:r>
          </a:p>
          <a:p>
            <a:r>
              <a:rPr lang="en-US" sz="2000" dirty="0"/>
              <a:t>This was only possible because ESA has provided us with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       a wonderful instrument</a:t>
            </a:r>
            <a:endParaRPr lang="en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8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3E14D53-059C-40F1-908D-6254614A7DDC}"/>
              </a:ext>
            </a:extLst>
          </p:cNvPr>
          <p:cNvCxnSpPr>
            <a:cxnSpLocks/>
          </p:cNvCxnSpPr>
          <p:nvPr/>
        </p:nvCxnSpPr>
        <p:spPr>
          <a:xfrm>
            <a:off x="754083" y="5025286"/>
            <a:ext cx="76464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E5632DC-3302-4E53-8E7C-F4674A23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Gravitational acceleration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51F1E2-7D14-4F37-AC33-3242A4A3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9" y="1825158"/>
            <a:ext cx="10515600" cy="4850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Attractor          acceleration                    height of fall in 1 second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Earth:            9.81 m/s</a:t>
            </a:r>
            <a:r>
              <a:rPr lang="en-US" sz="2400" baseline="30000" dirty="0"/>
              <a:t>2</a:t>
            </a:r>
            <a:r>
              <a:rPr lang="en-US" sz="2400" dirty="0"/>
              <a:t>                                                 5 m</a:t>
            </a:r>
          </a:p>
          <a:p>
            <a:endParaRPr lang="en-US" sz="2400" dirty="0"/>
          </a:p>
          <a:p>
            <a:r>
              <a:rPr lang="en-US" sz="2400" dirty="0"/>
              <a:t>Sun:               6mm/s</a:t>
            </a:r>
            <a:r>
              <a:rPr lang="en-US" sz="2400" baseline="30000" dirty="0"/>
              <a:t>2      </a:t>
            </a:r>
            <a:r>
              <a:rPr lang="en-US" sz="2400" dirty="0"/>
              <a:t>=0.006 m/s</a:t>
            </a:r>
            <a:r>
              <a:rPr lang="en-US" sz="2400" baseline="30000" dirty="0"/>
              <a:t>2</a:t>
            </a:r>
            <a:r>
              <a:rPr lang="en-US" sz="2400" dirty="0"/>
              <a:t>                         3 mm</a:t>
            </a:r>
          </a:p>
          <a:p>
            <a:endParaRPr lang="en-US" sz="2400" dirty="0"/>
          </a:p>
          <a:p>
            <a:r>
              <a:rPr lang="en-US" sz="2400" dirty="0"/>
              <a:t>Milky Way:   0.2nm/s</a:t>
            </a:r>
            <a:r>
              <a:rPr lang="en-US" sz="2400" baseline="30000" dirty="0"/>
              <a:t>2</a:t>
            </a:r>
            <a:r>
              <a:rPr lang="en-US" sz="2400" dirty="0"/>
              <a:t>  = 0.0000000002 m/s</a:t>
            </a:r>
            <a:r>
              <a:rPr lang="en-US" sz="2400" baseline="30000" dirty="0"/>
              <a:t>2</a:t>
            </a:r>
            <a:r>
              <a:rPr lang="en-US" sz="2400" dirty="0"/>
              <a:t>      0.1 nm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Fanselow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1983, Bastian 1995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DFCEBD-F15C-4530-BBD4-E7F2D9CA3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96" y="2829252"/>
            <a:ext cx="3123431" cy="23440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52EB17F-DB2A-430E-B5D9-E3789518FA7A}"/>
              </a:ext>
            </a:extLst>
          </p:cNvPr>
          <p:cNvCxnSpPr>
            <a:cxnSpLocks/>
          </p:cNvCxnSpPr>
          <p:nvPr/>
        </p:nvCxnSpPr>
        <p:spPr>
          <a:xfrm>
            <a:off x="754083" y="2392822"/>
            <a:ext cx="76464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C7115AD7-BBD0-4A14-B7D1-5489F276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07" y="0"/>
            <a:ext cx="2193493" cy="33285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0C309A-49B6-4A8F-A4F5-E7ABFF5D1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5" y="4673068"/>
            <a:ext cx="2184932" cy="218493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F737F5D-9C32-4D3E-9FC3-E45F1D93A96F}"/>
              </a:ext>
            </a:extLst>
          </p:cNvPr>
          <p:cNvSpPr txBox="1"/>
          <p:nvPr/>
        </p:nvSpPr>
        <p:spPr>
          <a:xfrm>
            <a:off x="7007186" y="1258916"/>
            <a:ext cx="139333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 = </a:t>
            </a:r>
            <a:r>
              <a:rPr lang="en-US" sz="2400" baseline="30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a t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DE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7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69312-4A46-4490-A314-023F4D20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Aberration 1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D3B53F-015F-4A04-900A-C7DA35F7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9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aka</a:t>
            </a:r>
          </a:p>
          <a:p>
            <a:pPr lvl="1"/>
            <a:r>
              <a:rPr lang="en-US" dirty="0"/>
              <a:t>Aberration of light</a:t>
            </a:r>
          </a:p>
          <a:p>
            <a:pPr lvl="1"/>
            <a:r>
              <a:rPr lang="en-US" dirty="0"/>
              <a:t>Aberration of star light</a:t>
            </a:r>
          </a:p>
          <a:p>
            <a:pPr lvl="1"/>
            <a:r>
              <a:rPr lang="en-US" dirty="0"/>
              <a:t>Annual aberration</a:t>
            </a:r>
          </a:p>
          <a:p>
            <a:pPr marL="457200" lvl="1" indent="0">
              <a:buNone/>
            </a:pPr>
            <a:r>
              <a:rPr lang="en-US" dirty="0"/>
              <a:t>                      </a:t>
            </a:r>
          </a:p>
          <a:p>
            <a:pPr marL="457200" lvl="1" indent="0">
              <a:buNone/>
            </a:pPr>
            <a:r>
              <a:rPr lang="en-US" sz="3200" dirty="0"/>
              <a:t>                Raindrops analogue:                      </a:t>
            </a:r>
            <a:endParaRPr lang="en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119FB6-3797-4954-9229-4D021E03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23" y="3533439"/>
            <a:ext cx="7897327" cy="241016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F7BA1F2-7C9F-483B-B97E-B2E62F66C848}"/>
              </a:ext>
            </a:extLst>
          </p:cNvPr>
          <p:cNvSpPr/>
          <p:nvPr/>
        </p:nvSpPr>
        <p:spPr>
          <a:xfrm>
            <a:off x="2683565" y="5943600"/>
            <a:ext cx="2226365" cy="377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05591C-89FE-4F27-B283-3D418716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0" y="2740568"/>
            <a:ext cx="10056553" cy="395262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F635449-23F9-428A-879A-30A6731B7BA6}"/>
              </a:ext>
            </a:extLst>
          </p:cNvPr>
          <p:cNvSpPr/>
          <p:nvPr/>
        </p:nvSpPr>
        <p:spPr>
          <a:xfrm>
            <a:off x="1541050" y="5865809"/>
            <a:ext cx="10422350" cy="66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F29164-51D6-46F1-BFEA-03CA27A275DE}"/>
              </a:ext>
            </a:extLst>
          </p:cNvPr>
          <p:cNvSpPr txBox="1"/>
          <p:nvPr/>
        </p:nvSpPr>
        <p:spPr>
          <a:xfrm>
            <a:off x="8172290" y="6323863"/>
            <a:ext cx="351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T. </a:t>
            </a:r>
            <a:r>
              <a:rPr lang="en-US" dirty="0" err="1"/>
              <a:t>Roegiers</a:t>
            </a:r>
            <a:r>
              <a:rPr lang="en-US" dirty="0"/>
              <a:t>, ESA/Gaia/DPAC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8323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F1D98FF-C94A-4706-866C-AFCAD05C8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44" y="1136253"/>
            <a:ext cx="6878240" cy="45854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3B3DF3-463A-4932-B739-E7D65E58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Aberration 2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EEE1A-1407-47F1-95B3-B8407B020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Photons running through  </a:t>
            </a:r>
            <a:br>
              <a:rPr lang="en-US" dirty="0"/>
            </a:br>
            <a:r>
              <a:rPr lang="en-US" dirty="0"/>
              <a:t>                      a moving telescope</a:t>
            </a:r>
          </a:p>
          <a:p>
            <a:endParaRPr lang="en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ADCE89-8E34-4036-8076-0E97E9C59032}"/>
              </a:ext>
            </a:extLst>
          </p:cNvPr>
          <p:cNvSpPr txBox="1"/>
          <p:nvPr/>
        </p:nvSpPr>
        <p:spPr>
          <a:xfrm>
            <a:off x="544340" y="6076363"/>
            <a:ext cx="9950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</a:p>
          <a:p>
            <a:r>
              <a:rPr lang="de-DE" dirty="0">
                <a:hlinkClick r:id="rId3"/>
              </a:rPr>
              <a:t>https://en.wikipedia.org/wiki/Aberration_(astronomy)#/media/File:Stellar_aberration.JPG</a:t>
            </a:r>
            <a:r>
              <a:rPr lang="de-DE" dirty="0"/>
              <a:t>; </a:t>
            </a:r>
            <a:r>
              <a:rPr lang="de-DE" dirty="0" err="1"/>
              <a:t>freely</a:t>
            </a:r>
            <a:r>
              <a:rPr lang="de-DE" dirty="0"/>
              <a:t> </a:t>
            </a:r>
            <a:r>
              <a:rPr lang="de-DE" dirty="0" err="1"/>
              <a:t>usable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1340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F3AAE2B-B464-4C18-A9A2-A3F178CE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8" t="11871" r="7372" b="25898"/>
          <a:stretch/>
        </p:blipFill>
        <p:spPr>
          <a:xfrm flipH="1">
            <a:off x="4174066" y="2247349"/>
            <a:ext cx="1499763" cy="15972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874521-2E23-4F33-A790-5433BD2C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8" t="11871" r="7372" b="25898"/>
          <a:stretch/>
        </p:blipFill>
        <p:spPr>
          <a:xfrm>
            <a:off x="4268845" y="1079661"/>
            <a:ext cx="833788" cy="931881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4B9592A-90C0-4732-9B92-49F097C90C0B}"/>
              </a:ext>
            </a:extLst>
          </p:cNvPr>
          <p:cNvSpPr/>
          <p:nvPr/>
        </p:nvSpPr>
        <p:spPr>
          <a:xfrm>
            <a:off x="2763223" y="1908893"/>
            <a:ext cx="3504088" cy="2049057"/>
          </a:xfrm>
          <a:custGeom>
            <a:avLst/>
            <a:gdLst>
              <a:gd name="connsiteX0" fmla="*/ 3200740 w 3200740"/>
              <a:gd name="connsiteY0" fmla="*/ 2169197 h 2169197"/>
              <a:gd name="connsiteX1" fmla="*/ 1545476 w 3200740"/>
              <a:gd name="connsiteY1" fmla="*/ 2015685 h 2169197"/>
              <a:gd name="connsiteX2" fmla="*/ 183888 w 3200740"/>
              <a:gd name="connsiteY2" fmla="*/ 1515101 h 2169197"/>
              <a:gd name="connsiteX3" fmla="*/ 43724 w 3200740"/>
              <a:gd name="connsiteY3" fmla="*/ 567329 h 2169197"/>
              <a:gd name="connsiteX4" fmla="*/ 470889 w 3200740"/>
              <a:gd name="connsiteY4" fmla="*/ 233606 h 2169197"/>
              <a:gd name="connsiteX5" fmla="*/ 1358592 w 3200740"/>
              <a:gd name="connsiteY5" fmla="*/ 40047 h 2169197"/>
              <a:gd name="connsiteX6" fmla="*/ 2493249 w 3200740"/>
              <a:gd name="connsiteY6" fmla="*/ 0 h 21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740" h="2169197">
                <a:moveTo>
                  <a:pt x="3200740" y="2169197"/>
                </a:moveTo>
                <a:cubicBezTo>
                  <a:pt x="2624512" y="2146949"/>
                  <a:pt x="2048285" y="2124701"/>
                  <a:pt x="1545476" y="2015685"/>
                </a:cubicBezTo>
                <a:cubicBezTo>
                  <a:pt x="1042667" y="1906669"/>
                  <a:pt x="434180" y="1756494"/>
                  <a:pt x="183888" y="1515101"/>
                </a:cubicBezTo>
                <a:cubicBezTo>
                  <a:pt x="-66404" y="1273708"/>
                  <a:pt x="-4110" y="780912"/>
                  <a:pt x="43724" y="567329"/>
                </a:cubicBezTo>
                <a:cubicBezTo>
                  <a:pt x="91558" y="353746"/>
                  <a:pt x="251744" y="321486"/>
                  <a:pt x="470889" y="233606"/>
                </a:cubicBezTo>
                <a:cubicBezTo>
                  <a:pt x="690034" y="145726"/>
                  <a:pt x="1021532" y="78981"/>
                  <a:pt x="1358592" y="40047"/>
                </a:cubicBezTo>
                <a:cubicBezTo>
                  <a:pt x="1695652" y="1113"/>
                  <a:pt x="2094450" y="556"/>
                  <a:pt x="24932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A8FEF1A-A4CB-4957-A1A7-4C74B18627EC}"/>
              </a:ext>
            </a:extLst>
          </p:cNvPr>
          <p:cNvSpPr/>
          <p:nvPr/>
        </p:nvSpPr>
        <p:spPr>
          <a:xfrm>
            <a:off x="3075999" y="2036203"/>
            <a:ext cx="3191312" cy="1621397"/>
          </a:xfrm>
          <a:custGeom>
            <a:avLst/>
            <a:gdLst>
              <a:gd name="connsiteX0" fmla="*/ 3191312 w 3191312"/>
              <a:gd name="connsiteY0" fmla="*/ 1621397 h 1621397"/>
              <a:gd name="connsiteX1" fmla="*/ 1489327 w 3191312"/>
              <a:gd name="connsiteY1" fmla="*/ 1547978 h 1621397"/>
              <a:gd name="connsiteX2" fmla="*/ 368019 w 3191312"/>
              <a:gd name="connsiteY2" fmla="*/ 1287674 h 1621397"/>
              <a:gd name="connsiteX3" fmla="*/ 20947 w 3191312"/>
              <a:gd name="connsiteY3" fmla="*/ 913905 h 1621397"/>
              <a:gd name="connsiteX4" fmla="*/ 81017 w 3191312"/>
              <a:gd name="connsiteY4" fmla="*/ 453368 h 1621397"/>
              <a:gd name="connsiteX5" fmla="*/ 428089 w 3191312"/>
              <a:gd name="connsiteY5" fmla="*/ 186390 h 1621397"/>
              <a:gd name="connsiteX6" fmla="*/ 942021 w 3191312"/>
              <a:gd name="connsiteY6" fmla="*/ 12854 h 1621397"/>
              <a:gd name="connsiteX7" fmla="*/ 1602792 w 3191312"/>
              <a:gd name="connsiteY7" fmla="*/ 12854 h 1621397"/>
              <a:gd name="connsiteX8" fmla="*/ 2270237 w 3191312"/>
              <a:gd name="connsiteY8" fmla="*/ 12854 h 162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1312" h="1621397">
                <a:moveTo>
                  <a:pt x="3191312" y="1621397"/>
                </a:moveTo>
                <a:cubicBezTo>
                  <a:pt x="2575594" y="1612498"/>
                  <a:pt x="1959876" y="1603599"/>
                  <a:pt x="1489327" y="1547978"/>
                </a:cubicBezTo>
                <a:cubicBezTo>
                  <a:pt x="1018778" y="1492357"/>
                  <a:pt x="612749" y="1393353"/>
                  <a:pt x="368019" y="1287674"/>
                </a:cubicBezTo>
                <a:cubicBezTo>
                  <a:pt x="123289" y="1181995"/>
                  <a:pt x="68781" y="1052956"/>
                  <a:pt x="20947" y="913905"/>
                </a:cubicBezTo>
                <a:cubicBezTo>
                  <a:pt x="-26887" y="774854"/>
                  <a:pt x="13160" y="574620"/>
                  <a:pt x="81017" y="453368"/>
                </a:cubicBezTo>
                <a:cubicBezTo>
                  <a:pt x="148874" y="332116"/>
                  <a:pt x="284588" y="259809"/>
                  <a:pt x="428089" y="186390"/>
                </a:cubicBezTo>
                <a:cubicBezTo>
                  <a:pt x="571590" y="112971"/>
                  <a:pt x="746237" y="41777"/>
                  <a:pt x="942021" y="12854"/>
                </a:cubicBezTo>
                <a:cubicBezTo>
                  <a:pt x="1137805" y="-16069"/>
                  <a:pt x="1602792" y="12854"/>
                  <a:pt x="1602792" y="12854"/>
                </a:cubicBezTo>
                <a:lnTo>
                  <a:pt x="2270237" y="128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66D6958-CCAD-4C6B-B782-7C4B8C6C7D16}"/>
              </a:ext>
            </a:extLst>
          </p:cNvPr>
          <p:cNvSpPr/>
          <p:nvPr/>
        </p:nvSpPr>
        <p:spPr>
          <a:xfrm>
            <a:off x="5166573" y="1785177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240779B-C9CD-4B38-B4BB-5ADF8FA2686C}"/>
              </a:ext>
            </a:extLst>
          </p:cNvPr>
          <p:cNvSpPr/>
          <p:nvPr/>
        </p:nvSpPr>
        <p:spPr>
          <a:xfrm rot="10800000">
            <a:off x="5673831" y="3682262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0835E0F-2D92-4004-965A-BECA0FB89360}"/>
              </a:ext>
            </a:extLst>
          </p:cNvPr>
          <p:cNvSpPr/>
          <p:nvPr/>
        </p:nvSpPr>
        <p:spPr>
          <a:xfrm rot="15743400">
            <a:off x="2743746" y="2721388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FF0985-9EBB-46EB-8360-013F7A739D2D}"/>
              </a:ext>
            </a:extLst>
          </p:cNvPr>
          <p:cNvSpPr txBox="1"/>
          <p:nvPr/>
        </p:nvSpPr>
        <p:spPr>
          <a:xfrm>
            <a:off x="1615858" y="5210827"/>
            <a:ext cx="787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of aberration when the velocity vector of the observer changes.</a:t>
            </a:r>
          </a:p>
          <a:p>
            <a:r>
              <a:rPr lang="en-US" dirty="0"/>
              <a:t>The inclination of the umbrella gradually moves towards the “center of attraction”.</a:t>
            </a:r>
          </a:p>
          <a:p>
            <a:endParaRPr lang="en-US" dirty="0"/>
          </a:p>
          <a:p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23FAB03-E34B-4C79-B9EB-DB406C4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0"/>
            <a:ext cx="11161644" cy="1325563"/>
          </a:xfrm>
        </p:spPr>
        <p:txBody>
          <a:bodyPr/>
          <a:lstStyle/>
          <a:p>
            <a:r>
              <a:rPr lang="en-US" dirty="0"/>
              <a:t>Aberration 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1161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F3AAE2B-B464-4C18-A9A2-A3F178CE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8" t="11871" r="7372" b="25898"/>
          <a:stretch/>
        </p:blipFill>
        <p:spPr>
          <a:xfrm flipH="1">
            <a:off x="4174066" y="2247349"/>
            <a:ext cx="1499763" cy="159727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874521-2E23-4F33-A790-5433BD2C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8" t="11871" r="7372" b="25898"/>
          <a:stretch/>
        </p:blipFill>
        <p:spPr>
          <a:xfrm>
            <a:off x="4268845" y="1079661"/>
            <a:ext cx="833788" cy="931881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4B9592A-90C0-4732-9B92-49F097C90C0B}"/>
              </a:ext>
            </a:extLst>
          </p:cNvPr>
          <p:cNvSpPr/>
          <p:nvPr/>
        </p:nvSpPr>
        <p:spPr>
          <a:xfrm>
            <a:off x="2763223" y="1908893"/>
            <a:ext cx="3504088" cy="2049057"/>
          </a:xfrm>
          <a:custGeom>
            <a:avLst/>
            <a:gdLst>
              <a:gd name="connsiteX0" fmla="*/ 3200740 w 3200740"/>
              <a:gd name="connsiteY0" fmla="*/ 2169197 h 2169197"/>
              <a:gd name="connsiteX1" fmla="*/ 1545476 w 3200740"/>
              <a:gd name="connsiteY1" fmla="*/ 2015685 h 2169197"/>
              <a:gd name="connsiteX2" fmla="*/ 183888 w 3200740"/>
              <a:gd name="connsiteY2" fmla="*/ 1515101 h 2169197"/>
              <a:gd name="connsiteX3" fmla="*/ 43724 w 3200740"/>
              <a:gd name="connsiteY3" fmla="*/ 567329 h 2169197"/>
              <a:gd name="connsiteX4" fmla="*/ 470889 w 3200740"/>
              <a:gd name="connsiteY4" fmla="*/ 233606 h 2169197"/>
              <a:gd name="connsiteX5" fmla="*/ 1358592 w 3200740"/>
              <a:gd name="connsiteY5" fmla="*/ 40047 h 2169197"/>
              <a:gd name="connsiteX6" fmla="*/ 2493249 w 3200740"/>
              <a:gd name="connsiteY6" fmla="*/ 0 h 21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740" h="2169197">
                <a:moveTo>
                  <a:pt x="3200740" y="2169197"/>
                </a:moveTo>
                <a:cubicBezTo>
                  <a:pt x="2624512" y="2146949"/>
                  <a:pt x="2048285" y="2124701"/>
                  <a:pt x="1545476" y="2015685"/>
                </a:cubicBezTo>
                <a:cubicBezTo>
                  <a:pt x="1042667" y="1906669"/>
                  <a:pt x="434180" y="1756494"/>
                  <a:pt x="183888" y="1515101"/>
                </a:cubicBezTo>
                <a:cubicBezTo>
                  <a:pt x="-66404" y="1273708"/>
                  <a:pt x="-4110" y="780912"/>
                  <a:pt x="43724" y="567329"/>
                </a:cubicBezTo>
                <a:cubicBezTo>
                  <a:pt x="91558" y="353746"/>
                  <a:pt x="251744" y="321486"/>
                  <a:pt x="470889" y="233606"/>
                </a:cubicBezTo>
                <a:cubicBezTo>
                  <a:pt x="690034" y="145726"/>
                  <a:pt x="1021532" y="78981"/>
                  <a:pt x="1358592" y="40047"/>
                </a:cubicBezTo>
                <a:cubicBezTo>
                  <a:pt x="1695652" y="1113"/>
                  <a:pt x="2094450" y="556"/>
                  <a:pt x="24932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A8FEF1A-A4CB-4957-A1A7-4C74B18627EC}"/>
              </a:ext>
            </a:extLst>
          </p:cNvPr>
          <p:cNvSpPr/>
          <p:nvPr/>
        </p:nvSpPr>
        <p:spPr>
          <a:xfrm>
            <a:off x="3075999" y="2036203"/>
            <a:ext cx="3191312" cy="1621397"/>
          </a:xfrm>
          <a:custGeom>
            <a:avLst/>
            <a:gdLst>
              <a:gd name="connsiteX0" fmla="*/ 3191312 w 3191312"/>
              <a:gd name="connsiteY0" fmla="*/ 1621397 h 1621397"/>
              <a:gd name="connsiteX1" fmla="*/ 1489327 w 3191312"/>
              <a:gd name="connsiteY1" fmla="*/ 1547978 h 1621397"/>
              <a:gd name="connsiteX2" fmla="*/ 368019 w 3191312"/>
              <a:gd name="connsiteY2" fmla="*/ 1287674 h 1621397"/>
              <a:gd name="connsiteX3" fmla="*/ 20947 w 3191312"/>
              <a:gd name="connsiteY3" fmla="*/ 913905 h 1621397"/>
              <a:gd name="connsiteX4" fmla="*/ 81017 w 3191312"/>
              <a:gd name="connsiteY4" fmla="*/ 453368 h 1621397"/>
              <a:gd name="connsiteX5" fmla="*/ 428089 w 3191312"/>
              <a:gd name="connsiteY5" fmla="*/ 186390 h 1621397"/>
              <a:gd name="connsiteX6" fmla="*/ 942021 w 3191312"/>
              <a:gd name="connsiteY6" fmla="*/ 12854 h 1621397"/>
              <a:gd name="connsiteX7" fmla="*/ 1602792 w 3191312"/>
              <a:gd name="connsiteY7" fmla="*/ 12854 h 1621397"/>
              <a:gd name="connsiteX8" fmla="*/ 2270237 w 3191312"/>
              <a:gd name="connsiteY8" fmla="*/ 12854 h 162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1312" h="1621397">
                <a:moveTo>
                  <a:pt x="3191312" y="1621397"/>
                </a:moveTo>
                <a:cubicBezTo>
                  <a:pt x="2575594" y="1612498"/>
                  <a:pt x="1959876" y="1603599"/>
                  <a:pt x="1489327" y="1547978"/>
                </a:cubicBezTo>
                <a:cubicBezTo>
                  <a:pt x="1018778" y="1492357"/>
                  <a:pt x="612749" y="1393353"/>
                  <a:pt x="368019" y="1287674"/>
                </a:cubicBezTo>
                <a:cubicBezTo>
                  <a:pt x="123289" y="1181995"/>
                  <a:pt x="68781" y="1052956"/>
                  <a:pt x="20947" y="913905"/>
                </a:cubicBezTo>
                <a:cubicBezTo>
                  <a:pt x="-26887" y="774854"/>
                  <a:pt x="13160" y="574620"/>
                  <a:pt x="81017" y="453368"/>
                </a:cubicBezTo>
                <a:cubicBezTo>
                  <a:pt x="148874" y="332116"/>
                  <a:pt x="284588" y="259809"/>
                  <a:pt x="428089" y="186390"/>
                </a:cubicBezTo>
                <a:cubicBezTo>
                  <a:pt x="571590" y="112971"/>
                  <a:pt x="746237" y="41777"/>
                  <a:pt x="942021" y="12854"/>
                </a:cubicBezTo>
                <a:cubicBezTo>
                  <a:pt x="1137805" y="-16069"/>
                  <a:pt x="1602792" y="12854"/>
                  <a:pt x="1602792" y="12854"/>
                </a:cubicBezTo>
                <a:lnTo>
                  <a:pt x="2270237" y="128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66D6958-CCAD-4C6B-B782-7C4B8C6C7D16}"/>
              </a:ext>
            </a:extLst>
          </p:cNvPr>
          <p:cNvSpPr/>
          <p:nvPr/>
        </p:nvSpPr>
        <p:spPr>
          <a:xfrm>
            <a:off x="5166573" y="1785177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240779B-C9CD-4B38-B4BB-5ADF8FA2686C}"/>
              </a:ext>
            </a:extLst>
          </p:cNvPr>
          <p:cNvSpPr/>
          <p:nvPr/>
        </p:nvSpPr>
        <p:spPr>
          <a:xfrm rot="10800000">
            <a:off x="5673831" y="3682262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0835E0F-2D92-4004-965A-BECA0FB89360}"/>
              </a:ext>
            </a:extLst>
          </p:cNvPr>
          <p:cNvSpPr/>
          <p:nvPr/>
        </p:nvSpPr>
        <p:spPr>
          <a:xfrm rot="15743400">
            <a:off x="2743746" y="2721388"/>
            <a:ext cx="507258" cy="25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FF0985-9EBB-46EB-8360-013F7A739D2D}"/>
              </a:ext>
            </a:extLst>
          </p:cNvPr>
          <p:cNvSpPr txBox="1"/>
          <p:nvPr/>
        </p:nvSpPr>
        <p:spPr>
          <a:xfrm>
            <a:off x="1615858" y="5210827"/>
            <a:ext cx="787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of aberration when the velocity vector of the observer changes.</a:t>
            </a:r>
          </a:p>
          <a:p>
            <a:r>
              <a:rPr lang="en-US" dirty="0"/>
              <a:t>The inclination of the umbrella gradually moves towards the “center of attraction”.</a:t>
            </a:r>
          </a:p>
          <a:p>
            <a:endParaRPr lang="en-US" dirty="0"/>
          </a:p>
          <a:p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23FAB03-E34B-4C79-B9EB-DB406C4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0"/>
            <a:ext cx="11161644" cy="1325563"/>
          </a:xfrm>
        </p:spPr>
        <p:txBody>
          <a:bodyPr/>
          <a:lstStyle/>
          <a:p>
            <a:r>
              <a:rPr lang="en-US" dirty="0"/>
              <a:t>Aberration 3</a:t>
            </a:r>
            <a:endParaRPr lang="en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A6EA38C-6244-40E4-AD74-6F3A7A3496D4}"/>
              </a:ext>
            </a:extLst>
          </p:cNvPr>
          <p:cNvSpPr txBox="1"/>
          <p:nvPr/>
        </p:nvSpPr>
        <p:spPr>
          <a:xfrm>
            <a:off x="7227518" y="2968668"/>
            <a:ext cx="242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Towards galactic </a:t>
            </a:r>
            <a:r>
              <a:rPr lang="en-US" dirty="0" err="1"/>
              <a:t>centre</a:t>
            </a:r>
            <a:r>
              <a:rPr lang="en-US" dirty="0"/>
              <a:t> </a:t>
            </a:r>
            <a:endParaRPr lang="en-DE" dirty="0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049BA0EA-B883-405E-AEE3-0307922E1727}"/>
              </a:ext>
            </a:extLst>
          </p:cNvPr>
          <p:cNvSpPr/>
          <p:nvPr/>
        </p:nvSpPr>
        <p:spPr>
          <a:xfrm>
            <a:off x="9651900" y="3114918"/>
            <a:ext cx="494182" cy="116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14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3EC02E25-81D1-4AC8-8C91-F26EDC3263E8}"/>
              </a:ext>
            </a:extLst>
          </p:cNvPr>
          <p:cNvSpPr/>
          <p:nvPr/>
        </p:nvSpPr>
        <p:spPr>
          <a:xfrm>
            <a:off x="2243328" y="451104"/>
            <a:ext cx="8375904" cy="55961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E2D169C-AAB6-445F-85FD-55EB3CE45904}"/>
              </a:ext>
            </a:extLst>
          </p:cNvPr>
          <p:cNvCxnSpPr/>
          <p:nvPr/>
        </p:nvCxnSpPr>
        <p:spPr>
          <a:xfrm>
            <a:off x="6412992" y="658368"/>
            <a:ext cx="0" cy="5254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8D34F6A-87E5-4BAE-888D-8E7AFD296CEB}"/>
              </a:ext>
            </a:extLst>
          </p:cNvPr>
          <p:cNvCxnSpPr/>
          <p:nvPr/>
        </p:nvCxnSpPr>
        <p:spPr>
          <a:xfrm>
            <a:off x="2401824" y="3243072"/>
            <a:ext cx="8095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B6C71F51-96A4-4C16-A547-21A2A4449151}"/>
              </a:ext>
            </a:extLst>
          </p:cNvPr>
          <p:cNvSpPr/>
          <p:nvPr/>
        </p:nvSpPr>
        <p:spPr>
          <a:xfrm>
            <a:off x="6236212" y="3132000"/>
            <a:ext cx="347466" cy="234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E360D6-6A0D-48C3-9F17-187F0459E748}"/>
              </a:ext>
            </a:extLst>
          </p:cNvPr>
          <p:cNvSpPr txBox="1"/>
          <p:nvPr/>
        </p:nvSpPr>
        <p:spPr>
          <a:xfrm>
            <a:off x="6681443" y="1803312"/>
            <a:ext cx="137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August</a:t>
            </a:r>
            <a:endParaRPr lang="en-DE" sz="28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CA208B1-1DB3-47A3-8D6A-D3EAF515C10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409945" y="2377440"/>
            <a:ext cx="551688" cy="7545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807AE55-6CC6-41B8-876A-350515654E3B}"/>
              </a:ext>
            </a:extLst>
          </p:cNvPr>
          <p:cNvSpPr txBox="1"/>
          <p:nvPr/>
        </p:nvSpPr>
        <p:spPr>
          <a:xfrm>
            <a:off x="3665321" y="2091965"/>
            <a:ext cx="172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November</a:t>
            </a:r>
            <a:endParaRPr lang="en-DE" sz="2800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1EDCE07-43ED-406B-89BE-4A1E18D8218F}"/>
              </a:ext>
            </a:extLst>
          </p:cNvPr>
          <p:cNvCxnSpPr>
            <a:endCxn id="7" idx="6"/>
          </p:cNvCxnSpPr>
          <p:nvPr/>
        </p:nvCxnSpPr>
        <p:spPr>
          <a:xfrm flipH="1" flipV="1">
            <a:off x="6583678" y="3249000"/>
            <a:ext cx="832349" cy="70412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F48A9D4-CB33-45A9-A125-2FDA1D69837A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343879" y="2544871"/>
            <a:ext cx="892333" cy="70412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38585F0-82D3-4CA0-844F-E6D2C2B17528}"/>
              </a:ext>
            </a:extLst>
          </p:cNvPr>
          <p:cNvSpPr txBox="1"/>
          <p:nvPr/>
        </p:nvSpPr>
        <p:spPr>
          <a:xfrm>
            <a:off x="7525772" y="3880734"/>
            <a:ext cx="81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May</a:t>
            </a:r>
            <a:endParaRPr lang="en-DE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48404C-B11A-496F-A93C-3F3930BA3C81}"/>
              </a:ext>
            </a:extLst>
          </p:cNvPr>
          <p:cNvSpPr txBox="1"/>
          <p:nvPr/>
        </p:nvSpPr>
        <p:spPr>
          <a:xfrm>
            <a:off x="4698347" y="4398938"/>
            <a:ext cx="1485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February</a:t>
            </a:r>
            <a:endParaRPr lang="en-DE" sz="28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5A334C9-90C5-493B-9ADB-566E668657D6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5562107" y="3366000"/>
            <a:ext cx="847838" cy="100880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EF5E894-57B9-4E20-95E0-B7EBD86FD175}"/>
              </a:ext>
            </a:extLst>
          </p:cNvPr>
          <p:cNvCxnSpPr>
            <a:endCxn id="2" idx="6"/>
          </p:cNvCxnSpPr>
          <p:nvPr/>
        </p:nvCxnSpPr>
        <p:spPr>
          <a:xfrm>
            <a:off x="7540124" y="2307860"/>
            <a:ext cx="3079108" cy="9413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3400493-BAB8-42AD-875D-73440249E5B5}"/>
              </a:ext>
            </a:extLst>
          </p:cNvPr>
          <p:cNvCxnSpPr>
            <a:endCxn id="2" idx="0"/>
          </p:cNvCxnSpPr>
          <p:nvPr/>
        </p:nvCxnSpPr>
        <p:spPr>
          <a:xfrm flipV="1">
            <a:off x="5374956" y="451104"/>
            <a:ext cx="1056324" cy="16720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F055586-BB94-43DA-A4F1-C8D940944AC8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2243328" y="3249168"/>
            <a:ext cx="2773437" cy="11785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F294B8E3-0467-4604-9C4C-80CE3D7DC7B8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6431280" y="4349282"/>
            <a:ext cx="1094492" cy="16979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40EE3387-4D0D-42B2-901D-BA22584115B7}"/>
              </a:ext>
            </a:extLst>
          </p:cNvPr>
          <p:cNvSpPr/>
          <p:nvPr/>
        </p:nvSpPr>
        <p:spPr>
          <a:xfrm rot="12526921">
            <a:off x="8323108" y="905763"/>
            <a:ext cx="566057" cy="3596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251EEBAF-A6D4-4A42-A255-7FED900E443F}"/>
              </a:ext>
            </a:extLst>
          </p:cNvPr>
          <p:cNvSpPr/>
          <p:nvPr/>
        </p:nvSpPr>
        <p:spPr>
          <a:xfrm rot="1826932">
            <a:off x="3389439" y="4899784"/>
            <a:ext cx="566057" cy="3596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66C62779-EB9F-42F7-B397-E22E0A669A21}"/>
              </a:ext>
            </a:extLst>
          </p:cNvPr>
          <p:cNvCxnSpPr/>
          <p:nvPr/>
        </p:nvCxnSpPr>
        <p:spPr>
          <a:xfrm flipV="1">
            <a:off x="10619232" y="4781155"/>
            <a:ext cx="0" cy="96650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B370ED4-0F93-4B76-8CF4-295A7CFFBF50}"/>
              </a:ext>
            </a:extLst>
          </p:cNvPr>
          <p:cNvCxnSpPr>
            <a:cxnSpLocks/>
          </p:cNvCxnSpPr>
          <p:nvPr/>
        </p:nvCxnSpPr>
        <p:spPr>
          <a:xfrm flipH="1">
            <a:off x="9535886" y="5747657"/>
            <a:ext cx="108334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65C1426-3449-43CC-ADD2-3A012EB6B100}"/>
              </a:ext>
            </a:extLst>
          </p:cNvPr>
          <p:cNvSpPr txBox="1"/>
          <p:nvPr/>
        </p:nvSpPr>
        <p:spPr>
          <a:xfrm>
            <a:off x="10318704" y="426242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</a:t>
            </a:r>
            <a:endParaRPr lang="en-DE" sz="3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6AEC172-ECC6-4296-94CF-96BCDED28D39}"/>
              </a:ext>
            </a:extLst>
          </p:cNvPr>
          <p:cNvSpPr txBox="1"/>
          <p:nvPr/>
        </p:nvSpPr>
        <p:spPr>
          <a:xfrm>
            <a:off x="9079678" y="537807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</a:t>
            </a:r>
            <a:endParaRPr lang="en-DE" sz="36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3E329A7-3E46-4456-91ED-E94D65A3C879}"/>
              </a:ext>
            </a:extLst>
          </p:cNvPr>
          <p:cNvCxnSpPr>
            <a:cxnSpLocks/>
          </p:cNvCxnSpPr>
          <p:nvPr/>
        </p:nvCxnSpPr>
        <p:spPr>
          <a:xfrm flipH="1">
            <a:off x="2152357" y="353291"/>
            <a:ext cx="8466875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378BCFE6-75FD-48DB-8977-2AFB1746B296}"/>
              </a:ext>
            </a:extLst>
          </p:cNvPr>
          <p:cNvSpPr txBox="1"/>
          <p:nvPr/>
        </p:nvSpPr>
        <p:spPr>
          <a:xfrm>
            <a:off x="9570518" y="265545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41”</a:t>
            </a:r>
            <a:endParaRPr lang="en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C32F71-E5CB-47DA-89AE-C3CE9D731F57}"/>
              </a:ext>
            </a:extLst>
          </p:cNvPr>
          <p:cNvSpPr txBox="1"/>
          <p:nvPr/>
        </p:nvSpPr>
        <p:spPr>
          <a:xfrm>
            <a:off x="482730" y="5331910"/>
            <a:ext cx="155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 Centauri</a:t>
            </a:r>
            <a:endParaRPr lang="en-DE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F7835FEA-B25F-49AF-B165-168DD233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7" y="7740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Aberration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Parallax 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42570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A6320-FA9C-44C1-91F4-654ABD90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Predicted proper-motion pattern</a:t>
            </a:r>
            <a:endParaRPr lang="en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5CB1772-0BD7-42E7-BF50-323674A04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1964877"/>
            <a:ext cx="4744896" cy="471421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D742ED-8B87-446B-B67A-2BB03339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94" y="1964877"/>
            <a:ext cx="6621201" cy="48931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50E6E0-4148-48E0-8E56-55E6EC779F23}"/>
              </a:ext>
            </a:extLst>
          </p:cNvPr>
          <p:cNvSpPr txBox="1"/>
          <p:nvPr/>
        </p:nvSpPr>
        <p:spPr>
          <a:xfrm>
            <a:off x="7825409" y="1457045"/>
            <a:ext cx="427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F. </a:t>
            </a:r>
            <a:r>
              <a:rPr lang="en-US" dirty="0" err="1"/>
              <a:t>Mignard</a:t>
            </a:r>
            <a:r>
              <a:rPr lang="en-US" dirty="0"/>
              <a:t>, OCA, Nice; freely usable</a:t>
            </a:r>
            <a:br>
              <a:rPr lang="en-US" dirty="0"/>
            </a:br>
            <a:r>
              <a:rPr lang="en-US" dirty="0"/>
              <a:t>             </a:t>
            </a:r>
            <a:endParaRPr lang="en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082D0C-8AD3-4F1E-BE47-DCB008F566AC}"/>
              </a:ext>
            </a:extLst>
          </p:cNvPr>
          <p:cNvSpPr txBox="1"/>
          <p:nvPr/>
        </p:nvSpPr>
        <p:spPr>
          <a:xfrm>
            <a:off x="917713" y="1318546"/>
            <a:ext cx="249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Orthographic projection,</a:t>
            </a:r>
            <a:br>
              <a:rPr lang="en-US" dirty="0"/>
            </a:br>
            <a:r>
              <a:rPr lang="en-US" dirty="0"/>
              <a:t>galactic coordinates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1246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A6320-FA9C-44C1-91F4-654ABD90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Predicted proper-motion pattern 2/2 </a:t>
            </a:r>
            <a:endParaRPr lang="en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B59C656-F6B0-413C-8376-366742B66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36" y="2506662"/>
            <a:ext cx="8900964" cy="4351338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2C8C476-BB66-4569-9A76-BE7B8E5E8506}"/>
              </a:ext>
            </a:extLst>
          </p:cNvPr>
          <p:cNvSpPr txBox="1"/>
          <p:nvPr/>
        </p:nvSpPr>
        <p:spPr>
          <a:xfrm>
            <a:off x="7825409" y="1457045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S. </a:t>
            </a:r>
            <a:r>
              <a:rPr lang="en-US" dirty="0" err="1"/>
              <a:t>Klioner</a:t>
            </a:r>
            <a:r>
              <a:rPr lang="en-US" dirty="0"/>
              <a:t>, TU Dresden; freely usable</a:t>
            </a:r>
            <a:br>
              <a:rPr lang="en-US" dirty="0"/>
            </a:br>
            <a:r>
              <a:rPr lang="en-US" dirty="0"/>
              <a:t>             </a:t>
            </a:r>
            <a:endParaRPr lang="en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7A433F-5778-463E-9DFD-02DEAA222694}"/>
              </a:ext>
            </a:extLst>
          </p:cNvPr>
          <p:cNvSpPr txBox="1"/>
          <p:nvPr/>
        </p:nvSpPr>
        <p:spPr>
          <a:xfrm>
            <a:off x="917713" y="1318546"/>
            <a:ext cx="6882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Aitoff</a:t>
            </a:r>
            <a:r>
              <a:rPr lang="en-US" dirty="0"/>
              <a:t> projection, all sky</a:t>
            </a:r>
            <a:br>
              <a:rPr lang="en-US" dirty="0"/>
            </a:br>
            <a:r>
              <a:rPr lang="en-US" dirty="0"/>
              <a:t>equatorial coordinates;</a:t>
            </a:r>
          </a:p>
          <a:p>
            <a:r>
              <a:rPr lang="en-US" dirty="0"/>
              <a:t>including the actually measured offset from direction to galactic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r>
              <a:rPr lang="en-US" dirty="0" err="1"/>
              <a:t>Coloured</a:t>
            </a:r>
            <a:r>
              <a:rPr lang="en-US" dirty="0"/>
              <a:t> background: Absolute value of the motion</a:t>
            </a:r>
            <a:endParaRPr lang="en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EA6606-36FB-4B93-9202-F0BE537115B5}"/>
              </a:ext>
            </a:extLst>
          </p:cNvPr>
          <p:cNvSpPr txBox="1"/>
          <p:nvPr/>
        </p:nvSpPr>
        <p:spPr>
          <a:xfrm>
            <a:off x="616226" y="6192078"/>
            <a:ext cx="448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up;</a:t>
            </a:r>
          </a:p>
          <a:p>
            <a:r>
              <a:rPr lang="en-US" dirty="0"/>
              <a:t>RA increasing to the right; RA=0 in the </a:t>
            </a:r>
            <a:r>
              <a:rPr lang="en-US" dirty="0" err="1"/>
              <a:t>centre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4395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761</Words>
  <Application>Microsoft Macintosh PowerPoint</Application>
  <PresentationFormat>Widescreen</PresentationFormat>
  <Paragraphs>104</Paragraphs>
  <Slides>17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PowerPoint Presentation</vt:lpstr>
      <vt:lpstr>Gravitational acceleration</vt:lpstr>
      <vt:lpstr>Aberration 1</vt:lpstr>
      <vt:lpstr>Aberration 2</vt:lpstr>
      <vt:lpstr>Aberration 3</vt:lpstr>
      <vt:lpstr>Aberration 3</vt:lpstr>
      <vt:lpstr>Aberration and Parallax </vt:lpstr>
      <vt:lpstr>Predicted proper-motion pattern</vt:lpstr>
      <vt:lpstr>Predicted proper-motion pattern 2/2 </vt:lpstr>
      <vt:lpstr>PowerPoint Presentation</vt:lpstr>
      <vt:lpstr>PowerPoint Presentation</vt:lpstr>
      <vt:lpstr>Two semi-philosophical remarks        (1/2)</vt:lpstr>
      <vt:lpstr>Two semi-philosophical remarks        (1/2)</vt:lpstr>
      <vt:lpstr>Two semi-philosophical remarks        (2/2)</vt:lpstr>
      <vt:lpstr>Two semi-philosophical remarks        (2/2)</vt:lpstr>
      <vt:lpstr>And a big compliment to DPAC, ESA and ESOC</vt:lpstr>
      <vt:lpstr>And a big compliment to DPAC, ESA and ESOC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bastian</dc:creator>
  <cp:lastModifiedBy>Microsoft Office User</cp:lastModifiedBy>
  <cp:revision>90</cp:revision>
  <dcterms:created xsi:type="dcterms:W3CDTF">2020-10-30T15:15:13Z</dcterms:created>
  <dcterms:modified xsi:type="dcterms:W3CDTF">2020-12-21T19:23:14Z</dcterms:modified>
</cp:coreProperties>
</file>