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609" r:id="rId2"/>
    <p:sldId id="610" r:id="rId3"/>
    <p:sldId id="611" r:id="rId4"/>
    <p:sldId id="626" r:id="rId5"/>
    <p:sldId id="605" r:id="rId6"/>
    <p:sldId id="604" r:id="rId7"/>
    <p:sldId id="613" r:id="rId8"/>
    <p:sldId id="606" r:id="rId9"/>
    <p:sldId id="615" r:id="rId10"/>
    <p:sldId id="616" r:id="rId11"/>
    <p:sldId id="625" r:id="rId12"/>
    <p:sldId id="620" r:id="rId13"/>
    <p:sldId id="621" r:id="rId14"/>
    <p:sldId id="617" r:id="rId15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605"/>
    <p:restoredTop sz="86410"/>
  </p:normalViewPr>
  <p:slideViewPr>
    <p:cSldViewPr snapToGrid="0" snapToObjects="1">
      <p:cViewPr varScale="1">
        <p:scale>
          <a:sx n="55" d="100"/>
          <a:sy n="55" d="100"/>
        </p:scale>
        <p:origin x="192" y="8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B886B-3B02-FA40-A09E-9F14FD1013C5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E75E3-680D-CD44-9AED-ABF6108E9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69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E75E3-680D-CD44-9AED-ABF6108E9C5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29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E75E3-680D-CD44-9AED-ABF6108E9C5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04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10589-1DDE-DA46-9C6D-0E023B1F0FB9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7F110-9677-EF43-9E29-F943C701D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33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10589-1DDE-DA46-9C6D-0E023B1F0FB9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7F110-9677-EF43-9E29-F943C701D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76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10589-1DDE-DA46-9C6D-0E023B1F0FB9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7F110-9677-EF43-9E29-F943C701D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68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10589-1DDE-DA46-9C6D-0E023B1F0FB9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7F110-9677-EF43-9E29-F943C701D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3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10589-1DDE-DA46-9C6D-0E023B1F0FB9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7F110-9677-EF43-9E29-F943C701D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69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10589-1DDE-DA46-9C6D-0E023B1F0FB9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7F110-9677-EF43-9E29-F943C701D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45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10589-1DDE-DA46-9C6D-0E023B1F0FB9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7F110-9677-EF43-9E29-F943C701D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51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10589-1DDE-DA46-9C6D-0E023B1F0FB9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7F110-9677-EF43-9E29-F943C701D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03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10589-1DDE-DA46-9C6D-0E023B1F0FB9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7F110-9677-EF43-9E29-F943C701D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43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10589-1DDE-DA46-9C6D-0E023B1F0FB9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7F110-9677-EF43-9E29-F943C701D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71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10589-1DDE-DA46-9C6D-0E023B1F0FB9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7F110-9677-EF43-9E29-F943C701D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34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10589-1DDE-DA46-9C6D-0E023B1F0FB9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7F110-9677-EF43-9E29-F943C701D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1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D3571A1-173F-5747-A421-DD13F5780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0"/>
            <a:ext cx="9906000" cy="4953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944427-A85E-3446-AD8B-25B6B4BBEF49}"/>
              </a:ext>
            </a:extLst>
          </p:cNvPr>
          <p:cNvSpPr txBox="1"/>
          <p:nvPr/>
        </p:nvSpPr>
        <p:spPr>
          <a:xfrm>
            <a:off x="201380" y="0"/>
            <a:ext cx="9503239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 contourW="12700" prstMaterial="translucentPowder">
              <a:bevelT w="38100" h="31750" prst="angle"/>
              <a:bevelB w="57150" h="3810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en-US" sz="4000" b="1" i="1" dirty="0" err="1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Missão</a:t>
            </a: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Espacial</a:t>
            </a: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Gaia</a:t>
            </a:r>
          </a:p>
          <a:p>
            <a:pPr algn="ctr">
              <a:defRPr/>
            </a:pP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“3</a:t>
            </a:r>
            <a:r>
              <a:rPr lang="en-US" sz="4000" b="1" i="1" baseline="30000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Data Release – EDR3’’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C67A42-EFD6-4C4E-ACFB-C17CBF8F4BF4}"/>
              </a:ext>
            </a:extLst>
          </p:cNvPr>
          <p:cNvSpPr txBox="1"/>
          <p:nvPr/>
        </p:nvSpPr>
        <p:spPr>
          <a:xfrm>
            <a:off x="402761" y="2149366"/>
            <a:ext cx="950323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 contourW="12700" prstMaterial="translucentPowder">
              <a:bevelT w="38100" h="31750" prst="angle"/>
              <a:bevelB w="57150" h="3810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en-US" sz="36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Canal do </a:t>
            </a:r>
            <a:r>
              <a:rPr lang="en-US" sz="3600" b="1" i="1" dirty="0" err="1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Schwarza</a:t>
            </a:r>
            <a:r>
              <a:rPr lang="en-US" sz="36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03/12/2020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E2BFD0-24C5-C942-B4A6-8C7B588EE543}"/>
              </a:ext>
            </a:extLst>
          </p:cNvPr>
          <p:cNvSpPr txBox="1">
            <a:spLocks noChangeAspect="1"/>
          </p:cNvSpPr>
          <p:nvPr/>
        </p:nvSpPr>
        <p:spPr>
          <a:xfrm>
            <a:off x="2747671" y="5858562"/>
            <a:ext cx="4813417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 contourW="12700" prstMaterial="translucentPowder">
              <a:bevelT w="38100" h="31750" prst="angle"/>
              <a:bevelB w="57150" h="3810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en-US" sz="2400" b="1" i="1" dirty="0" err="1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Ramachrisna</a:t>
            </a:r>
            <a:r>
              <a:rPr lang="en-US" sz="24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Teixeira – IAG/USP</a:t>
            </a:r>
          </a:p>
          <a:p>
            <a:pPr algn="ctr">
              <a:defRPr/>
            </a:pPr>
            <a:r>
              <a:rPr lang="en-US" sz="2400" b="1" i="1" dirty="0" err="1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rama.teixeira@iag.usp.br</a:t>
            </a:r>
            <a:endParaRPr lang="en-US" sz="2400" b="1" i="1" dirty="0">
              <a:solidFill>
                <a:srgbClr val="FF7E79"/>
              </a:solidFill>
              <a:effectLst>
                <a:outerShdw blurRad="12700" dir="18900000" algn="bl" rotWithShape="0">
                  <a:srgbClr val="FF9300">
                    <a:alpha val="96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CB8DCC-58A7-9E4D-AA7C-921B0098F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80" y="5818495"/>
            <a:ext cx="1866900" cy="7912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2E700-8206-D443-A57F-5A0B5C187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162" y="5079355"/>
            <a:ext cx="1246632" cy="14782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9F2027-5731-E043-B916-07F23637E49E}"/>
              </a:ext>
            </a:extLst>
          </p:cNvPr>
          <p:cNvSpPr txBox="1"/>
          <p:nvPr/>
        </p:nvSpPr>
        <p:spPr>
          <a:xfrm>
            <a:off x="201380" y="4858583"/>
            <a:ext cx="14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ESA/Gaia/DPAC</a:t>
            </a:r>
          </a:p>
        </p:txBody>
      </p:sp>
    </p:spTree>
    <p:extLst>
      <p:ext uri="{BB962C8B-B14F-4D97-AF65-F5344CB8AC3E}">
        <p14:creationId xmlns:p14="http://schemas.microsoft.com/office/powerpoint/2010/main" val="4286912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5" descr="Imagen que contiene foto, parado, cuarto, estrella&#10;&#10;Descripción generada automáticamente">
            <a:extLst>
              <a:ext uri="{FF2B5EF4-FFF2-40B4-BE49-F238E27FC236}">
                <a16:creationId xmlns:a16="http://schemas.microsoft.com/office/drawing/2014/main" id="{2C8CB41F-973A-164F-8BC8-F9C48C6EA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30" y="1483504"/>
            <a:ext cx="4251960" cy="4251960"/>
          </a:xfrm>
          <a:prstGeom prst="rect">
            <a:avLst/>
          </a:prstGeom>
        </p:spPr>
      </p:pic>
      <p:pic>
        <p:nvPicPr>
          <p:cNvPr id="6" name="Imagen 7" descr="Imagen que contiene estrella, foto, cielo, luz&#10;&#10;Descripción generada automáticamente">
            <a:extLst>
              <a:ext uri="{FF2B5EF4-FFF2-40B4-BE49-F238E27FC236}">
                <a16:creationId xmlns:a16="http://schemas.microsoft.com/office/drawing/2014/main" id="{DEA413DF-8221-3E49-9DB4-EF9E1BD0D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448" y="1483504"/>
            <a:ext cx="4251960" cy="42519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A413F7-1267-094C-9C35-08E5EDE36B4E}"/>
              </a:ext>
            </a:extLst>
          </p:cNvPr>
          <p:cNvSpPr/>
          <p:nvPr/>
        </p:nvSpPr>
        <p:spPr>
          <a:xfrm>
            <a:off x="6404262" y="6439239"/>
            <a:ext cx="37164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Gaia Collaboration, X. </a:t>
            </a:r>
            <a:r>
              <a:rPr lang="en-US" sz="1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Luri</a:t>
            </a:r>
            <a:r>
              <a:rPr lang="en-US" sz="1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et al. A&amp;A 2020</a:t>
            </a:r>
            <a:endParaRPr lang="en-US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AA0236-A57A-C641-9A5F-B69A868886DD}"/>
              </a:ext>
            </a:extLst>
          </p:cNvPr>
          <p:cNvSpPr txBox="1"/>
          <p:nvPr/>
        </p:nvSpPr>
        <p:spPr>
          <a:xfrm>
            <a:off x="1712060" y="5769494"/>
            <a:ext cx="2287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Grande </a:t>
            </a:r>
            <a:r>
              <a:rPr lang="en-US" sz="2400" b="1" i="1" dirty="0" err="1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Núvem</a:t>
            </a:r>
            <a:r>
              <a:rPr lang="en-US" sz="2400" b="1" i="1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6B67D9-253A-D24F-88D2-0B559A3CAB43}"/>
              </a:ext>
            </a:extLst>
          </p:cNvPr>
          <p:cNvSpPr txBox="1"/>
          <p:nvPr/>
        </p:nvSpPr>
        <p:spPr>
          <a:xfrm>
            <a:off x="6290156" y="5739014"/>
            <a:ext cx="2355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Pequena</a:t>
            </a:r>
            <a:r>
              <a:rPr lang="en-US" sz="2400" b="1" i="1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Núvem</a:t>
            </a:r>
            <a:r>
              <a:rPr lang="en-US" sz="2400" b="1" i="1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873E18-8649-5D4E-A648-7AB8C3593CE9}"/>
              </a:ext>
            </a:extLst>
          </p:cNvPr>
          <p:cNvSpPr txBox="1"/>
          <p:nvPr/>
        </p:nvSpPr>
        <p:spPr>
          <a:xfrm>
            <a:off x="1221754" y="-25135"/>
            <a:ext cx="7732238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 contourW="12700" prstMaterial="translucentPowder">
              <a:bevelT w="38100" h="31750" prst="angle"/>
              <a:bevelB w="57150" h="3810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en-US" sz="4000" b="1" i="1" dirty="0" err="1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Núvens</a:t>
            </a: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4000" b="1" i="1" dirty="0" err="1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Magalhães</a:t>
            </a: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4000" b="1" i="1" dirty="0" err="1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movimentos</a:t>
            </a: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próprios</a:t>
            </a:r>
            <a:endParaRPr lang="en-US" sz="4000" b="1" i="1" dirty="0">
              <a:solidFill>
                <a:srgbClr val="FF7E79"/>
              </a:solidFill>
              <a:effectLst>
                <a:outerShdw blurRad="12700" dir="18900000" algn="bl" rotWithShape="0">
                  <a:srgbClr val="FF9300">
                    <a:alpha val="96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435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B6678D-4D33-CD4D-B004-1139E3E98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9300"/>
            <a:ext cx="9542780" cy="47218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A0C683-9230-1A4D-A984-897DC11F218F}"/>
              </a:ext>
            </a:extLst>
          </p:cNvPr>
          <p:cNvSpPr/>
          <p:nvPr/>
        </p:nvSpPr>
        <p:spPr>
          <a:xfrm>
            <a:off x="6619009" y="6388842"/>
            <a:ext cx="3286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ESA/Gaia/DPAC - CC BY-SA 3.0 IGO</a:t>
            </a:r>
            <a:endParaRPr lang="en-US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7FB29B-2013-9B40-A1AD-DBD74B1DD8C4}"/>
              </a:ext>
            </a:extLst>
          </p:cNvPr>
          <p:cNvSpPr txBox="1"/>
          <p:nvPr/>
        </p:nvSpPr>
        <p:spPr>
          <a:xfrm>
            <a:off x="1968092" y="5458598"/>
            <a:ext cx="2287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Grande </a:t>
            </a:r>
            <a:r>
              <a:rPr lang="en-US" sz="2400" b="1" i="1" dirty="0" err="1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Núvem</a:t>
            </a:r>
            <a:r>
              <a:rPr lang="en-US" sz="2400" b="1" i="1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99A9C3-CA10-EA42-B68E-700A0ADCFA90}"/>
              </a:ext>
            </a:extLst>
          </p:cNvPr>
          <p:cNvSpPr txBox="1"/>
          <p:nvPr/>
        </p:nvSpPr>
        <p:spPr>
          <a:xfrm>
            <a:off x="6710780" y="5409830"/>
            <a:ext cx="2355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Pequena</a:t>
            </a:r>
            <a:r>
              <a:rPr lang="en-US" sz="2400" b="1" i="1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Núvem</a:t>
            </a:r>
            <a:r>
              <a:rPr lang="en-US" sz="2400" b="1" i="1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1591BC-ADAD-AA44-8CAD-AF00FBA0203C}"/>
              </a:ext>
            </a:extLst>
          </p:cNvPr>
          <p:cNvSpPr txBox="1"/>
          <p:nvPr/>
        </p:nvSpPr>
        <p:spPr>
          <a:xfrm>
            <a:off x="1221754" y="212609"/>
            <a:ext cx="7732238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 contourW="12700" prstMaterial="translucentPowder">
              <a:bevelT w="38100" h="31750" prst="angle"/>
              <a:bevelB w="57150" h="3810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Ponte de </a:t>
            </a:r>
            <a:r>
              <a:rPr lang="en-US" sz="4000" b="1" i="1" dirty="0" err="1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Magalhães</a:t>
            </a:r>
            <a:endParaRPr lang="en-US" sz="4000" b="1" i="1" dirty="0">
              <a:solidFill>
                <a:srgbClr val="FF7E79"/>
              </a:solidFill>
              <a:effectLst>
                <a:outerShdw blurRad="12700" dir="18900000" algn="bl" rotWithShape="0">
                  <a:srgbClr val="FF9300">
                    <a:alpha val="96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6147473-0686-914E-8681-D09425636FF2}"/>
              </a:ext>
            </a:extLst>
          </p:cNvPr>
          <p:cNvSpPr/>
          <p:nvPr/>
        </p:nvSpPr>
        <p:spPr>
          <a:xfrm rot="658161">
            <a:off x="5810472" y="3118111"/>
            <a:ext cx="2177977" cy="118872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61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A697D21-6E97-224A-A5A9-612FBAD7BC6E}"/>
              </a:ext>
            </a:extLst>
          </p:cNvPr>
          <p:cNvSpPr/>
          <p:nvPr/>
        </p:nvSpPr>
        <p:spPr>
          <a:xfrm>
            <a:off x="6619009" y="6388842"/>
            <a:ext cx="3286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ESA/Gaia/DPAC - CC BY-SA 3.0 IGO</a:t>
            </a:r>
            <a:endParaRPr lang="en-US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6CC932-1694-D64E-9500-96E01B53FC94}"/>
              </a:ext>
            </a:extLst>
          </p:cNvPr>
          <p:cNvSpPr txBox="1"/>
          <p:nvPr/>
        </p:nvSpPr>
        <p:spPr>
          <a:xfrm>
            <a:off x="837706" y="115216"/>
            <a:ext cx="8525750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 contourW="12700" prstMaterial="translucentPowder">
              <a:bevelT w="38100" h="31750" prst="angle"/>
              <a:bevelB w="57150" h="3810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en-US" sz="4000" b="1" i="1" dirty="0" err="1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Passeio</a:t>
            </a: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pela </a:t>
            </a:r>
            <a:r>
              <a:rPr lang="en-US" sz="4000" b="1" i="1" dirty="0" err="1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vizinhança</a:t>
            </a: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solar – 100pc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53553D-4561-AD4B-A4DE-4B8678012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8" y="1471173"/>
            <a:ext cx="8343642" cy="426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88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12669F-7E0A-AF42-B358-E6559A3A869A}"/>
              </a:ext>
            </a:extLst>
          </p:cNvPr>
          <p:cNvSpPr/>
          <p:nvPr/>
        </p:nvSpPr>
        <p:spPr>
          <a:xfrm>
            <a:off x="6619009" y="6318503"/>
            <a:ext cx="3286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ESA/Gaia/DPAC - CC BY-SA 3.0 IGO</a:t>
            </a:r>
            <a:endParaRPr lang="en-US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6FB0C0-92C4-9744-A5C5-09B66FBD3664}"/>
              </a:ext>
            </a:extLst>
          </p:cNvPr>
          <p:cNvSpPr txBox="1"/>
          <p:nvPr/>
        </p:nvSpPr>
        <p:spPr>
          <a:xfrm>
            <a:off x="837706" y="-48906"/>
            <a:ext cx="852575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 contourW="12700" prstMaterial="translucentPowder">
              <a:bevelT w="38100" h="31750" prst="angle"/>
              <a:bevelB w="57150" h="3810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en-US" sz="4000" b="1" i="1" dirty="0" err="1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Passeio</a:t>
            </a: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 70 mil </a:t>
            </a:r>
            <a:r>
              <a:rPr lang="en-US" sz="4000" b="1" i="1" dirty="0" err="1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estrelas</a:t>
            </a: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vizinhas</a:t>
            </a:r>
            <a:endParaRPr lang="en-US" sz="4000" b="1" i="1" dirty="0">
              <a:solidFill>
                <a:srgbClr val="FF7E79"/>
              </a:solidFill>
              <a:effectLst>
                <a:outerShdw blurRad="12700" dir="18900000" algn="bl" rotWithShape="0">
                  <a:srgbClr val="FF9300">
                    <a:alpha val="96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pela </a:t>
            </a:r>
            <a:r>
              <a:rPr lang="en-US" sz="4000" b="1" i="1" dirty="0" err="1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Galáxia</a:t>
            </a:r>
            <a:endParaRPr lang="en-US" sz="4000" b="1" i="1" dirty="0">
              <a:solidFill>
                <a:srgbClr val="FF7E79"/>
              </a:solidFill>
              <a:effectLst>
                <a:outerShdw blurRad="12700" dir="18900000" algn="bl" rotWithShape="0">
                  <a:srgbClr val="FF9300">
                    <a:alpha val="96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64FC15-8841-5849-9931-BE05660D5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06" y="1414779"/>
            <a:ext cx="8356269" cy="476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38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D3571A1-173F-5747-A421-DD13F5780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8804"/>
            <a:ext cx="9906000" cy="4953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654835-41A1-584A-AFAE-5C25D968CED2}"/>
              </a:ext>
            </a:extLst>
          </p:cNvPr>
          <p:cNvSpPr txBox="1"/>
          <p:nvPr/>
        </p:nvSpPr>
        <p:spPr>
          <a:xfrm>
            <a:off x="0" y="5591032"/>
            <a:ext cx="14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ESA/Gaia/DPAC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320A2E-763F-DA49-A33B-B8CD65328F26}"/>
              </a:ext>
            </a:extLst>
          </p:cNvPr>
          <p:cNvSpPr txBox="1"/>
          <p:nvPr/>
        </p:nvSpPr>
        <p:spPr>
          <a:xfrm>
            <a:off x="869998" y="-63782"/>
            <a:ext cx="81660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Gaia 3</a:t>
            </a:r>
            <a:r>
              <a:rPr lang="en-US" sz="4000" b="1" i="1" baseline="30000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000" b="1" i="1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 Release – </a:t>
            </a:r>
            <a:r>
              <a:rPr lang="en-US" sz="4000" b="1" i="1" dirty="0" err="1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segunda</a:t>
            </a:r>
            <a:r>
              <a:rPr lang="en-US" sz="4000" b="1" i="1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parte</a:t>
            </a:r>
            <a:endParaRPr lang="en-US" sz="4000" b="1" i="1" dirty="0">
              <a:solidFill>
                <a:srgbClr val="00FD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i="1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DR3 –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46319-560A-664C-B3B5-852CBB08E5C4}"/>
              </a:ext>
            </a:extLst>
          </p:cNvPr>
          <p:cNvSpPr txBox="1"/>
          <p:nvPr/>
        </p:nvSpPr>
        <p:spPr>
          <a:xfrm>
            <a:off x="-409067" y="1259657"/>
            <a:ext cx="42800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Abraço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boa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noite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muito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obrigado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64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"/>
          <p:cNvSpPr txBox="1"/>
          <p:nvPr/>
        </p:nvSpPr>
        <p:spPr>
          <a:xfrm>
            <a:off x="4415898" y="3225195"/>
            <a:ext cx="396583" cy="407612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 anchor="ctr">
            <a:spAutoFit/>
          </a:bodyPr>
          <a:lstStyle/>
          <a:p>
            <a:pPr marR="321457" defTabSz="321457">
              <a:defRPr sz="3100" b="1" i="1">
                <a:solidFill>
                  <a:srgbClr val="00FD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18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0AE4F5-A21D-6841-92E9-08C3925967A9}"/>
              </a:ext>
            </a:extLst>
          </p:cNvPr>
          <p:cNvSpPr txBox="1"/>
          <p:nvPr/>
        </p:nvSpPr>
        <p:spPr>
          <a:xfrm>
            <a:off x="2030804" y="0"/>
            <a:ext cx="646681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 contourW="12700" prstMaterial="translucentPowder">
              <a:bevelT w="38100" h="31750" prst="angle"/>
              <a:bevelB w="57150" h="3810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en-US" sz="4000" b="1" i="1" dirty="0" err="1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Lançamento</a:t>
            </a: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000" b="1" i="1" dirty="0" err="1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Satélite</a:t>
            </a: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Gaia</a:t>
            </a:r>
          </a:p>
          <a:p>
            <a:pPr algn="ctr">
              <a:defRPr/>
            </a:pPr>
            <a:r>
              <a:rPr lang="en-US" sz="4000" b="1" i="1" dirty="0" err="1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Dezembro</a:t>
            </a: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8EE274-3DCE-844E-804A-36ED3730A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804" y="1895286"/>
            <a:ext cx="6019800" cy="3746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9DBA01-8D1B-754A-8497-BFFAC80A3ACE}"/>
              </a:ext>
            </a:extLst>
          </p:cNvPr>
          <p:cNvSpPr txBox="1"/>
          <p:nvPr/>
        </p:nvSpPr>
        <p:spPr>
          <a:xfrm>
            <a:off x="1524657" y="5334009"/>
            <a:ext cx="14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ESA/Gaia/DPAC</a:t>
            </a:r>
          </a:p>
        </p:txBody>
      </p:sp>
    </p:spTree>
    <p:extLst>
      <p:ext uri="{BB962C8B-B14F-4D97-AF65-F5344CB8AC3E}">
        <p14:creationId xmlns:p14="http://schemas.microsoft.com/office/powerpoint/2010/main" val="12269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9A96B2-B0AA-C447-A46B-5F8046970AFC}"/>
              </a:ext>
            </a:extLst>
          </p:cNvPr>
          <p:cNvSpPr txBox="1"/>
          <p:nvPr/>
        </p:nvSpPr>
        <p:spPr>
          <a:xfrm>
            <a:off x="2030804" y="0"/>
            <a:ext cx="5840384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 contourW="12700" prstMaterial="translucentPowder">
              <a:bevelT w="38100" h="31750" prst="angle"/>
              <a:bevelB w="57150" h="3810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en-US" sz="4000" b="1" i="1" dirty="0" err="1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Onde</a:t>
            </a: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está</a:t>
            </a: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b="1" i="1" dirty="0" err="1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satélite</a:t>
            </a: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Gaia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94C75-2EAD-C742-8A36-68ED5D618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46" y="891373"/>
            <a:ext cx="8496300" cy="5753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444818-5A31-D549-89C4-3924E8CA4CF7}"/>
              </a:ext>
            </a:extLst>
          </p:cNvPr>
          <p:cNvSpPr txBox="1"/>
          <p:nvPr/>
        </p:nvSpPr>
        <p:spPr>
          <a:xfrm>
            <a:off x="835573" y="6074673"/>
            <a:ext cx="14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ESA/Gaia/DPAC</a:t>
            </a:r>
          </a:p>
        </p:txBody>
      </p:sp>
    </p:spTree>
    <p:extLst>
      <p:ext uri="{BB962C8B-B14F-4D97-AF65-F5344CB8AC3E}">
        <p14:creationId xmlns:p14="http://schemas.microsoft.com/office/powerpoint/2010/main" val="3913473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"/>
          <p:cNvSpPr txBox="1"/>
          <p:nvPr/>
        </p:nvSpPr>
        <p:spPr>
          <a:xfrm>
            <a:off x="4415898" y="3225195"/>
            <a:ext cx="396583" cy="407612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 anchor="ctr">
            <a:spAutoFit/>
          </a:bodyPr>
          <a:lstStyle/>
          <a:p>
            <a:pPr marR="321457" defTabSz="321457">
              <a:defRPr sz="3100" b="1" i="1">
                <a:solidFill>
                  <a:srgbClr val="00FD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18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1F7A2F-A1F5-2D46-A23E-A098FA2DD34B}"/>
              </a:ext>
            </a:extLst>
          </p:cNvPr>
          <p:cNvSpPr txBox="1"/>
          <p:nvPr/>
        </p:nvSpPr>
        <p:spPr>
          <a:xfrm>
            <a:off x="8362950" y="-1790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0E485D-D86D-0547-B44F-44E41D2493DF}"/>
              </a:ext>
            </a:extLst>
          </p:cNvPr>
          <p:cNvSpPr txBox="1"/>
          <p:nvPr/>
        </p:nvSpPr>
        <p:spPr>
          <a:xfrm>
            <a:off x="402761" y="-18325"/>
            <a:ext cx="9503239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 contourW="12700" prstMaterial="translucentPowder">
              <a:bevelT w="38100" h="31750" prst="angle"/>
              <a:bevelB w="57150" h="3810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en-US" sz="4000" b="1" i="1" dirty="0" err="1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Astronomia</a:t>
            </a: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b="1" i="1" dirty="0" err="1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ciência</a:t>
            </a: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observacional</a:t>
            </a:r>
            <a:endParaRPr lang="en-US" sz="4000" b="1" i="1" dirty="0">
              <a:solidFill>
                <a:srgbClr val="FF7E79"/>
              </a:solidFill>
              <a:effectLst>
                <a:outerShdw blurRad="12700" dir="18900000" algn="bl" rotWithShape="0">
                  <a:srgbClr val="FF9300">
                    <a:alpha val="96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EED9B3-3864-654C-9743-1BE34B357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560" y="809606"/>
            <a:ext cx="5501640" cy="56540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79AFA6-A9A9-4F4D-8C16-739D6F1E26B3}"/>
              </a:ext>
            </a:extLst>
          </p:cNvPr>
          <p:cNvSpPr txBox="1"/>
          <p:nvPr/>
        </p:nvSpPr>
        <p:spPr>
          <a:xfrm>
            <a:off x="2403560" y="5930812"/>
            <a:ext cx="14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ESA/Gaia/DPAC</a:t>
            </a:r>
          </a:p>
        </p:txBody>
      </p:sp>
    </p:spTree>
    <p:extLst>
      <p:ext uri="{BB962C8B-B14F-4D97-AF65-F5344CB8AC3E}">
        <p14:creationId xmlns:p14="http://schemas.microsoft.com/office/powerpoint/2010/main" val="400892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9A96B2-B0AA-C447-A46B-5F8046970AFC}"/>
              </a:ext>
            </a:extLst>
          </p:cNvPr>
          <p:cNvSpPr txBox="1"/>
          <p:nvPr/>
        </p:nvSpPr>
        <p:spPr>
          <a:xfrm>
            <a:off x="1448923" y="160850"/>
            <a:ext cx="7732238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 contourW="12700" prstMaterial="translucentPowder">
              <a:bevelT w="38100" h="31750" prst="angle"/>
              <a:bevelB w="57150" h="3810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en-US" sz="4000" b="1" i="1" dirty="0" err="1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Medidas</a:t>
            </a: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astronômicas</a:t>
            </a:r>
            <a:endParaRPr lang="en-US" sz="4000" b="1" i="1" dirty="0">
              <a:solidFill>
                <a:srgbClr val="FF7E79"/>
              </a:solidFill>
              <a:effectLst>
                <a:outerShdw blurRad="12700" dir="18900000" algn="bl" rotWithShape="0">
                  <a:srgbClr val="FF9300">
                    <a:alpha val="96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685147-C746-9D47-A509-6ED5E2E0979B}"/>
              </a:ext>
            </a:extLst>
          </p:cNvPr>
          <p:cNvSpPr txBox="1"/>
          <p:nvPr/>
        </p:nvSpPr>
        <p:spPr>
          <a:xfrm>
            <a:off x="1192583" y="1070065"/>
            <a:ext cx="84743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Posição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aparente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suas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variações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temporais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263B9C-D92D-504E-B5E5-5E29FFFCFF94}"/>
              </a:ext>
            </a:extLst>
          </p:cNvPr>
          <p:cNvSpPr txBox="1"/>
          <p:nvPr/>
        </p:nvSpPr>
        <p:spPr>
          <a:xfrm>
            <a:off x="0" y="6043142"/>
            <a:ext cx="14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ESA/Gaia/DPAC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690345-2F3A-724E-84A5-E86FA604441F}"/>
              </a:ext>
            </a:extLst>
          </p:cNvPr>
          <p:cNvSpPr txBox="1"/>
          <p:nvPr/>
        </p:nvSpPr>
        <p:spPr>
          <a:xfrm>
            <a:off x="2131942" y="1693940"/>
            <a:ext cx="7645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paralaxe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estelar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movimento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próprio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aberração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CDFC21-3719-C844-B454-F2E94ADFC519}"/>
              </a:ext>
            </a:extLst>
          </p:cNvPr>
          <p:cNvSpPr txBox="1"/>
          <p:nvPr/>
        </p:nvSpPr>
        <p:spPr>
          <a:xfrm>
            <a:off x="1200303" y="2223748"/>
            <a:ext cx="3813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Velocidade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radial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07F0DA-ABFE-0142-82E7-83D48FF4EBFF}"/>
              </a:ext>
            </a:extLst>
          </p:cNvPr>
          <p:cNvSpPr txBox="1"/>
          <p:nvPr/>
        </p:nvSpPr>
        <p:spPr>
          <a:xfrm>
            <a:off x="1218857" y="2923625"/>
            <a:ext cx="6411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Brilho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aparente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suas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variações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D0CF15-50D0-F64A-815E-08385996EE2B}"/>
              </a:ext>
            </a:extLst>
          </p:cNvPr>
          <p:cNvSpPr txBox="1"/>
          <p:nvPr/>
        </p:nvSpPr>
        <p:spPr>
          <a:xfrm>
            <a:off x="1245131" y="3567633"/>
            <a:ext cx="1446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312E25-E1C9-C74C-8A4E-08B57C88B7E5}"/>
              </a:ext>
            </a:extLst>
          </p:cNvPr>
          <p:cNvSpPr txBox="1"/>
          <p:nvPr/>
        </p:nvSpPr>
        <p:spPr>
          <a:xfrm>
            <a:off x="1255638" y="4200167"/>
            <a:ext cx="2306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Espectro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7167F9BE-8678-F849-98E6-CA857DE16602}"/>
              </a:ext>
            </a:extLst>
          </p:cNvPr>
          <p:cNvSpPr/>
          <p:nvPr/>
        </p:nvSpPr>
        <p:spPr>
          <a:xfrm>
            <a:off x="569953" y="5234393"/>
            <a:ext cx="978408" cy="484632"/>
          </a:xfrm>
          <a:prstGeom prst="rightArrow">
            <a:avLst/>
          </a:prstGeom>
          <a:solidFill>
            <a:srgbClr val="00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C5CE82-6876-DB42-98D9-20BED2BF2118}"/>
              </a:ext>
            </a:extLst>
          </p:cNvPr>
          <p:cNvSpPr txBox="1"/>
          <p:nvPr/>
        </p:nvSpPr>
        <p:spPr>
          <a:xfrm>
            <a:off x="1673048" y="4955719"/>
            <a:ext cx="81804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velocidades</a:t>
            </a:r>
            <a:r>
              <a:rPr lang="en-US" sz="3200" b="1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espaciais</a:t>
            </a:r>
            <a:r>
              <a:rPr lang="en-US" sz="3200" b="1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acelerações</a:t>
            </a:r>
            <a:r>
              <a:rPr lang="en-US" sz="3200" b="1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distâncias</a:t>
            </a:r>
            <a:r>
              <a:rPr lang="en-US" sz="3200" b="1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3200" b="1" dirty="0" err="1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luminosidades</a:t>
            </a:r>
            <a:r>
              <a:rPr lang="en-US" sz="3200" b="1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massas</a:t>
            </a:r>
            <a:r>
              <a:rPr lang="en-US" sz="3200" b="1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idades</a:t>
            </a:r>
            <a:r>
              <a:rPr lang="en-US" sz="3200" b="1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raios</a:t>
            </a:r>
            <a:r>
              <a:rPr lang="en-US" sz="3200" b="1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306427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7" grpId="0"/>
      <p:bldP spid="3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D3571A1-173F-5747-A421-DD13F5780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0"/>
            <a:ext cx="9906000" cy="4953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654835-41A1-584A-AFAE-5C25D968CED2}"/>
              </a:ext>
            </a:extLst>
          </p:cNvPr>
          <p:cNvSpPr txBox="1"/>
          <p:nvPr/>
        </p:nvSpPr>
        <p:spPr>
          <a:xfrm>
            <a:off x="0" y="5536168"/>
            <a:ext cx="14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ESA/Gaia/DPAC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DC076F-0744-5747-9401-F81CBF56953D}"/>
              </a:ext>
            </a:extLst>
          </p:cNvPr>
          <p:cNvSpPr txBox="1"/>
          <p:nvPr/>
        </p:nvSpPr>
        <p:spPr>
          <a:xfrm>
            <a:off x="1221754" y="34638"/>
            <a:ext cx="7732238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 contourW="12700" prstMaterial="translucentPowder">
              <a:bevelT w="38100" h="31750" prst="angle"/>
              <a:bevelB w="57150" h="3810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Gaia 2</a:t>
            </a:r>
            <a:r>
              <a:rPr lang="en-US" sz="4000" b="1" i="1" baseline="30000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Data Release – GDR2</a:t>
            </a:r>
          </a:p>
          <a:p>
            <a:pPr algn="ctr">
              <a:defRPr/>
            </a:pP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Abril/2018</a:t>
            </a:r>
          </a:p>
        </p:txBody>
      </p:sp>
    </p:spTree>
    <p:extLst>
      <p:ext uri="{BB962C8B-B14F-4D97-AF65-F5344CB8AC3E}">
        <p14:creationId xmlns:p14="http://schemas.microsoft.com/office/powerpoint/2010/main" val="1178950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7FB1DB0-3F93-AA4D-89EB-0D06B78DB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95" y="266122"/>
            <a:ext cx="8370570" cy="622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70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F70A0A7-953A-3E4F-946E-E0405B60878E}"/>
              </a:ext>
            </a:extLst>
          </p:cNvPr>
          <p:cNvSpPr txBox="1"/>
          <p:nvPr/>
        </p:nvSpPr>
        <p:spPr>
          <a:xfrm>
            <a:off x="215723" y="-84137"/>
            <a:ext cx="9503239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 contourW="12700" prstMaterial="translucentPowder">
              <a:bevelT w="38100" h="31750" prst="angle"/>
              <a:bevelB w="57150" h="3810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en-US" sz="4000" b="1" i="1" dirty="0" err="1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Surtos</a:t>
            </a: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4000" b="1" i="1" dirty="0" err="1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formação</a:t>
            </a: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4000" b="1" i="1" dirty="0" err="1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estrelas</a:t>
            </a: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4000" b="1" i="1" dirty="0" err="1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Via </a:t>
            </a:r>
            <a:r>
              <a:rPr lang="en-US" sz="4000" b="1" i="1" dirty="0" err="1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Láctea</a:t>
            </a: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Gaia DR2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E12AD0-62F0-D24C-AF9D-ED22CFE04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92" y="1714573"/>
            <a:ext cx="8898625" cy="42978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9DA274-4CC4-184E-9A5A-7110F0A9730D}"/>
              </a:ext>
            </a:extLst>
          </p:cNvPr>
          <p:cNvSpPr txBox="1"/>
          <p:nvPr/>
        </p:nvSpPr>
        <p:spPr>
          <a:xfrm>
            <a:off x="207820" y="5536168"/>
            <a:ext cx="14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ESA/Gaia/DPAC</a:t>
            </a:r>
          </a:p>
        </p:txBody>
      </p:sp>
    </p:spTree>
    <p:extLst>
      <p:ext uri="{BB962C8B-B14F-4D97-AF65-F5344CB8AC3E}">
        <p14:creationId xmlns:p14="http://schemas.microsoft.com/office/powerpoint/2010/main" val="3425272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9EE0186-7D93-C943-9527-F14398250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5273"/>
            <a:ext cx="9906000" cy="55721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E29FE46-CEA2-6747-AE2C-5E336CD5134D}"/>
              </a:ext>
            </a:extLst>
          </p:cNvPr>
          <p:cNvSpPr txBox="1"/>
          <p:nvPr/>
        </p:nvSpPr>
        <p:spPr>
          <a:xfrm>
            <a:off x="341245" y="1523091"/>
            <a:ext cx="7019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Posições</a:t>
            </a:r>
            <a:r>
              <a:rPr lang="en-US" sz="2800" b="1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800" b="1" dirty="0" err="1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brilhos</a:t>
            </a:r>
            <a:r>
              <a:rPr lang="en-US" sz="2800" b="1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1,8 </a:t>
            </a:r>
            <a:r>
              <a:rPr lang="en-US" sz="2800" b="1" dirty="0" err="1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bilhão</a:t>
            </a:r>
            <a:r>
              <a:rPr lang="en-US" sz="2800" b="1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800" b="1" dirty="0" err="1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estrelas</a:t>
            </a:r>
            <a:endParaRPr lang="en-US" sz="2800" b="1" dirty="0">
              <a:solidFill>
                <a:srgbClr val="00FD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A6858C-9E36-7C46-9575-698EFC1AF853}"/>
              </a:ext>
            </a:extLst>
          </p:cNvPr>
          <p:cNvSpPr txBox="1"/>
          <p:nvPr/>
        </p:nvSpPr>
        <p:spPr>
          <a:xfrm>
            <a:off x="338928" y="2638008"/>
            <a:ext cx="9707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Distâncias</a:t>
            </a:r>
            <a:r>
              <a:rPr lang="en-US" sz="2800" b="1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movimentos</a:t>
            </a:r>
            <a:r>
              <a:rPr lang="en-US" sz="2800" b="1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próprios</a:t>
            </a:r>
            <a:r>
              <a:rPr lang="en-US" sz="2800" b="1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800" b="1" dirty="0" err="1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</a:t>
            </a:r>
            <a:r>
              <a:rPr lang="en-US" sz="2800" b="1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1,5 </a:t>
            </a:r>
            <a:r>
              <a:rPr lang="en-US" sz="2800" b="1" dirty="0" err="1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bilhão</a:t>
            </a:r>
            <a:r>
              <a:rPr lang="en-US" sz="2800" b="1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estrelas</a:t>
            </a:r>
            <a:endParaRPr lang="en-US" sz="2800" b="1" dirty="0">
              <a:solidFill>
                <a:srgbClr val="00FD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5C4423-D79A-F741-BB6A-53B8830EE193}"/>
              </a:ext>
            </a:extLst>
          </p:cNvPr>
          <p:cNvSpPr txBox="1"/>
          <p:nvPr/>
        </p:nvSpPr>
        <p:spPr>
          <a:xfrm>
            <a:off x="393792" y="3863745"/>
            <a:ext cx="6930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Posições</a:t>
            </a:r>
            <a:r>
              <a:rPr lang="en-US" sz="2800" b="1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800" b="1" dirty="0" err="1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brilho</a:t>
            </a:r>
            <a:r>
              <a:rPr lang="en-US" sz="2800" b="1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&gt; 1,6 </a:t>
            </a:r>
            <a:r>
              <a:rPr lang="en-US" sz="2800" b="1" dirty="0" err="1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bilhão</a:t>
            </a:r>
            <a:r>
              <a:rPr lang="en-US" sz="2800" b="1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“quasars”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48CFD8-0B72-8D4E-B247-22524EA0D080}"/>
              </a:ext>
            </a:extLst>
          </p:cNvPr>
          <p:cNvSpPr txBox="1"/>
          <p:nvPr/>
        </p:nvSpPr>
        <p:spPr>
          <a:xfrm>
            <a:off x="338928" y="5080789"/>
            <a:ext cx="7110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Velocidades</a:t>
            </a:r>
            <a:r>
              <a:rPr lang="en-US" sz="2800" b="1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radiais</a:t>
            </a:r>
            <a:r>
              <a:rPr lang="en-US" sz="2800" b="1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7 </a:t>
            </a:r>
            <a:r>
              <a:rPr lang="en-US" sz="2800" b="1" dirty="0" err="1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milhões</a:t>
            </a:r>
            <a:r>
              <a:rPr lang="en-US" sz="2800" b="1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800" b="1" dirty="0" err="1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estrelas</a:t>
            </a:r>
            <a:endParaRPr lang="en-US" sz="2800" b="1" dirty="0">
              <a:solidFill>
                <a:srgbClr val="00FD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DFD60A-403D-0142-B67C-66C1C45CA7ED}"/>
              </a:ext>
            </a:extLst>
          </p:cNvPr>
          <p:cNvSpPr txBox="1"/>
          <p:nvPr/>
        </p:nvSpPr>
        <p:spPr>
          <a:xfrm>
            <a:off x="1221754" y="-25135"/>
            <a:ext cx="7732238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 contourW="12700" prstMaterial="translucentPowder">
              <a:bevelT w="38100" h="31750" prst="angle"/>
              <a:bevelB w="57150" h="3810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b="1" i="1" baseline="30000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parte</a:t>
            </a: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do 2</a:t>
            </a:r>
            <a:r>
              <a:rPr lang="en-US" sz="4000" b="1" i="1" baseline="30000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Gaia Data Release EDR3 – </a:t>
            </a:r>
            <a:r>
              <a:rPr lang="en-US" sz="4000" b="1" i="1" dirty="0" err="1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Hoje</a:t>
            </a:r>
            <a:r>
              <a:rPr lang="en-US" sz="4000" b="1" i="1" dirty="0">
                <a:solidFill>
                  <a:srgbClr val="FF7E79"/>
                </a:solidFill>
                <a:effectLst>
                  <a:outerShdw blurRad="12700" dir="18900000" algn="bl" rotWithShape="0">
                    <a:srgbClr val="FF9300">
                      <a:alpha val="96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03/12/2020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5AB586-39EB-614B-9BC3-DBAAF90CDA63}"/>
              </a:ext>
            </a:extLst>
          </p:cNvPr>
          <p:cNvSpPr/>
          <p:nvPr/>
        </p:nvSpPr>
        <p:spPr>
          <a:xfrm>
            <a:off x="6619009" y="6364484"/>
            <a:ext cx="3286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ESA/Gaia/DPAC - CC BY-SA 3.0 IGO</a:t>
            </a:r>
            <a:endParaRPr lang="en-US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10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1736</TotalTime>
  <Words>299</Words>
  <Application>Microsoft Macintosh PowerPoint</Application>
  <PresentationFormat>A4 Paper (210x297 mm)</PresentationFormat>
  <Paragraphs>56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28</cp:revision>
  <dcterms:created xsi:type="dcterms:W3CDTF">2020-12-03T11:50:09Z</dcterms:created>
  <dcterms:modified xsi:type="dcterms:W3CDTF">2020-12-18T11:44:38Z</dcterms:modified>
</cp:coreProperties>
</file>